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62" r:id="rId4"/>
    <p:sldId id="264" r:id="rId5"/>
    <p:sldId id="265" r:id="rId6"/>
    <p:sldId id="266" r:id="rId7"/>
    <p:sldId id="267" r:id="rId8"/>
    <p:sldId id="268" r:id="rId9"/>
    <p:sldId id="269" r:id="rId10"/>
    <p:sldId id="270" r:id="rId11"/>
    <p:sldId id="271" r:id="rId12"/>
    <p:sldId id="257" r:id="rId13"/>
    <p:sldId id="258" r:id="rId14"/>
    <p:sldId id="259" r:id="rId15"/>
    <p:sldId id="260" r:id="rId16"/>
    <p:sldId id="26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58DA6ED-94E8-46F6-9981-3124DB9A924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206882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DA6ED-94E8-46F6-9981-3124DB9A924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708422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DA6ED-94E8-46F6-9981-3124DB9A924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3769587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58DA6ED-94E8-46F6-9981-3124DB9A924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263868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58DA6ED-94E8-46F6-9981-3124DB9A924E}" type="datetimeFigureOut">
              <a:rPr lang="en-US" smtClean="0"/>
              <a:t>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21852464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58DA6ED-94E8-46F6-9981-3124DB9A924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13250608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58DA6ED-94E8-46F6-9981-3124DB9A924E}" type="datetimeFigureOut">
              <a:rPr lang="en-US" smtClean="0"/>
              <a:t>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4140125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58DA6ED-94E8-46F6-9981-3124DB9A924E}" type="datetimeFigureOut">
              <a:rPr lang="en-US" smtClean="0"/>
              <a:t>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248089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8DA6ED-94E8-46F6-9981-3124DB9A924E}" type="datetimeFigureOut">
              <a:rPr lang="en-US" smtClean="0"/>
              <a:t>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31495763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DA6ED-94E8-46F6-9981-3124DB9A924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23660301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8DA6ED-94E8-46F6-9981-3124DB9A924E}" type="datetimeFigureOut">
              <a:rPr lang="en-US" smtClean="0"/>
              <a:t>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84861C-494E-4FE8-88EB-B23E4F619C97}" type="slidenum">
              <a:rPr lang="en-US" smtClean="0"/>
              <a:t>‹#›</a:t>
            </a:fld>
            <a:endParaRPr lang="en-US"/>
          </a:p>
        </p:txBody>
      </p:sp>
    </p:spTree>
    <p:extLst>
      <p:ext uri="{BB962C8B-B14F-4D97-AF65-F5344CB8AC3E}">
        <p14:creationId xmlns:p14="http://schemas.microsoft.com/office/powerpoint/2010/main" val="454227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8DA6ED-94E8-46F6-9981-3124DB9A924E}" type="datetimeFigureOut">
              <a:rPr lang="en-US" smtClean="0"/>
              <a:t>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84861C-494E-4FE8-88EB-B23E4F619C97}" type="slidenum">
              <a:rPr lang="en-US" smtClean="0"/>
              <a:t>‹#›</a:t>
            </a:fld>
            <a:endParaRPr lang="en-US"/>
          </a:p>
        </p:txBody>
      </p:sp>
    </p:spTree>
    <p:extLst>
      <p:ext uri="{BB962C8B-B14F-4D97-AF65-F5344CB8AC3E}">
        <p14:creationId xmlns:p14="http://schemas.microsoft.com/office/powerpoint/2010/main" val="23426597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en.wikipedia.org/wiki/Help:IPA_for_English" TargetMode="External"/><Relationship Id="rId3" Type="http://schemas.openxmlformats.org/officeDocument/2006/relationships/hyperlink" Target="http://en.wikipedia.org/wiki/Wave" TargetMode="External"/><Relationship Id="rId7" Type="http://schemas.openxmlformats.org/officeDocument/2006/relationships/hyperlink" Target="http://en.wikipedia.org/wiki/Wave%E2%80%93particle_duality" TargetMode="External"/><Relationship Id="rId2" Type="http://schemas.openxmlformats.org/officeDocument/2006/relationships/hyperlink" Target="http://en.wikipedia.org/wiki/Matter" TargetMode="External"/><Relationship Id="rId1" Type="http://schemas.openxmlformats.org/officeDocument/2006/relationships/slideLayout" Target="../slideLayouts/slideLayout2.xml"/><Relationship Id="rId6" Type="http://schemas.openxmlformats.org/officeDocument/2006/relationships/hyperlink" Target="http://en.wikipedia.org/wiki/Quantum_mechanics" TargetMode="External"/><Relationship Id="rId5" Type="http://schemas.openxmlformats.org/officeDocument/2006/relationships/hyperlink" Target="http://en.wikipedia.org/wiki/Diffraction" TargetMode="External"/><Relationship Id="rId10" Type="http://schemas.openxmlformats.org/officeDocument/2006/relationships/hyperlink" Target="http://en.wikipedia.org/wiki/Louis_de_Broglie" TargetMode="External"/><Relationship Id="rId4" Type="http://schemas.openxmlformats.org/officeDocument/2006/relationships/hyperlink" Target="http://en.wikipedia.org/wiki/Electron" TargetMode="External"/><Relationship Id="rId9" Type="http://schemas.openxmlformats.org/officeDocument/2006/relationships/hyperlink" Target="http://en.wikipedia.org/wiki/Help:IPA_for_English#Key"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en.wikipedia.org/wiki/Molecular_orbital" TargetMode="External"/><Relationship Id="rId13" Type="http://schemas.openxmlformats.org/officeDocument/2006/relationships/hyperlink" Target="http://en.wikipedia.org/wiki/Quantum" TargetMode="External"/><Relationship Id="rId3" Type="http://schemas.openxmlformats.org/officeDocument/2006/relationships/hyperlink" Target="http://en.wikipedia.org/wiki/Quantum_chemistry" TargetMode="External"/><Relationship Id="rId7" Type="http://schemas.openxmlformats.org/officeDocument/2006/relationships/hyperlink" Target="http://en.wikipedia.org/wiki/Atomic_orbital" TargetMode="External"/><Relationship Id="rId12" Type="http://schemas.openxmlformats.org/officeDocument/2006/relationships/hyperlink" Target="http://en.wikipedia.org/wiki/Introduction_to_quantum_mechanics" TargetMode="External"/><Relationship Id="rId17" Type="http://schemas.openxmlformats.org/officeDocument/2006/relationships/hyperlink" Target="http://en.wikipedia.org/wiki/Semiconductors" TargetMode="External"/><Relationship Id="rId2" Type="http://schemas.openxmlformats.org/officeDocument/2006/relationships/hyperlink" Target="http://en.wikipedia.org/wiki/Atomic_physics" TargetMode="External"/><Relationship Id="rId16" Type="http://schemas.openxmlformats.org/officeDocument/2006/relationships/hyperlink" Target="http://en.wikipedia.org/wiki/Lasers" TargetMode="External"/><Relationship Id="rId1" Type="http://schemas.openxmlformats.org/officeDocument/2006/relationships/slideLayout" Target="../slideLayouts/slideLayout2.xml"/><Relationship Id="rId6" Type="http://schemas.openxmlformats.org/officeDocument/2006/relationships/hyperlink" Target="http://en.wikipedia.org/wiki/Molecule" TargetMode="External"/><Relationship Id="rId11" Type="http://schemas.openxmlformats.org/officeDocument/2006/relationships/hyperlink" Target="http://en.wikipedia.org/wiki/Configuration_state_function" TargetMode="External"/><Relationship Id="rId5" Type="http://schemas.openxmlformats.org/officeDocument/2006/relationships/hyperlink" Target="http://en.wikipedia.org/wiki/Atom" TargetMode="External"/><Relationship Id="rId15" Type="http://schemas.openxmlformats.org/officeDocument/2006/relationships/hyperlink" Target="http://en.wikipedia.org/wiki/Periodic_table" TargetMode="External"/><Relationship Id="rId10" Type="http://schemas.openxmlformats.org/officeDocument/2006/relationships/hyperlink" Target="http://en.wikipedia.org/wiki/Slater_determinants" TargetMode="External"/><Relationship Id="rId4" Type="http://schemas.openxmlformats.org/officeDocument/2006/relationships/hyperlink" Target="http://en.wikipedia.org/wiki/Electron" TargetMode="External"/><Relationship Id="rId9" Type="http://schemas.openxmlformats.org/officeDocument/2006/relationships/hyperlink" Target="http://en.wikipedia.org/wiki/Neon" TargetMode="External"/><Relationship Id="rId14" Type="http://schemas.openxmlformats.org/officeDocument/2006/relationships/hyperlink" Target="http://en.wikipedia.org/wiki/Phot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en.wikipedia.org/wiki/Friedrich_Hund" TargetMode="External"/><Relationship Id="rId7" Type="http://schemas.openxmlformats.org/officeDocument/2006/relationships/hyperlink" Target="http://en.wikipedia.org/wiki/Hund's_rule_of_maximum_multiplicity" TargetMode="External"/><Relationship Id="rId2" Type="http://schemas.openxmlformats.org/officeDocument/2006/relationships/hyperlink" Target="http://en.wikipedia.org/wiki/Atomic_physics" TargetMode="External"/><Relationship Id="rId1" Type="http://schemas.openxmlformats.org/officeDocument/2006/relationships/slideLayout" Target="../slideLayouts/slideLayout2.xml"/><Relationship Id="rId6" Type="http://schemas.openxmlformats.org/officeDocument/2006/relationships/hyperlink" Target="http://en.wikipedia.org/wiki/Atom" TargetMode="External"/><Relationship Id="rId5" Type="http://schemas.openxmlformats.org/officeDocument/2006/relationships/hyperlink" Target="http://en.wikipedia.org/wiki/Electron" TargetMode="External"/><Relationship Id="rId4" Type="http://schemas.openxmlformats.org/officeDocument/2006/relationships/hyperlink" Target="http://en.wikipedia.org/wiki/Term_symbo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en.wikipedia.org/wiki/Spacetime" TargetMode="External"/><Relationship Id="rId2" Type="http://schemas.openxmlformats.org/officeDocument/2006/relationships/hyperlink" Target="http://en.wikipedia.org/wiki/Topolog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en.wikipedia.org/wiki/Schwarzschild_wormholes" TargetMode="External"/><Relationship Id="rId7" Type="http://schemas.openxmlformats.org/officeDocument/2006/relationships/hyperlink" Target="http://en.wikipedia.org/wiki/Energy_density" TargetMode="External"/><Relationship Id="rId2" Type="http://schemas.openxmlformats.org/officeDocument/2006/relationships/hyperlink" Target="http://en.wikipedia.org/wiki/General_relativity" TargetMode="External"/><Relationship Id="rId1" Type="http://schemas.openxmlformats.org/officeDocument/2006/relationships/slideLayout" Target="../slideLayouts/slideLayout2.xml"/><Relationship Id="rId6" Type="http://schemas.openxmlformats.org/officeDocument/2006/relationships/hyperlink" Target="http://en.wikipedia.org/wiki/Exotic_matter" TargetMode="External"/><Relationship Id="rId5" Type="http://schemas.openxmlformats.org/officeDocument/2006/relationships/hyperlink" Target="http://en.wikipedia.org/wiki/Black_hole" TargetMode="External"/><Relationship Id="rId4" Type="http://schemas.openxmlformats.org/officeDocument/2006/relationships/hyperlink" Target="http://en.wikipedia.org/wiki/Schwarzschild_metric"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en.wikipedia.org/wiki/Cosmic_string" TargetMode="External"/><Relationship Id="rId3" Type="http://schemas.openxmlformats.org/officeDocument/2006/relationships/hyperlink" Target="http://en.wikipedia.org/wiki/Stephen_Hawking" TargetMode="External"/><Relationship Id="rId7" Type="http://schemas.openxmlformats.org/officeDocument/2006/relationships/hyperlink" Target="http://en.wikipedia.org/wiki/Dark_matter" TargetMode="External"/><Relationship Id="rId2" Type="http://schemas.openxmlformats.org/officeDocument/2006/relationships/hyperlink" Target="http://en.wikipedia.org/wiki/Casimir_effect" TargetMode="External"/><Relationship Id="rId1" Type="http://schemas.openxmlformats.org/officeDocument/2006/relationships/slideLayout" Target="../slideLayouts/slideLayout2.xml"/><Relationship Id="rId6" Type="http://schemas.openxmlformats.org/officeDocument/2006/relationships/hyperlink" Target="http://en.wikipedia.org/wiki/Planck_scale" TargetMode="External"/><Relationship Id="rId11" Type="http://schemas.openxmlformats.org/officeDocument/2006/relationships/hyperlink" Target="http://en.wikipedia.org/wiki/Inflation_(cosmology)" TargetMode="External"/><Relationship Id="rId5" Type="http://schemas.openxmlformats.org/officeDocument/2006/relationships/hyperlink" Target="http://en.wikipedia.org/wiki/Quantum_foam" TargetMode="External"/><Relationship Id="rId10" Type="http://schemas.openxmlformats.org/officeDocument/2006/relationships/hyperlink" Target="http://en.wikipedia.org/wiki/Macroscopic_scale" TargetMode="External"/><Relationship Id="rId4" Type="http://schemas.openxmlformats.org/officeDocument/2006/relationships/hyperlink" Target="http://en.wikipedia.org/wiki/Kip_Thorne" TargetMode="External"/><Relationship Id="rId9" Type="http://schemas.openxmlformats.org/officeDocument/2006/relationships/hyperlink" Target="http://en.wikipedia.org/wiki/Big_Bang"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en.wikipedia.org/wiki/Classical_electromagnetism" TargetMode="External"/><Relationship Id="rId3" Type="http://schemas.openxmlformats.org/officeDocument/2006/relationships/hyperlink" Target="http://en.wikipedia.org/wiki/Physical_law" TargetMode="External"/><Relationship Id="rId7" Type="http://schemas.openxmlformats.org/officeDocument/2006/relationships/hyperlink" Target="http://en.wikipedia.org/wiki/Charles-Augustin_de_Coulomb" TargetMode="External"/><Relationship Id="rId12" Type="http://schemas.openxmlformats.org/officeDocument/2006/relationships/hyperlink" Target="http://en.wikipedia.org/wiki/Tests_of_electromagnetism" TargetMode="External"/><Relationship Id="rId2" Type="http://schemas.openxmlformats.org/officeDocument/2006/relationships/hyperlink" Target="http://en.wikipedia.org/wiki/Inverse-square_law" TargetMode="External"/><Relationship Id="rId1" Type="http://schemas.openxmlformats.org/officeDocument/2006/relationships/slideLayout" Target="../slideLayouts/slideLayout2.xml"/><Relationship Id="rId6" Type="http://schemas.openxmlformats.org/officeDocument/2006/relationships/hyperlink" Target="http://en.wikipedia.org/wiki/Electric_charge" TargetMode="External"/><Relationship Id="rId11" Type="http://schemas.openxmlformats.org/officeDocument/2006/relationships/hyperlink" Target="http://en.wikipedia.org/wiki/Gauss%27s_law" TargetMode="External"/><Relationship Id="rId5" Type="http://schemas.openxmlformats.org/officeDocument/2006/relationships/hyperlink" Target="http://en.wikipedia.org/wiki/Electrostatic" TargetMode="External"/><Relationship Id="rId10" Type="http://schemas.openxmlformats.org/officeDocument/2006/relationships/hyperlink" Target="http://en.wikipedia.org/wiki/Newton%27s_law_of_universal_gravitation" TargetMode="External"/><Relationship Id="rId4" Type="http://schemas.openxmlformats.org/officeDocument/2006/relationships/hyperlink" Target="http://en.wikipedia.org/wiki/Physics" TargetMode="External"/><Relationship Id="rId9" Type="http://schemas.openxmlformats.org/officeDocument/2006/relationships/hyperlink" Target="http://en.wikipedia.org/wiki/Isaac_Newton"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en.wikipedia.org/wiki/Electrical_conductor" TargetMode="External"/><Relationship Id="rId2" Type="http://schemas.openxmlformats.org/officeDocument/2006/relationships/hyperlink" Target="http://en.wikipedia.org/wiki/Electric_current" TargetMode="External"/><Relationship Id="rId1" Type="http://schemas.openxmlformats.org/officeDocument/2006/relationships/slideLayout" Target="../slideLayouts/slideLayout2.xml"/><Relationship Id="rId6" Type="http://schemas.openxmlformats.org/officeDocument/2006/relationships/hyperlink" Target="http://en.wikipedia.org/wiki/Electrical_resistance" TargetMode="External"/><Relationship Id="rId5" Type="http://schemas.openxmlformats.org/officeDocument/2006/relationships/hyperlink" Target="http://en.wikipedia.org/wiki/Potential_difference" TargetMode="External"/><Relationship Id="rId4" Type="http://schemas.openxmlformats.org/officeDocument/2006/relationships/hyperlink" Target="http://en.wikipedia.org/wiki/Proportionality_%28mathematics%29" TargetMode="External"/></Relationships>
</file>

<file path=ppt/slides/_rels/slide4.xml.rels><?xml version="1.0" encoding="UTF-8" standalone="yes"?>
<Relationships xmlns="http://schemas.openxmlformats.org/package/2006/relationships"><Relationship Id="rId8" Type="http://schemas.openxmlformats.org/officeDocument/2006/relationships/hyperlink" Target="http://en.wikipedia.org/wiki/Georg_Ohm" TargetMode="External"/><Relationship Id="rId3" Type="http://schemas.openxmlformats.org/officeDocument/2006/relationships/hyperlink" Target="http://en.wikipedia.org/wiki/Electric_current" TargetMode="External"/><Relationship Id="rId7" Type="http://schemas.openxmlformats.org/officeDocument/2006/relationships/hyperlink" Target="http://en.wikipedia.org/wiki/Gustav_Kirchhoff" TargetMode="External"/><Relationship Id="rId2" Type="http://schemas.openxmlformats.org/officeDocument/2006/relationships/hyperlink" Target="http://en.wikipedia.org/wiki/Equality_%28mathematics%29" TargetMode="External"/><Relationship Id="rId1" Type="http://schemas.openxmlformats.org/officeDocument/2006/relationships/slideLayout" Target="../slideLayouts/slideLayout2.xml"/><Relationship Id="rId6" Type="http://schemas.openxmlformats.org/officeDocument/2006/relationships/hyperlink" Target="http://en.wikipedia.org/wiki/Electrical_circuit" TargetMode="External"/><Relationship Id="rId11" Type="http://schemas.openxmlformats.org/officeDocument/2006/relationships/hyperlink" Target="http://en.wikipedia.org/wiki/Maxwell_equations" TargetMode="External"/><Relationship Id="rId5" Type="http://schemas.openxmlformats.org/officeDocument/2006/relationships/hyperlink" Target="http://en.wikipedia.org/wiki/Lumped_element_model" TargetMode="External"/><Relationship Id="rId10" Type="http://schemas.openxmlformats.org/officeDocument/2006/relationships/hyperlink" Target="http://en.wikipedia.org/wiki/Electrical_engineering" TargetMode="External"/><Relationship Id="rId4" Type="http://schemas.openxmlformats.org/officeDocument/2006/relationships/hyperlink" Target="http://en.wikipedia.org/wiki/Potential_difference" TargetMode="External"/><Relationship Id="rId9" Type="http://schemas.openxmlformats.org/officeDocument/2006/relationships/hyperlink" Target="http://en.wikipedia.org/wiki/James_Clerk_Maxwell"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en.wikipedia.org/wiki/Fluid_dynamics" TargetMode="External"/><Relationship Id="rId3" Type="http://schemas.openxmlformats.org/officeDocument/2006/relationships/hyperlink" Target="http://en.wikipedia.org/wiki/Andr%C3%A9-Marie_Amp%C3%A8re" TargetMode="External"/><Relationship Id="rId7" Type="http://schemas.openxmlformats.org/officeDocument/2006/relationships/hyperlink" Target="http://en.wikipedia.org/wiki/James_Clerk_Maxwell" TargetMode="External"/><Relationship Id="rId12" Type="http://schemas.openxmlformats.org/officeDocument/2006/relationships/hyperlink" Target="http://en.wikipedia.org/wiki/Electromagnetism" TargetMode="External"/><Relationship Id="rId2" Type="http://schemas.openxmlformats.org/officeDocument/2006/relationships/hyperlink" Target="http://en.wikipedia.org/wiki/Classical_electromagnetism" TargetMode="External"/><Relationship Id="rId1" Type="http://schemas.openxmlformats.org/officeDocument/2006/relationships/slideLayout" Target="../slideLayouts/slideLayout2.xml"/><Relationship Id="rId6" Type="http://schemas.openxmlformats.org/officeDocument/2006/relationships/hyperlink" Target="http://en.wikipedia.org/wiki/Electric_current" TargetMode="External"/><Relationship Id="rId11" Type="http://schemas.openxmlformats.org/officeDocument/2006/relationships/hyperlink" Target="http://en.wikipedia.org/wiki/Classical_physics" TargetMode="External"/><Relationship Id="rId5" Type="http://schemas.openxmlformats.org/officeDocument/2006/relationships/hyperlink" Target="http://en.wikipedia.org/wiki/Magnetic_field" TargetMode="External"/><Relationship Id="rId10" Type="http://schemas.openxmlformats.org/officeDocument/2006/relationships/hyperlink" Target="http://en.wikipedia.org/wiki/Maxwell_equations" TargetMode="External"/><Relationship Id="rId4" Type="http://schemas.openxmlformats.org/officeDocument/2006/relationships/hyperlink" Target="http://en.wikipedia.org/wiki/Line_integral" TargetMode="External"/><Relationship Id="rId9" Type="http://schemas.openxmlformats.org/officeDocument/2006/relationships/hyperlink" Target="http://en.wikipedia.org/wiki/File:On_Physical_Lines_of_Force.pdf"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http://en.wikipedia.org/wiki/Gauss%27s_law_for_magnetism" TargetMode="External"/><Relationship Id="rId3" Type="http://schemas.openxmlformats.org/officeDocument/2006/relationships/hyperlink" Target="http://en.wikipedia.org/wiki/Electric_charge" TargetMode="External"/><Relationship Id="rId7" Type="http://schemas.openxmlformats.org/officeDocument/2006/relationships/hyperlink" Target="http://en.wikipedia.org/wiki/Classical_electrodynamics" TargetMode="External"/><Relationship Id="rId2" Type="http://schemas.openxmlformats.org/officeDocument/2006/relationships/hyperlink" Target="http://en.wikipedia.org/wiki/Physics" TargetMode="External"/><Relationship Id="rId1" Type="http://schemas.openxmlformats.org/officeDocument/2006/relationships/slideLayout" Target="../slideLayouts/slideLayout2.xml"/><Relationship Id="rId6" Type="http://schemas.openxmlformats.org/officeDocument/2006/relationships/hyperlink" Target="http://en.wikipedia.org/wiki/Maxwell%27s_equations" TargetMode="External"/><Relationship Id="rId11" Type="http://schemas.openxmlformats.org/officeDocument/2006/relationships/hyperlink" Target="http://en.wikipedia.org/wiki/Coulomb%27s_law" TargetMode="External"/><Relationship Id="rId5" Type="http://schemas.openxmlformats.org/officeDocument/2006/relationships/hyperlink" Target="http://en.wikipedia.org/wiki/Carl_Friedrich_Gauss" TargetMode="External"/><Relationship Id="rId10" Type="http://schemas.openxmlformats.org/officeDocument/2006/relationships/hyperlink" Target="http://en.wikipedia.org/wiki/Amp%C3%A8re%27s_circuital_law" TargetMode="External"/><Relationship Id="rId4" Type="http://schemas.openxmlformats.org/officeDocument/2006/relationships/hyperlink" Target="http://en.wikipedia.org/wiki/Electric_field" TargetMode="External"/><Relationship Id="rId9" Type="http://schemas.openxmlformats.org/officeDocument/2006/relationships/hyperlink" Target="http://en.wikipedia.org/wiki/Faraday%27s_law_of_induction" TargetMode="External"/></Relationships>
</file>

<file path=ppt/slides/_rels/slide7.xml.rels><?xml version="1.0" encoding="UTF-8" standalone="yes"?>
<Relationships xmlns="http://schemas.openxmlformats.org/package/2006/relationships"><Relationship Id="rId8" Type="http://schemas.openxmlformats.org/officeDocument/2006/relationships/hyperlink" Target="http://en.wikipedia.org/wiki/Inductor" TargetMode="External"/><Relationship Id="rId13" Type="http://schemas.openxmlformats.org/officeDocument/2006/relationships/hyperlink" Target="http://en.wikipedia.org/wiki/Maxwell%27s_equations" TargetMode="External"/><Relationship Id="rId3" Type="http://schemas.openxmlformats.org/officeDocument/2006/relationships/hyperlink" Target="http://en.wikipedia.org/wiki/Magnetic_field" TargetMode="External"/><Relationship Id="rId7" Type="http://schemas.openxmlformats.org/officeDocument/2006/relationships/hyperlink" Target="http://en.wikipedia.org/wiki/Transformer" TargetMode="External"/><Relationship Id="rId12" Type="http://schemas.openxmlformats.org/officeDocument/2006/relationships/hyperlink" Target="http://en.wikipedia.org/wiki/Solenoid" TargetMode="External"/><Relationship Id="rId2" Type="http://schemas.openxmlformats.org/officeDocument/2006/relationships/hyperlink" Target="http://en.wikipedia.org/wiki/Electromagnetism" TargetMode="External"/><Relationship Id="rId1" Type="http://schemas.openxmlformats.org/officeDocument/2006/relationships/slideLayout" Target="../slideLayouts/slideLayout2.xml"/><Relationship Id="rId6" Type="http://schemas.openxmlformats.org/officeDocument/2006/relationships/hyperlink" Target="http://en.wikipedia.org/wiki/Electromagnetic_induction" TargetMode="External"/><Relationship Id="rId11" Type="http://schemas.openxmlformats.org/officeDocument/2006/relationships/hyperlink" Target="http://en.wikipedia.org/wiki/Electrical_generator" TargetMode="External"/><Relationship Id="rId5" Type="http://schemas.openxmlformats.org/officeDocument/2006/relationships/hyperlink" Target="http://en.wikipedia.org/wiki/Electromotive_force" TargetMode="External"/><Relationship Id="rId10" Type="http://schemas.openxmlformats.org/officeDocument/2006/relationships/hyperlink" Target="http://en.wikipedia.org/wiki/Electric_motor" TargetMode="External"/><Relationship Id="rId4" Type="http://schemas.openxmlformats.org/officeDocument/2006/relationships/hyperlink" Target="http://en.wikipedia.org/wiki/Electric_circuit" TargetMode="External"/><Relationship Id="rId9" Type="http://schemas.openxmlformats.org/officeDocument/2006/relationships/hyperlink" Target="http://en.wikipedia.org/wiki/Electricity" TargetMode="External"/></Relationships>
</file>

<file path=ppt/slides/_rels/slide8.xml.rels><?xml version="1.0" encoding="UTF-8" standalone="yes"?>
<Relationships xmlns="http://schemas.openxmlformats.org/package/2006/relationships"><Relationship Id="rId8" Type="http://schemas.openxmlformats.org/officeDocument/2006/relationships/hyperlink" Target="http://en.wikipedia.org/wiki/Magnetic_field" TargetMode="External"/><Relationship Id="rId13" Type="http://schemas.openxmlformats.org/officeDocument/2006/relationships/hyperlink" Target="http://en.wikipedia.org/wiki/Maxwell%27s_equations#Alternative_formulations" TargetMode="External"/><Relationship Id="rId18" Type="http://schemas.openxmlformats.org/officeDocument/2006/relationships/hyperlink" Target="http://en.wikipedia.org/wiki/General_relativity" TargetMode="External"/><Relationship Id="rId3" Type="http://schemas.openxmlformats.org/officeDocument/2006/relationships/hyperlink" Target="http://en.wikipedia.org/wiki/Lorentz_force" TargetMode="External"/><Relationship Id="rId21" Type="http://schemas.openxmlformats.org/officeDocument/2006/relationships/hyperlink" Target="http://en.wikipedia.org/wiki/Electric_potential" TargetMode="External"/><Relationship Id="rId7" Type="http://schemas.openxmlformats.org/officeDocument/2006/relationships/hyperlink" Target="http://en.wikipedia.org/wiki/Electric_field" TargetMode="External"/><Relationship Id="rId12" Type="http://schemas.openxmlformats.org/officeDocument/2006/relationships/hyperlink" Target="http://en.wikipedia.org/wiki/Atom" TargetMode="External"/><Relationship Id="rId17" Type="http://schemas.openxmlformats.org/officeDocument/2006/relationships/hyperlink" Target="http://en.wikipedia.org/wiki/Special_relativity" TargetMode="External"/><Relationship Id="rId2" Type="http://schemas.openxmlformats.org/officeDocument/2006/relationships/hyperlink" Target="http://en.wikipedia.org/wiki/Partial_differential_equation" TargetMode="External"/><Relationship Id="rId16" Type="http://schemas.openxmlformats.org/officeDocument/2006/relationships/hyperlink" Target="http://en.wikipedia.org/wiki/Manifest_covariance" TargetMode="External"/><Relationship Id="rId20" Type="http://schemas.openxmlformats.org/officeDocument/2006/relationships/hyperlink" Target="http://en.wikipedia.org/wiki/Lorenz_force#Lorentz_force_and_analytical_mechanics" TargetMode="External"/><Relationship Id="rId1" Type="http://schemas.openxmlformats.org/officeDocument/2006/relationships/slideLayout" Target="../slideLayouts/slideLayout2.xml"/><Relationship Id="rId6" Type="http://schemas.openxmlformats.org/officeDocument/2006/relationships/hyperlink" Target="http://en.wikipedia.org/wiki/Electric_circuit" TargetMode="External"/><Relationship Id="rId11" Type="http://schemas.openxmlformats.org/officeDocument/2006/relationships/hyperlink" Target="http://en.wikipedia.org/wiki/James_Clerk_Maxwell" TargetMode="External"/><Relationship Id="rId24" Type="http://schemas.openxmlformats.org/officeDocument/2006/relationships/hyperlink" Target="http://en.wikipedia.org/wiki/Photon" TargetMode="External"/><Relationship Id="rId5" Type="http://schemas.openxmlformats.org/officeDocument/2006/relationships/hyperlink" Target="http://en.wikipedia.org/wiki/Optics" TargetMode="External"/><Relationship Id="rId15" Type="http://schemas.openxmlformats.org/officeDocument/2006/relationships/hyperlink" Target="http://en.wikipedia.org/wiki/Spacetime" TargetMode="External"/><Relationship Id="rId23" Type="http://schemas.openxmlformats.org/officeDocument/2006/relationships/hyperlink" Target="http://en.wikipedia.org/wiki/Quantum_electrodynamics" TargetMode="External"/><Relationship Id="rId10" Type="http://schemas.openxmlformats.org/officeDocument/2006/relationships/hyperlink" Target="http://en.wikipedia.org/wiki/Electric_current" TargetMode="External"/><Relationship Id="rId19" Type="http://schemas.openxmlformats.org/officeDocument/2006/relationships/hyperlink" Target="http://en.wikipedia.org/wiki/Quantum_mechanics" TargetMode="External"/><Relationship Id="rId4" Type="http://schemas.openxmlformats.org/officeDocument/2006/relationships/hyperlink" Target="http://en.wikipedia.org/wiki/Classical_electrodynamics" TargetMode="External"/><Relationship Id="rId9" Type="http://schemas.openxmlformats.org/officeDocument/2006/relationships/hyperlink" Target="http://en.wikipedia.org/wiki/Electric_charge" TargetMode="External"/><Relationship Id="rId14" Type="http://schemas.openxmlformats.org/officeDocument/2006/relationships/hyperlink" Target="http://en.wikipedia.org/wiki/Covariant_formulation_of_classical_electromagnetism" TargetMode="External"/><Relationship Id="rId22" Type="http://schemas.openxmlformats.org/officeDocument/2006/relationships/hyperlink" Target="http://en.wikipedia.org/wiki/Magnetic_potential" TargetMode="External"/></Relationships>
</file>

<file path=ppt/slides/_rels/slide9.xml.rels><?xml version="1.0" encoding="UTF-8" standalone="yes"?>
<Relationships xmlns="http://schemas.openxmlformats.org/package/2006/relationships"><Relationship Id="rId8" Type="http://schemas.openxmlformats.org/officeDocument/2006/relationships/hyperlink" Target="http://en.wikipedia.org/wiki/Gauss_%28unit%29" TargetMode="External"/><Relationship Id="rId13" Type="http://schemas.openxmlformats.org/officeDocument/2006/relationships/hyperlink" Target="http://en.wikipedia.org/wiki/Outer_core" TargetMode="External"/><Relationship Id="rId18" Type="http://schemas.openxmlformats.org/officeDocument/2006/relationships/hyperlink" Target="http://en.wikipedia.org/wiki/Geomagnetic_pole" TargetMode="External"/><Relationship Id="rId26" Type="http://schemas.openxmlformats.org/officeDocument/2006/relationships/hyperlink" Target="http://en.wikipedia.org/wiki/Ultraviolet#Harmful_effects" TargetMode="External"/><Relationship Id="rId3" Type="http://schemas.openxmlformats.org/officeDocument/2006/relationships/hyperlink" Target="http://en.wikipedia.org/wiki/Earth" TargetMode="External"/><Relationship Id="rId21" Type="http://schemas.openxmlformats.org/officeDocument/2006/relationships/hyperlink" Target="http://en.wikipedia.org/wiki/Magnetosphere" TargetMode="External"/><Relationship Id="rId7" Type="http://schemas.openxmlformats.org/officeDocument/2006/relationships/hyperlink" Target="http://en.wikipedia.org/wiki/Tesla_%28unit%29" TargetMode="External"/><Relationship Id="rId12" Type="http://schemas.openxmlformats.org/officeDocument/2006/relationships/hyperlink" Target="http://en.wikipedia.org/wiki/Dynamo_theory" TargetMode="External"/><Relationship Id="rId17" Type="http://schemas.openxmlformats.org/officeDocument/2006/relationships/hyperlink" Target="http://en.wikipedia.org/wiki/South_Magnetic_Pole" TargetMode="External"/><Relationship Id="rId25" Type="http://schemas.openxmlformats.org/officeDocument/2006/relationships/hyperlink" Target="http://en.wikipedia.org/wiki/Ozone_layer" TargetMode="External"/><Relationship Id="rId2" Type="http://schemas.openxmlformats.org/officeDocument/2006/relationships/hyperlink" Target="http://en.wikipedia.org/wiki/Magnetic_field" TargetMode="External"/><Relationship Id="rId16" Type="http://schemas.openxmlformats.org/officeDocument/2006/relationships/hyperlink" Target="http://en.wikipedia.org/wiki/Geomagnetic_reversal" TargetMode="External"/><Relationship Id="rId20" Type="http://schemas.openxmlformats.org/officeDocument/2006/relationships/hyperlink" Target="http://en.wikipedia.org/wiki/Plate_tectonics" TargetMode="External"/><Relationship Id="rId1" Type="http://schemas.openxmlformats.org/officeDocument/2006/relationships/slideLayout" Target="../slideLayouts/slideLayout2.xml"/><Relationship Id="rId6" Type="http://schemas.openxmlformats.org/officeDocument/2006/relationships/hyperlink" Target="http://en.wikipedia.org/wiki/Sun" TargetMode="External"/><Relationship Id="rId11" Type="http://schemas.openxmlformats.org/officeDocument/2006/relationships/hyperlink" Target="http://en.wikipedia.org/wiki/Bar_magnet" TargetMode="External"/><Relationship Id="rId24" Type="http://schemas.openxmlformats.org/officeDocument/2006/relationships/hyperlink" Target="http://en.wikipedia.org/wiki/Cosmic_rays" TargetMode="External"/><Relationship Id="rId5" Type="http://schemas.openxmlformats.org/officeDocument/2006/relationships/hyperlink" Target="http://en.wikipedia.org/wiki/Charged_particle" TargetMode="External"/><Relationship Id="rId15" Type="http://schemas.openxmlformats.org/officeDocument/2006/relationships/hyperlink" Target="http://en.wikipedia.org/wiki/Compass" TargetMode="External"/><Relationship Id="rId23" Type="http://schemas.openxmlformats.org/officeDocument/2006/relationships/hyperlink" Target="http://en.wikipedia.org/wiki/Outer_space" TargetMode="External"/><Relationship Id="rId10" Type="http://schemas.openxmlformats.org/officeDocument/2006/relationships/hyperlink" Target="http://en.wikipedia.org/wiki/Earth%27s_rotation" TargetMode="External"/><Relationship Id="rId19" Type="http://schemas.openxmlformats.org/officeDocument/2006/relationships/hyperlink" Target="http://en.wikipedia.org/wiki/Paleomagnetism" TargetMode="External"/><Relationship Id="rId4" Type="http://schemas.openxmlformats.org/officeDocument/2006/relationships/hyperlink" Target="http://en.wikipedia.org/wiki/Solar_wind" TargetMode="External"/><Relationship Id="rId9" Type="http://schemas.openxmlformats.org/officeDocument/2006/relationships/hyperlink" Target="http://en.wikipedia.org/wiki/Magnetic_dipole" TargetMode="External"/><Relationship Id="rId14" Type="http://schemas.openxmlformats.org/officeDocument/2006/relationships/hyperlink" Target="http://en.wikipedia.org/wiki/Poles_of_astronomical_bodies" TargetMode="External"/><Relationship Id="rId22" Type="http://schemas.openxmlformats.org/officeDocument/2006/relationships/hyperlink" Target="http://en.wikipedia.org/wiki/Ionosphe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0"/>
            <a:ext cx="7772400" cy="1470025"/>
          </a:xfrm>
        </p:spPr>
        <p:txBody>
          <a:bodyPr/>
          <a:lstStyle/>
          <a:p>
            <a:r>
              <a:rPr lang="en-US" b="1" dirty="0"/>
              <a:t>Additional 15 Lecture in physics</a:t>
            </a:r>
            <a:endParaRPr lang="en-US" dirty="0"/>
          </a:p>
        </p:txBody>
      </p:sp>
      <p:sp>
        <p:nvSpPr>
          <p:cNvPr id="3" name="Subtitle 2"/>
          <p:cNvSpPr>
            <a:spLocks noGrp="1"/>
          </p:cNvSpPr>
          <p:nvPr>
            <p:ph type="subTitle" idx="1"/>
          </p:nvPr>
        </p:nvSpPr>
        <p:spPr>
          <a:xfrm>
            <a:off x="1371600" y="2667000"/>
            <a:ext cx="6400800" cy="2971800"/>
          </a:xfrm>
        </p:spPr>
        <p:txBody>
          <a:bodyPr/>
          <a:lstStyle/>
          <a:p>
            <a:r>
              <a:rPr lang="en-US" b="1" dirty="0" smtClean="0">
                <a:solidFill>
                  <a:srgbClr val="FF0000"/>
                </a:solidFill>
              </a:rPr>
              <a:t>Revision</a:t>
            </a:r>
          </a:p>
          <a:p>
            <a:r>
              <a:rPr lang="en-US" b="1" dirty="0" err="1" smtClean="0">
                <a:solidFill>
                  <a:srgbClr val="FF0000"/>
                </a:solidFill>
              </a:rPr>
              <a:t>Hund’s</a:t>
            </a:r>
            <a:r>
              <a:rPr lang="en-US" b="1" dirty="0" smtClean="0">
                <a:solidFill>
                  <a:srgbClr val="FF0000"/>
                </a:solidFill>
              </a:rPr>
              <a:t> rules</a:t>
            </a:r>
          </a:p>
          <a:p>
            <a:r>
              <a:rPr lang="en-US" b="1" dirty="0" smtClean="0">
                <a:solidFill>
                  <a:srgbClr val="FF0000"/>
                </a:solidFill>
              </a:rPr>
              <a:t>Wormhole</a:t>
            </a:r>
          </a:p>
          <a:p>
            <a:r>
              <a:rPr lang="en-US" b="1" dirty="0" smtClean="0">
                <a:solidFill>
                  <a:srgbClr val="FF0000"/>
                </a:solidFill>
              </a:rPr>
              <a:t>etc.</a:t>
            </a:r>
            <a:endParaRPr lang="en-US" b="1" dirty="0">
              <a:solidFill>
                <a:srgbClr val="FF0000"/>
              </a:solidFill>
            </a:endParaRPr>
          </a:p>
        </p:txBody>
      </p:sp>
    </p:spTree>
    <p:extLst>
      <p:ext uri="{BB962C8B-B14F-4D97-AF65-F5344CB8AC3E}">
        <p14:creationId xmlns:p14="http://schemas.microsoft.com/office/powerpoint/2010/main" val="1157970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Matter </a:t>
            </a:r>
            <a:r>
              <a:rPr lang="en-US" b="1" dirty="0" smtClean="0"/>
              <a:t>wave</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a:t>All </a:t>
            </a:r>
            <a:r>
              <a:rPr lang="en-US" dirty="0">
                <a:hlinkClick r:id="rId2" tooltip="Matter"/>
              </a:rPr>
              <a:t>matter</a:t>
            </a:r>
            <a:r>
              <a:rPr lang="en-US" dirty="0"/>
              <a:t> can exhibit </a:t>
            </a:r>
            <a:r>
              <a:rPr lang="en-US" dirty="0">
                <a:hlinkClick r:id="rId3" tooltip="Wave"/>
              </a:rPr>
              <a:t>wave</a:t>
            </a:r>
            <a:r>
              <a:rPr lang="en-US" dirty="0"/>
              <a:t>-like </a:t>
            </a:r>
            <a:r>
              <a:rPr lang="en-US" dirty="0" err="1"/>
              <a:t>behaviour</a:t>
            </a:r>
            <a:r>
              <a:rPr lang="en-US" dirty="0"/>
              <a:t>. For example a beam of </a:t>
            </a:r>
            <a:r>
              <a:rPr lang="en-US" dirty="0">
                <a:hlinkClick r:id="rId4" tooltip="Electron"/>
              </a:rPr>
              <a:t>electrons</a:t>
            </a:r>
            <a:r>
              <a:rPr lang="en-US" dirty="0"/>
              <a:t> can be </a:t>
            </a:r>
            <a:r>
              <a:rPr lang="en-US" dirty="0">
                <a:hlinkClick r:id="rId5" tooltip="Diffraction"/>
              </a:rPr>
              <a:t>diffracted</a:t>
            </a:r>
            <a:r>
              <a:rPr lang="en-US" dirty="0"/>
              <a:t> just like a beam of light or a water wave. </a:t>
            </a:r>
            <a:r>
              <a:rPr lang="en-US" b="1" dirty="0"/>
              <a:t>Matter waves</a:t>
            </a:r>
            <a:r>
              <a:rPr lang="en-US" dirty="0"/>
              <a:t> are a central part of the theory of </a:t>
            </a:r>
            <a:r>
              <a:rPr lang="en-US" dirty="0">
                <a:hlinkClick r:id="rId6" tooltip="Quantum mechanics"/>
              </a:rPr>
              <a:t>quantum mechanics</a:t>
            </a:r>
            <a:r>
              <a:rPr lang="en-US" dirty="0"/>
              <a:t>, an example of </a:t>
            </a:r>
            <a:r>
              <a:rPr lang="en-US" dirty="0">
                <a:hlinkClick r:id="rId7" tooltip="Wave–particle duality"/>
              </a:rPr>
              <a:t>wave–particle duality</a:t>
            </a:r>
            <a:r>
              <a:rPr lang="en-US" dirty="0"/>
              <a:t>. The concept that matter behaves like a wave is also referred to as the </a:t>
            </a:r>
            <a:r>
              <a:rPr lang="en-US" b="1" dirty="0"/>
              <a:t>de Broglie hypothesis</a:t>
            </a:r>
            <a:r>
              <a:rPr lang="en-US" dirty="0"/>
              <a:t> (</a:t>
            </a:r>
            <a:r>
              <a:rPr lang="en-US" dirty="0">
                <a:hlinkClick r:id="rId8" tooltip="Help:IPA for English"/>
              </a:rPr>
              <a:t>/</a:t>
            </a:r>
            <a:r>
              <a:rPr lang="en-US" dirty="0" err="1">
                <a:hlinkClick r:id="rId9" tooltip="Help:IPA for English"/>
              </a:rPr>
              <a:t>dəˈbrɔɪ</a:t>
            </a:r>
            <a:r>
              <a:rPr lang="en-US" dirty="0">
                <a:hlinkClick r:id="rId8" tooltip="Help:IPA for English"/>
              </a:rPr>
              <a:t>/</a:t>
            </a:r>
            <a:r>
              <a:rPr lang="en-US" dirty="0"/>
              <a:t>) due to having been proposed by </a:t>
            </a:r>
            <a:r>
              <a:rPr lang="en-US" dirty="0">
                <a:hlinkClick r:id="rId10" tooltip="Louis de Broglie"/>
              </a:rPr>
              <a:t>Louis de Broglie</a:t>
            </a:r>
            <a:r>
              <a:rPr lang="en-US" dirty="0"/>
              <a:t> in 1924</a:t>
            </a:r>
            <a:r>
              <a:rPr lang="en-US" dirty="0" smtClean="0"/>
              <a:t>. </a:t>
            </a:r>
            <a:r>
              <a:rPr lang="en-US" dirty="0"/>
              <a:t>Matter waves are often referred to as </a:t>
            </a:r>
            <a:r>
              <a:rPr lang="en-US" b="1" dirty="0"/>
              <a:t>de Broglie waves</a:t>
            </a:r>
            <a:r>
              <a:rPr lang="en-US" dirty="0" smtClean="0"/>
              <a:t>.</a:t>
            </a:r>
            <a:endParaRPr lang="en-US" dirty="0"/>
          </a:p>
        </p:txBody>
      </p:sp>
    </p:spTree>
    <p:extLst>
      <p:ext uri="{BB962C8B-B14F-4D97-AF65-F5344CB8AC3E}">
        <p14:creationId xmlns:p14="http://schemas.microsoft.com/office/powerpoint/2010/main" val="27319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Electron </a:t>
            </a:r>
            <a:r>
              <a:rPr lang="en-US" b="1" dirty="0" smtClean="0"/>
              <a:t>configuration</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a:t>In </a:t>
            </a:r>
            <a:r>
              <a:rPr lang="en-US" dirty="0">
                <a:hlinkClick r:id="rId2" tooltip="Atomic physics"/>
              </a:rPr>
              <a:t>atomic physics</a:t>
            </a:r>
            <a:r>
              <a:rPr lang="en-US" dirty="0"/>
              <a:t> and </a:t>
            </a:r>
            <a:r>
              <a:rPr lang="en-US" dirty="0">
                <a:hlinkClick r:id="rId3" tooltip="Quantum chemistry"/>
              </a:rPr>
              <a:t>quantum chemistry</a:t>
            </a:r>
            <a:r>
              <a:rPr lang="en-US" dirty="0"/>
              <a:t>, the </a:t>
            </a:r>
            <a:r>
              <a:rPr lang="en-US" b="1" dirty="0"/>
              <a:t>electron configuration</a:t>
            </a:r>
            <a:r>
              <a:rPr lang="en-US" dirty="0"/>
              <a:t> is the distribution of </a:t>
            </a:r>
            <a:r>
              <a:rPr lang="en-US" dirty="0">
                <a:hlinkClick r:id="rId4" tooltip="Electron"/>
              </a:rPr>
              <a:t>electrons</a:t>
            </a:r>
            <a:r>
              <a:rPr lang="en-US" dirty="0"/>
              <a:t> of an </a:t>
            </a:r>
            <a:r>
              <a:rPr lang="en-US" dirty="0">
                <a:hlinkClick r:id="rId5" tooltip="Atom"/>
              </a:rPr>
              <a:t>atom</a:t>
            </a:r>
            <a:r>
              <a:rPr lang="en-US" dirty="0"/>
              <a:t> or </a:t>
            </a:r>
            <a:r>
              <a:rPr lang="en-US" dirty="0">
                <a:hlinkClick r:id="rId6" tooltip="Molecule"/>
              </a:rPr>
              <a:t>molecule</a:t>
            </a:r>
            <a:r>
              <a:rPr lang="en-US" dirty="0"/>
              <a:t> (or other physical structure) in </a:t>
            </a:r>
            <a:r>
              <a:rPr lang="en-US" dirty="0">
                <a:hlinkClick r:id="rId7" tooltip="Atomic orbital"/>
              </a:rPr>
              <a:t>atomic</a:t>
            </a:r>
            <a:r>
              <a:rPr lang="en-US" dirty="0"/>
              <a:t> or </a:t>
            </a:r>
            <a:r>
              <a:rPr lang="en-US" dirty="0">
                <a:hlinkClick r:id="rId8" tooltip="Molecular orbital"/>
              </a:rPr>
              <a:t>molecular </a:t>
            </a:r>
            <a:r>
              <a:rPr lang="en-US">
                <a:hlinkClick r:id="rId8" tooltip="Molecular orbital"/>
              </a:rPr>
              <a:t>orbitals</a:t>
            </a:r>
            <a:r>
              <a:rPr lang="en-US" smtClean="0"/>
              <a:t>. </a:t>
            </a:r>
            <a:r>
              <a:rPr lang="en-US" dirty="0"/>
              <a:t>For example, the electron configuration of the </a:t>
            </a:r>
            <a:r>
              <a:rPr lang="en-US" dirty="0">
                <a:hlinkClick r:id="rId9" tooltip="Neon"/>
              </a:rPr>
              <a:t>neon</a:t>
            </a:r>
            <a:r>
              <a:rPr lang="en-US" dirty="0"/>
              <a:t> atom is 1s</a:t>
            </a:r>
            <a:r>
              <a:rPr lang="en-US" baseline="30000" dirty="0"/>
              <a:t>2</a:t>
            </a:r>
            <a:r>
              <a:rPr lang="en-US" dirty="0"/>
              <a:t> 2s</a:t>
            </a:r>
            <a:r>
              <a:rPr lang="en-US" baseline="30000" dirty="0"/>
              <a:t>2</a:t>
            </a:r>
            <a:r>
              <a:rPr lang="en-US" dirty="0"/>
              <a:t> 2p</a:t>
            </a:r>
            <a:r>
              <a:rPr lang="en-US" baseline="30000" dirty="0"/>
              <a:t>6</a:t>
            </a:r>
            <a:r>
              <a:rPr lang="en-US" dirty="0"/>
              <a:t>.</a:t>
            </a:r>
          </a:p>
          <a:p>
            <a:pPr marL="0" indent="0">
              <a:buNone/>
            </a:pPr>
            <a:r>
              <a:rPr lang="en-US" dirty="0"/>
              <a:t>Electronic configurations describe electrons as each moving independently in an orbital, in an average field created by all other orbitals. Mathematically, configurations are described by </a:t>
            </a:r>
            <a:r>
              <a:rPr lang="en-US" dirty="0">
                <a:hlinkClick r:id="rId10" tooltip="Slater determinants"/>
              </a:rPr>
              <a:t>Slater determinants</a:t>
            </a:r>
            <a:r>
              <a:rPr lang="en-US" dirty="0"/>
              <a:t> or </a:t>
            </a:r>
            <a:r>
              <a:rPr lang="en-US" dirty="0">
                <a:hlinkClick r:id="rId11" tooltip="Configuration state function"/>
              </a:rPr>
              <a:t>configuration state functions</a:t>
            </a:r>
            <a:r>
              <a:rPr lang="en-US" dirty="0"/>
              <a:t>.</a:t>
            </a:r>
          </a:p>
          <a:p>
            <a:pPr marL="0" indent="0">
              <a:buNone/>
            </a:pPr>
            <a:r>
              <a:rPr lang="en-US" dirty="0"/>
              <a:t>According to the laws of </a:t>
            </a:r>
            <a:r>
              <a:rPr lang="en-US" dirty="0">
                <a:hlinkClick r:id="rId12" tooltip="Introduction to quantum mechanics"/>
              </a:rPr>
              <a:t>quantum mechanics</a:t>
            </a:r>
            <a:r>
              <a:rPr lang="en-US" dirty="0"/>
              <a:t>, for systems with only one electron, an energy is associated with each electron configuration and, upon certain conditions, electrons are able to move from one configuration to another by the emission or absorption of a </a:t>
            </a:r>
            <a:r>
              <a:rPr lang="en-US" dirty="0">
                <a:hlinkClick r:id="rId13" tooltip="Quantum"/>
              </a:rPr>
              <a:t>quantum</a:t>
            </a:r>
            <a:r>
              <a:rPr lang="en-US" dirty="0"/>
              <a:t> of energy, in the form of a </a:t>
            </a:r>
            <a:r>
              <a:rPr lang="en-US" dirty="0">
                <a:hlinkClick r:id="rId14" tooltip="Photon"/>
              </a:rPr>
              <a:t>photon</a:t>
            </a:r>
            <a:r>
              <a:rPr lang="en-US" dirty="0"/>
              <a:t>.</a:t>
            </a:r>
          </a:p>
          <a:p>
            <a:pPr marL="0" indent="0">
              <a:buNone/>
            </a:pPr>
            <a:r>
              <a:rPr lang="en-US" dirty="0"/>
              <a:t>Knowledge of the electron configuration of different atoms is useful in understanding the structure of the </a:t>
            </a:r>
            <a:r>
              <a:rPr lang="en-US" dirty="0">
                <a:hlinkClick r:id="rId15" tooltip="Periodic table"/>
              </a:rPr>
              <a:t>periodic table</a:t>
            </a:r>
            <a:r>
              <a:rPr lang="en-US" dirty="0"/>
              <a:t> of elements. The concept is also useful for describing the chemical bonds that hold atoms together. In bulk materials, this same idea helps explain the peculiar properties of </a:t>
            </a:r>
            <a:r>
              <a:rPr lang="en-US" dirty="0">
                <a:hlinkClick r:id="rId16" tooltip="Lasers"/>
              </a:rPr>
              <a:t>lasers</a:t>
            </a:r>
            <a:r>
              <a:rPr lang="en-US" dirty="0"/>
              <a:t> and </a:t>
            </a:r>
            <a:r>
              <a:rPr lang="en-US" dirty="0">
                <a:hlinkClick r:id="rId17" tooltip="Semiconductors"/>
              </a:rPr>
              <a:t>semiconductors</a:t>
            </a:r>
            <a:r>
              <a:rPr lang="en-US" dirty="0" smtClean="0"/>
              <a:t>.</a:t>
            </a:r>
            <a:endParaRPr lang="en-US" dirty="0"/>
          </a:p>
        </p:txBody>
      </p:sp>
    </p:spTree>
    <p:extLst>
      <p:ext uri="{BB962C8B-B14F-4D97-AF65-F5344CB8AC3E}">
        <p14:creationId xmlns:p14="http://schemas.microsoft.com/office/powerpoint/2010/main" val="3600232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err="1" smtClean="0"/>
              <a:t>Hund's</a:t>
            </a:r>
            <a:r>
              <a:rPr lang="en-US" b="1" dirty="0" smtClean="0"/>
              <a:t> rules</a:t>
            </a:r>
            <a:endParaRPr lang="en-US" dirty="0"/>
          </a:p>
        </p:txBody>
      </p:sp>
      <p:sp>
        <p:nvSpPr>
          <p:cNvPr id="3" name="Content Placeholder 2"/>
          <p:cNvSpPr>
            <a:spLocks noGrp="1"/>
          </p:cNvSpPr>
          <p:nvPr>
            <p:ph idx="1"/>
          </p:nvPr>
        </p:nvSpPr>
        <p:spPr/>
        <p:txBody>
          <a:bodyPr/>
          <a:lstStyle/>
          <a:p>
            <a:pPr marL="0" indent="0">
              <a:buNone/>
            </a:pPr>
            <a:r>
              <a:rPr lang="en-US" dirty="0" smtClean="0"/>
              <a:t>In </a:t>
            </a:r>
            <a:r>
              <a:rPr lang="en-US" dirty="0" smtClean="0">
                <a:hlinkClick r:id="rId2" tooltip="Atomic physics"/>
              </a:rPr>
              <a:t>atomic physics</a:t>
            </a:r>
            <a:r>
              <a:rPr lang="en-US" dirty="0" smtClean="0"/>
              <a:t>, </a:t>
            </a:r>
            <a:r>
              <a:rPr lang="en-US" b="1" dirty="0" err="1" smtClean="0"/>
              <a:t>Hund's</a:t>
            </a:r>
            <a:r>
              <a:rPr lang="en-US" b="1" dirty="0" smtClean="0"/>
              <a:t> rules</a:t>
            </a:r>
            <a:r>
              <a:rPr lang="en-US" dirty="0" smtClean="0"/>
              <a:t> refers to a set of rules that German physicist </a:t>
            </a:r>
            <a:r>
              <a:rPr lang="en-US" dirty="0" smtClean="0">
                <a:hlinkClick r:id="rId3" tooltip="Friedrich Hund"/>
              </a:rPr>
              <a:t>Friedrich </a:t>
            </a:r>
            <a:r>
              <a:rPr lang="en-US" dirty="0" err="1" smtClean="0">
                <a:hlinkClick r:id="rId3" tooltip="Friedrich Hund"/>
              </a:rPr>
              <a:t>Hund</a:t>
            </a:r>
            <a:r>
              <a:rPr lang="en-US" dirty="0" smtClean="0"/>
              <a:t> formulated around 1927, which are used to determine the </a:t>
            </a:r>
            <a:r>
              <a:rPr lang="en-US" dirty="0" smtClean="0">
                <a:hlinkClick r:id="rId4" tooltip="Term symbol"/>
              </a:rPr>
              <a:t>term symbol</a:t>
            </a:r>
            <a:r>
              <a:rPr lang="en-US" dirty="0" smtClean="0"/>
              <a:t> that corresponds to the ground state of a multi-</a:t>
            </a:r>
            <a:r>
              <a:rPr lang="en-US" dirty="0" smtClean="0">
                <a:hlinkClick r:id="rId5" tooltip="Electron"/>
              </a:rPr>
              <a:t>electron</a:t>
            </a:r>
            <a:r>
              <a:rPr lang="en-US" dirty="0" smtClean="0"/>
              <a:t> </a:t>
            </a:r>
            <a:r>
              <a:rPr lang="en-US" dirty="0" smtClean="0">
                <a:hlinkClick r:id="rId6" tooltip="Atom"/>
              </a:rPr>
              <a:t>atom</a:t>
            </a:r>
            <a:r>
              <a:rPr lang="en-US" dirty="0" smtClean="0"/>
              <a:t>. The first rule is especially important in chemistry, where it is often referred to as, simply, </a:t>
            </a:r>
            <a:r>
              <a:rPr lang="en-US" dirty="0" err="1" smtClean="0">
                <a:hlinkClick r:id="rId7" tooltip="Hund's rule of maximum multiplicity"/>
              </a:rPr>
              <a:t>Hund's</a:t>
            </a:r>
            <a:r>
              <a:rPr lang="en-US" dirty="0" smtClean="0">
                <a:hlinkClick r:id="rId7" tooltip="Hund's rule of maximum multiplicity"/>
              </a:rPr>
              <a:t> Rule</a:t>
            </a:r>
            <a:r>
              <a:rPr lang="en-US" dirty="0" smtClean="0"/>
              <a:t>.</a:t>
            </a:r>
          </a:p>
        </p:txBody>
      </p:sp>
    </p:spTree>
    <p:extLst>
      <p:ext uri="{BB962C8B-B14F-4D97-AF65-F5344CB8AC3E}">
        <p14:creationId xmlns:p14="http://schemas.microsoft.com/office/powerpoint/2010/main" val="4211480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Wormhole</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A </a:t>
            </a:r>
            <a:r>
              <a:rPr lang="en-US" b="1" dirty="0" smtClean="0"/>
              <a:t>wormhole</a:t>
            </a:r>
            <a:r>
              <a:rPr lang="en-US" dirty="0" smtClean="0"/>
              <a:t> is a hypothetical </a:t>
            </a:r>
            <a:r>
              <a:rPr lang="en-US" dirty="0" smtClean="0">
                <a:hlinkClick r:id="rId2" tooltip="Topology"/>
              </a:rPr>
              <a:t>topological</a:t>
            </a:r>
            <a:r>
              <a:rPr lang="en-US" dirty="0" smtClean="0"/>
              <a:t> feature that would fundamentally be a shortcut through </a:t>
            </a:r>
            <a:r>
              <a:rPr lang="en-US" dirty="0" err="1" smtClean="0">
                <a:hlinkClick r:id="rId3" tooltip="Spacetime"/>
              </a:rPr>
              <a:t>spacetime</a:t>
            </a:r>
            <a:r>
              <a:rPr lang="en-US" dirty="0" smtClean="0"/>
              <a:t>. A wormhole is much like a tunnel with two ends, each in separate points in </a:t>
            </a:r>
            <a:r>
              <a:rPr lang="en-US" dirty="0" err="1" smtClean="0"/>
              <a:t>spacetime</a:t>
            </a:r>
            <a:r>
              <a:rPr lang="en-US" dirty="0" smtClean="0"/>
              <a:t>.</a:t>
            </a:r>
          </a:p>
          <a:p>
            <a:pPr marL="0" indent="0">
              <a:buNone/>
            </a:pPr>
            <a:endParaRPr lang="en-US" dirty="0"/>
          </a:p>
        </p:txBody>
      </p:sp>
    </p:spTree>
    <p:extLst>
      <p:ext uri="{BB962C8B-B14F-4D97-AF65-F5344CB8AC3E}">
        <p14:creationId xmlns:p14="http://schemas.microsoft.com/office/powerpoint/2010/main" val="3600127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Wormhole (continued)</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For a simplified notion of a wormhole, visualize space as a two-dimensional (2D) surface. In this case, a wormhole can be pictured as a hole in that surface that leads into a 3D tube (the inside surface of a cylinder). This tube then re-emerges at another location on the 2D surface with a similar hole as the entrance. An actual wormhole would be analogous to this, but with the spatial dimensions raised by one. For example, instead of circular holes on a 2D plane, a real wormhole's mouths could be spheres in 3D space.</a:t>
            </a:r>
          </a:p>
        </p:txBody>
      </p:sp>
    </p:spTree>
    <p:extLst>
      <p:ext uri="{BB962C8B-B14F-4D97-AF65-F5344CB8AC3E}">
        <p14:creationId xmlns:p14="http://schemas.microsoft.com/office/powerpoint/2010/main" val="22260462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Wormhole (continued)</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Researchers have no observational evidence for wormholes, but the equations of the theory of </a:t>
            </a:r>
            <a:r>
              <a:rPr lang="en-US" dirty="0" smtClean="0">
                <a:hlinkClick r:id="rId2" tooltip="General relativity"/>
              </a:rPr>
              <a:t>general relativity</a:t>
            </a:r>
            <a:r>
              <a:rPr lang="en-US" dirty="0" smtClean="0"/>
              <a:t> have valid solutions that contain wormholes. Because of its robust theoretical strength, a wormhole is one of the great physics metaphors for teaching general relativity. The first type of wormhole solution discovered was the </a:t>
            </a:r>
            <a:r>
              <a:rPr lang="en-US" dirty="0" smtClean="0">
                <a:hlinkClick r:id="rId3" tooltip="Schwarzschild wormholes"/>
              </a:rPr>
              <a:t>Schwarzschild wormhole</a:t>
            </a:r>
            <a:r>
              <a:rPr lang="en-US" dirty="0" smtClean="0"/>
              <a:t>, which would be present in the </a:t>
            </a:r>
            <a:r>
              <a:rPr lang="en-US" dirty="0" smtClean="0">
                <a:hlinkClick r:id="rId4" tooltip="Schwarzschild metric"/>
              </a:rPr>
              <a:t>Schwarzschild metric</a:t>
            </a:r>
            <a:r>
              <a:rPr lang="en-US" dirty="0" smtClean="0"/>
              <a:t> describing an eternal </a:t>
            </a:r>
            <a:r>
              <a:rPr lang="en-US" dirty="0" smtClean="0">
                <a:hlinkClick r:id="rId5" tooltip="Black hole"/>
              </a:rPr>
              <a:t>black hole</a:t>
            </a:r>
            <a:r>
              <a:rPr lang="en-US" dirty="0" smtClean="0"/>
              <a:t>, but it was found that it would collapse too quickly for anything to cross from one end to the other. Wormholes that could be crossed in both directions, known as traversable wormholes, would only be possible if </a:t>
            </a:r>
            <a:r>
              <a:rPr lang="en-US" dirty="0" smtClean="0">
                <a:hlinkClick r:id="rId6" tooltip="Exotic matter"/>
              </a:rPr>
              <a:t>exotic matter</a:t>
            </a:r>
            <a:r>
              <a:rPr lang="en-US" dirty="0" smtClean="0"/>
              <a:t> with negative </a:t>
            </a:r>
            <a:r>
              <a:rPr lang="en-US" dirty="0" smtClean="0">
                <a:hlinkClick r:id="rId7" tooltip="Energy density"/>
              </a:rPr>
              <a:t>energy density</a:t>
            </a:r>
            <a:r>
              <a:rPr lang="en-US" dirty="0" smtClean="0"/>
              <a:t> could be used to stabilize them.</a:t>
            </a:r>
          </a:p>
        </p:txBody>
      </p:sp>
    </p:spTree>
    <p:extLst>
      <p:ext uri="{BB962C8B-B14F-4D97-AF65-F5344CB8AC3E}">
        <p14:creationId xmlns:p14="http://schemas.microsoft.com/office/powerpoint/2010/main" val="987949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Wormhole (continued)</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The </a:t>
            </a:r>
            <a:r>
              <a:rPr lang="en-US" dirty="0" err="1" smtClean="0">
                <a:hlinkClick r:id="rId2" tooltip="Casimir effect"/>
              </a:rPr>
              <a:t>Casimir</a:t>
            </a:r>
            <a:r>
              <a:rPr lang="en-US" dirty="0" smtClean="0">
                <a:hlinkClick r:id="rId2" tooltip="Casimir effect"/>
              </a:rPr>
              <a:t> effect</a:t>
            </a:r>
            <a:r>
              <a:rPr lang="en-US" dirty="0" smtClean="0"/>
              <a:t> shows that quantum field theory allows the energy density in certain regions of space to be negative relative to the ordinary vacuum energy, and it has been shown theoretically that quantum field theory allows states where energy can be </a:t>
            </a:r>
            <a:r>
              <a:rPr lang="en-US" i="1" dirty="0" smtClean="0"/>
              <a:t>arbitrarily</a:t>
            </a:r>
            <a:r>
              <a:rPr lang="en-US" dirty="0" smtClean="0"/>
              <a:t> negative at a given point. Many physicists, such as </a:t>
            </a:r>
            <a:r>
              <a:rPr lang="en-US" dirty="0" smtClean="0">
                <a:hlinkClick r:id="rId3" tooltip="Stephen Hawking"/>
              </a:rPr>
              <a:t>Stephen Hawking</a:t>
            </a:r>
            <a:r>
              <a:rPr lang="en-US" dirty="0" smtClean="0"/>
              <a:t>, </a:t>
            </a:r>
            <a:r>
              <a:rPr lang="en-US" dirty="0" smtClean="0">
                <a:hlinkClick r:id="rId4" tooltip="Kip Thorne"/>
              </a:rPr>
              <a:t>Kip Thorne</a:t>
            </a:r>
            <a:r>
              <a:rPr lang="en-US" dirty="0" smtClean="0"/>
              <a:t> and others, therefore argue that such effects might make it possible to stabilize a traversable wormhole. Physicists have not found any natural process that would be predicted to form a wormhole naturally in the context of general relativity, although the </a:t>
            </a:r>
            <a:r>
              <a:rPr lang="en-US" dirty="0" smtClean="0">
                <a:hlinkClick r:id="rId5" tooltip="Quantum foam"/>
              </a:rPr>
              <a:t>quantum foam</a:t>
            </a:r>
            <a:r>
              <a:rPr lang="en-US" dirty="0" smtClean="0"/>
              <a:t> hypothesis is sometimes used to suggest that tiny wormholes might appear and disappear spontaneously at the </a:t>
            </a:r>
            <a:r>
              <a:rPr lang="en-US" dirty="0" smtClean="0">
                <a:hlinkClick r:id="rId6" tooltip="Planck scale"/>
              </a:rPr>
              <a:t>Planck scale</a:t>
            </a:r>
            <a:r>
              <a:rPr lang="en-US" dirty="0" smtClean="0"/>
              <a:t>, and stable versions of such wormholes have been suggested as </a:t>
            </a:r>
            <a:r>
              <a:rPr lang="en-US" dirty="0" smtClean="0">
                <a:hlinkClick r:id="rId7" tooltip="Dark matter"/>
              </a:rPr>
              <a:t>dark matter</a:t>
            </a:r>
            <a:r>
              <a:rPr lang="en-US" dirty="0" smtClean="0"/>
              <a:t> candidates. It has also been proposed that, if a tiny wormhole held open by a negative-mass </a:t>
            </a:r>
            <a:r>
              <a:rPr lang="en-US" dirty="0" smtClean="0">
                <a:hlinkClick r:id="rId8" tooltip="Cosmic string"/>
              </a:rPr>
              <a:t>cosmic string</a:t>
            </a:r>
            <a:r>
              <a:rPr lang="en-US" dirty="0" smtClean="0"/>
              <a:t> had appeared around the time of the </a:t>
            </a:r>
            <a:r>
              <a:rPr lang="en-US" dirty="0" smtClean="0">
                <a:hlinkClick r:id="rId9" tooltip="Big Bang"/>
              </a:rPr>
              <a:t>Big Bang</a:t>
            </a:r>
            <a:r>
              <a:rPr lang="en-US" dirty="0" smtClean="0"/>
              <a:t>, it could have been inflated to </a:t>
            </a:r>
            <a:r>
              <a:rPr lang="en-US" dirty="0" smtClean="0">
                <a:hlinkClick r:id="rId10" tooltip="Macroscopic scale"/>
              </a:rPr>
              <a:t>macroscopic</a:t>
            </a:r>
            <a:r>
              <a:rPr lang="en-US" dirty="0" smtClean="0"/>
              <a:t> size by </a:t>
            </a:r>
            <a:r>
              <a:rPr lang="en-US" dirty="0" smtClean="0">
                <a:hlinkClick r:id="rId11" tooltip="Inflation (cosmology)"/>
              </a:rPr>
              <a:t>cosmic inflation</a:t>
            </a:r>
            <a:r>
              <a:rPr lang="en-US" dirty="0" smtClean="0"/>
              <a:t>.</a:t>
            </a:r>
          </a:p>
        </p:txBody>
      </p:sp>
    </p:spTree>
    <p:extLst>
      <p:ext uri="{BB962C8B-B14F-4D97-AF65-F5344CB8AC3E}">
        <p14:creationId xmlns:p14="http://schemas.microsoft.com/office/powerpoint/2010/main" val="33804103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Coulomb's </a:t>
            </a:r>
            <a:r>
              <a:rPr lang="en-US" b="1" dirty="0" smtClean="0"/>
              <a:t>law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Coulomb's law</a:t>
            </a:r>
            <a:r>
              <a:rPr lang="en-US" dirty="0"/>
              <a:t>, or Coulomb's </a:t>
            </a:r>
            <a:r>
              <a:rPr lang="en-US" dirty="0">
                <a:hlinkClick r:id="rId2" tooltip="Inverse-square law"/>
              </a:rPr>
              <a:t>inverse-square law</a:t>
            </a:r>
            <a:r>
              <a:rPr lang="en-US" dirty="0"/>
              <a:t>, is a </a:t>
            </a:r>
            <a:r>
              <a:rPr lang="en-US" dirty="0">
                <a:hlinkClick r:id="rId3" tooltip="Physical law"/>
              </a:rPr>
              <a:t>law</a:t>
            </a:r>
            <a:r>
              <a:rPr lang="en-US" dirty="0"/>
              <a:t> of </a:t>
            </a:r>
            <a:r>
              <a:rPr lang="en-US" dirty="0">
                <a:hlinkClick r:id="rId4" tooltip="Physics"/>
              </a:rPr>
              <a:t>physics</a:t>
            </a:r>
            <a:r>
              <a:rPr lang="en-US" dirty="0"/>
              <a:t> describing the </a:t>
            </a:r>
            <a:r>
              <a:rPr lang="en-US" dirty="0">
                <a:hlinkClick r:id="rId5" tooltip="Electrostatic"/>
              </a:rPr>
              <a:t>electrostatic</a:t>
            </a:r>
            <a:r>
              <a:rPr lang="en-US" dirty="0"/>
              <a:t> interaction between </a:t>
            </a:r>
            <a:r>
              <a:rPr lang="en-US" dirty="0">
                <a:hlinkClick r:id="rId6" tooltip="Electric charge"/>
              </a:rPr>
              <a:t>electrically charged</a:t>
            </a:r>
            <a:r>
              <a:rPr lang="en-US" dirty="0"/>
              <a:t> particles. The law was first published in 1785 by French physicist </a:t>
            </a:r>
            <a:r>
              <a:rPr lang="en-US" dirty="0">
                <a:hlinkClick r:id="rId7" tooltip="Charles-Augustin de Coulomb"/>
              </a:rPr>
              <a:t>Charles </a:t>
            </a:r>
            <a:r>
              <a:rPr lang="en-US" dirty="0" err="1">
                <a:hlinkClick r:id="rId7" tooltip="Charles-Augustin de Coulomb"/>
              </a:rPr>
              <a:t>Augustin</a:t>
            </a:r>
            <a:r>
              <a:rPr lang="en-US" dirty="0">
                <a:hlinkClick r:id="rId7" tooltip="Charles-Augustin de Coulomb"/>
              </a:rPr>
              <a:t> de Coulomb</a:t>
            </a:r>
            <a:r>
              <a:rPr lang="en-US" dirty="0"/>
              <a:t> and was essential to the development of the </a:t>
            </a:r>
            <a:r>
              <a:rPr lang="en-US" dirty="0">
                <a:hlinkClick r:id="rId8" tooltip="Classical electromagnetism"/>
              </a:rPr>
              <a:t>theory of electromagnetism</a:t>
            </a:r>
            <a:r>
              <a:rPr lang="en-US" dirty="0"/>
              <a:t>. It is analogous to </a:t>
            </a:r>
            <a:r>
              <a:rPr lang="en-US" dirty="0">
                <a:hlinkClick r:id="rId9" tooltip="Isaac Newton"/>
              </a:rPr>
              <a:t>Isaac Newton</a:t>
            </a:r>
            <a:r>
              <a:rPr lang="en-US" dirty="0"/>
              <a:t>'s inverse-square </a:t>
            </a:r>
            <a:r>
              <a:rPr lang="en-US" dirty="0">
                <a:hlinkClick r:id="rId10" tooltip="Newton's law of universal gravitation"/>
              </a:rPr>
              <a:t>law of universal gravitation</a:t>
            </a:r>
            <a:r>
              <a:rPr lang="en-US" dirty="0"/>
              <a:t>. Coulomb's law can be used to derive </a:t>
            </a:r>
            <a:r>
              <a:rPr lang="en-US" dirty="0">
                <a:hlinkClick r:id="rId11" tooltip="Gauss's law"/>
              </a:rPr>
              <a:t>Gauss's law</a:t>
            </a:r>
            <a:r>
              <a:rPr lang="en-US" dirty="0"/>
              <a:t>, and vice versa. The law has been </a:t>
            </a:r>
            <a:r>
              <a:rPr lang="en-US" dirty="0">
                <a:hlinkClick r:id="rId12" tooltip="Tests of electromagnetism"/>
              </a:rPr>
              <a:t>tested heavily</a:t>
            </a:r>
            <a:r>
              <a:rPr lang="en-US" dirty="0"/>
              <a:t>, and all observations have upheld the law's principle.</a:t>
            </a:r>
          </a:p>
        </p:txBody>
      </p:sp>
    </p:spTree>
    <p:extLst>
      <p:ext uri="{BB962C8B-B14F-4D97-AF65-F5344CB8AC3E}">
        <p14:creationId xmlns:p14="http://schemas.microsoft.com/office/powerpoint/2010/main" val="276253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Ohm's </a:t>
            </a:r>
            <a:r>
              <a:rPr lang="en-US" b="1" dirty="0" smtClean="0"/>
              <a:t>law</a:t>
            </a:r>
            <a:endParaRPr lang="en-US" dirty="0"/>
          </a:p>
        </p:txBody>
      </p:sp>
      <p:sp>
        <p:nvSpPr>
          <p:cNvPr id="3" name="Content Placeholder 2"/>
          <p:cNvSpPr>
            <a:spLocks noGrp="1"/>
          </p:cNvSpPr>
          <p:nvPr>
            <p:ph idx="1"/>
          </p:nvPr>
        </p:nvSpPr>
        <p:spPr/>
        <p:txBody>
          <a:bodyPr/>
          <a:lstStyle/>
          <a:p>
            <a:pPr marL="0" indent="0">
              <a:buNone/>
            </a:pPr>
            <a:r>
              <a:rPr lang="en-US" b="1" dirty="0"/>
              <a:t>Ohm's law</a:t>
            </a:r>
            <a:r>
              <a:rPr lang="en-US" dirty="0"/>
              <a:t> states that the </a:t>
            </a:r>
            <a:r>
              <a:rPr lang="en-US" dirty="0">
                <a:hlinkClick r:id="rId2" tooltip="Electric current"/>
              </a:rPr>
              <a:t>current</a:t>
            </a:r>
            <a:r>
              <a:rPr lang="en-US" dirty="0"/>
              <a:t> through a </a:t>
            </a:r>
            <a:r>
              <a:rPr lang="en-US" dirty="0">
                <a:hlinkClick r:id="rId3" tooltip="Electrical conductor"/>
              </a:rPr>
              <a:t>conductor</a:t>
            </a:r>
            <a:r>
              <a:rPr lang="en-US" dirty="0"/>
              <a:t> between two points is directly </a:t>
            </a:r>
            <a:r>
              <a:rPr lang="en-US" dirty="0">
                <a:hlinkClick r:id="rId4" tooltip="Proportionality (mathematics)"/>
              </a:rPr>
              <a:t>proportional</a:t>
            </a:r>
            <a:r>
              <a:rPr lang="en-US" dirty="0"/>
              <a:t> to the </a:t>
            </a:r>
            <a:r>
              <a:rPr lang="en-US" dirty="0">
                <a:hlinkClick r:id="rId5" tooltip="Potential difference"/>
              </a:rPr>
              <a:t>potential difference</a:t>
            </a:r>
            <a:r>
              <a:rPr lang="en-US" dirty="0"/>
              <a:t> across the two points. Introducing the constant of proportionality, the </a:t>
            </a:r>
            <a:r>
              <a:rPr lang="en-US" dirty="0" smtClean="0">
                <a:hlinkClick r:id="rId6" tooltip="Electrical resistance"/>
              </a:rPr>
              <a:t>resistance</a:t>
            </a:r>
            <a:r>
              <a:rPr lang="en-US" dirty="0" smtClean="0"/>
              <a:t>.</a:t>
            </a:r>
            <a:endParaRPr lang="en-US" dirty="0"/>
          </a:p>
        </p:txBody>
      </p:sp>
    </p:spTree>
    <p:extLst>
      <p:ext uri="{BB962C8B-B14F-4D97-AF65-F5344CB8AC3E}">
        <p14:creationId xmlns:p14="http://schemas.microsoft.com/office/powerpoint/2010/main" val="3574800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Kirchhoff's circuit </a:t>
            </a:r>
            <a:r>
              <a:rPr lang="en-US" b="1" dirty="0" smtClean="0"/>
              <a:t>laws</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Kirchhoff's circuit laws</a:t>
            </a:r>
            <a:r>
              <a:rPr lang="en-US" dirty="0"/>
              <a:t> are two </a:t>
            </a:r>
            <a:r>
              <a:rPr lang="en-US" dirty="0">
                <a:hlinkClick r:id="rId2" tooltip="Equality (mathematics)"/>
              </a:rPr>
              <a:t>equalities</a:t>
            </a:r>
            <a:r>
              <a:rPr lang="en-US" dirty="0"/>
              <a:t> that deal with the </a:t>
            </a:r>
            <a:r>
              <a:rPr lang="en-US" dirty="0">
                <a:hlinkClick r:id="rId3" tooltip="Electric current"/>
              </a:rPr>
              <a:t>current</a:t>
            </a:r>
            <a:r>
              <a:rPr lang="en-US" dirty="0"/>
              <a:t> and </a:t>
            </a:r>
            <a:r>
              <a:rPr lang="en-US" dirty="0">
                <a:hlinkClick r:id="rId4" tooltip="Potential difference"/>
              </a:rPr>
              <a:t>potential difference</a:t>
            </a:r>
            <a:r>
              <a:rPr lang="en-US" dirty="0"/>
              <a:t> (commonly known as voltage) in the </a:t>
            </a:r>
            <a:r>
              <a:rPr lang="en-US" dirty="0">
                <a:hlinkClick r:id="rId5" tooltip="Lumped element model"/>
              </a:rPr>
              <a:t>lumped element model</a:t>
            </a:r>
            <a:r>
              <a:rPr lang="en-US" dirty="0"/>
              <a:t> of </a:t>
            </a:r>
            <a:r>
              <a:rPr lang="en-US" dirty="0">
                <a:hlinkClick r:id="rId6" tooltip="Electrical circuit"/>
              </a:rPr>
              <a:t>electrical circuits</a:t>
            </a:r>
            <a:r>
              <a:rPr lang="en-US" dirty="0"/>
              <a:t>. They were first described in 1845 by German physicist </a:t>
            </a:r>
            <a:r>
              <a:rPr lang="en-US" dirty="0">
                <a:hlinkClick r:id="rId7" tooltip="Gustav Kirchhoff"/>
              </a:rPr>
              <a:t>Gustav Kirchhoff</a:t>
            </a:r>
            <a:r>
              <a:rPr lang="en-US" dirty="0" smtClean="0"/>
              <a:t>. </a:t>
            </a:r>
            <a:r>
              <a:rPr lang="en-US" dirty="0"/>
              <a:t>This generalized the work of </a:t>
            </a:r>
            <a:r>
              <a:rPr lang="en-US" dirty="0">
                <a:hlinkClick r:id="rId8" tooltip="Georg Ohm"/>
              </a:rPr>
              <a:t>Georg Ohm</a:t>
            </a:r>
            <a:r>
              <a:rPr lang="en-US" dirty="0"/>
              <a:t> and preceded the work of </a:t>
            </a:r>
            <a:r>
              <a:rPr lang="en-US" dirty="0">
                <a:hlinkClick r:id="rId9" tooltip="James Clerk Maxwell"/>
              </a:rPr>
              <a:t>Maxwell</a:t>
            </a:r>
            <a:r>
              <a:rPr lang="en-US" dirty="0"/>
              <a:t>. Widely used in </a:t>
            </a:r>
            <a:r>
              <a:rPr lang="en-US" dirty="0">
                <a:hlinkClick r:id="rId10" tooltip="Electrical engineering"/>
              </a:rPr>
              <a:t>electrical engineering</a:t>
            </a:r>
            <a:r>
              <a:rPr lang="en-US" dirty="0"/>
              <a:t>, they are also called </a:t>
            </a:r>
            <a:r>
              <a:rPr lang="en-US" b="1" dirty="0"/>
              <a:t>Kirchhoff's rules</a:t>
            </a:r>
            <a:r>
              <a:rPr lang="en-US" dirty="0"/>
              <a:t> or simply </a:t>
            </a:r>
            <a:r>
              <a:rPr lang="en-US" b="1" dirty="0"/>
              <a:t>Kirchhoff's laws</a:t>
            </a:r>
            <a:r>
              <a:rPr lang="en-US" dirty="0"/>
              <a:t>.</a:t>
            </a:r>
          </a:p>
          <a:p>
            <a:pPr marL="0" indent="0">
              <a:buNone/>
            </a:pPr>
            <a:r>
              <a:rPr lang="en-US" dirty="0"/>
              <a:t>Both of Kirchhoff's laws can be understood as corollaries of the </a:t>
            </a:r>
            <a:r>
              <a:rPr lang="en-US" dirty="0">
                <a:hlinkClick r:id="rId11" tooltip="Maxwell equations"/>
              </a:rPr>
              <a:t>Maxwell equations</a:t>
            </a:r>
            <a:r>
              <a:rPr lang="en-US" dirty="0"/>
              <a:t> in the low-frequency limit. They are accurate for DC circuits, and for AC circuits at frequencies where the wavelengths of electromagnetic radiation are very large compared to the circuits</a:t>
            </a:r>
            <a:r>
              <a:rPr lang="en-US" dirty="0" smtClean="0"/>
              <a:t>.</a:t>
            </a:r>
            <a:endParaRPr lang="en-US" dirty="0"/>
          </a:p>
        </p:txBody>
      </p:sp>
    </p:spTree>
    <p:extLst>
      <p:ext uri="{BB962C8B-B14F-4D97-AF65-F5344CB8AC3E}">
        <p14:creationId xmlns:p14="http://schemas.microsoft.com/office/powerpoint/2010/main" val="1329468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Ampère's circuital </a:t>
            </a:r>
            <a:r>
              <a:rPr lang="en-US" b="1" dirty="0" smtClean="0"/>
              <a:t>law</a:t>
            </a:r>
            <a:endParaRPr lang="en-US" dirty="0"/>
          </a:p>
        </p:txBody>
      </p:sp>
      <p:sp>
        <p:nvSpPr>
          <p:cNvPr id="3" name="Content Placeholder 2"/>
          <p:cNvSpPr>
            <a:spLocks noGrp="1"/>
          </p:cNvSpPr>
          <p:nvPr>
            <p:ph idx="1"/>
          </p:nvPr>
        </p:nvSpPr>
        <p:spPr/>
        <p:txBody>
          <a:bodyPr/>
          <a:lstStyle/>
          <a:p>
            <a:pPr marL="0" indent="0">
              <a:buNone/>
            </a:pPr>
            <a:r>
              <a:rPr lang="en-US" dirty="0"/>
              <a:t>In </a:t>
            </a:r>
            <a:r>
              <a:rPr lang="en-US" dirty="0">
                <a:hlinkClick r:id="rId2" tooltip="Classical electromagnetism"/>
              </a:rPr>
              <a:t>classical electromagnetism</a:t>
            </a:r>
            <a:r>
              <a:rPr lang="en-US" dirty="0"/>
              <a:t>, </a:t>
            </a:r>
            <a:r>
              <a:rPr lang="en-US" b="1" dirty="0"/>
              <a:t>Ampère's circuital law</a:t>
            </a:r>
            <a:r>
              <a:rPr lang="en-US" dirty="0"/>
              <a:t>, discovered by </a:t>
            </a:r>
            <a:r>
              <a:rPr lang="en-US" dirty="0">
                <a:hlinkClick r:id="rId3" tooltip="André-Marie Ampère"/>
              </a:rPr>
              <a:t>André-Marie Ampère</a:t>
            </a:r>
            <a:r>
              <a:rPr lang="en-US" dirty="0"/>
              <a:t> in 1826</a:t>
            </a:r>
            <a:r>
              <a:rPr lang="en-US" dirty="0" smtClean="0"/>
              <a:t>, </a:t>
            </a:r>
            <a:r>
              <a:rPr lang="en-US" dirty="0"/>
              <a:t>relates the </a:t>
            </a:r>
            <a:r>
              <a:rPr lang="en-US" dirty="0">
                <a:hlinkClick r:id="rId4" tooltip="Line integral"/>
              </a:rPr>
              <a:t>integrated</a:t>
            </a:r>
            <a:r>
              <a:rPr lang="en-US" dirty="0"/>
              <a:t> </a:t>
            </a:r>
            <a:r>
              <a:rPr lang="en-US" dirty="0">
                <a:hlinkClick r:id="rId5" tooltip="Magnetic field"/>
              </a:rPr>
              <a:t>magnetic field</a:t>
            </a:r>
            <a:r>
              <a:rPr lang="en-US" dirty="0"/>
              <a:t> around a closed loop to the </a:t>
            </a:r>
            <a:r>
              <a:rPr lang="en-US" dirty="0">
                <a:hlinkClick r:id="rId6" tooltip="Electric current"/>
              </a:rPr>
              <a:t>electric current</a:t>
            </a:r>
            <a:r>
              <a:rPr lang="en-US" dirty="0"/>
              <a:t> passing through the loop. </a:t>
            </a:r>
            <a:r>
              <a:rPr lang="en-US" dirty="0">
                <a:hlinkClick r:id="rId7" tooltip="James Clerk Maxwell"/>
              </a:rPr>
              <a:t>James Clerk Maxwell</a:t>
            </a:r>
            <a:r>
              <a:rPr lang="en-US" dirty="0"/>
              <a:t> derived it again using </a:t>
            </a:r>
            <a:r>
              <a:rPr lang="en-US" dirty="0">
                <a:hlinkClick r:id="rId8" tooltip="Fluid dynamics"/>
              </a:rPr>
              <a:t>hydrodynamics</a:t>
            </a:r>
            <a:r>
              <a:rPr lang="en-US" dirty="0"/>
              <a:t> in his 1861 paper </a:t>
            </a:r>
            <a:r>
              <a:rPr lang="en-US" i="1" dirty="0">
                <a:hlinkClick r:id="rId9" tooltip="File:On Physical Lines of Force.pdf"/>
              </a:rPr>
              <a:t>On Physical Lines of Force</a:t>
            </a:r>
            <a:r>
              <a:rPr lang="en-US" dirty="0"/>
              <a:t> and it is now one of the </a:t>
            </a:r>
            <a:r>
              <a:rPr lang="en-US" dirty="0">
                <a:hlinkClick r:id="rId10" tooltip="Maxwell equations"/>
              </a:rPr>
              <a:t>Maxwell equations</a:t>
            </a:r>
            <a:r>
              <a:rPr lang="en-US" dirty="0"/>
              <a:t>, which form the basis of </a:t>
            </a:r>
            <a:r>
              <a:rPr lang="en-US" dirty="0">
                <a:hlinkClick r:id="rId11" tooltip="Classical physics"/>
              </a:rPr>
              <a:t>classical</a:t>
            </a:r>
            <a:r>
              <a:rPr lang="en-US" dirty="0"/>
              <a:t> </a:t>
            </a:r>
            <a:r>
              <a:rPr lang="en-US" dirty="0">
                <a:hlinkClick r:id="rId12" tooltip="Electromagnetism"/>
              </a:rPr>
              <a:t>electromagnetism</a:t>
            </a:r>
            <a:r>
              <a:rPr lang="en-US" dirty="0"/>
              <a:t>.</a:t>
            </a:r>
          </a:p>
        </p:txBody>
      </p:sp>
    </p:spTree>
    <p:extLst>
      <p:ext uri="{BB962C8B-B14F-4D97-AF65-F5344CB8AC3E}">
        <p14:creationId xmlns:p14="http://schemas.microsoft.com/office/powerpoint/2010/main" val="27098823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Gauss's </a:t>
            </a:r>
            <a:r>
              <a:rPr lang="en-US" b="1" dirty="0" smtClean="0"/>
              <a:t>law</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In </a:t>
            </a:r>
            <a:r>
              <a:rPr lang="en-US" dirty="0">
                <a:hlinkClick r:id="rId2" tooltip="Physics"/>
              </a:rPr>
              <a:t>physics</a:t>
            </a:r>
            <a:r>
              <a:rPr lang="en-US" dirty="0"/>
              <a:t>, </a:t>
            </a:r>
            <a:r>
              <a:rPr lang="en-US" b="1" dirty="0"/>
              <a:t>Gauss's law</a:t>
            </a:r>
            <a:r>
              <a:rPr lang="en-US" dirty="0"/>
              <a:t>, also known as </a:t>
            </a:r>
            <a:r>
              <a:rPr lang="en-US" b="1" dirty="0"/>
              <a:t>Gauss's flux theorem</a:t>
            </a:r>
            <a:r>
              <a:rPr lang="en-US" dirty="0"/>
              <a:t>, is a law relating the distribution of </a:t>
            </a:r>
            <a:r>
              <a:rPr lang="en-US" dirty="0">
                <a:hlinkClick r:id="rId3" tooltip="Electric charge"/>
              </a:rPr>
              <a:t>electric charge</a:t>
            </a:r>
            <a:r>
              <a:rPr lang="en-US" dirty="0"/>
              <a:t> to the resulting </a:t>
            </a:r>
            <a:r>
              <a:rPr lang="en-US" dirty="0">
                <a:hlinkClick r:id="rId4" tooltip="Electric field"/>
              </a:rPr>
              <a:t>electric field</a:t>
            </a:r>
            <a:r>
              <a:rPr lang="en-US" dirty="0"/>
              <a:t>.</a:t>
            </a:r>
          </a:p>
          <a:p>
            <a:pPr marL="0" indent="0">
              <a:buNone/>
            </a:pPr>
            <a:r>
              <a:rPr lang="en-US" dirty="0"/>
              <a:t>The law was formulated by </a:t>
            </a:r>
            <a:r>
              <a:rPr lang="en-US" dirty="0">
                <a:hlinkClick r:id="rId5" tooltip="Carl Friedrich Gauss"/>
              </a:rPr>
              <a:t>Carl Friedrich Gauss</a:t>
            </a:r>
            <a:r>
              <a:rPr lang="en-US" dirty="0"/>
              <a:t> in 1835, but was not published until 1867</a:t>
            </a:r>
            <a:r>
              <a:rPr lang="en-US" dirty="0" smtClean="0"/>
              <a:t>. </a:t>
            </a:r>
            <a:r>
              <a:rPr lang="en-US" dirty="0"/>
              <a:t>It is one of the four </a:t>
            </a:r>
            <a:r>
              <a:rPr lang="en-US" dirty="0">
                <a:hlinkClick r:id="rId6" tooltip="Maxwell's equations"/>
              </a:rPr>
              <a:t>Maxwell's equations</a:t>
            </a:r>
            <a:r>
              <a:rPr lang="en-US" dirty="0"/>
              <a:t> which form the basis of </a:t>
            </a:r>
            <a:r>
              <a:rPr lang="en-US" dirty="0">
                <a:hlinkClick r:id="rId7" tooltip="Classical electrodynamics"/>
              </a:rPr>
              <a:t>classical electrodynamics</a:t>
            </a:r>
            <a:r>
              <a:rPr lang="en-US" dirty="0"/>
              <a:t>, the other three being </a:t>
            </a:r>
            <a:r>
              <a:rPr lang="en-US" dirty="0">
                <a:hlinkClick r:id="rId8" tooltip="Gauss's law for magnetism"/>
              </a:rPr>
              <a:t>Gauss's law for magnetism</a:t>
            </a:r>
            <a:r>
              <a:rPr lang="en-US" dirty="0"/>
              <a:t>, </a:t>
            </a:r>
            <a:r>
              <a:rPr lang="en-US" dirty="0">
                <a:hlinkClick r:id="rId9" tooltip="Faraday's law of induction"/>
              </a:rPr>
              <a:t>Faraday's law of induction</a:t>
            </a:r>
            <a:r>
              <a:rPr lang="en-US" dirty="0"/>
              <a:t>, and </a:t>
            </a:r>
            <a:r>
              <a:rPr lang="en-US" dirty="0">
                <a:hlinkClick r:id="rId10" tooltip="Ampère's circuital law"/>
              </a:rPr>
              <a:t>Ampère's law with Maxwell's correction</a:t>
            </a:r>
            <a:r>
              <a:rPr lang="en-US" dirty="0"/>
              <a:t>. Gauss's law can be used to derive </a:t>
            </a:r>
            <a:r>
              <a:rPr lang="en-US" dirty="0">
                <a:hlinkClick r:id="rId11" tooltip="Coulomb's law"/>
              </a:rPr>
              <a:t>Coulomb's law</a:t>
            </a:r>
            <a:r>
              <a:rPr lang="en-US" dirty="0" smtClean="0"/>
              <a:t>, </a:t>
            </a:r>
            <a:r>
              <a:rPr lang="en-US" dirty="0"/>
              <a:t>and vice versa</a:t>
            </a:r>
            <a:r>
              <a:rPr lang="en-US" dirty="0" smtClean="0"/>
              <a:t>.</a:t>
            </a:r>
            <a:endParaRPr lang="en-US" dirty="0"/>
          </a:p>
        </p:txBody>
      </p:sp>
    </p:spTree>
    <p:extLst>
      <p:ext uri="{BB962C8B-B14F-4D97-AF65-F5344CB8AC3E}">
        <p14:creationId xmlns:p14="http://schemas.microsoft.com/office/powerpoint/2010/main" val="3731389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Faraday's law of </a:t>
            </a:r>
            <a:r>
              <a:rPr lang="en-US" b="1" dirty="0" smtClean="0"/>
              <a:t>induction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a:t>Faraday's law of induction</a:t>
            </a:r>
            <a:r>
              <a:rPr lang="en-US" dirty="0"/>
              <a:t> is a basic law of </a:t>
            </a:r>
            <a:r>
              <a:rPr lang="en-US" dirty="0">
                <a:hlinkClick r:id="rId2" tooltip="Electromagnetism"/>
              </a:rPr>
              <a:t>electromagnetism</a:t>
            </a:r>
            <a:r>
              <a:rPr lang="en-US" dirty="0"/>
              <a:t> predicting how a </a:t>
            </a:r>
            <a:r>
              <a:rPr lang="en-US" dirty="0">
                <a:hlinkClick r:id="rId3" tooltip="Magnetic field"/>
              </a:rPr>
              <a:t>magnetic field</a:t>
            </a:r>
            <a:r>
              <a:rPr lang="en-US" dirty="0"/>
              <a:t> will interact with an </a:t>
            </a:r>
            <a:r>
              <a:rPr lang="en-US" dirty="0">
                <a:hlinkClick r:id="rId4" tooltip="Electric circuit"/>
              </a:rPr>
              <a:t>electric circuit</a:t>
            </a:r>
            <a:r>
              <a:rPr lang="en-US" dirty="0"/>
              <a:t> to produce an </a:t>
            </a:r>
            <a:r>
              <a:rPr lang="en-US" dirty="0">
                <a:hlinkClick r:id="rId5" tooltip="Electromotive force"/>
              </a:rPr>
              <a:t>electromotive force (EMF)</a:t>
            </a:r>
            <a:r>
              <a:rPr lang="en-US" dirty="0"/>
              <a:t>—a phenomenon called </a:t>
            </a:r>
            <a:r>
              <a:rPr lang="en-US" dirty="0">
                <a:hlinkClick r:id="rId6" tooltip="Electromagnetic induction"/>
              </a:rPr>
              <a:t>electromagnetic induction</a:t>
            </a:r>
            <a:r>
              <a:rPr lang="en-US" dirty="0"/>
              <a:t>. It is the fundamental operating principle of </a:t>
            </a:r>
            <a:r>
              <a:rPr lang="en-US" dirty="0">
                <a:hlinkClick r:id="rId7" tooltip="Transformer"/>
              </a:rPr>
              <a:t>transformers</a:t>
            </a:r>
            <a:r>
              <a:rPr lang="en-US" dirty="0"/>
              <a:t>, </a:t>
            </a:r>
            <a:r>
              <a:rPr lang="en-US" dirty="0">
                <a:hlinkClick r:id="rId8" tooltip="Inductor"/>
              </a:rPr>
              <a:t>inductors</a:t>
            </a:r>
            <a:r>
              <a:rPr lang="en-US" dirty="0"/>
              <a:t>, and many types of </a:t>
            </a:r>
            <a:r>
              <a:rPr lang="en-US" dirty="0">
                <a:hlinkClick r:id="rId9" tooltip="Electricity"/>
              </a:rPr>
              <a:t>electrical</a:t>
            </a:r>
            <a:r>
              <a:rPr lang="en-US" dirty="0"/>
              <a:t> </a:t>
            </a:r>
            <a:r>
              <a:rPr lang="en-US" dirty="0">
                <a:hlinkClick r:id="rId10" tooltip="Electric motor"/>
              </a:rPr>
              <a:t>motors</a:t>
            </a:r>
            <a:r>
              <a:rPr lang="en-US" dirty="0"/>
              <a:t>, </a:t>
            </a:r>
            <a:r>
              <a:rPr lang="en-US" dirty="0">
                <a:hlinkClick r:id="rId11" tooltip="Electrical generator"/>
              </a:rPr>
              <a:t>generators</a:t>
            </a:r>
            <a:r>
              <a:rPr lang="en-US" dirty="0"/>
              <a:t> and </a:t>
            </a:r>
            <a:r>
              <a:rPr lang="en-US" dirty="0">
                <a:hlinkClick r:id="rId12" tooltip="Solenoid"/>
              </a:rPr>
              <a:t>solenoids</a:t>
            </a:r>
            <a:r>
              <a:rPr lang="en-US" dirty="0" smtClean="0"/>
              <a:t>.</a:t>
            </a:r>
            <a:endParaRPr lang="en-US" dirty="0"/>
          </a:p>
          <a:p>
            <a:pPr marL="0" indent="0">
              <a:buNone/>
            </a:pPr>
            <a:r>
              <a:rPr lang="en-US" dirty="0"/>
              <a:t>The </a:t>
            </a:r>
            <a:r>
              <a:rPr lang="en-US" b="1" dirty="0"/>
              <a:t>Maxwell–Faraday equation</a:t>
            </a:r>
            <a:r>
              <a:rPr lang="en-US" dirty="0"/>
              <a:t> is a generalization of Faraday's law, and forms one of </a:t>
            </a:r>
            <a:r>
              <a:rPr lang="en-US" dirty="0">
                <a:hlinkClick r:id="rId13" tooltip="Maxwell's equations"/>
              </a:rPr>
              <a:t>Maxwell's equations</a:t>
            </a:r>
            <a:r>
              <a:rPr lang="en-US" dirty="0" smtClean="0"/>
              <a:t>.</a:t>
            </a:r>
            <a:endParaRPr lang="en-US" dirty="0"/>
          </a:p>
        </p:txBody>
      </p:sp>
    </p:spTree>
    <p:extLst>
      <p:ext uri="{BB962C8B-B14F-4D97-AF65-F5344CB8AC3E}">
        <p14:creationId xmlns:p14="http://schemas.microsoft.com/office/powerpoint/2010/main" val="6339240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Maxwell's </a:t>
            </a:r>
            <a:r>
              <a:rPr lang="en-US" b="1" dirty="0" smtClean="0"/>
              <a:t>equations</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a:t>Maxwell's equations</a:t>
            </a:r>
            <a:r>
              <a:rPr lang="en-US" dirty="0"/>
              <a:t> are a set of </a:t>
            </a:r>
            <a:r>
              <a:rPr lang="en-US" dirty="0">
                <a:hlinkClick r:id="rId2" tooltip="Partial differential equation"/>
              </a:rPr>
              <a:t>partial differential equations</a:t>
            </a:r>
            <a:r>
              <a:rPr lang="en-US" dirty="0"/>
              <a:t> that, together with the </a:t>
            </a:r>
            <a:r>
              <a:rPr lang="en-US" dirty="0">
                <a:hlinkClick r:id="rId3" tooltip="Lorentz force"/>
              </a:rPr>
              <a:t>Lorentz force</a:t>
            </a:r>
            <a:r>
              <a:rPr lang="en-US" dirty="0"/>
              <a:t> law, form the foundation of </a:t>
            </a:r>
            <a:r>
              <a:rPr lang="en-US" dirty="0">
                <a:hlinkClick r:id="rId4" tooltip="Classical electrodynamics"/>
              </a:rPr>
              <a:t>classical electrodynamics</a:t>
            </a:r>
            <a:r>
              <a:rPr lang="en-US" dirty="0"/>
              <a:t>, classical </a:t>
            </a:r>
            <a:r>
              <a:rPr lang="en-US" dirty="0">
                <a:hlinkClick r:id="rId5" tooltip="Optics"/>
              </a:rPr>
              <a:t>optics</a:t>
            </a:r>
            <a:r>
              <a:rPr lang="en-US" dirty="0"/>
              <a:t>, and </a:t>
            </a:r>
            <a:r>
              <a:rPr lang="en-US" dirty="0">
                <a:hlinkClick r:id="rId6" tooltip="Electric circuit"/>
              </a:rPr>
              <a:t>electric circuits</a:t>
            </a:r>
            <a:r>
              <a:rPr lang="en-US" dirty="0"/>
              <a:t>. These fields in turn underlie modern electrical and communications technologies. Maxwell's equations describe how </a:t>
            </a:r>
            <a:r>
              <a:rPr lang="en-US" dirty="0">
                <a:hlinkClick r:id="rId7" tooltip="Electric field"/>
              </a:rPr>
              <a:t>electric</a:t>
            </a:r>
            <a:r>
              <a:rPr lang="en-US" dirty="0"/>
              <a:t> and </a:t>
            </a:r>
            <a:r>
              <a:rPr lang="en-US" dirty="0">
                <a:hlinkClick r:id="rId8" tooltip="Magnetic field"/>
              </a:rPr>
              <a:t>magnetic fields</a:t>
            </a:r>
            <a:r>
              <a:rPr lang="en-US" dirty="0"/>
              <a:t> are generated and altered by each other and by </a:t>
            </a:r>
            <a:r>
              <a:rPr lang="en-US" dirty="0">
                <a:hlinkClick r:id="rId9" tooltip="Electric charge"/>
              </a:rPr>
              <a:t>charges</a:t>
            </a:r>
            <a:r>
              <a:rPr lang="en-US" dirty="0"/>
              <a:t> and </a:t>
            </a:r>
            <a:r>
              <a:rPr lang="en-US" dirty="0">
                <a:hlinkClick r:id="rId10" tooltip="Electric current"/>
              </a:rPr>
              <a:t>currents</a:t>
            </a:r>
            <a:r>
              <a:rPr lang="en-US" dirty="0"/>
              <a:t>. They are named after the Scottish physicist and mathematician </a:t>
            </a:r>
            <a:r>
              <a:rPr lang="en-US" dirty="0">
                <a:hlinkClick r:id="rId11" tooltip="James Clerk Maxwell"/>
              </a:rPr>
              <a:t>James Clerk Maxwell</a:t>
            </a:r>
            <a:r>
              <a:rPr lang="en-US" dirty="0"/>
              <a:t>, who published an early form of those equations between 1861 and 1862.</a:t>
            </a:r>
          </a:p>
          <a:p>
            <a:pPr marL="0" indent="0">
              <a:buNone/>
            </a:pPr>
            <a:r>
              <a:rPr lang="en-US" dirty="0"/>
              <a:t>The equations have two major variants. The "microscopic" set of Maxwell's equations uses total charge and total current, including the complicated charges and currents in materials at the </a:t>
            </a:r>
            <a:r>
              <a:rPr lang="en-US" dirty="0">
                <a:hlinkClick r:id="rId12" tooltip="Atom"/>
              </a:rPr>
              <a:t>atomic</a:t>
            </a:r>
            <a:r>
              <a:rPr lang="en-US" dirty="0"/>
              <a:t> scale; it has universal applicability but may be unfeasible to calculate. The "macroscopic" set of Maxwell's equations defines two new auxiliary fields that describe large-scale behavior without having to consider these atomic scale details, but it requires the use of parameters characterizing the electromagnetic properties of the relevant materials.</a:t>
            </a:r>
          </a:p>
          <a:p>
            <a:pPr marL="0" indent="0">
              <a:buNone/>
            </a:pPr>
            <a:r>
              <a:rPr lang="en-US" dirty="0"/>
              <a:t>The term "Maxwell's equations" is often used for </a:t>
            </a:r>
            <a:r>
              <a:rPr lang="en-US" dirty="0">
                <a:hlinkClick r:id="rId13"/>
              </a:rPr>
              <a:t>other forms</a:t>
            </a:r>
            <a:r>
              <a:rPr lang="en-US" dirty="0"/>
              <a:t> of Maxwell's equations. For example, </a:t>
            </a:r>
            <a:r>
              <a:rPr lang="en-US" dirty="0">
                <a:hlinkClick r:id="rId14" tooltip="Covariant formulation of classical electromagnetism"/>
              </a:rPr>
              <a:t>space-time formulations</a:t>
            </a:r>
            <a:r>
              <a:rPr lang="en-US" dirty="0"/>
              <a:t> are commonly used in high energy and gravitational physics. These formulations, defined on </a:t>
            </a:r>
            <a:r>
              <a:rPr lang="en-US" dirty="0">
                <a:hlinkClick r:id="rId15" tooltip="Spacetime"/>
              </a:rPr>
              <a:t>space-time</a:t>
            </a:r>
            <a:r>
              <a:rPr lang="en-US" dirty="0"/>
              <a:t> rather than space and time separately, are </a:t>
            </a:r>
            <a:r>
              <a:rPr lang="en-US" dirty="0" smtClean="0">
                <a:hlinkClick r:id="rId16" tooltip="Manifest covariance"/>
              </a:rPr>
              <a:t>manifestly</a:t>
            </a:r>
            <a:r>
              <a:rPr lang="en-US" dirty="0" smtClean="0"/>
              <a:t> </a:t>
            </a:r>
            <a:r>
              <a:rPr lang="en-US" dirty="0"/>
              <a:t>compatible with </a:t>
            </a:r>
            <a:r>
              <a:rPr lang="en-US" dirty="0">
                <a:hlinkClick r:id="rId17" tooltip="Special relativity"/>
              </a:rPr>
              <a:t>special</a:t>
            </a:r>
            <a:r>
              <a:rPr lang="en-US" dirty="0"/>
              <a:t> and </a:t>
            </a:r>
            <a:r>
              <a:rPr lang="en-US" dirty="0">
                <a:hlinkClick r:id="rId18" tooltip="General relativity"/>
              </a:rPr>
              <a:t>general relativity</a:t>
            </a:r>
            <a:r>
              <a:rPr lang="en-US" dirty="0"/>
              <a:t>. In </a:t>
            </a:r>
            <a:r>
              <a:rPr lang="en-US" dirty="0">
                <a:hlinkClick r:id="rId19" tooltip="Quantum mechanics"/>
              </a:rPr>
              <a:t>quantum mechanics</a:t>
            </a:r>
            <a:r>
              <a:rPr lang="en-US" dirty="0"/>
              <a:t> and </a:t>
            </a:r>
            <a:r>
              <a:rPr lang="en-US" dirty="0">
                <a:hlinkClick r:id="rId20" tooltip="Lorenz force"/>
              </a:rPr>
              <a:t>analytical mechanics</a:t>
            </a:r>
            <a:r>
              <a:rPr lang="en-US" dirty="0"/>
              <a:t>, versions of Maxwell's equations based on the </a:t>
            </a:r>
            <a:r>
              <a:rPr lang="en-US" dirty="0">
                <a:hlinkClick r:id="rId21" tooltip="Electric potential"/>
              </a:rPr>
              <a:t>electric</a:t>
            </a:r>
            <a:r>
              <a:rPr lang="en-US" dirty="0"/>
              <a:t> and </a:t>
            </a:r>
            <a:r>
              <a:rPr lang="en-US" dirty="0">
                <a:hlinkClick r:id="rId22" tooltip="Magnetic potential"/>
              </a:rPr>
              <a:t>magnetic potentials</a:t>
            </a:r>
            <a:r>
              <a:rPr lang="en-US" dirty="0"/>
              <a:t> are preferred.</a:t>
            </a:r>
          </a:p>
          <a:p>
            <a:pPr marL="0" indent="0">
              <a:buNone/>
            </a:pPr>
            <a:r>
              <a:rPr lang="en-US" dirty="0"/>
              <a:t>Since the mid-20th century, it has been understood that Maxwell's equations are not exact laws of the universe, but are a classical approximation to the more accurate and fundamental theory of </a:t>
            </a:r>
            <a:r>
              <a:rPr lang="en-US" dirty="0">
                <a:hlinkClick r:id="rId23" tooltip="Quantum electrodynamics"/>
              </a:rPr>
              <a:t>quantum electrodynamics</a:t>
            </a:r>
            <a:r>
              <a:rPr lang="en-US" dirty="0"/>
              <a:t>. In most cases, though, quantum deviations from Maxwell's equations are immeasurably small. Exceptions occur when the </a:t>
            </a:r>
            <a:r>
              <a:rPr lang="en-US" dirty="0">
                <a:hlinkClick r:id="rId24" tooltip="Photon"/>
              </a:rPr>
              <a:t>particle</a:t>
            </a:r>
            <a:r>
              <a:rPr lang="en-US" dirty="0"/>
              <a:t> nature of light is important or for very strong electric fields.</a:t>
            </a:r>
          </a:p>
          <a:p>
            <a:pPr marL="0" indent="0">
              <a:buNone/>
            </a:pPr>
            <a:endParaRPr lang="en-US" dirty="0"/>
          </a:p>
        </p:txBody>
      </p:sp>
    </p:spTree>
    <p:extLst>
      <p:ext uri="{BB962C8B-B14F-4D97-AF65-F5344CB8AC3E}">
        <p14:creationId xmlns:p14="http://schemas.microsoft.com/office/powerpoint/2010/main" val="41662524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Earth's magnetic </a:t>
            </a:r>
            <a:r>
              <a:rPr lang="en-US" b="1" dirty="0" smtClean="0"/>
              <a:t>field</a:t>
            </a:r>
            <a:endParaRPr lang="en-US" dirty="0"/>
          </a:p>
        </p:txBody>
      </p:sp>
      <p:sp>
        <p:nvSpPr>
          <p:cNvPr id="3" name="Content Placeholder 2"/>
          <p:cNvSpPr>
            <a:spLocks noGrp="1"/>
          </p:cNvSpPr>
          <p:nvPr>
            <p:ph idx="1"/>
          </p:nvPr>
        </p:nvSpPr>
        <p:spPr/>
        <p:txBody>
          <a:bodyPr>
            <a:normAutofit fontScale="47500" lnSpcReduction="20000"/>
          </a:bodyPr>
          <a:lstStyle/>
          <a:p>
            <a:pPr marL="0" indent="0">
              <a:buNone/>
            </a:pPr>
            <a:r>
              <a:rPr lang="en-US" b="1" dirty="0"/>
              <a:t>Earth's magnetic field</a:t>
            </a:r>
            <a:r>
              <a:rPr lang="en-US" dirty="0"/>
              <a:t>, also known as the </a:t>
            </a:r>
            <a:r>
              <a:rPr lang="en-US" b="1" dirty="0"/>
              <a:t>geomagnetic field</a:t>
            </a:r>
            <a:r>
              <a:rPr lang="en-US" dirty="0"/>
              <a:t>, is the </a:t>
            </a:r>
            <a:r>
              <a:rPr lang="en-US" dirty="0">
                <a:hlinkClick r:id="rId2" tooltip="Magnetic field"/>
              </a:rPr>
              <a:t>magnetic field</a:t>
            </a:r>
            <a:r>
              <a:rPr lang="en-US" dirty="0"/>
              <a:t> that extends from the </a:t>
            </a:r>
            <a:r>
              <a:rPr lang="en-US" dirty="0">
                <a:hlinkClick r:id="rId3" tooltip="Earth"/>
              </a:rPr>
              <a:t>Earth</a:t>
            </a:r>
            <a:r>
              <a:rPr lang="en-US" dirty="0"/>
              <a:t>'s interior to where it meets the </a:t>
            </a:r>
            <a:r>
              <a:rPr lang="en-US" dirty="0">
                <a:hlinkClick r:id="rId4" tooltip="Solar wind"/>
              </a:rPr>
              <a:t>solar wind</a:t>
            </a:r>
            <a:r>
              <a:rPr lang="en-US" dirty="0"/>
              <a:t>, a stream of </a:t>
            </a:r>
            <a:r>
              <a:rPr lang="en-US" dirty="0">
                <a:hlinkClick r:id="rId5" tooltip="Charged particle"/>
              </a:rPr>
              <a:t>charged particles</a:t>
            </a:r>
            <a:r>
              <a:rPr lang="en-US" dirty="0"/>
              <a:t> emanating from the </a:t>
            </a:r>
            <a:r>
              <a:rPr lang="en-US" dirty="0">
                <a:hlinkClick r:id="rId6" tooltip="Sun"/>
              </a:rPr>
              <a:t>Sun</a:t>
            </a:r>
            <a:r>
              <a:rPr lang="en-US" dirty="0"/>
              <a:t>. Its magnitude at the Earth's surface ranges from 25 to 65 </a:t>
            </a:r>
            <a:r>
              <a:rPr lang="en-US" dirty="0" err="1">
                <a:hlinkClick r:id="rId7" tooltip="Tesla (unit)"/>
              </a:rPr>
              <a:t>microtesla</a:t>
            </a:r>
            <a:r>
              <a:rPr lang="en-US" dirty="0"/>
              <a:t> (0.25 to 0.65 </a:t>
            </a:r>
            <a:r>
              <a:rPr lang="en-US" dirty="0">
                <a:hlinkClick r:id="rId8" tooltip="Gauss (unit)"/>
              </a:rPr>
              <a:t>gauss</a:t>
            </a:r>
            <a:r>
              <a:rPr lang="en-US" dirty="0"/>
              <a:t>). Roughly speaking it is the field of a </a:t>
            </a:r>
            <a:r>
              <a:rPr lang="en-US" dirty="0">
                <a:hlinkClick r:id="rId9" tooltip="Magnetic dipole"/>
              </a:rPr>
              <a:t>magnetic dipole</a:t>
            </a:r>
            <a:r>
              <a:rPr lang="en-US" dirty="0"/>
              <a:t> currently tilted at an angle of about 10 degrees with respect to </a:t>
            </a:r>
            <a:r>
              <a:rPr lang="en-US" dirty="0">
                <a:hlinkClick r:id="rId10" tooltip="Earth's rotation"/>
              </a:rPr>
              <a:t>Earth's rotational axis</a:t>
            </a:r>
            <a:r>
              <a:rPr lang="en-US" dirty="0"/>
              <a:t>, as if there were a </a:t>
            </a:r>
            <a:r>
              <a:rPr lang="en-US" dirty="0">
                <a:hlinkClick r:id="rId11" tooltip="Bar magnet"/>
              </a:rPr>
              <a:t>bar magnet</a:t>
            </a:r>
            <a:r>
              <a:rPr lang="en-US" dirty="0"/>
              <a:t> placed at that angle at the center of the Earth. Unlike a bar magnet, however, Earth's magnetic field changes over time because it is generated by a </a:t>
            </a:r>
            <a:r>
              <a:rPr lang="en-US" dirty="0" err="1">
                <a:hlinkClick r:id="rId12" tooltip="Dynamo theory"/>
              </a:rPr>
              <a:t>geodynamo</a:t>
            </a:r>
            <a:r>
              <a:rPr lang="en-US" dirty="0"/>
              <a:t> (in Earth's case, the motion of molten iron alloys in its </a:t>
            </a:r>
            <a:r>
              <a:rPr lang="en-US" dirty="0">
                <a:hlinkClick r:id="rId13" tooltip="Outer core"/>
              </a:rPr>
              <a:t>outer core</a:t>
            </a:r>
            <a:r>
              <a:rPr lang="en-US" dirty="0"/>
              <a:t>).</a:t>
            </a:r>
          </a:p>
          <a:p>
            <a:pPr marL="0" indent="0">
              <a:buNone/>
            </a:pPr>
            <a:r>
              <a:rPr lang="en-US" dirty="0"/>
              <a:t>The North and South </a:t>
            </a:r>
            <a:r>
              <a:rPr lang="en-US" dirty="0">
                <a:hlinkClick r:id="rId14" tooltip="Poles of astronomical bodies"/>
              </a:rPr>
              <a:t>magnetic poles</a:t>
            </a:r>
            <a:r>
              <a:rPr lang="en-US" dirty="0"/>
              <a:t> wander widely, but sufficiently slowly for ordinary </a:t>
            </a:r>
            <a:r>
              <a:rPr lang="en-US" dirty="0">
                <a:hlinkClick r:id="rId15" tooltip="Compass"/>
              </a:rPr>
              <a:t>compasses</a:t>
            </a:r>
            <a:r>
              <a:rPr lang="en-US" dirty="0"/>
              <a:t> to remain useful for navigation. However, at irregular intervals averaging several hundred thousand years, </a:t>
            </a:r>
            <a:r>
              <a:rPr lang="en-US" dirty="0">
                <a:hlinkClick r:id="rId16" tooltip="Geomagnetic reversal"/>
              </a:rPr>
              <a:t>the Earth's field reverses</a:t>
            </a:r>
            <a:r>
              <a:rPr lang="en-US" dirty="0"/>
              <a:t> and the North and </a:t>
            </a:r>
            <a:r>
              <a:rPr lang="en-US" dirty="0">
                <a:hlinkClick r:id="rId17" tooltip="South Magnetic Pole"/>
              </a:rPr>
              <a:t>South Magnetic Poles</a:t>
            </a:r>
            <a:r>
              <a:rPr lang="en-US" dirty="0"/>
              <a:t> relatively abruptly switch places. These reversals of the </a:t>
            </a:r>
            <a:r>
              <a:rPr lang="en-US" dirty="0">
                <a:hlinkClick r:id="rId18" tooltip="Geomagnetic pole"/>
              </a:rPr>
              <a:t>geomagnetic poles</a:t>
            </a:r>
            <a:r>
              <a:rPr lang="en-US" dirty="0"/>
              <a:t> leave a record in rocks that are of value to </a:t>
            </a:r>
            <a:r>
              <a:rPr lang="en-US" dirty="0" err="1">
                <a:hlinkClick r:id="rId19" tooltip="Paleomagnetism"/>
              </a:rPr>
              <a:t>paleomagnetists</a:t>
            </a:r>
            <a:r>
              <a:rPr lang="en-US" dirty="0"/>
              <a:t> in calculating geomagnetic fields in the past. Such information in turn is helpful in studying the motions of continents and ocean floors in the process of </a:t>
            </a:r>
            <a:r>
              <a:rPr lang="en-US" dirty="0">
                <a:hlinkClick r:id="rId20" tooltip="Plate tectonics"/>
              </a:rPr>
              <a:t>plate tectonics</a:t>
            </a:r>
            <a:r>
              <a:rPr lang="en-US" dirty="0"/>
              <a:t>.</a:t>
            </a:r>
          </a:p>
          <a:p>
            <a:pPr marL="0" indent="0">
              <a:buNone/>
            </a:pPr>
            <a:r>
              <a:rPr lang="en-US" dirty="0"/>
              <a:t>The </a:t>
            </a:r>
            <a:r>
              <a:rPr lang="en-US" dirty="0">
                <a:hlinkClick r:id="rId21" tooltip="Magnetosphere"/>
              </a:rPr>
              <a:t>magnetosphere</a:t>
            </a:r>
            <a:r>
              <a:rPr lang="en-US" dirty="0"/>
              <a:t> is the region above the </a:t>
            </a:r>
            <a:r>
              <a:rPr lang="en-US" dirty="0">
                <a:hlinkClick r:id="rId22" tooltip="Ionosphere"/>
              </a:rPr>
              <a:t>ionosphere</a:t>
            </a:r>
            <a:r>
              <a:rPr lang="en-US" dirty="0"/>
              <a:t> and extends several tens of thousands of kilometers into </a:t>
            </a:r>
            <a:r>
              <a:rPr lang="en-US" dirty="0">
                <a:hlinkClick r:id="rId23" tooltip="Outer space"/>
              </a:rPr>
              <a:t>space</a:t>
            </a:r>
            <a:r>
              <a:rPr lang="en-US" dirty="0"/>
              <a:t>, protecting the Earth from the charged particles of the solar wind and </a:t>
            </a:r>
            <a:r>
              <a:rPr lang="en-US" dirty="0">
                <a:hlinkClick r:id="rId24" tooltip="Cosmic rays"/>
              </a:rPr>
              <a:t>cosmic rays</a:t>
            </a:r>
            <a:r>
              <a:rPr lang="en-US" dirty="0"/>
              <a:t> that would otherwise strip away the upper atmosphere, including the </a:t>
            </a:r>
            <a:r>
              <a:rPr lang="en-US" dirty="0">
                <a:hlinkClick r:id="rId25" tooltip="Ozone layer"/>
              </a:rPr>
              <a:t>ozone layer</a:t>
            </a:r>
            <a:r>
              <a:rPr lang="en-US" dirty="0"/>
              <a:t> that protects the Earth from </a:t>
            </a:r>
            <a:r>
              <a:rPr lang="en-US" dirty="0">
                <a:hlinkClick r:id="rId26" tooltip="Ultraviolet"/>
              </a:rPr>
              <a:t>harmful ultraviolet radiation</a:t>
            </a:r>
            <a:r>
              <a:rPr lang="en-US" dirty="0" smtClean="0"/>
              <a:t>.</a:t>
            </a:r>
            <a:endParaRPr lang="en-US" dirty="0"/>
          </a:p>
        </p:txBody>
      </p:sp>
    </p:spTree>
    <p:extLst>
      <p:ext uri="{BB962C8B-B14F-4D97-AF65-F5344CB8AC3E}">
        <p14:creationId xmlns:p14="http://schemas.microsoft.com/office/powerpoint/2010/main" val="4413044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TotalTime>
  <Words>1688</Words>
  <Application>Microsoft Office PowerPoint</Application>
  <PresentationFormat>On-screen Show (4:3)</PresentationFormat>
  <Paragraphs>46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Additional 15 Lecture in physics</vt:lpstr>
      <vt:lpstr>Coulomb's law</vt:lpstr>
      <vt:lpstr>Ohm's law</vt:lpstr>
      <vt:lpstr>Kirchhoff's circuit laws</vt:lpstr>
      <vt:lpstr>Ampère's circuital law</vt:lpstr>
      <vt:lpstr>Gauss's law</vt:lpstr>
      <vt:lpstr>Faraday's law of induction</vt:lpstr>
      <vt:lpstr>Maxwell's equations</vt:lpstr>
      <vt:lpstr>Earth's magnetic field</vt:lpstr>
      <vt:lpstr>Matter wave</vt:lpstr>
      <vt:lpstr>Electron configuration</vt:lpstr>
      <vt:lpstr>Hund's rules</vt:lpstr>
      <vt:lpstr>Wormhole</vt:lpstr>
      <vt:lpstr>Wormhole (continued)</vt:lpstr>
      <vt:lpstr>Wormhole (continued)</vt:lpstr>
      <vt:lpstr>Wormhole (continued)</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Additional 15 Lecture in physics</dc:title>
  <dc:creator>LENOVO</dc:creator>
  <cp:lastModifiedBy>LENOVO</cp:lastModifiedBy>
  <cp:revision>11</cp:revision>
  <dcterms:created xsi:type="dcterms:W3CDTF">2015-01-05T02:04:39Z</dcterms:created>
  <dcterms:modified xsi:type="dcterms:W3CDTF">2015-01-06T00:32:34Z</dcterms:modified>
</cp:coreProperties>
</file>