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5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8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0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7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0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5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3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5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6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6A34-2A28-4CAD-AAF7-E43A6ECD13C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F552-1941-46EE-83A5-F8504AD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entre_for_Theoretical_Cosmology" TargetMode="External"/><Relationship Id="rId13" Type="http://schemas.openxmlformats.org/officeDocument/2006/relationships/hyperlink" Target="https://en.wikipedia.org/wiki/Black_hole" TargetMode="External"/><Relationship Id="rId3" Type="http://schemas.openxmlformats.org/officeDocument/2006/relationships/hyperlink" Target="https://en.wikipedia.org/wiki/Commander_of_the_Order_of_the_British_Empire" TargetMode="External"/><Relationship Id="rId7" Type="http://schemas.openxmlformats.org/officeDocument/2006/relationships/hyperlink" Target="https://en.wikipedia.org/wiki/Cosmologist" TargetMode="External"/><Relationship Id="rId12" Type="http://schemas.openxmlformats.org/officeDocument/2006/relationships/hyperlink" Target="https://en.wikipedia.org/wiki/General_relativity" TargetMode="External"/><Relationship Id="rId17" Type="http://schemas.openxmlformats.org/officeDocument/2006/relationships/hyperlink" Target="https://en.wikipedia.org/wiki/Many-worlds_interpretation" TargetMode="External"/><Relationship Id="rId2" Type="http://schemas.openxmlformats.org/officeDocument/2006/relationships/hyperlink" Target="https://en.wikipedia.org/wiki/Companion_of_Honour" TargetMode="External"/><Relationship Id="rId16" Type="http://schemas.openxmlformats.org/officeDocument/2006/relationships/hyperlink" Target="https://en.wikipedia.org/wiki/Quantum_mechan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heoretical_physics" TargetMode="External"/><Relationship Id="rId11" Type="http://schemas.openxmlformats.org/officeDocument/2006/relationships/hyperlink" Target="https://en.wikipedia.org/wiki/Penrose%E2%80%93Hawking_singularity_theorems" TargetMode="External"/><Relationship Id="rId5" Type="http://schemas.openxmlformats.org/officeDocument/2006/relationships/hyperlink" Target="https://en.wikipedia.org/wiki/Fellow_of_the_Royal_Society_for_the_encouragement_of_Arts,_Manufactures_and_Commerce" TargetMode="External"/><Relationship Id="rId15" Type="http://schemas.openxmlformats.org/officeDocument/2006/relationships/hyperlink" Target="https://en.wikipedia.org/wiki/Cosmology" TargetMode="External"/><Relationship Id="rId10" Type="http://schemas.openxmlformats.org/officeDocument/2006/relationships/hyperlink" Target="https://en.wikipedia.org/wiki/Roger_Penrose" TargetMode="External"/><Relationship Id="rId4" Type="http://schemas.openxmlformats.org/officeDocument/2006/relationships/hyperlink" Target="https://en.wikipedia.org/wiki/Fellow_of_the_Royal_Society" TargetMode="External"/><Relationship Id="rId9" Type="http://schemas.openxmlformats.org/officeDocument/2006/relationships/hyperlink" Target="https://en.wikipedia.org/wiki/University_of_Cambridge" TargetMode="External"/><Relationship Id="rId14" Type="http://schemas.openxmlformats.org/officeDocument/2006/relationships/hyperlink" Target="https://en.wikipedia.org/wiki/Hawking_radiatio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_Brief_History_of_Time" TargetMode="External"/><Relationship Id="rId3" Type="http://schemas.openxmlformats.org/officeDocument/2006/relationships/hyperlink" Target="https://en.wikipedia.org/wiki/Royal_Society_for_the_encouragement_of_Arts,_Manufactures_&amp;_Commerce" TargetMode="External"/><Relationship Id="rId7" Type="http://schemas.openxmlformats.org/officeDocument/2006/relationships/hyperlink" Target="https://en.wikipedia.org/wiki/Popular_science" TargetMode="External"/><Relationship Id="rId2" Type="http://schemas.openxmlformats.org/officeDocument/2006/relationships/hyperlink" Target="https://en.wikipedia.org/wiki/Honorary_Fello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ucasian_Professor_of_Mathematics" TargetMode="External"/><Relationship Id="rId5" Type="http://schemas.openxmlformats.org/officeDocument/2006/relationships/hyperlink" Target="https://en.wikipedia.org/wiki/Presidential_Medal_of_Freedom" TargetMode="External"/><Relationship Id="rId4" Type="http://schemas.openxmlformats.org/officeDocument/2006/relationships/hyperlink" Target="https://en.wikipedia.org/wiki/Pontifical_Academy_of_Sciences" TargetMode="External"/><Relationship Id="rId9" Type="http://schemas.openxmlformats.org/officeDocument/2006/relationships/hyperlink" Target="https://en.wikipedia.org/wiki/The_Sunday_Tim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u_Gehrig" TargetMode="External"/><Relationship Id="rId2" Type="http://schemas.openxmlformats.org/officeDocument/2006/relationships/hyperlink" Target="https://en.wikipedia.org/wiki/Amyotrophic_lateral_scleros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peech-generating_dev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700" b="1" dirty="0" smtClean="0"/>
              <a:t>Stephen Hawking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163245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8432271" cy="5059363"/>
          </a:xfrm>
        </p:spPr>
      </p:pic>
    </p:spTree>
    <p:extLst>
      <p:ext uri="{BB962C8B-B14F-4D97-AF65-F5344CB8AC3E}">
        <p14:creationId xmlns:p14="http://schemas.microsoft.com/office/powerpoint/2010/main" val="267320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Stephen William Hawking</a:t>
            </a:r>
            <a:r>
              <a:rPr lang="en-US" dirty="0" smtClean="0"/>
              <a:t> </a:t>
            </a:r>
            <a:r>
              <a:rPr lang="en-US" dirty="0" smtClean="0">
                <a:effectLst/>
                <a:hlinkClick r:id="rId2" tooltip="Companion of Honour"/>
              </a:rPr>
              <a:t>CH</a:t>
            </a:r>
            <a:r>
              <a:rPr lang="en-US" dirty="0" smtClean="0">
                <a:effectLst/>
              </a:rPr>
              <a:t>, </a:t>
            </a:r>
            <a:r>
              <a:rPr lang="en-US" dirty="0" smtClean="0">
                <a:effectLst/>
                <a:hlinkClick r:id="rId3" tooltip="Commander of the Order of the British Empire"/>
              </a:rPr>
              <a:t>CBE</a:t>
            </a:r>
            <a:r>
              <a:rPr lang="en-US" dirty="0" smtClean="0">
                <a:effectLst/>
              </a:rPr>
              <a:t>, </a:t>
            </a:r>
            <a:r>
              <a:rPr lang="en-US" dirty="0" smtClean="0">
                <a:effectLst/>
                <a:hlinkClick r:id="rId4" tooltip="Fellow of the Royal Society"/>
              </a:rPr>
              <a:t>FRS</a:t>
            </a:r>
            <a:r>
              <a:rPr lang="en-US" dirty="0" smtClean="0">
                <a:effectLst/>
              </a:rPr>
              <a:t>, </a:t>
            </a:r>
            <a:r>
              <a:rPr lang="en-US" dirty="0" smtClean="0">
                <a:effectLst/>
                <a:hlinkClick r:id="rId5" tooltip="Fellow of the Royal Society for the encouragement of Arts, Manufactures and Commerce"/>
              </a:rPr>
              <a:t>FRSA</a:t>
            </a:r>
            <a:r>
              <a:rPr lang="en-US" dirty="0" smtClean="0"/>
              <a:t> (born 8 January 1942) is an English </a:t>
            </a:r>
            <a:r>
              <a:rPr lang="en-US" dirty="0" smtClean="0">
                <a:hlinkClick r:id="rId6" tooltip="Theoretical physics"/>
              </a:rPr>
              <a:t>theoretical physicist</a:t>
            </a:r>
            <a:r>
              <a:rPr lang="en-US" dirty="0" smtClean="0"/>
              <a:t>, </a:t>
            </a:r>
            <a:r>
              <a:rPr lang="en-US" dirty="0" smtClean="0">
                <a:hlinkClick r:id="rId7" tooltip="Cosmologist"/>
              </a:rPr>
              <a:t>cosmologist</a:t>
            </a:r>
            <a:r>
              <a:rPr lang="en-US" dirty="0" smtClean="0"/>
              <a:t>, author and Director of Research at the </a:t>
            </a:r>
            <a:r>
              <a:rPr lang="en-US" dirty="0" smtClean="0">
                <a:hlinkClick r:id="rId8" tooltip="Centre for Theoretical Cosmology"/>
              </a:rPr>
              <a:t>Centre for Theoretical Cosmology</a:t>
            </a:r>
            <a:r>
              <a:rPr lang="en-US" dirty="0" smtClean="0"/>
              <a:t> within the </a:t>
            </a:r>
            <a:r>
              <a:rPr lang="en-US" dirty="0" smtClean="0">
                <a:hlinkClick r:id="rId9" tooltip="University of Cambridge"/>
              </a:rPr>
              <a:t>University of Cambridge</a:t>
            </a:r>
            <a:r>
              <a:rPr lang="en-US" dirty="0" smtClean="0"/>
              <a:t>. His scientific works include a collaboration with </a:t>
            </a:r>
            <a:r>
              <a:rPr lang="en-US" dirty="0" smtClean="0">
                <a:hlinkClick r:id="rId10" tooltip="Roger Penrose"/>
              </a:rPr>
              <a:t>Roger Penrose</a:t>
            </a:r>
            <a:r>
              <a:rPr lang="en-US" dirty="0" smtClean="0"/>
              <a:t> on </a:t>
            </a:r>
            <a:r>
              <a:rPr lang="en-US" dirty="0" smtClean="0">
                <a:hlinkClick r:id="rId11" tooltip="Penrose–Hawking singularity theorems"/>
              </a:rPr>
              <a:t>gravitational singularity theorems</a:t>
            </a:r>
            <a:r>
              <a:rPr lang="en-US" dirty="0" smtClean="0"/>
              <a:t> in the framework of </a:t>
            </a:r>
            <a:r>
              <a:rPr lang="en-US" dirty="0" smtClean="0">
                <a:hlinkClick r:id="rId12" tooltip="General relativity"/>
              </a:rPr>
              <a:t>general relativity</a:t>
            </a:r>
            <a:r>
              <a:rPr lang="en-US" dirty="0" smtClean="0"/>
              <a:t>, and the theoretical prediction that </a:t>
            </a:r>
            <a:r>
              <a:rPr lang="en-US" dirty="0" smtClean="0">
                <a:hlinkClick r:id="rId13" tooltip="Black hole"/>
              </a:rPr>
              <a:t>black holes</a:t>
            </a:r>
            <a:r>
              <a:rPr lang="en-US" dirty="0" smtClean="0"/>
              <a:t> emit radiation, often called </a:t>
            </a:r>
            <a:r>
              <a:rPr lang="en-US" dirty="0" smtClean="0">
                <a:hlinkClick r:id="rId14" tooltip="Hawking radiation"/>
              </a:rPr>
              <a:t>Hawking radiation</a:t>
            </a:r>
            <a:r>
              <a:rPr lang="en-US" dirty="0" smtClean="0"/>
              <a:t>. Hawking was the first to set forth a theory of </a:t>
            </a:r>
            <a:r>
              <a:rPr lang="en-US" dirty="0" smtClean="0">
                <a:hlinkClick r:id="rId15" tooltip="Cosmology"/>
              </a:rPr>
              <a:t>cosmology</a:t>
            </a:r>
            <a:r>
              <a:rPr lang="en-US" dirty="0" smtClean="0"/>
              <a:t> explained by a union of the general theory of relativity and </a:t>
            </a:r>
            <a:r>
              <a:rPr lang="en-US" dirty="0" smtClean="0">
                <a:hlinkClick r:id="rId16" tooltip="Quantum mechanics"/>
              </a:rPr>
              <a:t>quantum mechanics</a:t>
            </a:r>
            <a:r>
              <a:rPr lang="en-US" dirty="0" smtClean="0"/>
              <a:t>. He is a vigorous supporter of the </a:t>
            </a:r>
            <a:r>
              <a:rPr lang="en-US" dirty="0" smtClean="0">
                <a:hlinkClick r:id="rId17" tooltip="Many-worlds interpretation"/>
              </a:rPr>
              <a:t>many-worlds interpretation</a:t>
            </a:r>
            <a:r>
              <a:rPr lang="en-US" dirty="0" smtClean="0"/>
              <a:t> of quantum mechanics.</a:t>
            </a:r>
          </a:p>
        </p:txBody>
      </p:sp>
    </p:spTree>
    <p:extLst>
      <p:ext uri="{BB962C8B-B14F-4D97-AF65-F5344CB8AC3E}">
        <p14:creationId xmlns:p14="http://schemas.microsoft.com/office/powerpoint/2010/main" val="278105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He is an </a:t>
            </a:r>
            <a:r>
              <a:rPr lang="en-US" dirty="0" smtClean="0">
                <a:hlinkClick r:id="rId2" tooltip="Honorary Fellow"/>
              </a:rPr>
              <a:t>Honorary Fellow</a:t>
            </a:r>
            <a:r>
              <a:rPr lang="en-US" dirty="0" smtClean="0"/>
              <a:t> of the </a:t>
            </a:r>
            <a:r>
              <a:rPr lang="en-US" dirty="0" smtClean="0">
                <a:hlinkClick r:id="rId3" tooltip="Royal Society for the encouragement of Arts, Manufactures &amp; Commerce"/>
              </a:rPr>
              <a:t>Royal Society of Arts</a:t>
            </a:r>
            <a:r>
              <a:rPr lang="en-US" dirty="0" smtClean="0"/>
              <a:t>, a lifetime member of the </a:t>
            </a:r>
            <a:r>
              <a:rPr lang="en-US" dirty="0" smtClean="0">
                <a:hlinkClick r:id="rId4" tooltip="Pontifical Academy of Sciences"/>
              </a:rPr>
              <a:t>Pontifical Academy of Sciences</a:t>
            </a:r>
            <a:r>
              <a:rPr lang="en-US" dirty="0" smtClean="0"/>
              <a:t>, and a recipient of the </a:t>
            </a:r>
            <a:r>
              <a:rPr lang="en-US" dirty="0" smtClean="0">
                <a:hlinkClick r:id="rId5" tooltip="Presidential Medal of Freedom"/>
              </a:rPr>
              <a:t>Presidential Medal of Freedom</a:t>
            </a:r>
            <a:r>
              <a:rPr lang="en-US" dirty="0" smtClean="0"/>
              <a:t>, the highest civilian award in the United States. Hawking was the </a:t>
            </a:r>
            <a:r>
              <a:rPr lang="en-US" dirty="0" err="1" smtClean="0">
                <a:hlinkClick r:id="rId6" tooltip="Lucasian Professor of Mathematics"/>
              </a:rPr>
              <a:t>Lucasian</a:t>
            </a:r>
            <a:r>
              <a:rPr lang="en-US" dirty="0" smtClean="0">
                <a:hlinkClick r:id="rId6" tooltip="Lucasian Professor of Mathematics"/>
              </a:rPr>
              <a:t> Professor of Mathematics</a:t>
            </a:r>
            <a:r>
              <a:rPr lang="en-US" dirty="0" smtClean="0"/>
              <a:t> at the University of Cambridge between 1979 and 2009 and has achieved commercial success with works of </a:t>
            </a:r>
            <a:r>
              <a:rPr lang="en-US" dirty="0" smtClean="0">
                <a:hlinkClick r:id="rId7" tooltip="Popular science"/>
              </a:rPr>
              <a:t>popular science</a:t>
            </a:r>
            <a:r>
              <a:rPr lang="en-US" dirty="0" smtClean="0"/>
              <a:t> in which he discusses his own theories and cosmology in general; his book </a:t>
            </a:r>
            <a:r>
              <a:rPr lang="en-US" i="1" dirty="0" smtClean="0">
                <a:hlinkClick r:id="rId8" tooltip="A Brief History of Time"/>
              </a:rPr>
              <a:t>A Brief History of Time</a:t>
            </a:r>
            <a:r>
              <a:rPr lang="en-US" dirty="0" smtClean="0"/>
              <a:t> appeared on the British </a:t>
            </a:r>
            <a:r>
              <a:rPr lang="en-US" i="1" dirty="0" smtClean="0">
                <a:hlinkClick r:id="rId9" tooltip="The Sunday Times"/>
              </a:rPr>
              <a:t>Sunday Times</a:t>
            </a:r>
            <a:r>
              <a:rPr lang="en-US" dirty="0" smtClean="0"/>
              <a:t> best-seller list for a record-breaking 237 weeks.</a:t>
            </a:r>
          </a:p>
        </p:txBody>
      </p:sp>
    </p:spTree>
    <p:extLst>
      <p:ext uri="{BB962C8B-B14F-4D97-AF65-F5344CB8AC3E}">
        <p14:creationId xmlns:p14="http://schemas.microsoft.com/office/powerpoint/2010/main" val="375620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Hawking suffers from a rare early-onset, slow-progressing form of </a:t>
            </a:r>
            <a:r>
              <a:rPr lang="en-US" dirty="0" smtClean="0">
                <a:hlinkClick r:id="rId2" tooltip="Amyotrophic lateral sclerosis"/>
              </a:rPr>
              <a:t>amyotrophic lateral sclerosis</a:t>
            </a:r>
            <a:r>
              <a:rPr lang="en-US" dirty="0" smtClean="0"/>
              <a:t> (ALS), also known as motor </a:t>
            </a:r>
            <a:r>
              <a:rPr lang="en-US" dirty="0" err="1" smtClean="0"/>
              <a:t>neurone</a:t>
            </a:r>
            <a:r>
              <a:rPr lang="en-US" dirty="0" smtClean="0"/>
              <a:t> disease or </a:t>
            </a:r>
            <a:r>
              <a:rPr lang="en-US" dirty="0" smtClean="0">
                <a:hlinkClick r:id="rId3" tooltip="Lou Gehrig"/>
              </a:rPr>
              <a:t>Lou Gehrig</a:t>
            </a:r>
            <a:r>
              <a:rPr lang="en-US" dirty="0" smtClean="0"/>
              <a:t>'s disease, that has gradually </a:t>
            </a:r>
            <a:r>
              <a:rPr lang="en-US" dirty="0" err="1" smtClean="0"/>
              <a:t>paralysed</a:t>
            </a:r>
            <a:r>
              <a:rPr lang="en-US" dirty="0" smtClean="0"/>
              <a:t> him over the decades.</a:t>
            </a:r>
            <a:r>
              <a:rPr lang="en-US" baseline="30000" dirty="0" smtClean="0"/>
              <a:t> </a:t>
            </a:r>
            <a:r>
              <a:rPr lang="en-US" dirty="0" smtClean="0"/>
              <a:t>He now communicates using a single cheek muscle attached to a </a:t>
            </a:r>
            <a:r>
              <a:rPr lang="en-US" dirty="0" smtClean="0">
                <a:hlinkClick r:id="rId4" tooltip="Speech-generating device"/>
              </a:rPr>
              <a:t>speech-generating device</a:t>
            </a:r>
            <a:r>
              <a:rPr lang="en-US" dirty="0" smtClean="0"/>
              <a:t>. Hawking married twice and has three children.</a:t>
            </a:r>
          </a:p>
        </p:txBody>
      </p:sp>
    </p:spTree>
    <p:extLst>
      <p:ext uri="{BB962C8B-B14F-4D97-AF65-F5344CB8AC3E}">
        <p14:creationId xmlns:p14="http://schemas.microsoft.com/office/powerpoint/2010/main" val="347249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165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Stephen Hawking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Stephen Hawking</dc:title>
  <dc:creator>LENOVO</dc:creator>
  <cp:lastModifiedBy>LENOVO</cp:lastModifiedBy>
  <cp:revision>5</cp:revision>
  <dcterms:created xsi:type="dcterms:W3CDTF">2015-09-17T23:07:24Z</dcterms:created>
  <dcterms:modified xsi:type="dcterms:W3CDTF">2015-09-17T23:13:20Z</dcterms:modified>
</cp:coreProperties>
</file>