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showGuides="1">
      <p:cViewPr>
        <p:scale>
          <a:sx n="70" d="100"/>
          <a:sy n="70" d="100"/>
        </p:scale>
        <p:origin x="741" y="67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098A-D380-2539-D5C5-A5C7CA922B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6A35D0A6-DD84-DEB4-B521-DA9EB38B5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699840B0-D80C-BAD5-8BC0-F40FB02D848A}"/>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8D7F1A2A-C336-BE52-BF9C-4E2B6B53EA9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F1142D1-C509-2F8F-D0C7-62A09D38173E}"/>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25353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6469-A7C0-7944-942B-AB08EC2DBE51}"/>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9EC3D21-E450-4D7D-7207-26F465070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C63DAFA-A974-5269-BA58-6962CC2231EF}"/>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B9620F9C-25F5-266D-7A6B-63C74DEED96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7572C2D-5D88-AB76-4572-36F21920AA46}"/>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23427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DD91BE-1BAC-C923-2980-FDA492FCA2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7FB8F51-89DF-9767-92C4-0CB403F532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D62D4AF-2D6B-4D7B-43BC-0CDD72A200D2}"/>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65E05F8E-9B14-9462-C019-69655FFAE0B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170D829-AE59-2D85-4E59-96F28C6235C1}"/>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77785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1C30-A3AF-CE16-CD25-F02084C4490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5E63413-FA81-FEE9-A5F7-42FE48ED5F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D276720-3584-CE78-CEBC-8727C21BF2FB}"/>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31D1095F-CAA9-9886-D0DC-59ED79566F0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5426907-6945-9D28-D3F5-E09257ABD98B}"/>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50692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83C2E-4308-6B3B-B916-3F3808D435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34188FEC-3701-5038-3607-D3E04FDAB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EFF46B-DBBF-B61B-7B2F-A4991677E87F}"/>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9DFE5348-5F49-6306-A0D9-A357011E8C2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E22D15E-23FF-46C0-2123-4A0EF4C378A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87970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2C0F-8CE0-7421-31BF-46B003353DE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A444DEA-750A-7559-4290-8CA4A209B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491E13DB-5084-008A-62CD-600A85382A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FAD8C7B6-FE88-05C6-32BD-DF543D2B5F89}"/>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6" name="Footer Placeholder 5">
            <a:extLst>
              <a:ext uri="{FF2B5EF4-FFF2-40B4-BE49-F238E27FC236}">
                <a16:creationId xmlns:a16="http://schemas.microsoft.com/office/drawing/2014/main" id="{48B41895-8916-AB1C-1CAA-77760DE28DF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AA50E52-6119-2285-42BA-A069C170E2D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97909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26EF-CBCB-9535-6D40-CEDBC38E008D}"/>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C8456E4-70F5-121C-30D3-26A950023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3358B9-A0F7-0B27-4DBD-D2C007551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281C913-ADE5-6994-04EE-A1CB32BFC0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2318D4-58D4-E3E6-8ED0-A60CDC723E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26480CA2-E85A-8FD9-90CF-08B5B925CF52}"/>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8" name="Footer Placeholder 7">
            <a:extLst>
              <a:ext uri="{FF2B5EF4-FFF2-40B4-BE49-F238E27FC236}">
                <a16:creationId xmlns:a16="http://schemas.microsoft.com/office/drawing/2014/main" id="{421CC0E1-0A49-C267-3420-349AC4D8A610}"/>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71283687-D835-5193-1CBC-8F0508413CD1}"/>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43502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BF11-B74D-C672-7C32-39EFF0358372}"/>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E32A1865-9D9E-7CB9-EA9A-A0EF3E6742E3}"/>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4" name="Footer Placeholder 3">
            <a:extLst>
              <a:ext uri="{FF2B5EF4-FFF2-40B4-BE49-F238E27FC236}">
                <a16:creationId xmlns:a16="http://schemas.microsoft.com/office/drawing/2014/main" id="{21CDDF80-908D-0A76-ACE5-F88BE0110CD0}"/>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C2F3FCAF-74A2-335F-F316-517A52E2EBEA}"/>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75093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26F159-3F26-2D0A-A5DE-AA6B6BEAE7E7}"/>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3" name="Footer Placeholder 2">
            <a:extLst>
              <a:ext uri="{FF2B5EF4-FFF2-40B4-BE49-F238E27FC236}">
                <a16:creationId xmlns:a16="http://schemas.microsoft.com/office/drawing/2014/main" id="{FD391121-4070-8C51-949D-BF4A4B4CCCDB}"/>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FAF099F-E173-D80B-BB91-74F5F8B2EB36}"/>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46045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F344-D5D4-BF51-CA47-C33D98421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87509CE7-05A0-39A6-1AA4-3A3D7297E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2AA3ADC4-5711-1D39-C07F-C3B5D8B9F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744E2-5501-726A-0745-51625EBC2E36}"/>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6" name="Footer Placeholder 5">
            <a:extLst>
              <a:ext uri="{FF2B5EF4-FFF2-40B4-BE49-F238E27FC236}">
                <a16:creationId xmlns:a16="http://schemas.microsoft.com/office/drawing/2014/main" id="{98FB1C85-166B-3436-8DC8-64ACF839AA5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5B8AE72-C766-D587-9D85-96EFEC754BD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78448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BD63-7B00-02F8-5E6A-E94AC0A3B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DD6D3CA3-29E4-AEE9-4050-69C183191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D6C01BD3-5769-1660-30C4-2E74713B9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2C341C-BF8E-1DF7-947E-2A388FBF37AB}"/>
              </a:ext>
            </a:extLst>
          </p:cNvPr>
          <p:cNvSpPr>
            <a:spLocks noGrp="1"/>
          </p:cNvSpPr>
          <p:nvPr>
            <p:ph type="dt" sz="half" idx="10"/>
          </p:nvPr>
        </p:nvSpPr>
        <p:spPr/>
        <p:txBody>
          <a:bodyPr/>
          <a:lstStyle/>
          <a:p>
            <a:fld id="{49229656-5295-4549-9600-3FD2C7037B75}" type="datetimeFigureOut">
              <a:rPr lang="en-ID" smtClean="0"/>
              <a:t>18/09/2023</a:t>
            </a:fld>
            <a:endParaRPr lang="en-ID"/>
          </a:p>
        </p:txBody>
      </p:sp>
      <p:sp>
        <p:nvSpPr>
          <p:cNvPr id="6" name="Footer Placeholder 5">
            <a:extLst>
              <a:ext uri="{FF2B5EF4-FFF2-40B4-BE49-F238E27FC236}">
                <a16:creationId xmlns:a16="http://schemas.microsoft.com/office/drawing/2014/main" id="{FDE271CB-8E2D-5A1B-282E-94B27B4C184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740A840-E490-7F24-6BCE-C16CF2E3A8FB}"/>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32536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2F366C-70DD-3F0D-5C75-BEA67B319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A2DF487-9A87-6F08-9ACE-D42577330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B828CED-3121-5BA8-A586-2258D0320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29656-5295-4549-9600-3FD2C7037B75}" type="datetimeFigureOut">
              <a:rPr lang="en-ID" smtClean="0"/>
              <a:t>18/09/2023</a:t>
            </a:fld>
            <a:endParaRPr lang="en-ID"/>
          </a:p>
        </p:txBody>
      </p:sp>
      <p:sp>
        <p:nvSpPr>
          <p:cNvPr id="5" name="Footer Placeholder 4">
            <a:extLst>
              <a:ext uri="{FF2B5EF4-FFF2-40B4-BE49-F238E27FC236}">
                <a16:creationId xmlns:a16="http://schemas.microsoft.com/office/drawing/2014/main" id="{A3EEF2FF-AD38-C428-0F80-F1833A6774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82FA0B7A-C89B-72C9-6C9E-E7070FF72D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19637-0260-45DC-8B24-A57D3F80D41D}" type="slidenum">
              <a:rPr lang="en-ID" smtClean="0"/>
              <a:t>‹#›</a:t>
            </a:fld>
            <a:endParaRPr lang="en-ID"/>
          </a:p>
        </p:txBody>
      </p:sp>
    </p:spTree>
    <p:extLst>
      <p:ext uri="{BB962C8B-B14F-4D97-AF65-F5344CB8AC3E}">
        <p14:creationId xmlns:p14="http://schemas.microsoft.com/office/powerpoint/2010/main" val="225588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18FD-B663-6F1D-190E-3FA54EA424D1}"/>
              </a:ext>
            </a:extLst>
          </p:cNvPr>
          <p:cNvSpPr>
            <a:spLocks noGrp="1"/>
          </p:cNvSpPr>
          <p:nvPr>
            <p:ph type="ctrTitle"/>
          </p:nvPr>
        </p:nvSpPr>
        <p:spPr/>
        <p:txBody>
          <a:bodyPr>
            <a:normAutofit/>
          </a:bodyPr>
          <a:lstStyle/>
          <a:p>
            <a:r>
              <a:rPr lang="en-ID" sz="7700" b="1" dirty="0">
                <a:effectLst/>
                <a:latin typeface="Times New Roman" panose="02020603050405020304" pitchFamily="18" charset="0"/>
                <a:ea typeface="Calibri" panose="020F0502020204030204" pitchFamily="34" charset="0"/>
              </a:rPr>
              <a:t>Classical mechanics</a:t>
            </a:r>
            <a:endParaRPr lang="en-ID" sz="7700" b="1" dirty="0"/>
          </a:p>
        </p:txBody>
      </p:sp>
      <p:sp>
        <p:nvSpPr>
          <p:cNvPr id="3" name="Subtitle 2">
            <a:extLst>
              <a:ext uri="{FF2B5EF4-FFF2-40B4-BE49-F238E27FC236}">
                <a16:creationId xmlns:a16="http://schemas.microsoft.com/office/drawing/2014/main" id="{D991C69E-CF0A-F44C-6BCE-CFC3000D0CD7}"/>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97681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996D-8A9E-E882-458F-BD7998E1B06A}"/>
              </a:ext>
            </a:extLst>
          </p:cNvPr>
          <p:cNvSpPr>
            <a:spLocks noGrp="1"/>
          </p:cNvSpPr>
          <p:nvPr>
            <p:ph type="title"/>
          </p:nvPr>
        </p:nvSpPr>
        <p:spPr/>
        <p:txBody>
          <a:bodyPr>
            <a:noAutofit/>
          </a:bodyPr>
          <a:lstStyle/>
          <a:p>
            <a:r>
              <a:rPr lang="en-ID" sz="6600" dirty="0">
                <a:effectLst/>
                <a:latin typeface="Times New Roman" panose="02020603050405020304" pitchFamily="18" charset="0"/>
                <a:ea typeface="Calibri" panose="020F0502020204030204" pitchFamily="34" charset="0"/>
              </a:rPr>
              <a:t>Conservation of momentum</a:t>
            </a:r>
            <a:endParaRPr lang="en-ID" sz="6600" dirty="0"/>
          </a:p>
        </p:txBody>
      </p:sp>
      <p:sp>
        <p:nvSpPr>
          <p:cNvPr id="3" name="Content Placeholder 2">
            <a:extLst>
              <a:ext uri="{FF2B5EF4-FFF2-40B4-BE49-F238E27FC236}">
                <a16:creationId xmlns:a16="http://schemas.microsoft.com/office/drawing/2014/main" id="{D8DBA028-4836-9ED0-EE0D-84F4D190F5F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only for absolutely inelastic collision and absolutely elastic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Absolutely elastic collision has 2 equations: conservation of momentum and conservation of kinetic 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neglect resistance to motion.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397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83911-71FE-7478-940F-D19A6C9AB9D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11B1969-25EF-3D4B-F786-8DDDCBE6C278}"/>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Solve the elastic collision problem for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k/2,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2k.</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200" dirty="0"/>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http://physics16.weebly.com/uploads/5/9/8/5/59854633/linear2elastic4collision.txt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200" dirty="0"/>
          </a:p>
        </p:txBody>
      </p:sp>
    </p:spTree>
    <p:extLst>
      <p:ext uri="{BB962C8B-B14F-4D97-AF65-F5344CB8AC3E}">
        <p14:creationId xmlns:p14="http://schemas.microsoft.com/office/powerpoint/2010/main" val="330984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1630-BDB6-722D-A489-66469B473702}"/>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Acceleration kinematics</a:t>
            </a:r>
            <a:endParaRPr lang="en-ID" sz="66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8FAC1AF-51DF-E5E1-03DA-3147B000B77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+ 0.5at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+2a(x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Prove that V</a:t>
                </a:r>
                <a:r>
                  <a:rPr lang="en-ID" sz="1800" baseline="30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+2a(x – x</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a:t>
                </a:r>
                <a:endParaRPr lang="en-ID" dirty="0"/>
              </a:p>
            </p:txBody>
          </p:sp>
        </mc:Choice>
        <mc:Fallback>
          <p:sp>
            <p:nvSpPr>
              <p:cNvPr id="3" name="Content Placeholder 2">
                <a:extLst>
                  <a:ext uri="{FF2B5EF4-FFF2-40B4-BE49-F238E27FC236}">
                    <a16:creationId xmlns:a16="http://schemas.microsoft.com/office/drawing/2014/main" id="{28FAC1AF-51DF-E5E1-03DA-3147B000B774}"/>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78112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49EF-2A94-1472-D390-8ED74A6694BD}"/>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Dynamics</a:t>
            </a:r>
            <a:endParaRPr lang="en-ID" sz="7700" dirty="0"/>
          </a:p>
        </p:txBody>
      </p:sp>
      <p:sp>
        <p:nvSpPr>
          <p:cNvPr id="3" name="Content Placeholder 2">
            <a:extLst>
              <a:ext uri="{FF2B5EF4-FFF2-40B4-BE49-F238E27FC236}">
                <a16:creationId xmlns:a16="http://schemas.microsoft.com/office/drawing/2014/main" id="{F04147A0-E06A-68CC-CC48-F13A05223F9E}"/>
              </a:ext>
            </a:extLst>
          </p:cNvPr>
          <p:cNvSpPr>
            <a:spLocks noGrp="1"/>
          </p:cNvSpPr>
          <p:nvPr>
            <p:ph idx="1"/>
          </p:nvPr>
        </p:nvSpPr>
        <p:spPr/>
        <p:txBody>
          <a:bodyPr>
            <a:normAutofit/>
          </a:bodyPr>
          <a:lstStyle/>
          <a:p>
            <a:pPr marL="0" indent="0">
              <a:buNone/>
            </a:pPr>
            <a:r>
              <a:rPr lang="en-ID" sz="2200" dirty="0">
                <a:effectLst/>
                <a:latin typeface="Times New Roman" panose="02020603050405020304" pitchFamily="18" charset="0"/>
                <a:ea typeface="Calibri" panose="020F0502020204030204" pitchFamily="34" charset="0"/>
              </a:rPr>
              <a:t>Dynamics studies motion of bodies under the influence of forces.</a:t>
            </a:r>
            <a:endParaRPr lang="en-ID" sz="2200" dirty="0"/>
          </a:p>
        </p:txBody>
      </p:sp>
    </p:spTree>
    <p:extLst>
      <p:ext uri="{BB962C8B-B14F-4D97-AF65-F5344CB8AC3E}">
        <p14:creationId xmlns:p14="http://schemas.microsoft.com/office/powerpoint/2010/main" val="153253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A5EA5-5290-D6A3-A96C-894A96876B1B}"/>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a:t>
            </a:r>
            <a:endParaRPr lang="en-ID" sz="7700" dirty="0"/>
          </a:p>
        </p:txBody>
      </p:sp>
      <p:sp>
        <p:nvSpPr>
          <p:cNvPr id="3" name="Content Placeholder 2">
            <a:extLst>
              <a:ext uri="{FF2B5EF4-FFF2-40B4-BE49-F238E27FC236}">
                <a16:creationId xmlns:a16="http://schemas.microsoft.com/office/drawing/2014/main" id="{6261FB5E-06A0-234E-ADD1-EE7F25797A4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 consists of many material points.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discrete mechanical system is weighted average.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continuous mechanical system is weighted average,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expressed through integrals.</a:t>
            </a:r>
            <a:endParaRPr lang="en-ID" sz="2200" dirty="0"/>
          </a:p>
        </p:txBody>
      </p:sp>
    </p:spTree>
    <p:extLst>
      <p:ext uri="{BB962C8B-B14F-4D97-AF65-F5344CB8AC3E}">
        <p14:creationId xmlns:p14="http://schemas.microsoft.com/office/powerpoint/2010/main" val="254732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19E20-AF1D-C80B-7097-4B2FAA4EF6BB}"/>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Centre of mass</a:t>
            </a:r>
            <a:endParaRPr lang="en-ID" sz="77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9FD8A15-CCB3-DD7B-6E54-C47DE4D2642F}"/>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Only external force can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Internal force cannot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Equation for centre of mass for 2 material points is weighted average: </a:t>
                </a: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𝐶</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 equation for any number of material points is similar, the difference is in the number of terms: 3 terms for 3 points, etc.</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Centre of gravity may be different from centre of mass.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centre of mass of 2 equal masses k meters apart.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https://physics15.weebly.com/uploads/3/0/2/7/30272185/centerofmass23sept.txt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59FD8A15-CCB3-DD7B-6E54-C47DE4D2642F}"/>
                  </a:ext>
                </a:extLst>
              </p:cNvPr>
              <p:cNvSpPr>
                <a:spLocks noGrp="1" noRot="1" noChangeAspect="1" noMove="1" noResize="1" noEditPoints="1" noAdjustHandles="1" noChangeArrowheads="1" noChangeShapeType="1" noTextEdit="1"/>
              </p:cNvSpPr>
              <p:nvPr>
                <p:ph idx="1"/>
              </p:nvPr>
            </p:nvSpPr>
            <p:spPr>
              <a:blipFill>
                <a:blip r:embed="rId2"/>
                <a:stretch>
                  <a:fillRect l="-232" t="-1681" b="-1681"/>
                </a:stretch>
              </a:blipFill>
            </p:spPr>
            <p:txBody>
              <a:bodyPr/>
              <a:lstStyle/>
              <a:p>
                <a:r>
                  <a:rPr lang="en-ID">
                    <a:noFill/>
                  </a:rPr>
                  <a:t> </a:t>
                </a:r>
              </a:p>
            </p:txBody>
          </p:sp>
        </mc:Fallback>
      </mc:AlternateContent>
    </p:spTree>
    <p:extLst>
      <p:ext uri="{BB962C8B-B14F-4D97-AF65-F5344CB8AC3E}">
        <p14:creationId xmlns:p14="http://schemas.microsoft.com/office/powerpoint/2010/main" val="407203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B1DC1-DA28-77A8-2560-F4962BF87B22}"/>
              </a:ext>
            </a:extLst>
          </p:cNvPr>
          <p:cNvSpPr>
            <a:spLocks noGrp="1"/>
          </p:cNvSpPr>
          <p:nvPr>
            <p:ph type="title"/>
          </p:nvPr>
        </p:nvSpPr>
        <p:spPr/>
        <p:txBody>
          <a:bodyPr>
            <a:noAutofit/>
          </a:bodyPr>
          <a:lstStyle/>
          <a:p>
            <a:r>
              <a:rPr lang="en-ID" sz="5500" b="1" dirty="0">
                <a:effectLst/>
                <a:latin typeface="Times New Roman" panose="02020603050405020304" pitchFamily="18" charset="0"/>
                <a:ea typeface="Calibri" panose="020F0502020204030204" pitchFamily="34" charset="0"/>
              </a:rPr>
              <a:t>Internal forces and external forces</a:t>
            </a:r>
            <a:endParaRPr lang="en-ID" sz="5500" dirty="0"/>
          </a:p>
        </p:txBody>
      </p:sp>
      <p:sp>
        <p:nvSpPr>
          <p:cNvPr id="3" name="Content Placeholder 2">
            <a:extLst>
              <a:ext uri="{FF2B5EF4-FFF2-40B4-BE49-F238E27FC236}">
                <a16:creationId xmlns:a16="http://schemas.microsoft.com/office/drawing/2014/main" id="{D41DDDE5-57B7-4B61-EF01-8836B4CC8180}"/>
              </a:ext>
            </a:extLst>
          </p:cNvPr>
          <p:cNvSpPr>
            <a:spLocks noGrp="1"/>
          </p:cNvSpPr>
          <p:nvPr>
            <p:ph idx="1"/>
          </p:nvPr>
        </p:nvSpPr>
        <p:spPr/>
        <p:txBody>
          <a:bodyPr>
            <a:normAutofit/>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cannot pull myself out of mud because my force is internal force for the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 only get out of mud if I use external friction force or get help from other people.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Can I pull myself out of mud? Why?</a:t>
            </a:r>
            <a:endParaRPr lang="en-ID" sz="1800" dirty="0"/>
          </a:p>
        </p:txBody>
      </p:sp>
    </p:spTree>
    <p:extLst>
      <p:ext uri="{BB962C8B-B14F-4D97-AF65-F5344CB8AC3E}">
        <p14:creationId xmlns:p14="http://schemas.microsoft.com/office/powerpoint/2010/main" val="7986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BB15-F7C5-8EB7-230E-6C23CEBB71F9}"/>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Momentum</a:t>
            </a:r>
            <a:endParaRPr lang="en-ID" sz="9900" dirty="0"/>
          </a:p>
        </p:txBody>
      </p:sp>
      <p:sp>
        <p:nvSpPr>
          <p:cNvPr id="3" name="Content Placeholder 2">
            <a:extLst>
              <a:ext uri="{FF2B5EF4-FFF2-40B4-BE49-F238E27FC236}">
                <a16:creationId xmlns:a16="http://schemas.microsoft.com/office/drawing/2014/main" id="{E057C8C5-E43B-EF0E-25A5-9C12E8E32BE9}"/>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Momentum of material point is mv.</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Here m is mass of material point and V is velocity of material point.</a:t>
            </a:r>
            <a:endParaRPr lang="en-ID" sz="2200" dirty="0"/>
          </a:p>
        </p:txBody>
      </p:sp>
    </p:spTree>
    <p:extLst>
      <p:ext uri="{BB962C8B-B14F-4D97-AF65-F5344CB8AC3E}">
        <p14:creationId xmlns:p14="http://schemas.microsoft.com/office/powerpoint/2010/main" val="4196602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19F61-E3DB-B10B-5EEE-714AA4877A6E}"/>
              </a:ext>
            </a:extLst>
          </p:cNvPr>
          <p:cNvSpPr>
            <a:spLocks noGrp="1"/>
          </p:cNvSpPr>
          <p:nvPr>
            <p:ph type="title"/>
          </p:nvPr>
        </p:nvSpPr>
        <p:spPr/>
        <p:txBody>
          <a:bodyPr>
            <a:noAutofit/>
          </a:bodyPr>
          <a:lstStyle/>
          <a:p>
            <a:r>
              <a:rPr lang="en-ID" sz="9900" b="1" kern="100" dirty="0">
                <a:effectLst/>
                <a:latin typeface="Times New Roman" panose="02020603050405020304" pitchFamily="18" charset="0"/>
                <a:ea typeface="Calibri" panose="020F0502020204030204" pitchFamily="34" charset="0"/>
                <a:cs typeface="Times New Roman" panose="02020603050405020304" pitchFamily="18" charset="0"/>
              </a:rPr>
              <a:t>Kinetic energy</a:t>
            </a:r>
            <a:endParaRPr lang="en-ID" sz="9900" dirty="0"/>
          </a:p>
        </p:txBody>
      </p:sp>
      <p:sp>
        <p:nvSpPr>
          <p:cNvPr id="3" name="Content Placeholder 2">
            <a:extLst>
              <a:ext uri="{FF2B5EF4-FFF2-40B4-BE49-F238E27FC236}">
                <a16:creationId xmlns:a16="http://schemas.microsoft.com/office/drawing/2014/main" id="{C0CDD704-76FE-2FFF-FED4-FED12085A916}"/>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of material point is mv</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Note that derivative of kinetic energy with respect to velocity is equal to momentum.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Prove that derivative of kinetic energy with respect to velocity is equal to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02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DB44-AA6A-406C-370F-8D629CAC566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3CB26C0-7E37-FFF5-AE82-B3456F4B645B}"/>
              </a:ext>
            </a:extLst>
          </p:cNvPr>
          <p:cNvSpPr>
            <a:spLocks noGrp="1"/>
          </p:cNvSpPr>
          <p:nvPr>
            <p:ph idx="1"/>
          </p:nvPr>
        </p:nvSpPr>
        <p:spPr/>
        <p:txBody>
          <a:bodyPr>
            <a:noAutofit/>
          </a:bodyPr>
          <a:lstStyle/>
          <a:p>
            <a:pPr marL="0" indent="0">
              <a:buNone/>
            </a:pPr>
            <a:r>
              <a:rPr lang="en-ID" sz="5500" b="1" kern="100" dirty="0">
                <a:effectLst/>
                <a:latin typeface="Times New Roman" panose="02020603050405020304" pitchFamily="18" charset="0"/>
                <a:ea typeface="Calibri" panose="020F0502020204030204" pitchFamily="34" charset="0"/>
                <a:cs typeface="Times New Roman" panose="02020603050405020304" pitchFamily="18" charset="0"/>
              </a:rPr>
              <a:t>Potential energy</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mgh</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m is mass.</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h is heigh. </a:t>
            </a:r>
            <a:endParaRPr lang="en-ID" sz="5500" dirty="0"/>
          </a:p>
        </p:txBody>
      </p:sp>
    </p:spTree>
    <p:extLst>
      <p:ext uri="{BB962C8B-B14F-4D97-AF65-F5344CB8AC3E}">
        <p14:creationId xmlns:p14="http://schemas.microsoft.com/office/powerpoint/2010/main" val="236917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7D27-CD4D-4ADE-93B8-5A94282AD97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47CCCC7-90FF-91E9-E8F9-47CBD7E2C03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among the oldest branches of physics,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it is one of the most basic, it describes motion of the objects around us.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3272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EC67-F67D-6B28-B591-17C919244DE5}"/>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Laws of Newton</a:t>
            </a:r>
            <a:endParaRPr lang="en-ID" sz="9900" dirty="0"/>
          </a:p>
        </p:txBody>
      </p:sp>
      <p:sp>
        <p:nvSpPr>
          <p:cNvPr id="3" name="Content Placeholder 2">
            <a:extLst>
              <a:ext uri="{FF2B5EF4-FFF2-40B4-BE49-F238E27FC236}">
                <a16:creationId xmlns:a16="http://schemas.microsoft.com/office/drawing/2014/main" id="{5C4A1CA8-98E5-2469-64B1-822D4BD5F9F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Laws of Newton describe motion or stationary states of bodies under the influence of forces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First Law of Newton says that there is no acceleration without force, it follows from Second Law of Newton.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 = ma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Third Law of Newton says that action is equal to reaction: F</a:t>
            </a:r>
            <a:r>
              <a:rPr lang="en-ID" sz="1800" baseline="-25000" dirty="0">
                <a:effectLst/>
                <a:latin typeface="Times New Roman" panose="02020603050405020304" pitchFamily="18" charset="0"/>
                <a:ea typeface="Calibri" panose="020F0502020204030204" pitchFamily="34" charset="0"/>
              </a:rPr>
              <a:t>1</a:t>
            </a:r>
            <a:r>
              <a:rPr lang="en-ID" sz="1800" dirty="0">
                <a:effectLst/>
                <a:latin typeface="Times New Roman" panose="02020603050405020304" pitchFamily="18" charset="0"/>
                <a:ea typeface="Calibri" panose="020F0502020204030204" pitchFamily="34" charset="0"/>
              </a:rPr>
              <a:t> = - F</a:t>
            </a:r>
            <a:r>
              <a:rPr lang="en-ID" sz="1800" baseline="-25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a:t>
            </a:r>
            <a:endParaRPr lang="en-ID" dirty="0"/>
          </a:p>
        </p:txBody>
      </p:sp>
    </p:spTree>
    <p:extLst>
      <p:ext uri="{BB962C8B-B14F-4D97-AF65-F5344CB8AC3E}">
        <p14:creationId xmlns:p14="http://schemas.microsoft.com/office/powerpoint/2010/main" val="1591478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D7BCD-2D8E-CE12-ADE1-88ECA2D51841}"/>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Mass</a:t>
            </a:r>
            <a:endParaRPr lang="en-ID" sz="11100" dirty="0"/>
          </a:p>
        </p:txBody>
      </p:sp>
      <p:sp>
        <p:nvSpPr>
          <p:cNvPr id="3" name="Content Placeholder 2">
            <a:extLst>
              <a:ext uri="{FF2B5EF4-FFF2-40B4-BE49-F238E27FC236}">
                <a16:creationId xmlns:a16="http://schemas.microsoft.com/office/drawing/2014/main" id="{736DA17D-C460-8757-6A4E-C730A5BDD12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Mass is the measure of inertial of body, measure of how much body resists acceleration.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is also gravitational mass, which shows how much body is attracted by other bodies due to gravitational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What is mass?</a:t>
            </a:r>
            <a:endParaRPr lang="en-ID" dirty="0"/>
          </a:p>
        </p:txBody>
      </p:sp>
    </p:spTree>
    <p:extLst>
      <p:ext uri="{BB962C8B-B14F-4D97-AF65-F5344CB8AC3E}">
        <p14:creationId xmlns:p14="http://schemas.microsoft.com/office/powerpoint/2010/main" val="3266937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7B61-7C27-DD3D-C5E0-5C2FDCFAF200}"/>
              </a:ext>
            </a:extLst>
          </p:cNvPr>
          <p:cNvSpPr>
            <a:spLocks noGrp="1"/>
          </p:cNvSpPr>
          <p:nvPr>
            <p:ph type="title"/>
          </p:nvPr>
        </p:nvSpPr>
        <p:spPr/>
        <p:txBody>
          <a:bodyPr>
            <a:noAutofit/>
          </a:bodyPr>
          <a:lstStyle/>
          <a:p>
            <a:r>
              <a:rPr lang="en-ID" sz="6600" b="1" dirty="0">
                <a:effectLst/>
                <a:latin typeface="Times New Roman" panose="02020603050405020304" pitchFamily="18" charset="0"/>
                <a:ea typeface="Calibri" panose="020F0502020204030204" pitchFamily="34" charset="0"/>
              </a:rPr>
              <a:t>Two-dimensional motion</a:t>
            </a:r>
            <a:endParaRPr lang="en-ID" sz="6600" dirty="0"/>
          </a:p>
        </p:txBody>
      </p:sp>
      <p:sp>
        <p:nvSpPr>
          <p:cNvPr id="3" name="Content Placeholder 2">
            <a:extLst>
              <a:ext uri="{FF2B5EF4-FFF2-40B4-BE49-F238E27FC236}">
                <a16:creationId xmlns:a16="http://schemas.microsoft.com/office/drawing/2014/main" id="{0DD5552C-9074-D82E-0B76-E07AD8D4A22D}"/>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3787589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AE02-2354-E144-CCDE-98E02351F9AD}"/>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Projectile</a:t>
            </a:r>
            <a:endParaRPr lang="en-ID" sz="9900" dirty="0"/>
          </a:p>
        </p:txBody>
      </p:sp>
      <p:sp>
        <p:nvSpPr>
          <p:cNvPr id="3" name="Content Placeholder 2">
            <a:extLst>
              <a:ext uri="{FF2B5EF4-FFF2-40B4-BE49-F238E27FC236}">
                <a16:creationId xmlns:a16="http://schemas.microsoft.com/office/drawing/2014/main" id="{EE3C2545-0455-EBC1-DBEA-7005A911D906}"/>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particular case of motion with constant acceleration a = -g.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described by Second Law of Newton in 2 dimensions.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equations of second order.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therefore no acceleration along x, there will be constant velocity along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-mg = ma, therefore there is constant acceleration along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get the velocity, we must integrate differential equation of Second Law of Newton once.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45049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7652-508F-1DE9-7F92-73062FF6B5E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55C4984-5970-2D7E-0C0A-91E8B055CEE9}"/>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Velocity of the projectile is: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gt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(0)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V</a:t>
            </a:r>
            <a:r>
              <a:rPr lang="en-ID" sz="1800" baseline="-25000" dirty="0" err="1">
                <a:effectLst/>
                <a:latin typeface="Times New Roman" panose="02020603050405020304" pitchFamily="18" charset="0"/>
                <a:ea typeface="Calibri" panose="020F0502020204030204" pitchFamily="34" charset="0"/>
              </a:rPr>
              <a:t>y</a:t>
            </a:r>
            <a:r>
              <a:rPr lang="en-ID" sz="1800" dirty="0">
                <a:effectLst/>
                <a:latin typeface="Times New Roman" panose="02020603050405020304" pitchFamily="18" charset="0"/>
                <a:ea typeface="Calibri" panose="020F0502020204030204" pitchFamily="34" charset="0"/>
              </a:rPr>
              <a:t>(0) = V</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sinA</a:t>
            </a:r>
            <a:endParaRPr lang="en-ID" dirty="0"/>
          </a:p>
        </p:txBody>
      </p:sp>
    </p:spTree>
    <p:extLst>
      <p:ext uri="{BB962C8B-B14F-4D97-AF65-F5344CB8AC3E}">
        <p14:creationId xmlns:p14="http://schemas.microsoft.com/office/powerpoint/2010/main" val="906320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7044-5A30-A989-3EF1-8F348A74162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8059EA84-642B-5F29-522D-34015AB474B9}"/>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Using the fact that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0 at maximum height and symmetry of trajectory: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Total time is: 2(V</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Time for maximum height is: (V</a:t>
            </a:r>
            <a:r>
              <a:rPr lang="en-ID" sz="2200" baseline="-25000" dirty="0">
                <a:effectLst/>
                <a:latin typeface="Times New Roman" panose="02020603050405020304" pitchFamily="18" charset="0"/>
                <a:ea typeface="Calibri" panose="020F0502020204030204" pitchFamily="34" charset="0"/>
              </a:rPr>
              <a:t>0</a:t>
            </a:r>
            <a:r>
              <a:rPr lang="en-ID" sz="2200" dirty="0">
                <a:effectLst/>
                <a:latin typeface="Times New Roman" panose="02020603050405020304" pitchFamily="18" charset="0"/>
                <a:ea typeface="Calibri" panose="020F0502020204030204" pitchFamily="34" charset="0"/>
              </a:rPr>
              <a:t>sinA)/g</a:t>
            </a:r>
            <a:endParaRPr lang="en-ID" sz="2200" dirty="0"/>
          </a:p>
        </p:txBody>
      </p:sp>
    </p:spTree>
    <p:extLst>
      <p:ext uri="{BB962C8B-B14F-4D97-AF65-F5344CB8AC3E}">
        <p14:creationId xmlns:p14="http://schemas.microsoft.com/office/powerpoint/2010/main" val="3495395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6455D-B418-BEAB-D62A-A7451A5BCCB6}"/>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2F9D3BC7-762C-DA01-EE9A-9ABA0302D45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find distance, we must integrate differential equations of Second Law of Newton twice.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0.5gt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x(0)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y(0) = y</a:t>
            </a:r>
            <a:r>
              <a:rPr lang="en-ID" sz="1800" baseline="-25000" dirty="0">
                <a:effectLst/>
                <a:latin typeface="Times New Roman" panose="02020603050405020304" pitchFamily="18" charset="0"/>
                <a:ea typeface="Calibri" panose="020F0502020204030204" pitchFamily="34" charset="0"/>
              </a:rPr>
              <a:t>0</a:t>
            </a:r>
            <a:endParaRPr lang="en-ID" dirty="0"/>
          </a:p>
        </p:txBody>
      </p:sp>
    </p:spTree>
    <p:extLst>
      <p:ext uri="{BB962C8B-B14F-4D97-AF65-F5344CB8AC3E}">
        <p14:creationId xmlns:p14="http://schemas.microsoft.com/office/powerpoint/2010/main" val="3534359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D207-1365-A7DE-5981-DC64153809CB}"/>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6B034054-12FC-22D0-E4F3-03A21C5D4BF1}"/>
              </a:ext>
            </a:extLst>
          </p:cNvPr>
          <p:cNvSpPr>
            <a:spLocks noGrp="1"/>
          </p:cNvSpPr>
          <p:nvPr>
            <p:ph idx="1"/>
          </p:nvPr>
        </p:nvSpPr>
        <p:spPr/>
        <p:txBody>
          <a:bodyPr>
            <a:normAutofit/>
          </a:bodyPr>
          <a:lstStyle/>
          <a:p>
            <a:pPr marL="0" indent="0">
              <a:buNone/>
            </a:pP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as a function of x:</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 </a:t>
            </a:r>
            <a:r>
              <a:rPr lang="en-ID" sz="4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xtanA</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 + (</a:t>
            </a:r>
            <a:r>
              <a:rPr lang="en-ID" sz="4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tanA</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)gx</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/(2(V</a:t>
            </a:r>
            <a:r>
              <a:rPr lang="en-ID" sz="44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err="1">
                <a:effectLst/>
                <a:latin typeface="Times New Roman" panose="02020603050405020304" pitchFamily="18" charset="0"/>
                <a:ea typeface="Calibri" panose="020F0502020204030204" pitchFamily="34" charset="0"/>
              </a:rPr>
              <a:t>tanA</a:t>
            </a:r>
            <a:r>
              <a:rPr lang="en-ID" sz="4400" dirty="0">
                <a:effectLst/>
                <a:latin typeface="Times New Roman" panose="02020603050405020304" pitchFamily="18" charset="0"/>
                <a:ea typeface="Calibri" panose="020F0502020204030204" pitchFamily="34" charset="0"/>
              </a:rPr>
              <a:t> = </a:t>
            </a:r>
            <a:r>
              <a:rPr lang="en-ID" sz="4400" dirty="0" err="1">
                <a:effectLst/>
                <a:latin typeface="Times New Roman" panose="02020603050405020304" pitchFamily="18" charset="0"/>
                <a:ea typeface="Calibri" panose="020F0502020204030204" pitchFamily="34" charset="0"/>
              </a:rPr>
              <a:t>sinA</a:t>
            </a:r>
            <a:r>
              <a:rPr lang="en-ID" sz="4400" dirty="0">
                <a:effectLst/>
                <a:latin typeface="Times New Roman" panose="02020603050405020304" pitchFamily="18" charset="0"/>
                <a:ea typeface="Calibri" panose="020F0502020204030204" pitchFamily="34" charset="0"/>
              </a:rPr>
              <a:t>/</a:t>
            </a:r>
            <a:r>
              <a:rPr lang="en-ID" sz="4400" dirty="0" err="1">
                <a:effectLst/>
                <a:latin typeface="Times New Roman" panose="02020603050405020304" pitchFamily="18" charset="0"/>
                <a:ea typeface="Calibri" panose="020F0502020204030204" pitchFamily="34" charset="0"/>
              </a:rPr>
              <a:t>cosA</a:t>
            </a:r>
            <a:endParaRPr lang="en-ID" sz="4400" dirty="0"/>
          </a:p>
        </p:txBody>
      </p:sp>
    </p:spTree>
    <p:extLst>
      <p:ext uri="{BB962C8B-B14F-4D97-AF65-F5344CB8AC3E}">
        <p14:creationId xmlns:p14="http://schemas.microsoft.com/office/powerpoint/2010/main" val="1108618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72FD-60AB-40B3-83F8-969F642F1075}"/>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EF0FBDB7-953A-DDC0-BDC0-7A2EBEE96BA0}"/>
              </a:ext>
            </a:extLst>
          </p:cNvPr>
          <p:cNvSpPr>
            <a:spLocks noGrp="1"/>
          </p:cNvSpPr>
          <p:nvPr>
            <p:ph idx="1"/>
          </p:nvPr>
        </p:nvSpPr>
        <p:spPr/>
        <p:txBody>
          <a:bodyPr/>
          <a:lstStyle/>
          <a:p>
            <a:pPr marL="0" indent="0">
              <a:buNone/>
            </a:pPr>
            <a:r>
              <a:rPr lang="en-ID" sz="1800" dirty="0">
                <a:effectLst/>
                <a:latin typeface="Times New Roman" panose="02020603050405020304" pitchFamily="18" charset="0"/>
                <a:ea typeface="Calibri" panose="020F0502020204030204" pitchFamily="34" charset="0"/>
              </a:rPr>
              <a:t>You can find minimum initial velocity and corresponding angle of release to hit any point in space.</a:t>
            </a:r>
            <a:endParaRPr lang="en-ID" dirty="0"/>
          </a:p>
        </p:txBody>
      </p:sp>
    </p:spTree>
    <p:extLst>
      <p:ext uri="{BB962C8B-B14F-4D97-AF65-F5344CB8AC3E}">
        <p14:creationId xmlns:p14="http://schemas.microsoft.com/office/powerpoint/2010/main" val="481273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8214-ABA7-BA3B-12F3-228DD25508EB}"/>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4CABEB97-3C05-F43A-750C-E75B3A0D594C}"/>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velocity at time = T seconds,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https://physics15.weebly.com/uploads/3/0/2/7/30272185/velocityofprojectile23sept.txt</a:t>
            </a:r>
            <a:endParaRPr lang="en-ID" dirty="0"/>
          </a:p>
        </p:txBody>
      </p:sp>
    </p:spTree>
    <p:extLst>
      <p:ext uri="{BB962C8B-B14F-4D97-AF65-F5344CB8AC3E}">
        <p14:creationId xmlns:p14="http://schemas.microsoft.com/office/powerpoint/2010/main" val="211810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E01A-5BFA-007B-F567-77F193909D5C}"/>
              </a:ext>
            </a:extLst>
          </p:cNvPr>
          <p:cNvSpPr>
            <a:spLocks noGrp="1"/>
          </p:cNvSpPr>
          <p:nvPr>
            <p:ph type="title"/>
          </p:nvPr>
        </p:nvSpPr>
        <p:spPr/>
        <p:txBody>
          <a:bodyPr>
            <a:normAutofit/>
          </a:bodyPr>
          <a:lstStyle/>
          <a:p>
            <a:r>
              <a:rPr lang="en-ID" b="1" dirty="0">
                <a:effectLst/>
                <a:latin typeface="Times New Roman" panose="02020603050405020304" pitchFamily="18" charset="0"/>
                <a:ea typeface="Calibri" panose="020F0502020204030204" pitchFamily="34" charset="0"/>
              </a:rPr>
              <a:t>Limits for use of classical mechanics</a:t>
            </a:r>
            <a:endParaRPr lang="en-ID" dirty="0"/>
          </a:p>
        </p:txBody>
      </p:sp>
      <p:sp>
        <p:nvSpPr>
          <p:cNvPr id="3" name="Content Placeholder 2">
            <a:extLst>
              <a:ext uri="{FF2B5EF4-FFF2-40B4-BE49-F238E27FC236}">
                <a16:creationId xmlns:a16="http://schemas.microsoft.com/office/drawing/2014/main" id="{A9530E6C-7729-818F-9B2F-34AC47AE652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used for speeds, which are much smaller than speed of light and distances, which are much larger than 1 nano-meter and much smaller than the size of our Galaxy, which is measured in light years (beyond this it is dealt with by relativity theory, quantum physics, astrophysics).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usually used for macro objects (from 1 micro-meter to several kilometres) and for speeds between 0 and several speeds of sound).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Where can classical mechanics be used?</a:t>
            </a:r>
            <a:endParaRPr lang="en-ID" dirty="0"/>
          </a:p>
        </p:txBody>
      </p:sp>
    </p:spTree>
    <p:extLst>
      <p:ext uri="{BB962C8B-B14F-4D97-AF65-F5344CB8AC3E}">
        <p14:creationId xmlns:p14="http://schemas.microsoft.com/office/powerpoint/2010/main" val="3140134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CEF1-984F-3BA2-41F8-C16782ADB152}"/>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2327CF8-585A-B7E3-12BE-4AE650E7F31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total time of the motion and time for maximum height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https://physics15.weebly.com/uploads/3/0/2/7/30272185/timeofprojectile23sept.txt</a:t>
            </a:r>
            <a:endParaRPr lang="en-ID" dirty="0"/>
          </a:p>
        </p:txBody>
      </p:sp>
    </p:spTree>
    <p:extLst>
      <p:ext uri="{BB962C8B-B14F-4D97-AF65-F5344CB8AC3E}">
        <p14:creationId xmlns:p14="http://schemas.microsoft.com/office/powerpoint/2010/main" val="750542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A14A-FAD8-6505-FC82-1A53994330AE}"/>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One dimensional motion</a:t>
            </a:r>
            <a:endParaRPr lang="en-ID" sz="6600" dirty="0"/>
          </a:p>
        </p:txBody>
      </p:sp>
      <p:sp>
        <p:nvSpPr>
          <p:cNvPr id="3" name="Content Placeholder 2">
            <a:extLst>
              <a:ext uri="{FF2B5EF4-FFF2-40B4-BE49-F238E27FC236}">
                <a16:creationId xmlns:a16="http://schemas.microsoft.com/office/drawing/2014/main" id="{7AC9E665-53EE-D87D-2D8A-4B542E838929}"/>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1087984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E6B5-E82B-B7FA-8CEC-48BAF48708EC}"/>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Truck and trolley</a:t>
            </a:r>
            <a:endParaRPr lang="en-ID" sz="7700" dirty="0"/>
          </a:p>
        </p:txBody>
      </p:sp>
      <p:sp>
        <p:nvSpPr>
          <p:cNvPr id="3" name="Content Placeholder 2">
            <a:extLst>
              <a:ext uri="{FF2B5EF4-FFF2-40B4-BE49-F238E27FC236}">
                <a16:creationId xmlns:a16="http://schemas.microsoft.com/office/drawing/2014/main" id="{13F199A6-CC0F-84D0-0347-B515B9031C9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 is applied to wheels of truck, which in more efficient than trolley, which is pushed or pulled.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Compare efficiency of truck and trolley.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Use what we discussed in our class about pulling trolley and rotating wheels of truck.</a:t>
            </a:r>
            <a:endParaRPr lang="en-ID" dirty="0"/>
          </a:p>
        </p:txBody>
      </p:sp>
    </p:spTree>
    <p:extLst>
      <p:ext uri="{BB962C8B-B14F-4D97-AF65-F5344CB8AC3E}">
        <p14:creationId xmlns:p14="http://schemas.microsoft.com/office/powerpoint/2010/main" val="3686408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629B-990F-4941-36E5-6B8386D8A8C8}"/>
              </a:ext>
            </a:extLst>
          </p:cNvPr>
          <p:cNvSpPr>
            <a:spLocks noGrp="1"/>
          </p:cNvSpPr>
          <p:nvPr>
            <p:ph type="title"/>
          </p:nvPr>
        </p:nvSpPr>
        <p:spPr/>
        <p:txBody>
          <a:bodyPr>
            <a:norm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Collided eggs</a:t>
            </a:r>
            <a:endParaRPr lang="en-ID" sz="8800" dirty="0"/>
          </a:p>
        </p:txBody>
      </p:sp>
      <p:sp>
        <p:nvSpPr>
          <p:cNvPr id="3" name="Content Placeholder 2">
            <a:extLst>
              <a:ext uri="{FF2B5EF4-FFF2-40B4-BE49-F238E27FC236}">
                <a16:creationId xmlns:a16="http://schemas.microsoft.com/office/drawing/2014/main" id="{BE8A54E3-04BC-E692-5764-FA79D9D7CCC1}"/>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Your own speed is the most dangerous for you.</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Is moving or stationary egg more likely to crack after the collision? </a:t>
            </a:r>
            <a:endParaRPr lang="en-ID" sz="2200" dirty="0"/>
          </a:p>
        </p:txBody>
      </p:sp>
    </p:spTree>
    <p:extLst>
      <p:ext uri="{BB962C8B-B14F-4D97-AF65-F5344CB8AC3E}">
        <p14:creationId xmlns:p14="http://schemas.microsoft.com/office/powerpoint/2010/main" val="4257785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CFDBF-59D8-43A1-DBDF-513986CE5A08}"/>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Volume</a:t>
            </a:r>
            <a:endParaRPr lang="en-ID" sz="11100" dirty="0"/>
          </a:p>
        </p:txBody>
      </p:sp>
      <p:sp>
        <p:nvSpPr>
          <p:cNvPr id="3" name="Content Placeholder 2">
            <a:extLst>
              <a:ext uri="{FF2B5EF4-FFF2-40B4-BE49-F238E27FC236}">
                <a16:creationId xmlns:a16="http://schemas.microsoft.com/office/drawing/2014/main" id="{81D566AF-59C5-7A17-5D28-5B54BD39B85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Air purifier purifies 5 cubic meters of air. How many such air purifiers are needed for a room 5×5×10meters?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https://physics15.weebly.com/uploads/3/0/2/7/30272185/volumeforairpurifier23sept.txt</a:t>
            </a:r>
            <a:endParaRPr lang="en-ID" dirty="0"/>
          </a:p>
        </p:txBody>
      </p:sp>
    </p:spTree>
    <p:extLst>
      <p:ext uri="{BB962C8B-B14F-4D97-AF65-F5344CB8AC3E}">
        <p14:creationId xmlns:p14="http://schemas.microsoft.com/office/powerpoint/2010/main" val="1941166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C830-D59C-B43F-982E-F7372BBEE272}"/>
              </a:ext>
            </a:extLst>
          </p:cNvPr>
          <p:cNvSpPr>
            <a:spLocks noGrp="1"/>
          </p:cNvSpPr>
          <p:nvPr>
            <p:ph type="title"/>
          </p:nvPr>
        </p:nvSpPr>
        <p:spPr/>
        <p:txBody>
          <a:bodyPr>
            <a:normAutofit/>
          </a:bodyPr>
          <a:lstStyle/>
          <a:p>
            <a:r>
              <a:rPr lang="en-ID" sz="6600" b="1" kern="100" dirty="0">
                <a:effectLst/>
                <a:latin typeface="Times New Roman" panose="02020603050405020304" pitchFamily="18" charset="0"/>
                <a:ea typeface="Calibri" panose="020F0502020204030204" pitchFamily="34" charset="0"/>
                <a:cs typeface="Times New Roman" panose="02020603050405020304" pitchFamily="18" charset="0"/>
              </a:rPr>
              <a:t>One dimensional motion</a:t>
            </a:r>
            <a:endParaRPr lang="en-ID" sz="6600" dirty="0"/>
          </a:p>
        </p:txBody>
      </p:sp>
      <p:sp>
        <p:nvSpPr>
          <p:cNvPr id="3" name="Content Placeholder 2">
            <a:extLst>
              <a:ext uri="{FF2B5EF4-FFF2-40B4-BE49-F238E27FC236}">
                <a16:creationId xmlns:a16="http://schemas.microsoft.com/office/drawing/2014/main" id="{DC36094F-585F-7559-B719-2BCC0F2FA83E}"/>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346612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C20CF-B458-D7A5-503D-112A3B6D1406}"/>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Pulley problem</a:t>
            </a:r>
            <a:endParaRPr lang="en-ID" sz="7700" dirty="0"/>
          </a:p>
        </p:txBody>
      </p:sp>
      <p:pic>
        <p:nvPicPr>
          <p:cNvPr id="5" name="Content Placeholder 4" descr="A diagram of a physics equation&#10;&#10;Description automatically generated">
            <a:extLst>
              <a:ext uri="{FF2B5EF4-FFF2-40B4-BE49-F238E27FC236}">
                <a16:creationId xmlns:a16="http://schemas.microsoft.com/office/drawing/2014/main" id="{E6B4A111-4013-1A34-5A09-362881B0B3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5374" y="1567935"/>
            <a:ext cx="8768686" cy="5290220"/>
          </a:xfrm>
        </p:spPr>
      </p:pic>
    </p:spTree>
    <p:extLst>
      <p:ext uri="{BB962C8B-B14F-4D97-AF65-F5344CB8AC3E}">
        <p14:creationId xmlns:p14="http://schemas.microsoft.com/office/powerpoint/2010/main" val="2709802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8449-1C83-C441-9A8A-3554A90B5A23}"/>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7D3815BF-8735-BA83-C8DB-66C9490EB723}"/>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Pulley problem is solved by projecting all forces to the cord.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Is there are two non-zero different masses, acceleration is not g and not -g, then there will be acceleration a of the masses and tension in the cord.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neglect the resistance. We assume cord to be massless.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Tension is internal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Difference in weights is external force. </a:t>
            </a:r>
            <a:endParaRPr lang="en-ID" dirty="0"/>
          </a:p>
        </p:txBody>
      </p:sp>
    </p:spTree>
    <p:extLst>
      <p:ext uri="{BB962C8B-B14F-4D97-AF65-F5344CB8AC3E}">
        <p14:creationId xmlns:p14="http://schemas.microsoft.com/office/powerpoint/2010/main" val="2276505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DD64-F772-F8D6-8513-43D344023BFC}"/>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530E9DF5-4D80-C3C8-DDF3-C82A7F481D33}"/>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the masses are the same, then there will be no acceleration but there will be tension.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both masses are zero, then there will be no acceleration and no tension.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one mass is zero, then there will be acceleration but no tension.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If acceleration is g, then there will be no tension (free fall).</a:t>
            </a:r>
            <a:endParaRPr lang="en-ID" sz="2200" dirty="0"/>
          </a:p>
        </p:txBody>
      </p:sp>
    </p:spTree>
    <p:extLst>
      <p:ext uri="{BB962C8B-B14F-4D97-AF65-F5344CB8AC3E}">
        <p14:creationId xmlns:p14="http://schemas.microsoft.com/office/powerpoint/2010/main" val="10324333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C218-86CE-CC7A-8CA5-A7EB3270FCFF}"/>
              </a:ext>
            </a:extLst>
          </p:cNvPr>
          <p:cNvSpPr>
            <a:spLocks noGrp="1"/>
          </p:cNvSpPr>
          <p:nvPr>
            <p:ph type="title"/>
          </p:nvPr>
        </p:nvSpPr>
        <p:spPr/>
        <p:txBody>
          <a:bodyPr/>
          <a:lstStyle/>
          <a:p>
            <a:r>
              <a:rPr lang="en-US" dirty="0"/>
              <a:t>Pulley problem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C1EB68-3A69-F424-755E-5167B9B63609}"/>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We choose coordinate axis down, along the motion of bigger mass.</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for two masses: Mg – mg = (</a:t>
                </a:r>
                <a:r>
                  <a:rPr lang="en-ID" kern="100" dirty="0" err="1">
                    <a:effectLst/>
                    <a:latin typeface="Times New Roman" panose="02020603050405020304" pitchFamily="18" charset="0"/>
                    <a:ea typeface="Calibri" panose="020F0502020204030204" pitchFamily="34" charset="0"/>
                    <a:cs typeface="Times New Roman" panose="02020603050405020304" pitchFamily="18" charset="0"/>
                  </a:rPr>
                  <a:t>M+m</a:t>
                </a: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)a</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i="1">
                          <a:effectLst/>
                          <a:latin typeface="Cambria Math" panose="02040503050406030204" pitchFamily="18" charset="0"/>
                          <a:ea typeface="Calibri" panose="020F0502020204030204" pitchFamily="34" charset="0"/>
                          <a:cs typeface="Times New Roman" panose="02020603050405020304" pitchFamily="18" charset="0"/>
                        </a:rPr>
                        <m:t>𝑎</m:t>
                      </m:r>
                      <m:r>
                        <a:rPr lang="en-ID"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r>
                            <a:rPr lang="en-ID" i="1">
                              <a:effectLst/>
                              <a:latin typeface="Cambria Math" panose="02040503050406030204" pitchFamily="18" charset="0"/>
                              <a:ea typeface="Calibri" panose="020F0502020204030204" pitchFamily="34" charset="0"/>
                              <a:cs typeface="Times New Roman" panose="02020603050405020304" pitchFamily="18" charset="0"/>
                            </a:rPr>
                            <m:t>𝑔</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𝑀</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𝑚</m:t>
                          </m:r>
                          <m:r>
                            <a:rPr lang="en-ID" i="1">
                              <a:effectLst/>
                              <a:latin typeface="Cambria Math" panose="02040503050406030204" pitchFamily="18" charset="0"/>
                              <a:ea typeface="Calibri" panose="020F0502020204030204" pitchFamily="34" charset="0"/>
                              <a:cs typeface="Times New Roman" panose="02020603050405020304" pitchFamily="18" charset="0"/>
                            </a:rPr>
                            <m:t>)</m:t>
                          </m:r>
                        </m:num>
                        <m:den>
                          <m:r>
                            <a:rPr lang="en-ID" i="1">
                              <a:effectLst/>
                              <a:latin typeface="Cambria Math" panose="02040503050406030204" pitchFamily="18" charset="0"/>
                              <a:ea typeface="Calibri" panose="020F0502020204030204" pitchFamily="34" charset="0"/>
                              <a:cs typeface="Times New Roman" panose="02020603050405020304" pitchFamily="18" charset="0"/>
                            </a:rPr>
                            <m:t>𝑀</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𝑚</m:t>
                          </m:r>
                        </m:den>
                      </m:f>
                    </m:oMath>
                  </m:oMathPara>
                </a14:m>
                <a:endParaRPr lang="en-ID" dirty="0"/>
              </a:p>
            </p:txBody>
          </p:sp>
        </mc:Choice>
        <mc:Fallback>
          <p:sp>
            <p:nvSpPr>
              <p:cNvPr id="3" name="Content Placeholder 2">
                <a:extLst>
                  <a:ext uri="{FF2B5EF4-FFF2-40B4-BE49-F238E27FC236}">
                    <a16:creationId xmlns:a16="http://schemas.microsoft.com/office/drawing/2014/main" id="{07C1EB68-3A69-F424-755E-5167B9B63609}"/>
                  </a:ext>
                </a:extLst>
              </p:cNvPr>
              <p:cNvSpPr>
                <a:spLocks noGrp="1" noRot="1" noChangeAspect="1" noMove="1" noResize="1" noEditPoints="1" noAdjustHandles="1" noChangeArrowheads="1" noChangeShapeType="1" noTextEdit="1"/>
              </p:cNvSpPr>
              <p:nvPr>
                <p:ph idx="1"/>
              </p:nvPr>
            </p:nvSpPr>
            <p:spPr>
              <a:blipFill>
                <a:blip r:embed="rId2"/>
                <a:stretch>
                  <a:fillRect l="-1217" t="-2521"/>
                </a:stretch>
              </a:blipFill>
            </p:spPr>
            <p:txBody>
              <a:bodyPr/>
              <a:lstStyle/>
              <a:p>
                <a:r>
                  <a:rPr lang="en-ID">
                    <a:noFill/>
                  </a:rPr>
                  <a:t> </a:t>
                </a:r>
              </a:p>
            </p:txBody>
          </p:sp>
        </mc:Fallback>
      </mc:AlternateContent>
    </p:spTree>
    <p:extLst>
      <p:ext uri="{BB962C8B-B14F-4D97-AF65-F5344CB8AC3E}">
        <p14:creationId xmlns:p14="http://schemas.microsoft.com/office/powerpoint/2010/main" val="121654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4A68B-9237-46A4-87BA-9C08CB255D23}"/>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Material point</a:t>
            </a:r>
            <a:endParaRPr lang="en-ID" sz="7700" dirty="0"/>
          </a:p>
        </p:txBody>
      </p:sp>
      <p:sp>
        <p:nvSpPr>
          <p:cNvPr id="3" name="Content Placeholder 2">
            <a:extLst>
              <a:ext uri="{FF2B5EF4-FFF2-40B4-BE49-F238E27FC236}">
                <a16:creationId xmlns:a16="http://schemas.microsoft.com/office/drawing/2014/main" id="{7949D71B-088A-6D71-C67A-3C0D948E7DB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Material point is infinitely small, we neglect its sizes.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often possible with high accuracy and precision.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Examples of material points in physics can be bullet,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cannon ball, tennis ball,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we compare their sizes to much bigger objects,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such as Earth, Galaxy,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object is big enough then we can often consider it as material point,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located in the centre of mass.</a:t>
            </a:r>
            <a:endParaRPr lang="en-ID" sz="2200" dirty="0"/>
          </a:p>
        </p:txBody>
      </p:sp>
    </p:spTree>
    <p:extLst>
      <p:ext uri="{BB962C8B-B14F-4D97-AF65-F5344CB8AC3E}">
        <p14:creationId xmlns:p14="http://schemas.microsoft.com/office/powerpoint/2010/main" val="2051029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76F6-03F8-1339-40FD-9EA363B42029}"/>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520C6ADC-E08E-972F-1DAA-43958894CD77}"/>
              </a:ext>
            </a:extLst>
          </p:cNvPr>
          <p:cNvSpPr>
            <a:spLocks noGrp="1"/>
          </p:cNvSpPr>
          <p:nvPr>
            <p:ph idx="1"/>
          </p:nvPr>
        </p:nvSpPr>
        <p:spPr/>
        <p:txBody>
          <a:bodyPr>
            <a:noAutofit/>
          </a:bodyPr>
          <a:lstStyle/>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 is tension in rope. T is internal force, which can break the rope.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Using free-body diagram for mass M, we will get: Mg – T = Ma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 = M(g - 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Using free-body diagram for mass m, we will get: T – mg = ma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dirty="0">
                <a:effectLst/>
                <a:latin typeface="Times New Roman" panose="02020603050405020304" pitchFamily="18" charset="0"/>
                <a:ea typeface="Calibri" panose="020F0502020204030204" pitchFamily="34" charset="0"/>
              </a:rPr>
              <a:t>T = m(g + a)</a:t>
            </a:r>
            <a:endParaRPr lang="en-ID" sz="2600" dirty="0"/>
          </a:p>
        </p:txBody>
      </p:sp>
    </p:spTree>
    <p:extLst>
      <p:ext uri="{BB962C8B-B14F-4D97-AF65-F5344CB8AC3E}">
        <p14:creationId xmlns:p14="http://schemas.microsoft.com/office/powerpoint/2010/main" val="3504096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F64E-FE5F-D93A-382E-67B46F05EF73}"/>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1EC86F03-D1B1-ED13-5EA9-51A800B9C86F}"/>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Find the acceleration of a simple pulley and tension in the rope for two masses: L kg and T kg.</a:t>
            </a:r>
          </a:p>
          <a:p>
            <a:pPr marL="0" indent="0">
              <a:buNone/>
            </a:pPr>
            <a:endParaRPr lang="en-ID" sz="1800" dirty="0">
              <a:latin typeface="Times New Roman" panose="02020603050405020304" pitchFamily="18" charset="0"/>
              <a:ea typeface="Calibri" panose="020F0502020204030204" pitchFamily="34"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http://physics16.weebly.com/uploads/5/9/8/5/59854633/problem4pulleys.txt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youtube.com/</a:t>
            </a:r>
            <a:r>
              <a:rPr lang="en-ID" sz="1800" dirty="0" err="1">
                <a:effectLst/>
                <a:latin typeface="Times New Roman" panose="02020603050405020304" pitchFamily="18" charset="0"/>
                <a:ea typeface="Calibri" panose="020F0502020204030204" pitchFamily="34" charset="0"/>
              </a:rPr>
              <a:t>watch?v</a:t>
            </a:r>
            <a:r>
              <a:rPr lang="en-ID" sz="1800" dirty="0">
                <a:effectLst/>
                <a:latin typeface="Times New Roman" panose="02020603050405020304" pitchFamily="18" charset="0"/>
                <a:ea typeface="Calibri" panose="020F0502020204030204" pitchFamily="34" charset="0"/>
              </a:rPr>
              <a:t>=kvCnjVSpuv0</a:t>
            </a:r>
            <a:endParaRPr lang="en-ID" dirty="0"/>
          </a:p>
        </p:txBody>
      </p:sp>
    </p:spTree>
    <p:extLst>
      <p:ext uri="{BB962C8B-B14F-4D97-AF65-F5344CB8AC3E}">
        <p14:creationId xmlns:p14="http://schemas.microsoft.com/office/powerpoint/2010/main" val="3984955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5D9B-D3BF-7326-052A-9B05EECEFEE2}"/>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Friction</a:t>
            </a:r>
            <a:endParaRPr lang="en-ID" sz="11100" dirty="0"/>
          </a:p>
        </p:txBody>
      </p:sp>
      <p:sp>
        <p:nvSpPr>
          <p:cNvPr id="3" name="Content Placeholder 2">
            <a:extLst>
              <a:ext uri="{FF2B5EF4-FFF2-40B4-BE49-F238E27FC236}">
                <a16:creationId xmlns:a16="http://schemas.microsoft.com/office/drawing/2014/main" id="{205AB5AF-F987-71EE-F18E-FB140B8E476B}"/>
              </a:ext>
            </a:extLst>
          </p:cNvPr>
          <p:cNvSpPr>
            <a:spLocks noGrp="1"/>
          </p:cNvSpPr>
          <p:nvPr>
            <p:ph idx="1"/>
          </p:nvPr>
        </p:nvSpPr>
        <p:spPr/>
        <p:txBody>
          <a:bodyPr>
            <a:normAutofit/>
          </a:bodyPr>
          <a:lstStyle/>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Friction force is resistance to motion.</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We often consider sliding friction, for which friction force F = </a:t>
            </a:r>
            <a:r>
              <a:rPr lang="en-ID" sz="2700" kern="100" dirty="0" err="1">
                <a:effectLst/>
                <a:latin typeface="Times New Roman" panose="02020603050405020304" pitchFamily="18" charset="0"/>
                <a:ea typeface="Calibri" panose="020F0502020204030204" pitchFamily="34" charset="0"/>
                <a:cs typeface="Times New Roman" panose="02020603050405020304" pitchFamily="18" charset="0"/>
              </a:rPr>
              <a:t>μN</a:t>
            </a: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μ is coefficient of friction.</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dirty="0">
                <a:effectLst/>
                <a:latin typeface="Times New Roman" panose="02020603050405020304" pitchFamily="18" charset="0"/>
                <a:ea typeface="Calibri" panose="020F0502020204030204" pitchFamily="34" charset="0"/>
              </a:rPr>
              <a:t>N is normal reaction.</a:t>
            </a:r>
            <a:endParaRPr lang="en-ID" sz="2700" dirty="0"/>
          </a:p>
        </p:txBody>
      </p:sp>
    </p:spTree>
    <p:extLst>
      <p:ext uri="{BB962C8B-B14F-4D97-AF65-F5344CB8AC3E}">
        <p14:creationId xmlns:p14="http://schemas.microsoft.com/office/powerpoint/2010/main" val="4124139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D2DB9-EE59-F385-5BF8-197C53334A80}"/>
              </a:ext>
            </a:extLst>
          </p:cNvPr>
          <p:cNvSpPr>
            <a:spLocks noGrp="1"/>
          </p:cNvSpPr>
          <p:nvPr>
            <p:ph type="title"/>
          </p:nvPr>
        </p:nvSpPr>
        <p:spPr/>
        <p:txBody>
          <a:bodyPr/>
          <a:lstStyle/>
          <a:p>
            <a:r>
              <a:rPr lang="en-US" dirty="0"/>
              <a:t>Friction (continued)</a:t>
            </a:r>
            <a:endParaRPr lang="en-ID" dirty="0"/>
          </a:p>
        </p:txBody>
      </p:sp>
      <p:sp>
        <p:nvSpPr>
          <p:cNvPr id="3" name="Content Placeholder 2">
            <a:extLst>
              <a:ext uri="{FF2B5EF4-FFF2-40B4-BE49-F238E27FC236}">
                <a16:creationId xmlns:a16="http://schemas.microsoft.com/office/drawing/2014/main" id="{BC585DB2-7E5F-7673-5D1C-B5D72AA86303}"/>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friction force F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μN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μ = 1/T. N = k.</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https://en.wikipedia.org/wiki/Friction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https://physics15.weebly.com/uploads/3/0/2/7/30272185/frictionforce23sept.txt</a:t>
            </a:r>
            <a:endParaRPr lang="en-ID" dirty="0"/>
          </a:p>
        </p:txBody>
      </p:sp>
    </p:spTree>
    <p:extLst>
      <p:ext uri="{BB962C8B-B14F-4D97-AF65-F5344CB8AC3E}">
        <p14:creationId xmlns:p14="http://schemas.microsoft.com/office/powerpoint/2010/main" val="2933349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8FDF9-07A9-87A1-B2EB-6FD0348F2226}"/>
              </a:ext>
            </a:extLst>
          </p:cNvPr>
          <p:cNvSpPr>
            <a:spLocks noGrp="1"/>
          </p:cNvSpPr>
          <p:nvPr>
            <p:ph type="title"/>
          </p:nvPr>
        </p:nvSpPr>
        <p:spPr/>
        <p:txBody>
          <a:bodyPr>
            <a:noAutofit/>
          </a:bodyPr>
          <a:lstStyle/>
          <a:p>
            <a:r>
              <a:rPr lang="en-ID" sz="11100" b="1" kern="100" dirty="0">
                <a:effectLst/>
                <a:latin typeface="Times New Roman" panose="02020603050405020304" pitchFamily="18" charset="0"/>
                <a:ea typeface="Calibri" panose="020F0502020204030204" pitchFamily="34" charset="0"/>
                <a:cs typeface="Times New Roman" panose="02020603050405020304" pitchFamily="18" charset="0"/>
              </a:rPr>
              <a:t>mv = Ft</a:t>
            </a:r>
            <a:endParaRPr lang="en-ID" sz="111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8EBBE2A-12B8-ABC9-F32A-7CE3A77515B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mv = Ft is simplified mechanical equation, which says that change in momentum is equal to impulse of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equation is a particular case of the equation </a:t>
                </a: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𝑑𝑡</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𝐹</m:t>
                    </m:r>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d(mv) = </a:t>
                </a:r>
                <a:r>
                  <a:rPr lang="en-ID" sz="1800" kern="100" dirty="0" err="1">
                    <a:effectLst/>
                    <a:latin typeface="Times New Roman" panose="02020603050405020304" pitchFamily="18" charset="0"/>
                    <a:ea typeface="Times New Roman" panose="02020603050405020304" pitchFamily="18" charset="0"/>
                    <a:cs typeface="Times New Roman" panose="02020603050405020304" pitchFamily="18" charset="0"/>
                  </a:rPr>
                  <a:t>Fdt</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𝑚𝑣</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 </m:t>
                    </m:r>
                    <m:nary>
                      <m:naryPr>
                        <m:limLoc m:val="undOvr"/>
                        <m:subHide m:val="on"/>
                        <m:supHide m:val="on"/>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𝐹𝑑𝑡</m:t>
                        </m:r>
                      </m:e>
                    </m:nary>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F8EBBE2A-12B8-ABC9-F32A-7CE3A77515B8}"/>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384805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E47B6-D7AB-8E24-77F8-FC3F37501648}"/>
              </a:ext>
            </a:extLst>
          </p:cNvPr>
          <p:cNvSpPr>
            <a:spLocks noGrp="1"/>
          </p:cNvSpPr>
          <p:nvPr>
            <p:ph type="title"/>
          </p:nvPr>
        </p:nvSpPr>
        <p:spPr/>
        <p:txBody>
          <a:bodyPr/>
          <a:lstStyle/>
          <a:p>
            <a:r>
              <a:rPr lang="en-US" dirty="0"/>
              <a:t>mv = Ft (continued)</a:t>
            </a:r>
            <a:endParaRPr lang="en-ID" dirty="0"/>
          </a:p>
        </p:txBody>
      </p:sp>
      <p:sp>
        <p:nvSpPr>
          <p:cNvPr id="3" name="Content Placeholder 2">
            <a:extLst>
              <a:ext uri="{FF2B5EF4-FFF2-40B4-BE49-F238E27FC236}">
                <a16:creationId xmlns:a16="http://schemas.microsoft.com/office/drawing/2014/main" id="{272308C0-2A9C-2F63-DC65-197EA5D3FCD0}"/>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dust particle with mass of 0.00001kg and speed of 5 m/s is subjected to a force of 0.00001N of the filter. How much time will it take to stop the particle?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Use the equations mv = Ft and t = mv/F</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https://physics15.weebly.com/uploads/3/0/2/7/30272185/airpurifierproblem23sept.txt</a:t>
            </a:r>
            <a:endParaRPr lang="en-ID" dirty="0"/>
          </a:p>
        </p:txBody>
      </p:sp>
    </p:spTree>
    <p:extLst>
      <p:ext uri="{BB962C8B-B14F-4D97-AF65-F5344CB8AC3E}">
        <p14:creationId xmlns:p14="http://schemas.microsoft.com/office/powerpoint/2010/main" val="190055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B7F16-7DE3-FFA6-CDA1-8E02F193557C}"/>
              </a:ext>
            </a:extLst>
          </p:cNvPr>
          <p:cNvSpPr>
            <a:spLocks noGrp="1"/>
          </p:cNvSpPr>
          <p:nvPr>
            <p:ph type="title"/>
          </p:nvPr>
        </p:nvSpPr>
        <p:spPr/>
        <p:txBody>
          <a:bodyPr/>
          <a:lstStyle/>
          <a:p>
            <a:r>
              <a:rPr lang="en-US" dirty="0"/>
              <a:t>mv = Ft (continued)</a:t>
            </a:r>
            <a:endParaRPr lang="en-ID" dirty="0"/>
          </a:p>
        </p:txBody>
      </p:sp>
      <p:sp>
        <p:nvSpPr>
          <p:cNvPr id="3" name="Content Placeholder 2">
            <a:extLst>
              <a:ext uri="{FF2B5EF4-FFF2-40B4-BE49-F238E27FC236}">
                <a16:creationId xmlns:a16="http://schemas.microsoft.com/office/drawing/2014/main" id="{C550DAB3-7F97-D506-EE7B-E509633A653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Biker of mass T kg starts moving from rest. Friction coefficient μ = 1/T. What is the maximum velocity after T seconds?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Use the equations mv = Ft and v = Ft/m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https://physics15.weebly.com/uploads/3/0/2/7/30272185/bikerfrictionmaxspeed23sept.txt</a:t>
            </a:r>
            <a:endParaRPr lang="en-ID" dirty="0"/>
          </a:p>
        </p:txBody>
      </p:sp>
    </p:spTree>
    <p:extLst>
      <p:ext uri="{BB962C8B-B14F-4D97-AF65-F5344CB8AC3E}">
        <p14:creationId xmlns:p14="http://schemas.microsoft.com/office/powerpoint/2010/main" val="4150752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95B9E-A2E3-802E-CF70-451FB3E1425C}"/>
              </a:ext>
            </a:extLst>
          </p:cNvPr>
          <p:cNvSpPr>
            <a:spLocks noGrp="1"/>
          </p:cNvSpPr>
          <p:nvPr>
            <p:ph type="title"/>
          </p:nvPr>
        </p:nvSpPr>
        <p:spPr/>
        <p:txBody>
          <a:bodyPr>
            <a:normAutofit/>
          </a:bodyPr>
          <a:lstStyle/>
          <a:p>
            <a:r>
              <a:rPr lang="en-ID" sz="8800" b="1" dirty="0">
                <a:effectLst/>
                <a:latin typeface="Times New Roman" panose="02020603050405020304" pitchFamily="18" charset="0"/>
                <a:ea typeface="Calibri" panose="020F0502020204030204" pitchFamily="34" charset="0"/>
              </a:rPr>
              <a:t>Rotational motion</a:t>
            </a:r>
            <a:endParaRPr lang="en-ID" sz="8800" dirty="0"/>
          </a:p>
        </p:txBody>
      </p:sp>
      <p:sp>
        <p:nvSpPr>
          <p:cNvPr id="3" name="Content Placeholder 2">
            <a:extLst>
              <a:ext uri="{FF2B5EF4-FFF2-40B4-BE49-F238E27FC236}">
                <a16:creationId xmlns:a16="http://schemas.microsoft.com/office/drawing/2014/main" id="{DACE4E92-D5AD-C92B-7019-A1700ADD48B7}"/>
              </a:ext>
            </a:extLst>
          </p:cNvPr>
          <p:cNvSpPr>
            <a:spLocks noGrp="1"/>
          </p:cNvSpPr>
          <p:nvPr>
            <p:ph idx="1"/>
          </p:nvPr>
        </p:nvSpPr>
        <p:spPr/>
        <p:txBody>
          <a:bodyPr>
            <a:normAutofit fontScale="92500"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Rotational motion is possible for systems of material points or solids.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Rotation of satellite around planet is often considered as rotation one material point around the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latin typeface="Times New Roman" panose="02020603050405020304" pitchFamily="18" charset="0"/>
                <a:ea typeface="Calibri" panose="020F0502020204030204" pitchFamily="34" charset="0"/>
                <a:cs typeface="Times New Roman" panose="02020603050405020304" pitchFamily="18" charset="0"/>
              </a:rPr>
              <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ot only satellite is substituted by its centre of mass, but also planet is substituted by its centre of mass.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Period = 1/frequency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Liner acceleration for rotational motion is a = Rω</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ω is angular velocity, ω =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is Angle.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is time.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Linear velocity of rotational motion is: V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Rω</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2351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A3BA-B531-CA91-5095-7DAEA4E6CB21}"/>
              </a:ext>
            </a:extLst>
          </p:cNvPr>
          <p:cNvSpPr>
            <a:spLocks noGrp="1"/>
          </p:cNvSpPr>
          <p:nvPr>
            <p:ph type="title"/>
          </p:nvPr>
        </p:nvSpPr>
        <p:spPr/>
        <p:txBody>
          <a:bodyPr/>
          <a:lstStyle/>
          <a:p>
            <a:r>
              <a:rPr lang="en-US" dirty="0"/>
              <a:t>Rotational motion (continued)</a:t>
            </a:r>
            <a:endParaRPr lang="en-ID" dirty="0"/>
          </a:p>
        </p:txBody>
      </p:sp>
      <p:sp>
        <p:nvSpPr>
          <p:cNvPr id="3" name="Content Placeholder 2">
            <a:extLst>
              <a:ext uri="{FF2B5EF4-FFF2-40B4-BE49-F238E27FC236}">
                <a16:creationId xmlns:a16="http://schemas.microsoft.com/office/drawing/2014/main" id="{17C87F7E-8BB2-D58E-D177-60C7C8C2102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linear accretion due to rotation for a person on planet with period of rotation of 24 hours and radius s millimetres.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https://physics15.weebly.com/uploads/3/0/2/7/30272185/rotationallinearacceleration23sept.txt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36011149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F47B3-B55F-E07C-B640-DA54F3FAA2FE}"/>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Breaking rope during rotation of the mass</a:t>
            </a:r>
            <a:endParaRPr lang="en-ID" dirty="0"/>
          </a:p>
        </p:txBody>
      </p:sp>
      <p:sp>
        <p:nvSpPr>
          <p:cNvPr id="3" name="Content Placeholder 2">
            <a:extLst>
              <a:ext uri="{FF2B5EF4-FFF2-40B4-BE49-F238E27FC236}">
                <a16:creationId xmlns:a16="http://schemas.microsoft.com/office/drawing/2014/main" id="{FB329000-F2B9-6F2B-333F-B32B11C5BC5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If the mass rotates on rope and rope breaks, then the mass will move along the tangent to the circumference of rotation at the point of breaking the rope because there is no force (First Law of Newton), which means that velocity must be the same and velocity during rotational motion is along tangent line to circumference of rotation.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If the mass rotates on rope and rope breaks, what will be velocity of the mass?</a:t>
            </a:r>
            <a:endParaRPr lang="en-ID" dirty="0"/>
          </a:p>
        </p:txBody>
      </p:sp>
    </p:spTree>
    <p:extLst>
      <p:ext uri="{BB962C8B-B14F-4D97-AF65-F5344CB8AC3E}">
        <p14:creationId xmlns:p14="http://schemas.microsoft.com/office/powerpoint/2010/main" val="123341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2C05-78D7-5696-9CBF-ECB22A5E01A6}"/>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One dimensional motion</a:t>
            </a:r>
            <a:endParaRPr lang="en-ID" sz="7700" dirty="0"/>
          </a:p>
        </p:txBody>
      </p:sp>
      <p:sp>
        <p:nvSpPr>
          <p:cNvPr id="3" name="Content Placeholder 2">
            <a:extLst>
              <a:ext uri="{FF2B5EF4-FFF2-40B4-BE49-F238E27FC236}">
                <a16:creationId xmlns:a16="http://schemas.microsoft.com/office/drawing/2014/main" id="{3B6675B2-8D74-B61E-2474-94843B8A4B56}"/>
              </a:ext>
            </a:extLst>
          </p:cNvPr>
          <p:cNvSpPr>
            <a:spLocks noGrp="1"/>
          </p:cNvSpPr>
          <p:nvPr>
            <p:ph idx="1"/>
          </p:nvPr>
        </p:nvSpPr>
        <p:spPr/>
        <p:txBody>
          <a:bodyPr/>
          <a:lstStyle/>
          <a:p>
            <a:endParaRPr lang="en-ID" dirty="0"/>
          </a:p>
        </p:txBody>
      </p:sp>
    </p:spTree>
    <p:extLst>
      <p:ext uri="{BB962C8B-B14F-4D97-AF65-F5344CB8AC3E}">
        <p14:creationId xmlns:p14="http://schemas.microsoft.com/office/powerpoint/2010/main" val="30406850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72D4-518F-2717-F3C1-07A391FEE09D}"/>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Rotation vs translation</a:t>
            </a:r>
            <a:endParaRPr lang="en-ID" sz="7700" dirty="0"/>
          </a:p>
        </p:txBody>
      </p:sp>
      <p:sp>
        <p:nvSpPr>
          <p:cNvPr id="3" name="Content Placeholder 2">
            <a:extLst>
              <a:ext uri="{FF2B5EF4-FFF2-40B4-BE49-F238E27FC236}">
                <a16:creationId xmlns:a16="http://schemas.microsoft.com/office/drawing/2014/main" id="{476DE119-8613-829E-8FF7-0204D83DE0F0}"/>
              </a:ext>
            </a:extLst>
          </p:cNvPr>
          <p:cNvSpPr>
            <a:spLocks noGrp="1"/>
          </p:cNvSpPr>
          <p:nvPr>
            <p:ph idx="1"/>
          </p:nvPr>
        </p:nvSpPr>
        <p:spPr/>
        <p:txBody>
          <a:bodyPr>
            <a:norm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Angle A for rotation, distance D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Angular velocity ω for rotation, liner velocity V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Moment of inertia J for rotation, mass m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Angular momentum </a:t>
            </a:r>
            <a:r>
              <a:rPr lang="en-ID" sz="2500" kern="100" dirty="0" err="1">
                <a:effectLst/>
                <a:latin typeface="Times New Roman" panose="02020603050405020304" pitchFamily="18" charset="0"/>
                <a:ea typeface="Calibri" panose="020F0502020204030204" pitchFamily="34" charset="0"/>
                <a:cs typeface="Times New Roman" panose="02020603050405020304" pitchFamily="18" charset="0"/>
              </a:rPr>
              <a:t>Jω</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for rotation, liner momentum mV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for rotation 0.5Jω</a:t>
            </a:r>
            <a:r>
              <a:rPr lang="en-ID" sz="25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kinetic energy for translation 0.5mV</a:t>
            </a:r>
            <a:r>
              <a:rPr lang="en-ID" sz="25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22281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3CAD-0DC9-5D99-EDEF-882612EA663F}"/>
              </a:ext>
            </a:extLst>
          </p:cNvPr>
          <p:cNvSpPr>
            <a:spLocks noGrp="1"/>
          </p:cNvSpPr>
          <p:nvPr>
            <p:ph type="title"/>
          </p:nvPr>
        </p:nvSpPr>
        <p:spPr/>
        <p:txBody>
          <a:bodyPr/>
          <a:lstStyle/>
          <a:p>
            <a:r>
              <a:rPr lang="en-US" dirty="0"/>
              <a:t>Rotation vs translation (continued)</a:t>
            </a:r>
            <a:endParaRPr lang="en-ID" dirty="0"/>
          </a:p>
        </p:txBody>
      </p:sp>
      <p:sp>
        <p:nvSpPr>
          <p:cNvPr id="3" name="Content Placeholder 2">
            <a:extLst>
              <a:ext uri="{FF2B5EF4-FFF2-40B4-BE49-F238E27FC236}">
                <a16:creationId xmlns:a16="http://schemas.microsoft.com/office/drawing/2014/main" id="{F4B75453-30C7-60FD-8E7B-9C0153FFA13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 M for rotation, force F for translation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Translation is rotation with infinitely far centre of rotation.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Vectors of angular velocity, angular acceleration, torque are perpendicular to the plain in which there is rotation.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Compare rotation and translation.</a:t>
            </a:r>
            <a:endParaRPr lang="en-ID" dirty="0"/>
          </a:p>
        </p:txBody>
      </p:sp>
    </p:spTree>
    <p:extLst>
      <p:ext uri="{BB962C8B-B14F-4D97-AF65-F5344CB8AC3E}">
        <p14:creationId xmlns:p14="http://schemas.microsoft.com/office/powerpoint/2010/main" val="17690271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7B78-E86E-B47A-D900-26224DD4B4FE}"/>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Energy, work and power</a:t>
            </a:r>
            <a:endParaRPr lang="en-ID" sz="66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8845780-A8BD-E283-5ACB-15579C254E6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the ability to do work.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Work is not always W = DF but sometimes dot-product W = DF or curvilinear integral W = </a:t>
                </a:r>
                <a14:m>
                  <m:oMath xmlns:m="http://schemas.openxmlformats.org/officeDocument/2006/math">
                    <m:nary>
                      <m:naryPr>
                        <m:limLoc m:val="undOvr"/>
                        <m:subHide m:val="on"/>
                        <m:sup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naryPr>
                      <m:sub/>
                      <m:sup/>
                      <m:e>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𝑭</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𝑫</m:t>
                        </m:r>
                      </m:e>
                    </m:nary>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Power is not always P = W/t but sometimes P = </a:t>
                </a: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𝑑𝑊</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𝑑𝑡</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C8845780-A8BD-E283-5ACB-15579C254E65}"/>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768944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769D-1EB1-515B-26F3-4738E264566F}"/>
              </a:ext>
            </a:extLst>
          </p:cNvPr>
          <p:cNvSpPr>
            <a:spLocks noGrp="1"/>
          </p:cNvSpPr>
          <p:nvPr>
            <p:ph type="title"/>
          </p:nvPr>
        </p:nvSpPr>
        <p:spPr/>
        <p:txBody>
          <a:bodyPr/>
          <a:lstStyle/>
          <a:p>
            <a:r>
              <a:rPr lang="en-US" dirty="0"/>
              <a:t>Energy, work and power (continued)</a:t>
            </a:r>
            <a:endParaRPr lang="en-ID" dirty="0"/>
          </a:p>
        </p:txBody>
      </p:sp>
      <p:sp>
        <p:nvSpPr>
          <p:cNvPr id="3" name="Content Placeholder 2">
            <a:extLst>
              <a:ext uri="{FF2B5EF4-FFF2-40B4-BE49-F238E27FC236}">
                <a16:creationId xmlns:a16="http://schemas.microsoft.com/office/drawing/2014/main" id="{D5997224-EE55-814B-ABA5-C0E4968528FE}"/>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 = FV</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W is work</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D is distance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is force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 is power</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 is time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V is velocity</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Explain energy, work and power.</a:t>
            </a:r>
            <a:endParaRPr lang="en-ID" sz="2200" dirty="0"/>
          </a:p>
        </p:txBody>
      </p:sp>
    </p:spTree>
    <p:extLst>
      <p:ext uri="{BB962C8B-B14F-4D97-AF65-F5344CB8AC3E}">
        <p14:creationId xmlns:p14="http://schemas.microsoft.com/office/powerpoint/2010/main" val="10471761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45806-2F32-3CCB-9726-1D56EC6B158A}"/>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Conservation laws</a:t>
            </a:r>
            <a:endParaRPr lang="en-ID" sz="77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04ADFFB-ED4F-A80A-7D43-98CF79126BBF}"/>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conserved if no work is done by external forces, all work is done by internal forces.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conserved when force is derivative of some function, for example, for gravity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𝐹</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𝑚𝑔h</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𝑑h</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𝑚𝑔</m:t>
                      </m:r>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when there are no external forces.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Conservation laws are the result of symmetry of space and time.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Explain conservation laws.</a:t>
                </a:r>
                <a:endParaRPr lang="en-ID" dirty="0"/>
              </a:p>
            </p:txBody>
          </p:sp>
        </mc:Choice>
        <mc:Fallback>
          <p:sp>
            <p:nvSpPr>
              <p:cNvPr id="3" name="Content Placeholder 2">
                <a:extLst>
                  <a:ext uri="{FF2B5EF4-FFF2-40B4-BE49-F238E27FC236}">
                    <a16:creationId xmlns:a16="http://schemas.microsoft.com/office/drawing/2014/main" id="{B04ADFFB-ED4F-A80A-7D43-98CF79126BBF}"/>
                  </a:ext>
                </a:extLst>
              </p:cNvPr>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ID">
                    <a:noFill/>
                  </a:rPr>
                  <a:t> </a:t>
                </a:r>
              </a:p>
            </p:txBody>
          </p:sp>
        </mc:Fallback>
      </mc:AlternateContent>
    </p:spTree>
    <p:extLst>
      <p:ext uri="{BB962C8B-B14F-4D97-AF65-F5344CB8AC3E}">
        <p14:creationId xmlns:p14="http://schemas.microsoft.com/office/powerpoint/2010/main" val="34475347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36B3-E190-15C6-1E84-2AC421B77415}"/>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Gravity force of Newton</a:t>
            </a:r>
            <a:endParaRPr lang="en-ID" sz="7700" dirty="0"/>
          </a:p>
        </p:txBody>
      </p:sp>
      <p:sp>
        <p:nvSpPr>
          <p:cNvPr id="3" name="Content Placeholder 2">
            <a:extLst>
              <a:ext uri="{FF2B5EF4-FFF2-40B4-BE49-F238E27FC236}">
                <a16:creationId xmlns:a16="http://schemas.microsoft.com/office/drawing/2014/main" id="{9D49B943-BE8F-D44D-5033-5CF0B73CDA1C}"/>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Gravity force of Newton is expressed by equation similar to Law of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Colomb</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 G*m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/R</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G is gravity constant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are masses of bodies between which this force is.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R is the distance between centres of masses of the bodies.</a:t>
            </a:r>
            <a:endParaRPr lang="en-ID" sz="2200" dirty="0"/>
          </a:p>
        </p:txBody>
      </p:sp>
    </p:spTree>
    <p:extLst>
      <p:ext uri="{BB962C8B-B14F-4D97-AF65-F5344CB8AC3E}">
        <p14:creationId xmlns:p14="http://schemas.microsoft.com/office/powerpoint/2010/main" val="17470674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A4B1-DFA2-EF7E-CF8F-DBAF6708BD40}"/>
              </a:ext>
            </a:extLst>
          </p:cNvPr>
          <p:cNvSpPr>
            <a:spLocks noGrp="1"/>
          </p:cNvSpPr>
          <p:nvPr>
            <p:ph type="title"/>
          </p:nvPr>
        </p:nvSpPr>
        <p:spPr/>
        <p:txBody>
          <a:bodyPr/>
          <a:lstStyle/>
          <a:p>
            <a:r>
              <a:rPr lang="en-US" dirty="0"/>
              <a:t>Gravity force of Newton (continued)</a:t>
            </a:r>
            <a:endParaRPr lang="en-ID" dirty="0"/>
          </a:p>
        </p:txBody>
      </p:sp>
      <p:sp>
        <p:nvSpPr>
          <p:cNvPr id="3" name="Content Placeholder 2">
            <a:extLst>
              <a:ext uri="{FF2B5EF4-FFF2-40B4-BE49-F238E27FC236}">
                <a16:creationId xmlns:a16="http://schemas.microsoft.com/office/drawing/2014/main" id="{4E04C1CC-1949-15B8-454D-F3586E01F00D}"/>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the difference in weight on the pole and on the equator of the Earth. Take the difference in the distance from the centre of the Earth as 21km.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https://physics15.weebly.com/uploads/3/0/2/7/30272185/differenceingravityforceduetodistance23sept.txt</a:t>
            </a:r>
            <a:endParaRPr lang="en-ID" dirty="0"/>
          </a:p>
        </p:txBody>
      </p:sp>
    </p:spTree>
    <p:extLst>
      <p:ext uri="{BB962C8B-B14F-4D97-AF65-F5344CB8AC3E}">
        <p14:creationId xmlns:p14="http://schemas.microsoft.com/office/powerpoint/2010/main" val="41237820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CF1E-F9F0-E79F-EA15-7F77FAE83F58}"/>
              </a:ext>
            </a:extLst>
          </p:cNvPr>
          <p:cNvSpPr>
            <a:spLocks noGrp="1"/>
          </p:cNvSpPr>
          <p:nvPr>
            <p:ph type="title"/>
          </p:nvPr>
        </p:nvSpPr>
        <p:spPr/>
        <p:txBody>
          <a:bodyPr>
            <a:normAutofit/>
          </a:bodyPr>
          <a:lstStyle/>
          <a:p>
            <a:r>
              <a:rPr lang="en-ID" sz="3300" b="1" dirty="0">
                <a:effectLst/>
                <a:latin typeface="Times New Roman" panose="02020603050405020304" pitchFamily="18" charset="0"/>
                <a:ea typeface="Calibri" panose="020F0502020204030204" pitchFamily="34" charset="0"/>
              </a:rPr>
              <a:t>Escape velocity, orbital velocity and gravity acceleration</a:t>
            </a:r>
            <a:endParaRPr lang="en-ID" sz="3300" dirty="0"/>
          </a:p>
        </p:txBody>
      </p:sp>
      <p:sp>
        <p:nvSpPr>
          <p:cNvPr id="3" name="Content Placeholder 2">
            <a:extLst>
              <a:ext uri="{FF2B5EF4-FFF2-40B4-BE49-F238E27FC236}">
                <a16:creationId xmlns:a16="http://schemas.microsoft.com/office/drawing/2014/main" id="{C2B77D1D-C56B-DFCF-1CFF-D59DCBA048A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Escape velocity is velocity of a body falling on a planet from the infinity.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Escape velocity can be found from equation of energy conservation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mgh</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0.5mv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Orbital velocity is such velocity of projectile for which it will never fall on planet and will become its satellite.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Orbital velocity is found from equation of g = centripetal acceleration: g = 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 = Rω</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Gravity acceleration can be found, using mass of planet and its radius.</a:t>
            </a:r>
            <a:endParaRPr lang="en-ID" dirty="0"/>
          </a:p>
        </p:txBody>
      </p:sp>
    </p:spTree>
    <p:extLst>
      <p:ext uri="{BB962C8B-B14F-4D97-AF65-F5344CB8AC3E}">
        <p14:creationId xmlns:p14="http://schemas.microsoft.com/office/powerpoint/2010/main" val="1393859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04D3-BEE9-6E01-A714-1D2140CFC7B2}"/>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E1BC76E2-4E2F-68A5-C09F-8A48822AB4E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We use law of gravity of Newton: F = Gm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/R</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is gravitational force of Newton.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G is gravitational constant of Newton.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mass of first body.</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mass of second body.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R is distance between centres of masses of bodies. </a:t>
            </a:r>
            <a:endParaRPr lang="en-ID" sz="3300" dirty="0"/>
          </a:p>
        </p:txBody>
      </p:sp>
    </p:spTree>
    <p:extLst>
      <p:ext uri="{BB962C8B-B14F-4D97-AF65-F5344CB8AC3E}">
        <p14:creationId xmlns:p14="http://schemas.microsoft.com/office/powerpoint/2010/main" val="1535361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69022-D1D9-D410-51DE-4CBAF7090B6A}"/>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636ACA85-AC30-EA23-634F-D5A176B55CE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Find gravity acceleration g, orbital velocity Vo and escape velocity Ve for planet with mass s billion tons and radius s millimetres.</a:t>
            </a:r>
          </a:p>
          <a:p>
            <a:pPr marL="0" indent="0">
              <a:buNone/>
            </a:pPr>
            <a:endParaRPr lang="en-ID" sz="1800" dirty="0">
              <a:latin typeface="Times New Roman" panose="02020603050405020304" pitchFamily="18" charset="0"/>
              <a:ea typeface="Calibri" panose="020F0502020204030204" pitchFamily="34" charset="0"/>
            </a:endParaRPr>
          </a:p>
          <a:p>
            <a:pPr marL="0" indent="0">
              <a:buNone/>
            </a:pPr>
            <a:r>
              <a:rPr lang="en-ID" sz="1800" dirty="0">
                <a:effectLst/>
                <a:latin typeface="Times New Roman" panose="02020603050405020304" pitchFamily="18" charset="0"/>
                <a:ea typeface="Calibri" panose="020F0502020204030204" pitchFamily="34" charset="0"/>
              </a:rPr>
              <a:t>https://physics18.weebly.com/uploads/5/9/8/5/59854633/g1orbital1velocity1escape1velocity13oct2017.txt</a:t>
            </a:r>
            <a:endParaRPr lang="en-ID" dirty="0"/>
          </a:p>
        </p:txBody>
      </p:sp>
    </p:spTree>
    <p:extLst>
      <p:ext uri="{BB962C8B-B14F-4D97-AF65-F5344CB8AC3E}">
        <p14:creationId xmlns:p14="http://schemas.microsoft.com/office/powerpoint/2010/main" val="48103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940B8-F596-31E6-1632-D87D19852915}"/>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Kinematics</a:t>
            </a:r>
            <a:endParaRPr lang="en-ID" sz="9900" dirty="0"/>
          </a:p>
        </p:txBody>
      </p:sp>
      <p:sp>
        <p:nvSpPr>
          <p:cNvPr id="3" name="Content Placeholder 2">
            <a:extLst>
              <a:ext uri="{FF2B5EF4-FFF2-40B4-BE49-F238E27FC236}">
                <a16:creationId xmlns:a16="http://schemas.microsoft.com/office/drawing/2014/main" id="{277ECBD8-AFEC-0958-EA3A-F7597AB031FE}"/>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39104629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8F57-5D7E-D5A0-B42B-33D91DE5B8C6}"/>
              </a:ext>
            </a:extLst>
          </p:cNvPr>
          <p:cNvSpPr>
            <a:spLocks noGrp="1"/>
          </p:cNvSpPr>
          <p:nvPr>
            <p:ph type="title"/>
          </p:nvPr>
        </p:nvSpPr>
        <p:spPr/>
        <p:txBody>
          <a:bodyPr>
            <a:no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Work-energy theorem</a:t>
            </a:r>
            <a:endParaRPr lang="en-ID" sz="77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A1E409E-926B-5451-C954-904CF6B5546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Change in kinetic energy of mechanical system is equal to work of all external forces and all internal forces.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theorem solves almost all problems of classical mechanics.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We can illustrate this theorem using V</a:t>
                </a:r>
                <a:r>
                  <a:rPr lang="en-ID" sz="1800" baseline="30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+2a(x – x</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 but we can also use this theorem for any number of dimensions.</a:t>
                </a:r>
                <a:endParaRPr lang="en-ID" dirty="0"/>
              </a:p>
            </p:txBody>
          </p:sp>
        </mc:Choice>
        <mc:Fallback>
          <p:sp>
            <p:nvSpPr>
              <p:cNvPr id="3" name="Content Placeholder 2">
                <a:extLst>
                  <a:ext uri="{FF2B5EF4-FFF2-40B4-BE49-F238E27FC236}">
                    <a16:creationId xmlns:a16="http://schemas.microsoft.com/office/drawing/2014/main" id="{8A1E409E-926B-5451-C954-904CF6B55466}"/>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9350235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7EA8-6855-0A8E-C1F5-A608161A07BB}"/>
              </a:ext>
            </a:extLst>
          </p:cNvPr>
          <p:cNvSpPr>
            <a:spLocks noGrp="1"/>
          </p:cNvSpPr>
          <p:nvPr>
            <p:ph type="title"/>
          </p:nvPr>
        </p:nvSpPr>
        <p:spPr/>
        <p:txBody>
          <a:bodyPr>
            <a:noAutofit/>
          </a:bodyPr>
          <a:lstStyle/>
          <a:p>
            <a:r>
              <a:rPr lang="en-ID" sz="11100" b="1" kern="100" dirty="0">
                <a:effectLst/>
                <a:latin typeface="Times New Roman" panose="02020603050405020304" pitchFamily="18" charset="0"/>
                <a:ea typeface="Calibri" panose="020F0502020204030204" pitchFamily="34" charset="0"/>
                <a:cs typeface="Times New Roman" panose="02020603050405020304" pitchFamily="18" charset="0"/>
              </a:rPr>
              <a:t>Solid mechanics</a:t>
            </a:r>
            <a:endParaRPr lang="en-ID" sz="11100" dirty="0"/>
          </a:p>
        </p:txBody>
      </p:sp>
      <p:sp>
        <p:nvSpPr>
          <p:cNvPr id="3" name="Content Placeholder 2">
            <a:extLst>
              <a:ext uri="{FF2B5EF4-FFF2-40B4-BE49-F238E27FC236}">
                <a16:creationId xmlns:a16="http://schemas.microsoft.com/office/drawing/2014/main" id="{8F5811B5-A8ED-8F04-8307-94ADD73E05D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Solid mechanics considers motion of rigid bodies (they cannot be deformed).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For rigid body can be subjected to torque M = DF or, for more general case, using cross-product ×,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D×F</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is the distance to pivot from the direction of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 is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M is torque.</a:t>
            </a:r>
            <a:endParaRPr lang="en-ID" dirty="0"/>
          </a:p>
        </p:txBody>
      </p:sp>
    </p:spTree>
    <p:extLst>
      <p:ext uri="{BB962C8B-B14F-4D97-AF65-F5344CB8AC3E}">
        <p14:creationId xmlns:p14="http://schemas.microsoft.com/office/powerpoint/2010/main" val="35222299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15A3-24AB-10B6-915F-9F73CBBF69F4}"/>
              </a:ext>
            </a:extLst>
          </p:cNvPr>
          <p:cNvSpPr>
            <a:spLocks noGrp="1"/>
          </p:cNvSpPr>
          <p:nvPr>
            <p:ph type="title"/>
          </p:nvPr>
        </p:nvSpPr>
        <p:spPr/>
        <p:txBody>
          <a:bodyPr/>
          <a:lstStyle/>
          <a:p>
            <a:r>
              <a:rPr lang="en-US" dirty="0"/>
              <a:t>Solid mechanics (continued)</a:t>
            </a:r>
            <a:endParaRPr lang="en-ID" dirty="0"/>
          </a:p>
        </p:txBody>
      </p:sp>
      <p:sp>
        <p:nvSpPr>
          <p:cNvPr id="3" name="Content Placeholder 2">
            <a:extLst>
              <a:ext uri="{FF2B5EF4-FFF2-40B4-BE49-F238E27FC236}">
                <a16:creationId xmlns:a16="http://schemas.microsoft.com/office/drawing/2014/main" id="{BF21D23F-9FE7-CE25-39DC-FA681B3D7B7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not possible to apply torque to material point where distance = 0.</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Solid has moments of inertia with respect to different axes of rotation.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solids there is rotational equivalent to Second Law of Newton: </a:t>
            </a: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J</a:t>
            </a:r>
            <a:r>
              <a:rPr lang="en-ID" sz="2200" b="1" kern="100" dirty="0" err="1">
                <a:effectLst/>
                <a:latin typeface="Times New Roman" panose="02020603050405020304" pitchFamily="18" charset="0"/>
                <a:ea typeface="Calibri" panose="020F0502020204030204" pitchFamily="34" charset="0"/>
                <a:cs typeface="Times New Roman" panose="02020603050405020304" pitchFamily="18" charset="0"/>
              </a:rPr>
              <a:t>ε</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J is tensor of moments of inertia.</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ε is angular acceleration.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Bold letters mean vectors.</a:t>
            </a:r>
            <a:endParaRPr lang="en-ID" sz="2200" dirty="0"/>
          </a:p>
        </p:txBody>
      </p:sp>
    </p:spTree>
    <p:extLst>
      <p:ext uri="{BB962C8B-B14F-4D97-AF65-F5344CB8AC3E}">
        <p14:creationId xmlns:p14="http://schemas.microsoft.com/office/powerpoint/2010/main" val="12394215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6B8C7-B031-FB28-30FB-79D6B4CCEEEE}"/>
              </a:ext>
            </a:extLst>
          </p:cNvPr>
          <p:cNvSpPr>
            <a:spLocks noGrp="1"/>
          </p:cNvSpPr>
          <p:nvPr>
            <p:ph type="title"/>
          </p:nvPr>
        </p:nvSpPr>
        <p:spPr/>
        <p:txBody>
          <a:bodyPr/>
          <a:lstStyle/>
          <a:p>
            <a:r>
              <a:rPr lang="en-US" dirty="0"/>
              <a:t>Solid mechanics (continued)</a:t>
            </a:r>
            <a:endParaRPr lang="en-ID" dirty="0"/>
          </a:p>
        </p:txBody>
      </p:sp>
      <p:sp>
        <p:nvSpPr>
          <p:cNvPr id="3" name="Content Placeholder 2">
            <a:extLst>
              <a:ext uri="{FF2B5EF4-FFF2-40B4-BE49-F238E27FC236}">
                <a16:creationId xmlns:a16="http://schemas.microsoft.com/office/drawing/2014/main" id="{3D949D71-1491-4848-800A-6D8AB537385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Sliding vector of force must be directed only along one straight line, otherwise, parallel force will cause additional torque.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Free vectors of torque, velocity, angular velocity, momentum, angular momentum can be applied along any parallel straight line.</a:t>
            </a:r>
            <a:endParaRPr lang="en-ID" dirty="0"/>
          </a:p>
        </p:txBody>
      </p:sp>
    </p:spTree>
    <p:extLst>
      <p:ext uri="{BB962C8B-B14F-4D97-AF65-F5344CB8AC3E}">
        <p14:creationId xmlns:p14="http://schemas.microsoft.com/office/powerpoint/2010/main" val="4109155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B493-EB89-C925-FB10-12611F44C17E}"/>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Weight</a:t>
            </a:r>
            <a:endParaRPr lang="en-ID" sz="11100" dirty="0"/>
          </a:p>
        </p:txBody>
      </p:sp>
      <p:sp>
        <p:nvSpPr>
          <p:cNvPr id="3" name="Content Placeholder 2">
            <a:extLst>
              <a:ext uri="{FF2B5EF4-FFF2-40B4-BE49-F238E27FC236}">
                <a16:creationId xmlns:a16="http://schemas.microsoft.com/office/drawing/2014/main" id="{282611A3-CB76-3E55-578F-C7CEF95FDD5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Weight is the force that object exerts on ground due to gravitational attraction to Earth or another similar object.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weight = mg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What is your weight?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https://physics15.weebly.com/uploads/3/0/2/7/30272185/weightonearththroughmass23sept.txt</a:t>
            </a:r>
            <a:endParaRPr lang="en-ID" dirty="0"/>
          </a:p>
        </p:txBody>
      </p:sp>
    </p:spTree>
    <p:extLst>
      <p:ext uri="{BB962C8B-B14F-4D97-AF65-F5344CB8AC3E}">
        <p14:creationId xmlns:p14="http://schemas.microsoft.com/office/powerpoint/2010/main" val="14421234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51C0-54C9-A5F6-2988-84C9022A995A}"/>
              </a:ext>
            </a:extLst>
          </p:cNvPr>
          <p:cNvSpPr>
            <a:spLocks noGrp="1"/>
          </p:cNvSpPr>
          <p:nvPr>
            <p:ph type="title"/>
          </p:nvPr>
        </p:nvSpPr>
        <p:spPr/>
        <p:txBody>
          <a:bodyPr>
            <a:norm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Free-body diagram</a:t>
            </a:r>
            <a:endParaRPr lang="en-ID" sz="8800" dirty="0"/>
          </a:p>
        </p:txBody>
      </p:sp>
      <p:sp>
        <p:nvSpPr>
          <p:cNvPr id="3" name="Content Placeholder 2">
            <a:extLst>
              <a:ext uri="{FF2B5EF4-FFF2-40B4-BE49-F238E27FC236}">
                <a16:creationId xmlns:a16="http://schemas.microsoft.com/office/drawing/2014/main" id="{6D0FF57E-DABC-5F47-95C4-CED9D2A880CC}"/>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Free-body diagram shows all forces, which are acting on a body.</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Explain free-body diagram.</a:t>
            </a:r>
            <a:endParaRPr lang="en-ID" dirty="0"/>
          </a:p>
        </p:txBody>
      </p:sp>
    </p:spTree>
    <p:extLst>
      <p:ext uri="{BB962C8B-B14F-4D97-AF65-F5344CB8AC3E}">
        <p14:creationId xmlns:p14="http://schemas.microsoft.com/office/powerpoint/2010/main" val="26855059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125F-CA34-4291-2C72-A9E4FC67C309}"/>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Inclined plane</a:t>
            </a:r>
            <a:endParaRPr lang="en-ID" sz="9900" dirty="0"/>
          </a:p>
        </p:txBody>
      </p:sp>
      <p:pic>
        <p:nvPicPr>
          <p:cNvPr id="5" name="Content Placeholder 4" descr="A red line with blue rectangle and arrows&#10;&#10;Description automatically generated">
            <a:extLst>
              <a:ext uri="{FF2B5EF4-FFF2-40B4-BE49-F238E27FC236}">
                <a16:creationId xmlns:a16="http://schemas.microsoft.com/office/drawing/2014/main" id="{B5AE27A7-131C-68CA-8DAB-6DC7591175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5027" y="1690688"/>
            <a:ext cx="8563970" cy="4802187"/>
          </a:xfrm>
        </p:spPr>
      </p:pic>
    </p:spTree>
    <p:extLst>
      <p:ext uri="{BB962C8B-B14F-4D97-AF65-F5344CB8AC3E}">
        <p14:creationId xmlns:p14="http://schemas.microsoft.com/office/powerpoint/2010/main" val="27193824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988C-D517-945E-3082-B54168E823DB}"/>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89942CDA-BB5E-1DA4-D492-880C9B82AE3C}"/>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Inclined plane problem requires adding up all forces as vectors, finding the resulting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It includes weight, normal reaction and friction force.</a:t>
            </a:r>
            <a:endParaRPr lang="en-ID" dirty="0"/>
          </a:p>
        </p:txBody>
      </p:sp>
    </p:spTree>
    <p:extLst>
      <p:ext uri="{BB962C8B-B14F-4D97-AF65-F5344CB8AC3E}">
        <p14:creationId xmlns:p14="http://schemas.microsoft.com/office/powerpoint/2010/main" val="41904992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D352-7922-91F7-9916-9F56201B67D5}"/>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2545D02C-0D0A-A424-9C73-87724FF15F77}"/>
              </a:ext>
            </a:extLst>
          </p:cNvPr>
          <p:cNvSpPr>
            <a:spLocks noGrp="1"/>
          </p:cNvSpPr>
          <p:nvPr>
            <p:ph idx="1"/>
          </p:nvPr>
        </p:nvSpPr>
        <p:spPr/>
        <p:txBody>
          <a:bodyPr>
            <a:no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For no friction: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ma</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err="1">
                <a:effectLst/>
                <a:latin typeface="Times New Roman" panose="02020603050405020304" pitchFamily="18" charset="0"/>
                <a:ea typeface="Calibri" panose="020F0502020204030204" pitchFamily="34" charset="0"/>
              </a:rPr>
              <a:t>sinAg</a:t>
            </a:r>
            <a:r>
              <a:rPr lang="en-ID" sz="5500" dirty="0">
                <a:effectLst/>
                <a:latin typeface="Times New Roman" panose="02020603050405020304" pitchFamily="18" charset="0"/>
                <a:ea typeface="Calibri" panose="020F0502020204030204" pitchFamily="34" charset="0"/>
              </a:rPr>
              <a:t> = a</a:t>
            </a:r>
            <a:endParaRPr lang="en-ID" sz="5500" dirty="0"/>
          </a:p>
        </p:txBody>
      </p:sp>
    </p:spTree>
    <p:extLst>
      <p:ext uri="{BB962C8B-B14F-4D97-AF65-F5344CB8AC3E}">
        <p14:creationId xmlns:p14="http://schemas.microsoft.com/office/powerpoint/2010/main" val="16893075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C3D4-72D2-8535-0BD0-D9EF8E50E553}"/>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0B5AE9F6-5532-9F6F-C907-C784829E45E7}"/>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static friction: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Nµ</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static</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sliding friction: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µ &lt; µ</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static</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µ is sliding friction coefficient.</a:t>
            </a:r>
            <a:endParaRPr lang="en-ID" sz="2200" dirty="0"/>
          </a:p>
        </p:txBody>
      </p:sp>
    </p:spTree>
    <p:extLst>
      <p:ext uri="{BB962C8B-B14F-4D97-AF65-F5344CB8AC3E}">
        <p14:creationId xmlns:p14="http://schemas.microsoft.com/office/powerpoint/2010/main" val="258602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0FBE8-C95F-70DF-7F05-E51943E9F1D7}"/>
              </a:ext>
            </a:extLst>
          </p:cNvPr>
          <p:cNvSpPr>
            <a:spLocks noGrp="1"/>
          </p:cNvSpPr>
          <p:nvPr>
            <p:ph type="title"/>
          </p:nvPr>
        </p:nvSpPr>
        <p:spPr/>
        <p:txBody>
          <a:bodyPr/>
          <a:lstStyle/>
          <a:p>
            <a:endParaRPr lang="en-ID"/>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980A19-185F-00A2-D077-24960B1FC3BE}"/>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Linear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p</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𝒑</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𝒗</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e>
                    </m:nary>
                  </m:oMath>
                </a14:m>
                <a:r>
                  <a:rPr lang="en-ID" sz="2200" kern="1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(1) is the expression of linear momentum for one material point.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 is the expression of linear momentum for the mechanical system of n material points.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E9980A19-185F-00A2-D077-24960B1FC3BE}"/>
                  </a:ext>
                </a:extLst>
              </p:cNvPr>
              <p:cNvSpPr>
                <a:spLocks noGrp="1" noRot="1" noChangeAspect="1" noMove="1" noResize="1" noEditPoints="1" noAdjustHandles="1" noChangeArrowheads="1" noChangeShapeType="1" noTextEdit="1"/>
              </p:cNvSpPr>
              <p:nvPr>
                <p:ph idx="1"/>
              </p:nvPr>
            </p:nvSpPr>
            <p:spPr>
              <a:blipFill>
                <a:blip r:embed="rId2"/>
                <a:stretch>
                  <a:fillRect l="-754" t="-1681" b="-560"/>
                </a:stretch>
              </a:blipFill>
            </p:spPr>
            <p:txBody>
              <a:bodyPr/>
              <a:lstStyle/>
              <a:p>
                <a:r>
                  <a:rPr lang="en-ID">
                    <a:noFill/>
                  </a:rPr>
                  <a:t> </a:t>
                </a:r>
              </a:p>
            </p:txBody>
          </p:sp>
        </mc:Fallback>
      </mc:AlternateContent>
    </p:spTree>
    <p:extLst>
      <p:ext uri="{BB962C8B-B14F-4D97-AF65-F5344CB8AC3E}">
        <p14:creationId xmlns:p14="http://schemas.microsoft.com/office/powerpoint/2010/main" val="26046180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3896-75B0-CEA6-6D88-05D9D0D62509}"/>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E5DAFC51-0520-1D96-D945-0DE71C670B9C}"/>
              </a:ext>
            </a:extLst>
          </p:cNvPr>
          <p:cNvSpPr>
            <a:spLocks noGrp="1"/>
          </p:cNvSpPr>
          <p:nvPr>
            <p:ph idx="1"/>
          </p:nvPr>
        </p:nvSpPr>
        <p:spPr/>
        <p:txBody>
          <a:bodyPr>
            <a:noAutofit/>
          </a:bodyPr>
          <a:lstStyle/>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We use free-body diagram, identifying all forces acting on mass.</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µN = ma</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y: N –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0</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N =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µ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ma</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dirty="0">
                <a:effectLst/>
                <a:latin typeface="Times New Roman" panose="02020603050405020304" pitchFamily="18" charset="0"/>
                <a:ea typeface="Calibri" panose="020F0502020204030204" pitchFamily="34" charset="0"/>
              </a:rPr>
              <a:t>(</a:t>
            </a:r>
            <a:r>
              <a:rPr lang="en-ID" sz="1900" dirty="0" err="1">
                <a:effectLst/>
                <a:latin typeface="Times New Roman" panose="02020603050405020304" pitchFamily="18" charset="0"/>
                <a:ea typeface="Calibri" panose="020F0502020204030204" pitchFamily="34" charset="0"/>
              </a:rPr>
              <a:t>sinA</a:t>
            </a:r>
            <a:r>
              <a:rPr lang="en-ID" sz="1900" dirty="0">
                <a:effectLst/>
                <a:latin typeface="Times New Roman" panose="02020603050405020304" pitchFamily="18" charset="0"/>
                <a:ea typeface="Calibri" panose="020F0502020204030204" pitchFamily="34" charset="0"/>
              </a:rPr>
              <a:t> – µ </a:t>
            </a:r>
            <a:r>
              <a:rPr lang="en-ID" sz="1900" dirty="0" err="1">
                <a:effectLst/>
                <a:latin typeface="Times New Roman" panose="02020603050405020304" pitchFamily="18" charset="0"/>
                <a:ea typeface="Calibri" panose="020F0502020204030204" pitchFamily="34" charset="0"/>
              </a:rPr>
              <a:t>cosA</a:t>
            </a:r>
            <a:r>
              <a:rPr lang="en-ID" sz="1900" dirty="0">
                <a:effectLst/>
                <a:latin typeface="Times New Roman" panose="02020603050405020304" pitchFamily="18" charset="0"/>
                <a:ea typeface="Calibri" panose="020F0502020204030204" pitchFamily="34" charset="0"/>
              </a:rPr>
              <a:t>)g = a</a:t>
            </a:r>
            <a:endParaRPr lang="en-ID" sz="1900" dirty="0"/>
          </a:p>
        </p:txBody>
      </p:sp>
    </p:spTree>
    <p:extLst>
      <p:ext uri="{BB962C8B-B14F-4D97-AF65-F5344CB8AC3E}">
        <p14:creationId xmlns:p14="http://schemas.microsoft.com/office/powerpoint/2010/main" val="12722403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B89B-177B-E472-32D4-587828D2BEF9}"/>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55C874C7-0171-FD39-8A4B-A89DC6CE33A3}"/>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acceleration of a mass at the inclined plane with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 T degrees and the friction coefficient μ = 1/T.</a:t>
            </a: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youtube.com/</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watch?v</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=8xOU25PWx8M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https://physics15.weebly.com/uploads/3/0/2/7/30272185/sept23rampinclinedplane.txt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https://physics16.weebly.com/uploads/5/9/8/5/59854633/ramp4inclined4plane2019oct.txt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http://physics16.weebly.com/uploads/5/9/8/5/59854633/inclined4plane.txt</a:t>
            </a:r>
            <a:endParaRPr lang="en-ID" sz="3300" dirty="0"/>
          </a:p>
        </p:txBody>
      </p:sp>
    </p:spTree>
    <p:extLst>
      <p:ext uri="{BB962C8B-B14F-4D97-AF65-F5344CB8AC3E}">
        <p14:creationId xmlns:p14="http://schemas.microsoft.com/office/powerpoint/2010/main" val="1853411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C127-B84B-4AF1-0595-FC6E91B201D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A0432FB-D3F8-543A-155C-E6B5C93D581B}"/>
              </a:ext>
            </a:extLst>
          </p:cNvPr>
          <p:cNvSpPr>
            <a:spLocks noGrp="1"/>
          </p:cNvSpPr>
          <p:nvPr>
            <p:ph idx="1"/>
          </p:nvPr>
        </p:nvSpPr>
        <p:spPr/>
        <p:txBody>
          <a:bodyPr>
            <a:normAutofit/>
          </a:bodyPr>
          <a:lstStyle/>
          <a:p>
            <a:pPr marL="0" indent="0">
              <a:buNone/>
            </a:pPr>
            <a:r>
              <a:rPr lang="en-ID" sz="3300" b="1" kern="100" dirty="0">
                <a:effectLst/>
                <a:latin typeface="Times New Roman" panose="02020603050405020304" pitchFamily="18" charset="0"/>
                <a:ea typeface="Calibri" panose="020F0502020204030204" pitchFamily="34" charset="0"/>
                <a:cs typeface="Times New Roman" panose="02020603050405020304" pitchFamily="18" charset="0"/>
              </a:rPr>
              <a:t>Centre of gravity</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the centre of parallel forces.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Centre of gravity is not always the same as centre of mass.</a:t>
            </a:r>
            <a:endParaRPr lang="en-ID" sz="3300" dirty="0"/>
          </a:p>
        </p:txBody>
      </p:sp>
    </p:spTree>
    <p:extLst>
      <p:ext uri="{BB962C8B-B14F-4D97-AF65-F5344CB8AC3E}">
        <p14:creationId xmlns:p14="http://schemas.microsoft.com/office/powerpoint/2010/main" val="1791395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E8E29-48CE-A9DE-164E-011DB04C7642}"/>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Statics</a:t>
            </a:r>
            <a:endParaRPr lang="en-ID" sz="11100" dirty="0"/>
          </a:p>
        </p:txBody>
      </p:sp>
      <p:sp>
        <p:nvSpPr>
          <p:cNvPr id="3" name="Content Placeholder 2">
            <a:extLst>
              <a:ext uri="{FF2B5EF4-FFF2-40B4-BE49-F238E27FC236}">
                <a16:creationId xmlns:a16="http://schemas.microsoft.com/office/drawing/2014/main" id="{1B203E43-21C1-8B55-BF6F-D10CDE2313BB}"/>
              </a:ext>
            </a:extLst>
          </p:cNvPr>
          <p:cNvSpPr>
            <a:spLocks noGrp="1"/>
          </p:cNvSpPr>
          <p:nvPr>
            <p:ph idx="1"/>
          </p:nvPr>
        </p:nvSpPr>
        <p:spPr/>
        <p:txBody>
          <a:bodyPr/>
          <a:lstStyle/>
          <a:p>
            <a:pPr marL="0" indent="0">
              <a:buNone/>
            </a:pPr>
            <a:endParaRPr lang="en-ID" dirty="0"/>
          </a:p>
        </p:txBody>
      </p:sp>
    </p:spTree>
    <p:extLst>
      <p:ext uri="{BB962C8B-B14F-4D97-AF65-F5344CB8AC3E}">
        <p14:creationId xmlns:p14="http://schemas.microsoft.com/office/powerpoint/2010/main" val="42404011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41489-5D27-7C32-05CF-FBC19D1E90E0}"/>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Blocks stacking problem</a:t>
            </a:r>
            <a:endParaRPr lang="en-ID" sz="7700" dirty="0"/>
          </a:p>
        </p:txBody>
      </p:sp>
      <p:pic>
        <p:nvPicPr>
          <p:cNvPr id="5" name="Content Placeholder 4" descr="A blue stairs with red numbers&#10;&#10;Description automatically generated with medium confidence">
            <a:extLst>
              <a:ext uri="{FF2B5EF4-FFF2-40B4-BE49-F238E27FC236}">
                <a16:creationId xmlns:a16="http://schemas.microsoft.com/office/drawing/2014/main" id="{7D8EEDFF-50B6-F4F5-32D0-08581DCFA7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1379" y="1746913"/>
            <a:ext cx="8823278" cy="4565177"/>
          </a:xfrm>
        </p:spPr>
      </p:pic>
    </p:spTree>
    <p:extLst>
      <p:ext uri="{BB962C8B-B14F-4D97-AF65-F5344CB8AC3E}">
        <p14:creationId xmlns:p14="http://schemas.microsoft.com/office/powerpoint/2010/main" val="37764712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50CB-8B08-786D-8407-6242690BCB53}"/>
              </a:ext>
            </a:extLst>
          </p:cNvPr>
          <p:cNvSpPr>
            <a:spLocks noGrp="1"/>
          </p:cNvSpPr>
          <p:nvPr>
            <p:ph type="title"/>
          </p:nvPr>
        </p:nvSpPr>
        <p:spPr/>
        <p:txBody>
          <a:bodyPr/>
          <a:lstStyle/>
          <a:p>
            <a:r>
              <a:rPr lang="en-US" dirty="0"/>
              <a:t>Block stacking problem (continued)</a:t>
            </a:r>
            <a:endParaRPr lang="en-ID" dirty="0"/>
          </a:p>
        </p:txBody>
      </p:sp>
      <p:sp>
        <p:nvSpPr>
          <p:cNvPr id="3" name="Content Placeholder 2">
            <a:extLst>
              <a:ext uri="{FF2B5EF4-FFF2-40B4-BE49-F238E27FC236}">
                <a16:creationId xmlns:a16="http://schemas.microsoft.com/office/drawing/2014/main" id="{F6584E4D-0227-ED05-CB75-56F92F6F6EB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Blocks stacking problem finds locations of blocs to make maximum hangover, which follows harmonic series 1/n, which diverges, which means that hangover can be infinitely big.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use equations of static equilibrium to solve the problem.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This is logistical problem for computer programmers to solve.</a:t>
            </a:r>
            <a:endParaRPr lang="en-ID" dirty="0"/>
          </a:p>
        </p:txBody>
      </p:sp>
    </p:spTree>
    <p:extLst>
      <p:ext uri="{BB962C8B-B14F-4D97-AF65-F5344CB8AC3E}">
        <p14:creationId xmlns:p14="http://schemas.microsoft.com/office/powerpoint/2010/main" val="2006669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E0A9A-3A16-4051-E2DC-724439F7F90B}"/>
              </a:ext>
            </a:extLst>
          </p:cNvPr>
          <p:cNvSpPr>
            <a:spLocks noGrp="1"/>
          </p:cNvSpPr>
          <p:nvPr>
            <p:ph type="title"/>
          </p:nvPr>
        </p:nvSpPr>
        <p:spPr/>
        <p:txBody>
          <a:bodyPr/>
          <a:lstStyle/>
          <a:p>
            <a:r>
              <a:rPr lang="en-US" dirty="0"/>
              <a:t>Block stacking problem (continued)</a:t>
            </a:r>
            <a:endParaRPr lang="en-ID" dirty="0"/>
          </a:p>
        </p:txBody>
      </p:sp>
      <p:sp>
        <p:nvSpPr>
          <p:cNvPr id="3" name="Content Placeholder 2">
            <a:extLst>
              <a:ext uri="{FF2B5EF4-FFF2-40B4-BE49-F238E27FC236}">
                <a16:creationId xmlns:a16="http://schemas.microsoft.com/office/drawing/2014/main" id="{2D34AE7A-25E4-647A-C374-AC5E5B6B25D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hangover for the s blocks in the blocks stacking problem.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http://physics16.weebly.com/uploads/5/9/8/5/59854633/hangover.txt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youtube.com/</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watch?v</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=Gaua_V9Fse4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859182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5419-2EEE-B953-30E6-28B26D9F9B8D}"/>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Angular acceleration, torque, force</a:t>
            </a:r>
            <a:endParaRPr lang="en-ID" dirty="0"/>
          </a:p>
        </p:txBody>
      </p:sp>
      <p:sp>
        <p:nvSpPr>
          <p:cNvPr id="3" name="Content Placeholder 2">
            <a:extLst>
              <a:ext uri="{FF2B5EF4-FFF2-40B4-BE49-F238E27FC236}">
                <a16:creationId xmlns:a16="http://schemas.microsoft.com/office/drawing/2014/main" id="{1695D710-F2CC-E2E7-B7E2-6EB65A6F745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F = ma, M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Jε</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for m = a = J = ε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https://physics15.weebly.com/uploads/3/0/2/7/30272185/forceandmomentofforce23sept.txt</a:t>
            </a:r>
            <a:endParaRPr lang="en-ID" dirty="0"/>
          </a:p>
        </p:txBody>
      </p:sp>
    </p:spTree>
    <p:extLst>
      <p:ext uri="{BB962C8B-B14F-4D97-AF65-F5344CB8AC3E}">
        <p14:creationId xmlns:p14="http://schemas.microsoft.com/office/powerpoint/2010/main" val="13857387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7B9E-B3B2-5D1E-6C9A-96EDDB21EA90}"/>
              </a:ext>
            </a:extLst>
          </p:cNvPr>
          <p:cNvSpPr>
            <a:spLocks noGrp="1"/>
          </p:cNvSpPr>
          <p:nvPr>
            <p:ph type="title"/>
          </p:nvPr>
        </p:nvSpPr>
        <p:spPr/>
        <p:txBody>
          <a:bodyPr>
            <a:no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Spring force</a:t>
            </a:r>
            <a:r>
              <a:rPr lang="en-ID" sz="8800" kern="100" dirty="0">
                <a:effectLst/>
                <a:latin typeface="Times New Roman" panose="02020603050405020304" pitchFamily="18" charset="0"/>
                <a:ea typeface="Calibri" panose="020F0502020204030204" pitchFamily="34" charset="0"/>
                <a:cs typeface="Times New Roman" panose="02020603050405020304" pitchFamily="18" charset="0"/>
              </a:rPr>
              <a:t> F = -</a:t>
            </a:r>
            <a:r>
              <a:rPr lang="en-ID" sz="8800" kern="100" dirty="0" err="1">
                <a:effectLst/>
                <a:latin typeface="Times New Roman" panose="02020603050405020304" pitchFamily="18" charset="0"/>
                <a:ea typeface="Calibri" panose="020F0502020204030204" pitchFamily="34" charset="0"/>
                <a:cs typeface="Times New Roman" panose="02020603050405020304" pitchFamily="18" charset="0"/>
              </a:rPr>
              <a:t>kx</a:t>
            </a:r>
            <a:endParaRPr lang="en-ID" sz="8800" dirty="0"/>
          </a:p>
        </p:txBody>
      </p:sp>
      <p:sp>
        <p:nvSpPr>
          <p:cNvPr id="3" name="Content Placeholder 2">
            <a:extLst>
              <a:ext uri="{FF2B5EF4-FFF2-40B4-BE49-F238E27FC236}">
                <a16:creationId xmlns:a16="http://schemas.microsoft.com/office/drawing/2014/main" id="{AEBE36B6-62B5-C1E1-9EA1-DB78718A0786}"/>
              </a:ext>
            </a:extLst>
          </p:cNvPr>
          <p:cNvSpPr>
            <a:spLocks noGrp="1"/>
          </p:cNvSpPr>
          <p:nvPr>
            <p:ph idx="1"/>
          </p:nvPr>
        </p:nvSpPr>
        <p:spPr/>
        <p:txBody>
          <a:bodyPr>
            <a:normAutofit/>
          </a:bodyPr>
          <a:lstStyle/>
          <a:p>
            <a:pPr marL="0" indent="0">
              <a:buNone/>
            </a:pPr>
            <a:r>
              <a:rPr lang="en-ID" sz="8800" kern="100" dirty="0">
                <a:effectLst/>
                <a:latin typeface="Times New Roman" panose="02020603050405020304" pitchFamily="18" charset="0"/>
                <a:ea typeface="Calibri" panose="020F0502020204030204" pitchFamily="34" charset="0"/>
                <a:cs typeface="Times New Roman" panose="02020603050405020304" pitchFamily="18" charset="0"/>
              </a:rPr>
              <a:t>k is property of spring</a:t>
            </a:r>
            <a:endParaRPr lang="en-ID" sz="8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8800" dirty="0">
                <a:effectLst/>
                <a:latin typeface="Times New Roman" panose="02020603050405020304" pitchFamily="18" charset="0"/>
                <a:ea typeface="Calibri" panose="020F0502020204030204" pitchFamily="34" charset="0"/>
              </a:rPr>
              <a:t>x is displacement</a:t>
            </a:r>
            <a:endParaRPr lang="en-ID" sz="8800" dirty="0"/>
          </a:p>
        </p:txBody>
      </p:sp>
    </p:spTree>
    <p:extLst>
      <p:ext uri="{BB962C8B-B14F-4D97-AF65-F5344CB8AC3E}">
        <p14:creationId xmlns:p14="http://schemas.microsoft.com/office/powerpoint/2010/main" val="1015041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88CA3-4E77-6EB6-2A84-50C71ACEAAB8}"/>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Pendulum</a:t>
            </a:r>
            <a:endParaRPr lang="en-ID" sz="11100" dirty="0"/>
          </a:p>
        </p:txBody>
      </p:sp>
      <p:sp>
        <p:nvSpPr>
          <p:cNvPr id="3" name="Content Placeholder 2">
            <a:extLst>
              <a:ext uri="{FF2B5EF4-FFF2-40B4-BE49-F238E27FC236}">
                <a16:creationId xmlns:a16="http://schemas.microsoft.com/office/drawing/2014/main" id="{A6D55860-518C-E01D-0E94-C829EBA08948}"/>
              </a:ext>
            </a:extLst>
          </p:cNvPr>
          <p:cNvSpPr>
            <a:spLocks noGrp="1"/>
          </p:cNvSpPr>
          <p:nvPr>
            <p:ph idx="1"/>
          </p:nvPr>
        </p:nvSpPr>
        <p:spPr/>
        <p:txBody>
          <a:bodyPr/>
          <a:lstStyle/>
          <a:p>
            <a:pPr marL="0" indent="0">
              <a:buNone/>
            </a:pPr>
            <a:r>
              <a:rPr lang="en-ID" sz="1800" dirty="0">
                <a:effectLst/>
                <a:latin typeface="Times New Roman" panose="02020603050405020304" pitchFamily="18" charset="0"/>
                <a:ea typeface="Calibri" panose="020F0502020204030204" pitchFamily="34" charset="0"/>
              </a:rPr>
              <a:t>Pendulum is used for many useful things: counting time, monitoring rotation of Earth, etc.</a:t>
            </a:r>
            <a:endParaRPr lang="en-ID" dirty="0"/>
          </a:p>
        </p:txBody>
      </p:sp>
    </p:spTree>
    <p:extLst>
      <p:ext uri="{BB962C8B-B14F-4D97-AF65-F5344CB8AC3E}">
        <p14:creationId xmlns:p14="http://schemas.microsoft.com/office/powerpoint/2010/main" val="132420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7D1F-325E-893A-16B8-4E8A4636B1EE}"/>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Collisions</a:t>
            </a:r>
            <a:endParaRPr lang="en-ID" sz="99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39E1246-1ED3-4DA4-DBF2-0C643B9A577D}"/>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consider one-dimensional motion of material points.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Inelastic collisions or perfectly inelastic collisions: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Two balls (material points) collide without external forces (without friction, etc.) along the straight line (one-dimensional motion), after the inelastic collision both balls move with the same velocity being stick to each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Before the collision the masses and the velocities of the balls are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respectively.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After the collision the balls move together with the same velocity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momentum before the collision is equal to momentum after the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739E1246-1ED3-4DA4-DBF2-0C643B9A577D}"/>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515754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86DD-DFB7-5E73-6FA3-16180BCC9E1E}"/>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Oscillation</a:t>
            </a:r>
            <a:endParaRPr lang="en-ID" sz="11100" dirty="0"/>
          </a:p>
        </p:txBody>
      </p:sp>
      <p:sp>
        <p:nvSpPr>
          <p:cNvPr id="3" name="Content Placeholder 2">
            <a:extLst>
              <a:ext uri="{FF2B5EF4-FFF2-40B4-BE49-F238E27FC236}">
                <a16:creationId xmlns:a16="http://schemas.microsoft.com/office/drawing/2014/main" id="{ACFF3EC0-FE21-BCF0-B5BE-A2CBF99E3A46}"/>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Oscillation is periodic motion.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 to describe oscillation.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We can describe oscillation of mass, attached to spring. </a:t>
            </a:r>
            <a:endParaRPr lang="en-ID" sz="2200" dirty="0"/>
          </a:p>
        </p:txBody>
      </p:sp>
    </p:spTree>
    <p:extLst>
      <p:ext uri="{BB962C8B-B14F-4D97-AF65-F5344CB8AC3E}">
        <p14:creationId xmlns:p14="http://schemas.microsoft.com/office/powerpoint/2010/main" val="33569211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197DA-6B9C-BA11-FC3E-FEC26812B2E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3C81CC34-BFEF-61FE-42FF-74058617CDFA}"/>
              </a:ext>
            </a:extLst>
          </p:cNvPr>
          <p:cNvSpPr>
            <a:spLocks noGrp="1"/>
          </p:cNvSpPr>
          <p:nvPr>
            <p:ph idx="1"/>
          </p:nvPr>
        </p:nvSpPr>
        <p:spPr/>
        <p:txBody>
          <a:bodyPr/>
          <a:lstStyle/>
          <a:p>
            <a:pPr marL="0" indent="0">
              <a:buNone/>
            </a:pPr>
            <a:r>
              <a:rPr lang="en-ID" sz="1800" b="1" dirty="0">
                <a:effectLst/>
                <a:latin typeface="Times New Roman" panose="02020603050405020304" pitchFamily="18" charset="0"/>
                <a:ea typeface="Calibri" panose="020F0502020204030204" pitchFamily="34" charset="0"/>
              </a:rPr>
              <a:t>Resonance</a:t>
            </a:r>
            <a:r>
              <a:rPr lang="en-ID" sz="1800" dirty="0">
                <a:effectLst/>
                <a:latin typeface="Times New Roman" panose="02020603050405020304" pitchFamily="18" charset="0"/>
                <a:ea typeface="Calibri" panose="020F0502020204030204" pitchFamily="34" charset="0"/>
              </a:rPr>
              <a:t> is when amplitude of oscillation becomes infinite because frequencies of external force and natural frequency of the oscillator are the same. </a:t>
            </a:r>
            <a:endParaRPr lang="en-ID" dirty="0"/>
          </a:p>
        </p:txBody>
      </p:sp>
    </p:spTree>
    <p:extLst>
      <p:ext uri="{BB962C8B-B14F-4D97-AF65-F5344CB8AC3E}">
        <p14:creationId xmlns:p14="http://schemas.microsoft.com/office/powerpoint/2010/main" val="19542784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A821A-2F4B-24E9-B313-79451F21B0B7}"/>
              </a:ext>
            </a:extLst>
          </p:cNvPr>
          <p:cNvSpPr>
            <a:spLocks noGrp="1"/>
          </p:cNvSpPr>
          <p:nvPr>
            <p:ph type="title"/>
          </p:nvPr>
        </p:nvSpPr>
        <p:spPr/>
        <p:txBody>
          <a:bodyPr/>
          <a:lstStyle/>
          <a:p>
            <a:r>
              <a:rPr lang="en-US" dirty="0"/>
              <a:t>Oscillation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B9C36E9-06A2-B4C2-8EB4-38F782BF82D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Give period of spring oscillator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r>
                      <a:rPr lang="en-ID" sz="1800"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𝜋</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𝑘</m:t>
                            </m:r>
                          </m:den>
                        </m:f>
                      </m:e>
                    </m:rad>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m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35</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k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10000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https://physics16.weebly.com/uploads/5/9/8/5/59854633/spring4oscillator2019nov.txt</a:t>
                </a:r>
                <a:endParaRPr lang="en-ID" dirty="0"/>
              </a:p>
            </p:txBody>
          </p:sp>
        </mc:Choice>
        <mc:Fallback>
          <p:sp>
            <p:nvSpPr>
              <p:cNvPr id="3" name="Content Placeholder 2">
                <a:extLst>
                  <a:ext uri="{FF2B5EF4-FFF2-40B4-BE49-F238E27FC236}">
                    <a16:creationId xmlns:a16="http://schemas.microsoft.com/office/drawing/2014/main" id="{0B9C36E9-06A2-B4C2-8EB4-38F782BF82DB}"/>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6134469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0AA5-A389-FA88-E41A-B743125CD4D5}"/>
              </a:ext>
            </a:extLst>
          </p:cNvPr>
          <p:cNvSpPr>
            <a:spLocks noGrp="1"/>
          </p:cNvSpPr>
          <p:nvPr>
            <p:ph type="title"/>
          </p:nvPr>
        </p:nvSpPr>
        <p:spPr/>
        <p:txBody>
          <a:bodyPr/>
          <a:lstStyle/>
          <a:p>
            <a:r>
              <a:rPr lang="en-US" dirty="0"/>
              <a:t>Oscillation (continued)</a:t>
            </a:r>
            <a:endParaRPr lang="en-ID"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0D67D80-8876-BA3F-A88E-CB4BAE9B956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period of pendulum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r>
                      <a:rPr lang="en-ID" sz="1800"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𝜋</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𝐿</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e>
                    </m:rad>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L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https://physics16.weebly.com/uploads/5/9/8/5/59854633/pendulum4period2019nov.txt</a:t>
                </a:r>
                <a:endParaRPr lang="en-ID" dirty="0"/>
              </a:p>
            </p:txBody>
          </p:sp>
        </mc:Choice>
        <mc:Fallback>
          <p:sp>
            <p:nvSpPr>
              <p:cNvPr id="3" name="Content Placeholder 2">
                <a:extLst>
                  <a:ext uri="{FF2B5EF4-FFF2-40B4-BE49-F238E27FC236}">
                    <a16:creationId xmlns:a16="http://schemas.microsoft.com/office/drawing/2014/main" id="{C0D67D80-8876-BA3F-A88E-CB4BAE9B9562}"/>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7246361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1F50-532A-1612-7B5E-8029DE953E60}"/>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C5F9291D-3DC3-4893-7372-CC735261FAC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displacement of a harmonic oscillator after s seconds with amplitude k, frequency k and initial phase k/2.</a:t>
            </a:r>
            <a:endParaRPr lang="en-ID"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http://physics16.weebly.com/uploads/5/9/8/5/59854633/harmonic4oscillator.txt</a:t>
            </a:r>
            <a:endParaRPr lang="en-ID" dirty="0"/>
          </a:p>
        </p:txBody>
      </p:sp>
    </p:spTree>
    <p:extLst>
      <p:ext uri="{BB962C8B-B14F-4D97-AF65-F5344CB8AC3E}">
        <p14:creationId xmlns:p14="http://schemas.microsoft.com/office/powerpoint/2010/main" val="14188647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D065-19A1-3A0C-7573-5712B7D86CB2}"/>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C7CDCFC1-BAEE-8A82-C9F7-0AC01BF9F0A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Solve oscillation problem y'' + yT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https://www.wolframalpha.com/input/?i=y%27%27+%2B+16y+%3D+0</a:t>
            </a:r>
            <a:endParaRPr lang="en-ID" dirty="0"/>
          </a:p>
        </p:txBody>
      </p:sp>
    </p:spTree>
    <p:extLst>
      <p:ext uri="{BB962C8B-B14F-4D97-AF65-F5344CB8AC3E}">
        <p14:creationId xmlns:p14="http://schemas.microsoft.com/office/powerpoint/2010/main" val="26910182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6A63-D1DE-784A-5E1A-424A1F3A3DD8}"/>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1D629D2A-1842-0F71-1405-07EEA0350A8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Ty'' + Ly = sin(</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ωx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resonant ω.</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https://physics16.weebly.com/uploads/5/9/8/5/59854633/resonant4frequency2019nov.txt</a:t>
            </a:r>
            <a:endParaRPr lang="en-ID" dirty="0"/>
          </a:p>
        </p:txBody>
      </p:sp>
    </p:spTree>
    <p:extLst>
      <p:ext uri="{BB962C8B-B14F-4D97-AF65-F5344CB8AC3E}">
        <p14:creationId xmlns:p14="http://schemas.microsoft.com/office/powerpoint/2010/main" val="108847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44DC-B356-8372-4011-A4F8B4330B9C}"/>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1A5A60EF-7EB9-5119-B247-41918E035367}"/>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Forced vibration with damping: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Ty'' + my' + Ly = sin(Tx)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Is there resonance?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http://www.wolframalpha.com/widgets/view.jsp?id=e602dcdecb1843943960b5197efd3f2a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924226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C3B83-5B09-E3DC-74CD-ABB007FC8D54}"/>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Waves</a:t>
            </a:r>
            <a:endParaRPr lang="en-ID" sz="12200" dirty="0"/>
          </a:p>
        </p:txBody>
      </p:sp>
      <p:sp>
        <p:nvSpPr>
          <p:cNvPr id="3" name="Content Placeholder 2">
            <a:extLst>
              <a:ext uri="{FF2B5EF4-FFF2-40B4-BE49-F238E27FC236}">
                <a16:creationId xmlns:a16="http://schemas.microsoft.com/office/drawing/2014/main" id="{85BB4733-30C1-485D-3D08-681C92DE8D9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Wave is spread of oscillation in space.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Waves have properties of interference and diffraction.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Interference is when waves of the seme frequency interact creating picture of maxima and minima.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Diffraction is when wave goes around the obstacle. </a:t>
            </a:r>
            <a:endParaRPr lang="en-ID" dirty="0"/>
          </a:p>
        </p:txBody>
      </p:sp>
    </p:spTree>
    <p:extLst>
      <p:ext uri="{BB962C8B-B14F-4D97-AF65-F5344CB8AC3E}">
        <p14:creationId xmlns:p14="http://schemas.microsoft.com/office/powerpoint/2010/main" val="39156490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7D75-C1FE-0B7F-C489-37371CC5CF93}"/>
              </a:ext>
            </a:extLst>
          </p:cNvPr>
          <p:cNvSpPr>
            <a:spLocks noGrp="1"/>
          </p:cNvSpPr>
          <p:nvPr>
            <p:ph type="title"/>
          </p:nvPr>
        </p:nvSpPr>
        <p:spPr/>
        <p:txBody>
          <a:bodyPr/>
          <a:lstStyle/>
          <a:p>
            <a:r>
              <a:rPr lang="en-US" dirty="0"/>
              <a:t>Waves (continued)</a:t>
            </a:r>
            <a:endParaRPr lang="en-ID" dirty="0"/>
          </a:p>
        </p:txBody>
      </p:sp>
      <p:sp>
        <p:nvSpPr>
          <p:cNvPr id="3" name="Content Placeholder 2">
            <a:extLst>
              <a:ext uri="{FF2B5EF4-FFF2-40B4-BE49-F238E27FC236}">
                <a16:creationId xmlns:a16="http://schemas.microsoft.com/office/drawing/2014/main" id="{02465A98-DF3B-C28C-2EDA-AAE5071B526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Solve the string oscillatory equation for v = T, frequency = L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Amplitude = 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displacement after s seconds at m meters.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https://physics18.weebly.com/uploads/5/9/8/5/59854633/string1wave1oscillation22oct2017.txt</a:t>
            </a:r>
            <a:endParaRPr lang="en-ID" dirty="0"/>
          </a:p>
        </p:txBody>
      </p:sp>
    </p:spTree>
    <p:extLst>
      <p:ext uri="{BB962C8B-B14F-4D97-AF65-F5344CB8AC3E}">
        <p14:creationId xmlns:p14="http://schemas.microsoft.com/office/powerpoint/2010/main" val="327903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F4DC-17D6-622B-C948-0F3E2864B4A1}"/>
              </a:ext>
            </a:extLst>
          </p:cNvPr>
          <p:cNvSpPr>
            <a:spLocks noGrp="1"/>
          </p:cNvSpPr>
          <p:nvPr>
            <p:ph type="title"/>
          </p:nvPr>
        </p:nvSpPr>
        <p:spPr/>
        <p:txBody>
          <a:bodyPr>
            <a:noAutofit/>
          </a:bodyPr>
          <a:lstStyle/>
          <a:p>
            <a:r>
              <a:rPr lang="en-ID" sz="3300" b="1" dirty="0">
                <a:effectLst/>
                <a:latin typeface="Times New Roman" panose="02020603050405020304" pitchFamily="18" charset="0"/>
                <a:ea typeface="Calibri" panose="020F0502020204030204" pitchFamily="34" charset="0"/>
              </a:rPr>
              <a:t>Elastic collisions or perfectly elastic collisions</a:t>
            </a:r>
            <a:endParaRPr lang="en-ID" sz="33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907BBCE-305C-98FB-EB83-7E6E5F59C5DB}"/>
                  </a:ext>
                </a:extLst>
              </p:cNvPr>
              <p:cNvSpPr>
                <a:spLocks noGrp="1"/>
              </p:cNvSpPr>
              <p:nvPr>
                <p:ph idx="1"/>
              </p:nvPr>
            </p:nvSpPr>
            <p:spPr/>
            <p:txBody>
              <a:bodyPr>
                <a:normAutofit fontScale="92500"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is more complex problem because instead of one unknown v there two unknowns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time we use the law of conservation of kinetic energy in addition to the law of conservation of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two simultaneous equations to solve in this case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(6)</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These simultaneous equations are quadratic; there will be two solutions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two solutions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must choose the correct solutions based on the physical conditions.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the quadratic simultaneous equations by substitution, expressing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through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from the first equation and substituting the expression into the second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Substituting (7) to (6), we get the single quadratic equation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By solving the single quadratic equation and finding two values of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we must decide with of the two answers is the correct physical value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can be found through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using (7).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F907BBCE-305C-98FB-EB83-7E6E5F59C5DB}"/>
                  </a:ext>
                </a:extLst>
              </p:cNvPr>
              <p:cNvSpPr>
                <a:spLocks noGrp="1" noRot="1" noChangeAspect="1" noMove="1" noResize="1" noEditPoints="1" noAdjustHandles="1" noChangeArrowheads="1" noChangeShapeType="1" noTextEdit="1"/>
              </p:cNvSpPr>
              <p:nvPr>
                <p:ph idx="1"/>
              </p:nvPr>
            </p:nvSpPr>
            <p:spPr>
              <a:blipFill>
                <a:blip r:embed="rId2"/>
                <a:stretch>
                  <a:fillRect l="-406" t="-1401" r="-638" b="-560"/>
                </a:stretch>
              </a:blipFill>
            </p:spPr>
            <p:txBody>
              <a:bodyPr/>
              <a:lstStyle/>
              <a:p>
                <a:r>
                  <a:rPr lang="en-ID">
                    <a:noFill/>
                  </a:rPr>
                  <a:t> </a:t>
                </a:r>
              </a:p>
            </p:txBody>
          </p:sp>
        </mc:Fallback>
      </mc:AlternateContent>
    </p:spTree>
    <p:extLst>
      <p:ext uri="{BB962C8B-B14F-4D97-AF65-F5344CB8AC3E}">
        <p14:creationId xmlns:p14="http://schemas.microsoft.com/office/powerpoint/2010/main" val="25866459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1E256-B02F-A5D3-41B4-3A56A34B60D6}"/>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Interference</a:t>
            </a:r>
            <a:endParaRPr lang="en-ID" sz="11100" dirty="0"/>
          </a:p>
        </p:txBody>
      </p:sp>
      <p:sp>
        <p:nvSpPr>
          <p:cNvPr id="3" name="Content Placeholder 2">
            <a:extLst>
              <a:ext uri="{FF2B5EF4-FFF2-40B4-BE49-F238E27FC236}">
                <a16:creationId xmlns:a16="http://schemas.microsoft.com/office/drawing/2014/main" id="{E58756EB-C4D9-3807-47D5-75297733950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sin(ω(t – x/v)) + sin(L + ω(t – x/v)) = 2sin(0.5L + ω(t – x/v)cos(0.5L)</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Give interference equation for sin(ω(t – x/v)) and sin(L + ω(t – x/v)). </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L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ω = T. t = 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https://physics16.weebly.com/uploads/5/9/8/5/59854633/interference2019nov.txt</a:t>
            </a:r>
            <a:endParaRPr lang="en-ID" dirty="0"/>
          </a:p>
        </p:txBody>
      </p:sp>
    </p:spTree>
    <p:extLst>
      <p:ext uri="{BB962C8B-B14F-4D97-AF65-F5344CB8AC3E}">
        <p14:creationId xmlns:p14="http://schemas.microsoft.com/office/powerpoint/2010/main" val="13681759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28629-787B-528C-4BB1-154611222E3D}"/>
              </a:ext>
            </a:extLst>
          </p:cNvPr>
          <p:cNvSpPr>
            <a:spLocks noGrp="1"/>
          </p:cNvSpPr>
          <p:nvPr>
            <p:ph type="title"/>
          </p:nvPr>
        </p:nvSpPr>
        <p:spPr/>
        <p:txBody>
          <a:bodyPr>
            <a:noAutofit/>
          </a:bodyPr>
          <a:lstStyle/>
          <a:p>
            <a:r>
              <a:rPr lang="en-ID" sz="7700" b="1" dirty="0">
                <a:effectLst/>
                <a:latin typeface="Times New Roman" panose="02020603050405020304" pitchFamily="18" charset="0"/>
                <a:ea typeface="Calibri" panose="020F0502020204030204" pitchFamily="34" charset="0"/>
              </a:rPr>
              <a:t>Mathematics for physics</a:t>
            </a:r>
            <a:endParaRPr lang="en-ID" sz="7700" dirty="0"/>
          </a:p>
        </p:txBody>
      </p:sp>
      <p:sp>
        <p:nvSpPr>
          <p:cNvPr id="3" name="Content Placeholder 2">
            <a:extLst>
              <a:ext uri="{FF2B5EF4-FFF2-40B4-BE49-F238E27FC236}">
                <a16:creationId xmlns:a16="http://schemas.microsoft.com/office/drawing/2014/main" id="{A9D4D5A4-6F87-80A8-C934-5563E378D34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Degrees and radians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Trigonometric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Derivatives and integrals of sin, cos, tan and other trigonometric functions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Differential equations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Functions of many variables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Vector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Add, subtract, multiply vectors (dot-product, cross-product)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Tensor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Multiply tensor by vector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86292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26BE-A14F-BCEF-61FA-76B47525929C}"/>
              </a:ext>
            </a:extLst>
          </p:cNvPr>
          <p:cNvSpPr>
            <a:spLocks noGrp="1"/>
          </p:cNvSpPr>
          <p:nvPr>
            <p:ph type="title"/>
          </p:nvPr>
        </p:nvSpPr>
        <p:spPr/>
        <p:txBody>
          <a:bodyPr/>
          <a:lstStyle/>
          <a:p>
            <a:r>
              <a:rPr lang="en-US" dirty="0"/>
              <a:t>Mathematics for physics (continued)</a:t>
            </a:r>
            <a:endParaRPr lang="en-ID" dirty="0"/>
          </a:p>
        </p:txBody>
      </p:sp>
      <p:sp>
        <p:nvSpPr>
          <p:cNvPr id="3" name="Content Placeholder 2">
            <a:extLst>
              <a:ext uri="{FF2B5EF4-FFF2-40B4-BE49-F238E27FC236}">
                <a16:creationId xmlns:a16="http://schemas.microsoft.com/office/drawing/2014/main" id="{2AADEB5F-8548-CF05-51D7-1281581E3F0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Details for mathematics in physics are here: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calculus12s.weebly.com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calculus17.weebly.com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calculus1only.weebly.com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calculus2only.weebly.com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discrete4math.weebly.com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discrete7math.weebly.com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algebra4students.weebly.com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statistics4students.weebly.com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biomath.weebly.com/</a:t>
            </a:r>
            <a:endParaRPr lang="en-ID" dirty="0"/>
          </a:p>
        </p:txBody>
      </p:sp>
    </p:spTree>
    <p:extLst>
      <p:ext uri="{BB962C8B-B14F-4D97-AF65-F5344CB8AC3E}">
        <p14:creationId xmlns:p14="http://schemas.microsoft.com/office/powerpoint/2010/main" val="245582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4499</Words>
  <Application>Microsoft Office PowerPoint</Application>
  <PresentationFormat>Widescreen</PresentationFormat>
  <Paragraphs>608</Paragraphs>
  <Slides>92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92</vt:i4>
      </vt:variant>
    </vt:vector>
  </HeadingPairs>
  <TitlesOfParts>
    <vt:vector size="98" baseType="lpstr">
      <vt:lpstr>Arial</vt:lpstr>
      <vt:lpstr>Calibri</vt:lpstr>
      <vt:lpstr>Calibri Light</vt:lpstr>
      <vt:lpstr>Cambria Math</vt:lpstr>
      <vt:lpstr>Times New Roman</vt:lpstr>
      <vt:lpstr>Office Theme</vt:lpstr>
      <vt:lpstr>Classical mechanics</vt:lpstr>
      <vt:lpstr>PowerPoint Presentation</vt:lpstr>
      <vt:lpstr>Limits for use of classical mechanics</vt:lpstr>
      <vt:lpstr>Material point</vt:lpstr>
      <vt:lpstr>One dimensional motion</vt:lpstr>
      <vt:lpstr>Kinematics</vt:lpstr>
      <vt:lpstr>PowerPoint Presentation</vt:lpstr>
      <vt:lpstr>Collisions</vt:lpstr>
      <vt:lpstr>Elastic collisions or perfectly elastic collisions</vt:lpstr>
      <vt:lpstr>Conservation of momentum</vt:lpstr>
      <vt:lpstr>PowerPoint Presentation</vt:lpstr>
      <vt:lpstr>Acceleration kinematics</vt:lpstr>
      <vt:lpstr>Dynamics</vt:lpstr>
      <vt:lpstr>Mechanical system</vt:lpstr>
      <vt:lpstr>Centre of mass</vt:lpstr>
      <vt:lpstr>Internal forces and external forces</vt:lpstr>
      <vt:lpstr>Momentum</vt:lpstr>
      <vt:lpstr>Kinetic energy</vt:lpstr>
      <vt:lpstr>PowerPoint Presentation</vt:lpstr>
      <vt:lpstr>Laws of Newton</vt:lpstr>
      <vt:lpstr>Mass</vt:lpstr>
      <vt:lpstr>Two-dimensional motion</vt:lpstr>
      <vt:lpstr>Projectile</vt:lpstr>
      <vt:lpstr>Projectile (continued)</vt:lpstr>
      <vt:lpstr>Projectile (continued)</vt:lpstr>
      <vt:lpstr>Projectile (continued)</vt:lpstr>
      <vt:lpstr>Projectile (continued)</vt:lpstr>
      <vt:lpstr>Projectile (continued)</vt:lpstr>
      <vt:lpstr>Projectile (continued)</vt:lpstr>
      <vt:lpstr>Projectile (continued)</vt:lpstr>
      <vt:lpstr>One dimensional motion</vt:lpstr>
      <vt:lpstr>Truck and trolley</vt:lpstr>
      <vt:lpstr>Collided eggs</vt:lpstr>
      <vt:lpstr>Volume</vt:lpstr>
      <vt:lpstr>One dimensional motion</vt:lpstr>
      <vt:lpstr>Pulley problem</vt:lpstr>
      <vt:lpstr>Pulley problem (continued)</vt:lpstr>
      <vt:lpstr>Pulley problem (continued)</vt:lpstr>
      <vt:lpstr>Pulley problem (continued)</vt:lpstr>
      <vt:lpstr>Pulley problem (continued)</vt:lpstr>
      <vt:lpstr>Pulley problem (continued)</vt:lpstr>
      <vt:lpstr>Friction</vt:lpstr>
      <vt:lpstr>Friction (continued)</vt:lpstr>
      <vt:lpstr>mv = Ft</vt:lpstr>
      <vt:lpstr>mv = Ft (continued)</vt:lpstr>
      <vt:lpstr>mv = Ft (continued)</vt:lpstr>
      <vt:lpstr>Rotational motion</vt:lpstr>
      <vt:lpstr>Rotational motion (continued)</vt:lpstr>
      <vt:lpstr>Breaking rope during rotation of the mass</vt:lpstr>
      <vt:lpstr>Rotation vs translation</vt:lpstr>
      <vt:lpstr>Rotation vs translation (continued)</vt:lpstr>
      <vt:lpstr>Energy, work and power</vt:lpstr>
      <vt:lpstr>Energy, work and power (continued)</vt:lpstr>
      <vt:lpstr>Conservation laws</vt:lpstr>
      <vt:lpstr>Gravity force of Newton</vt:lpstr>
      <vt:lpstr>Gravity force of Newton (continued)</vt:lpstr>
      <vt:lpstr>Escape velocity, orbital velocity and gravity acceleration</vt:lpstr>
      <vt:lpstr>(continued)</vt:lpstr>
      <vt:lpstr>(continued)</vt:lpstr>
      <vt:lpstr>Work-energy theorem</vt:lpstr>
      <vt:lpstr>Solid mechanics</vt:lpstr>
      <vt:lpstr>Solid mechanics (continued)</vt:lpstr>
      <vt:lpstr>Solid mechanics (continued)</vt:lpstr>
      <vt:lpstr>Weight</vt:lpstr>
      <vt:lpstr>Free-body diagram</vt:lpstr>
      <vt:lpstr>Inclined plane</vt:lpstr>
      <vt:lpstr>Inclined plane (continued)</vt:lpstr>
      <vt:lpstr>Inclined plane (continued)</vt:lpstr>
      <vt:lpstr>Inclined plane (continued)</vt:lpstr>
      <vt:lpstr>Inclined plane (continued)</vt:lpstr>
      <vt:lpstr>Inclined plane (continued)</vt:lpstr>
      <vt:lpstr>PowerPoint Presentation</vt:lpstr>
      <vt:lpstr>Statics</vt:lpstr>
      <vt:lpstr>Blocks stacking problem</vt:lpstr>
      <vt:lpstr>Block stacking problem (continued)</vt:lpstr>
      <vt:lpstr>Block stacking problem (continued)</vt:lpstr>
      <vt:lpstr>Angular acceleration, torque, force</vt:lpstr>
      <vt:lpstr>Spring force F = -kx</vt:lpstr>
      <vt:lpstr>Pendulum</vt:lpstr>
      <vt:lpstr>Oscillation</vt:lpstr>
      <vt:lpstr>PowerPoint Presentation</vt:lpstr>
      <vt:lpstr>Oscillation (continued)</vt:lpstr>
      <vt:lpstr>Oscillation (continued)</vt:lpstr>
      <vt:lpstr>Oscillation (continued)</vt:lpstr>
      <vt:lpstr>Oscillation (continued)</vt:lpstr>
      <vt:lpstr>Oscillation (continued)</vt:lpstr>
      <vt:lpstr>Oscillation (continued)</vt:lpstr>
      <vt:lpstr>Waves</vt:lpstr>
      <vt:lpstr>Waves (continued)</vt:lpstr>
      <vt:lpstr>Interference</vt:lpstr>
      <vt:lpstr>Mathematics for physics</vt:lpstr>
      <vt:lpstr>Mathematics for physics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mechanics</dc:title>
  <dc:creator>Aruan Maria</dc:creator>
  <cp:lastModifiedBy>Aruan Maria</cp:lastModifiedBy>
  <cp:revision>92</cp:revision>
  <dcterms:created xsi:type="dcterms:W3CDTF">2023-09-18T06:31:41Z</dcterms:created>
  <dcterms:modified xsi:type="dcterms:W3CDTF">2023-09-18T08:19:20Z</dcterms:modified>
</cp:coreProperties>
</file>