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0" r:id="rId4"/>
    <p:sldId id="269" r:id="rId5"/>
    <p:sldId id="267" r:id="rId6"/>
    <p:sldId id="268" r:id="rId7"/>
    <p:sldId id="266" r:id="rId8"/>
    <p:sldId id="260" r:id="rId9"/>
    <p:sldId id="261" r:id="rId10"/>
    <p:sldId id="262" r:id="rId11"/>
    <p:sldId id="259" r:id="rId12"/>
    <p:sldId id="258" r:id="rId13"/>
    <p:sldId id="264" r:id="rId14"/>
    <p:sldId id="263" r:id="rId15"/>
    <p:sldId id="265"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7810006-087D-4C0E-BF83-EB871A52B82E}" type="datetimeFigureOut">
              <a:rPr lang="en-US" smtClean="0"/>
              <a:t>11/4/2014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CD6066-14A6-4317-9477-B91871F0CFA0}" type="slidenum">
              <a:rPr lang="en-US" smtClean="0"/>
              <a:t>‹#›</a:t>
            </a:fld>
            <a:endParaRPr lang="en-US"/>
          </a:p>
        </p:txBody>
      </p:sp>
    </p:spTree>
    <p:extLst>
      <p:ext uri="{BB962C8B-B14F-4D97-AF65-F5344CB8AC3E}">
        <p14:creationId xmlns:p14="http://schemas.microsoft.com/office/powerpoint/2010/main" val="32274768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810006-087D-4C0E-BF83-EB871A52B82E}" type="datetimeFigureOut">
              <a:rPr lang="en-US" smtClean="0"/>
              <a:t>11/4/2014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CD6066-14A6-4317-9477-B91871F0CFA0}" type="slidenum">
              <a:rPr lang="en-US" smtClean="0"/>
              <a:t>‹#›</a:t>
            </a:fld>
            <a:endParaRPr lang="en-US"/>
          </a:p>
        </p:txBody>
      </p:sp>
    </p:spTree>
    <p:extLst>
      <p:ext uri="{BB962C8B-B14F-4D97-AF65-F5344CB8AC3E}">
        <p14:creationId xmlns:p14="http://schemas.microsoft.com/office/powerpoint/2010/main" val="29234792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810006-087D-4C0E-BF83-EB871A52B82E}" type="datetimeFigureOut">
              <a:rPr lang="en-US" smtClean="0"/>
              <a:t>11/4/2014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CD6066-14A6-4317-9477-B91871F0CFA0}" type="slidenum">
              <a:rPr lang="en-US" smtClean="0"/>
              <a:t>‹#›</a:t>
            </a:fld>
            <a:endParaRPr lang="en-US"/>
          </a:p>
        </p:txBody>
      </p:sp>
    </p:spTree>
    <p:extLst>
      <p:ext uri="{BB962C8B-B14F-4D97-AF65-F5344CB8AC3E}">
        <p14:creationId xmlns:p14="http://schemas.microsoft.com/office/powerpoint/2010/main" val="37245246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810006-087D-4C0E-BF83-EB871A52B82E}" type="datetimeFigureOut">
              <a:rPr lang="en-US" smtClean="0"/>
              <a:t>11/4/2014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CD6066-14A6-4317-9477-B91871F0CFA0}" type="slidenum">
              <a:rPr lang="en-US" smtClean="0"/>
              <a:t>‹#›</a:t>
            </a:fld>
            <a:endParaRPr lang="en-US"/>
          </a:p>
        </p:txBody>
      </p:sp>
    </p:spTree>
    <p:extLst>
      <p:ext uri="{BB962C8B-B14F-4D97-AF65-F5344CB8AC3E}">
        <p14:creationId xmlns:p14="http://schemas.microsoft.com/office/powerpoint/2010/main" val="913849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7810006-087D-4C0E-BF83-EB871A52B82E}" type="datetimeFigureOut">
              <a:rPr lang="en-US" smtClean="0"/>
              <a:t>11/4/2014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CD6066-14A6-4317-9477-B91871F0CFA0}" type="slidenum">
              <a:rPr lang="en-US" smtClean="0"/>
              <a:t>‹#›</a:t>
            </a:fld>
            <a:endParaRPr lang="en-US"/>
          </a:p>
        </p:txBody>
      </p:sp>
    </p:spTree>
    <p:extLst>
      <p:ext uri="{BB962C8B-B14F-4D97-AF65-F5344CB8AC3E}">
        <p14:creationId xmlns:p14="http://schemas.microsoft.com/office/powerpoint/2010/main" val="2224864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7810006-087D-4C0E-BF83-EB871A52B82E}" type="datetimeFigureOut">
              <a:rPr lang="en-US" smtClean="0"/>
              <a:t>11/4/2014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CD6066-14A6-4317-9477-B91871F0CFA0}" type="slidenum">
              <a:rPr lang="en-US" smtClean="0"/>
              <a:t>‹#›</a:t>
            </a:fld>
            <a:endParaRPr lang="en-US"/>
          </a:p>
        </p:txBody>
      </p:sp>
    </p:spTree>
    <p:extLst>
      <p:ext uri="{BB962C8B-B14F-4D97-AF65-F5344CB8AC3E}">
        <p14:creationId xmlns:p14="http://schemas.microsoft.com/office/powerpoint/2010/main" val="10786806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7810006-087D-4C0E-BF83-EB871A52B82E}" type="datetimeFigureOut">
              <a:rPr lang="en-US" smtClean="0"/>
              <a:t>11/4/2014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CD6066-14A6-4317-9477-B91871F0CFA0}" type="slidenum">
              <a:rPr lang="en-US" smtClean="0"/>
              <a:t>‹#›</a:t>
            </a:fld>
            <a:endParaRPr lang="en-US"/>
          </a:p>
        </p:txBody>
      </p:sp>
    </p:spTree>
    <p:extLst>
      <p:ext uri="{BB962C8B-B14F-4D97-AF65-F5344CB8AC3E}">
        <p14:creationId xmlns:p14="http://schemas.microsoft.com/office/powerpoint/2010/main" val="14206259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7810006-087D-4C0E-BF83-EB871A52B82E}" type="datetimeFigureOut">
              <a:rPr lang="en-US" smtClean="0"/>
              <a:t>11/4/2014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CD6066-14A6-4317-9477-B91871F0CFA0}" type="slidenum">
              <a:rPr lang="en-US" smtClean="0"/>
              <a:t>‹#›</a:t>
            </a:fld>
            <a:endParaRPr lang="en-US"/>
          </a:p>
        </p:txBody>
      </p:sp>
    </p:spTree>
    <p:extLst>
      <p:ext uri="{BB962C8B-B14F-4D97-AF65-F5344CB8AC3E}">
        <p14:creationId xmlns:p14="http://schemas.microsoft.com/office/powerpoint/2010/main" val="11744083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810006-087D-4C0E-BF83-EB871A52B82E}" type="datetimeFigureOut">
              <a:rPr lang="en-US" smtClean="0"/>
              <a:t>11/4/2014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CD6066-14A6-4317-9477-B91871F0CFA0}" type="slidenum">
              <a:rPr lang="en-US" smtClean="0"/>
              <a:t>‹#›</a:t>
            </a:fld>
            <a:endParaRPr lang="en-US"/>
          </a:p>
        </p:txBody>
      </p:sp>
    </p:spTree>
    <p:extLst>
      <p:ext uri="{BB962C8B-B14F-4D97-AF65-F5344CB8AC3E}">
        <p14:creationId xmlns:p14="http://schemas.microsoft.com/office/powerpoint/2010/main" val="22470285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810006-087D-4C0E-BF83-EB871A52B82E}" type="datetimeFigureOut">
              <a:rPr lang="en-US" smtClean="0"/>
              <a:t>11/4/2014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CD6066-14A6-4317-9477-B91871F0CFA0}" type="slidenum">
              <a:rPr lang="en-US" smtClean="0"/>
              <a:t>‹#›</a:t>
            </a:fld>
            <a:endParaRPr lang="en-US"/>
          </a:p>
        </p:txBody>
      </p:sp>
    </p:spTree>
    <p:extLst>
      <p:ext uri="{BB962C8B-B14F-4D97-AF65-F5344CB8AC3E}">
        <p14:creationId xmlns:p14="http://schemas.microsoft.com/office/powerpoint/2010/main" val="17849493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810006-087D-4C0E-BF83-EB871A52B82E}" type="datetimeFigureOut">
              <a:rPr lang="en-US" smtClean="0"/>
              <a:t>11/4/2014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CD6066-14A6-4317-9477-B91871F0CFA0}" type="slidenum">
              <a:rPr lang="en-US" smtClean="0"/>
              <a:t>‹#›</a:t>
            </a:fld>
            <a:endParaRPr lang="en-US"/>
          </a:p>
        </p:txBody>
      </p:sp>
    </p:spTree>
    <p:extLst>
      <p:ext uri="{BB962C8B-B14F-4D97-AF65-F5344CB8AC3E}">
        <p14:creationId xmlns:p14="http://schemas.microsoft.com/office/powerpoint/2010/main" val="2631659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810006-087D-4C0E-BF83-EB871A52B82E}" type="datetimeFigureOut">
              <a:rPr lang="en-US" smtClean="0"/>
              <a:t>11/4/2014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CD6066-14A6-4317-9477-B91871F0CFA0}" type="slidenum">
              <a:rPr lang="en-US" smtClean="0"/>
              <a:t>‹#›</a:t>
            </a:fld>
            <a:endParaRPr lang="en-US"/>
          </a:p>
        </p:txBody>
      </p:sp>
    </p:spTree>
    <p:extLst>
      <p:ext uri="{BB962C8B-B14F-4D97-AF65-F5344CB8AC3E}">
        <p14:creationId xmlns:p14="http://schemas.microsoft.com/office/powerpoint/2010/main" val="25873553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en.wikipedia.org/wiki/Euclidean_vector" TargetMode="External"/><Relationship Id="rId7" Type="http://schemas.openxmlformats.org/officeDocument/2006/relationships/hyperlink" Target="http://en.wikipedia.org/wiki/Particle" TargetMode="External"/><Relationship Id="rId2" Type="http://schemas.openxmlformats.org/officeDocument/2006/relationships/hyperlink" Target="http://en.wikipedia.org/wiki/Physics" TargetMode="External"/><Relationship Id="rId1" Type="http://schemas.openxmlformats.org/officeDocument/2006/relationships/slideLayout" Target="../slideLayouts/slideLayout2.xml"/><Relationship Id="rId6" Type="http://schemas.openxmlformats.org/officeDocument/2006/relationships/hyperlink" Target="http://en.wikipedia.org/wiki/Rigid_body" TargetMode="External"/><Relationship Id="rId5" Type="http://schemas.openxmlformats.org/officeDocument/2006/relationships/hyperlink" Target="http://en.wikipedia.org/wiki/Rotational_speed" TargetMode="External"/><Relationship Id="rId4" Type="http://schemas.openxmlformats.org/officeDocument/2006/relationships/hyperlink" Target="http://en.wikipedia.org/wiki/Moment_of_inertia"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en.wikipedia.org/wiki/Circumference" TargetMode="External"/><Relationship Id="rId7" Type="http://schemas.openxmlformats.org/officeDocument/2006/relationships/hyperlink" Target="http://en.wikipedia.org/wiki/Center_of_mass" TargetMode="External"/><Relationship Id="rId2" Type="http://schemas.openxmlformats.org/officeDocument/2006/relationships/hyperlink" Target="http://en.wikipedia.org/wiki/Physics" TargetMode="External"/><Relationship Id="rId1" Type="http://schemas.openxmlformats.org/officeDocument/2006/relationships/slideLayout" Target="../slideLayouts/slideLayout2.xml"/><Relationship Id="rId6" Type="http://schemas.openxmlformats.org/officeDocument/2006/relationships/hyperlink" Target="http://en.wikipedia.org/wiki/Rotation_around_a_fixed_axis" TargetMode="External"/><Relationship Id="rId5" Type="http://schemas.openxmlformats.org/officeDocument/2006/relationships/hyperlink" Target="http://en.wikipedia.org/wiki/Rotation" TargetMode="External"/><Relationship Id="rId4" Type="http://schemas.openxmlformats.org/officeDocument/2006/relationships/hyperlink" Target="http://en.wikipedia.org/wiki/Circle"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en.wikipedia.org/wiki/Molecule" TargetMode="External"/><Relationship Id="rId2" Type="http://schemas.openxmlformats.org/officeDocument/2006/relationships/hyperlink" Target="http://en.wikipedia.org/wiki/Atom" TargetMode="External"/><Relationship Id="rId1" Type="http://schemas.openxmlformats.org/officeDocument/2006/relationships/slideLayout" Target="../slideLayouts/slideLayout2.xml"/><Relationship Id="rId6" Type="http://schemas.openxmlformats.org/officeDocument/2006/relationships/hyperlink" Target="http://en.wikipedia.org/wiki/Macroscopic" TargetMode="External"/><Relationship Id="rId5" Type="http://schemas.openxmlformats.org/officeDocument/2006/relationships/hyperlink" Target="http://en.wikipedia.org/wiki/Motion_%28physics%29" TargetMode="External"/><Relationship Id="rId4" Type="http://schemas.openxmlformats.org/officeDocument/2006/relationships/hyperlink" Target="http://en.wikipedia.org/wiki/Randomness"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en.wikipedia.org/wiki/Joseph_Black" TargetMode="External"/><Relationship Id="rId3" Type="http://schemas.openxmlformats.org/officeDocument/2006/relationships/hyperlink" Target="http://en.wikipedia.org/wiki/Heat_transfer" TargetMode="External"/><Relationship Id="rId7" Type="http://schemas.openxmlformats.org/officeDocument/2006/relationships/hyperlink" Target="http://en.wikipedia.org/wiki/Calorimeter" TargetMode="External"/><Relationship Id="rId2" Type="http://schemas.openxmlformats.org/officeDocument/2006/relationships/hyperlink" Target="http://en.wikipedia.org/wiki/State_variables" TargetMode="External"/><Relationship Id="rId1" Type="http://schemas.openxmlformats.org/officeDocument/2006/relationships/slideLayout" Target="../slideLayouts/slideLayout2.xml"/><Relationship Id="rId6" Type="http://schemas.openxmlformats.org/officeDocument/2006/relationships/hyperlink" Target="http://en.wikipedia.org/wiki/Phase_transition" TargetMode="External"/><Relationship Id="rId5" Type="http://schemas.openxmlformats.org/officeDocument/2006/relationships/hyperlink" Target="http://en.wikipedia.org/wiki/Physical_change" TargetMode="External"/><Relationship Id="rId10" Type="http://schemas.openxmlformats.org/officeDocument/2006/relationships/hyperlink" Target="http://en.wikipedia.org/wiki/Temperature" TargetMode="External"/><Relationship Id="rId4" Type="http://schemas.openxmlformats.org/officeDocument/2006/relationships/hyperlink" Target="http://en.wikipedia.org/wiki/Chemical_reaction" TargetMode="External"/><Relationship Id="rId9" Type="http://schemas.openxmlformats.org/officeDocument/2006/relationships/hyperlink" Target="http://en.wikipedia.org/wiki/Heat"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en.wikipedia.org/wiki/Thermodynamic_equilibrium" TargetMode="External"/><Relationship Id="rId13" Type="http://schemas.openxmlformats.org/officeDocument/2006/relationships/hyperlink" Target="http://en.wikipedia.org/wiki/Ground_state" TargetMode="External"/><Relationship Id="rId3" Type="http://schemas.openxmlformats.org/officeDocument/2006/relationships/hyperlink" Target="http://en.wikipedia.org/wiki/Temperature" TargetMode="External"/><Relationship Id="rId7" Type="http://schemas.openxmlformats.org/officeDocument/2006/relationships/hyperlink" Target="http://en.wikipedia.org/wiki/Second_law_of_thermodynamics" TargetMode="External"/><Relationship Id="rId12" Type="http://schemas.openxmlformats.org/officeDocument/2006/relationships/hyperlink" Target="http://en.wikipedia.org/wiki/Glass" TargetMode="External"/><Relationship Id="rId2" Type="http://schemas.openxmlformats.org/officeDocument/2006/relationships/hyperlink" Target="http://en.wikipedia.org/wiki/Zeroth_law_of_thermodynamics" TargetMode="External"/><Relationship Id="rId1" Type="http://schemas.openxmlformats.org/officeDocument/2006/relationships/slideLayout" Target="../slideLayouts/slideLayout2.xml"/><Relationship Id="rId6" Type="http://schemas.openxmlformats.org/officeDocument/2006/relationships/hyperlink" Target="http://en.wikipedia.org/wiki/Perpetual_motion_machine" TargetMode="External"/><Relationship Id="rId11" Type="http://schemas.openxmlformats.org/officeDocument/2006/relationships/hyperlink" Target="http://en.wikipedia.org/wiki/Absolute_zero" TargetMode="External"/><Relationship Id="rId5" Type="http://schemas.openxmlformats.org/officeDocument/2006/relationships/hyperlink" Target="http://en.wikipedia.org/wiki/Conservation_of_energy" TargetMode="External"/><Relationship Id="rId10" Type="http://schemas.openxmlformats.org/officeDocument/2006/relationships/hyperlink" Target="http://en.wikipedia.org/wiki/Third_law_of_thermodynamics" TargetMode="External"/><Relationship Id="rId4" Type="http://schemas.openxmlformats.org/officeDocument/2006/relationships/hyperlink" Target="http://en.wikipedia.org/wiki/First_law_of_thermodynamics" TargetMode="External"/><Relationship Id="rId9" Type="http://schemas.openxmlformats.org/officeDocument/2006/relationships/hyperlink" Target="http://en.wikipedia.org/wiki/Entropy"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en.wikipedia.org/wiki/State_function" TargetMode="External"/><Relationship Id="rId3" Type="http://schemas.openxmlformats.org/officeDocument/2006/relationships/hyperlink" Target="http://en.wikipedia.org/wiki/Thermodynamic_system" TargetMode="External"/><Relationship Id="rId7" Type="http://schemas.openxmlformats.org/officeDocument/2006/relationships/hyperlink" Target="http://en.wikipedia.org/wiki/Maximum_entropy_thermodynamics" TargetMode="External"/><Relationship Id="rId2" Type="http://schemas.openxmlformats.org/officeDocument/2006/relationships/hyperlink" Target="http://en.wikipedia.org/wiki/Thermodynamics" TargetMode="External"/><Relationship Id="rId1" Type="http://schemas.openxmlformats.org/officeDocument/2006/relationships/slideLayout" Target="../slideLayouts/slideLayout2.xml"/><Relationship Id="rId6" Type="http://schemas.openxmlformats.org/officeDocument/2006/relationships/hyperlink" Target="http://en.wikipedia.org/wiki/Isolated_system" TargetMode="External"/><Relationship Id="rId5" Type="http://schemas.openxmlformats.org/officeDocument/2006/relationships/hyperlink" Target="http://en.wikipedia.org/wiki/Second_law_of_thermodynamics" TargetMode="External"/><Relationship Id="rId10" Type="http://schemas.openxmlformats.org/officeDocument/2006/relationships/hyperlink" Target="http://en.wikipedia.org/wiki/Irreversible_process" TargetMode="External"/><Relationship Id="rId4" Type="http://schemas.openxmlformats.org/officeDocument/2006/relationships/hyperlink" Target="http://en.wikipedia.org/wiki/Entropy_%28order_and_disorder%29" TargetMode="External"/><Relationship Id="rId9" Type="http://schemas.openxmlformats.org/officeDocument/2006/relationships/hyperlink" Target="http://en.wikipedia.org/wiki/Reversible_process_%28thermodynamics%29"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en.wikipedia.org/wiki/International_Organization_for_Standardization"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en.wikipedia.org/wiki/Accuracy_and_precision" TargetMode="External"/><Relationship Id="rId2" Type="http://schemas.openxmlformats.org/officeDocument/2006/relationships/hyperlink" Target="http://en.wikipedia.org/wiki/Numerical_digit"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en.wikipedia.org/wiki/Motion_%28physics%29" TargetMode="External"/><Relationship Id="rId2" Type="http://schemas.openxmlformats.org/officeDocument/2006/relationships/hyperlink" Target="http://en.wikipedia.org/wiki/Classical_mechanics" TargetMode="External"/><Relationship Id="rId1" Type="http://schemas.openxmlformats.org/officeDocument/2006/relationships/slideLayout" Target="../slideLayouts/slideLayout2.xml"/><Relationship Id="rId5" Type="http://schemas.openxmlformats.org/officeDocument/2006/relationships/hyperlink" Target="http://en.wikipedia.org/wiki/Ancient_Greek_language" TargetMode="External"/><Relationship Id="rId4" Type="http://schemas.openxmlformats.org/officeDocument/2006/relationships/hyperlink" Target="http://en.wikipedia.org/wiki/Andr%C3%A9-Marie_Amp%C3%A8re"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en.wikipedia.org/wiki/Kinematics" TargetMode="External"/><Relationship Id="rId3" Type="http://schemas.openxmlformats.org/officeDocument/2006/relationships/hyperlink" Target="http://en.wikipedia.org/wiki/Physics" TargetMode="External"/><Relationship Id="rId7" Type="http://schemas.openxmlformats.org/officeDocument/2006/relationships/hyperlink" Target="http://en.wikipedia.org/wiki/Motion_%28physics%29" TargetMode="External"/><Relationship Id="rId2" Type="http://schemas.openxmlformats.org/officeDocument/2006/relationships/hyperlink" Target="http://en.wikipedia.org/wiki/Branch_%28academia%29#Physics" TargetMode="External"/><Relationship Id="rId1" Type="http://schemas.openxmlformats.org/officeDocument/2006/relationships/slideLayout" Target="../slideLayouts/slideLayout2.xml"/><Relationship Id="rId6" Type="http://schemas.openxmlformats.org/officeDocument/2006/relationships/hyperlink" Target="http://en.wikipedia.org/wiki/Torque" TargetMode="External"/><Relationship Id="rId11" Type="http://schemas.openxmlformats.org/officeDocument/2006/relationships/hyperlink" Target="http://en.wikipedia.org/wiki/Second_law_of_motion" TargetMode="External"/><Relationship Id="rId5" Type="http://schemas.openxmlformats.org/officeDocument/2006/relationships/hyperlink" Target="http://en.wikipedia.org/wiki/Force" TargetMode="External"/><Relationship Id="rId10" Type="http://schemas.openxmlformats.org/officeDocument/2006/relationships/hyperlink" Target="http://en.wikipedia.org/wiki/Physical_laws" TargetMode="External"/><Relationship Id="rId4" Type="http://schemas.openxmlformats.org/officeDocument/2006/relationships/hyperlink" Target="http://en.wikipedia.org/wiki/Classical_mechanics" TargetMode="External"/><Relationship Id="rId9" Type="http://schemas.openxmlformats.org/officeDocument/2006/relationships/hyperlink" Target="http://en.wikipedia.org/wiki/Isaac_Newton"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en.wikipedia.org/wiki/Acceleration" TargetMode="External"/><Relationship Id="rId3" Type="http://schemas.openxmlformats.org/officeDocument/2006/relationships/hyperlink" Target="http://en.wikipedia.org/wiki/Velocity" TargetMode="External"/><Relationship Id="rId7" Type="http://schemas.openxmlformats.org/officeDocument/2006/relationships/hyperlink" Target="http://en.wikipedia.org/wiki/Mass" TargetMode="External"/><Relationship Id="rId2" Type="http://schemas.openxmlformats.org/officeDocument/2006/relationships/hyperlink" Target="http://en.wikipedia.org/wiki/Inertial_reference_frame" TargetMode="External"/><Relationship Id="rId1" Type="http://schemas.openxmlformats.org/officeDocument/2006/relationships/slideLayout" Target="../slideLayouts/slideLayout2.xml"/><Relationship Id="rId6" Type="http://schemas.openxmlformats.org/officeDocument/2006/relationships/hyperlink" Target="http://en.wikipedia.org/wiki/Forces" TargetMode="External"/><Relationship Id="rId5" Type="http://schemas.openxmlformats.org/officeDocument/2006/relationships/hyperlink" Target="http://en.wikipedia.org/wiki/Vector_sum" TargetMode="External"/><Relationship Id="rId4" Type="http://schemas.openxmlformats.org/officeDocument/2006/relationships/hyperlink" Target="http://en.wikipedia.org/wiki/Force"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en.wikipedia.org/wiki/Dimension_%28mathematics_and_physics%29" TargetMode="External"/><Relationship Id="rId13" Type="http://schemas.openxmlformats.org/officeDocument/2006/relationships/hyperlink" Target="http://en.wikipedia.org/wiki/Observer_%28special_relativity%29" TargetMode="External"/><Relationship Id="rId3" Type="http://schemas.openxmlformats.org/officeDocument/2006/relationships/hyperlink" Target="http://en.wikipedia.org/wiki/Coordinate_system" TargetMode="External"/><Relationship Id="rId7" Type="http://schemas.openxmlformats.org/officeDocument/2006/relationships/hyperlink" Target="http://en.wikipedia.org/wiki/Cartesian_coordinate_system" TargetMode="External"/><Relationship Id="rId12" Type="http://schemas.openxmlformats.org/officeDocument/2006/relationships/hyperlink" Target="http://en.wikipedia.org/wiki/Theory_of_relativity" TargetMode="External"/><Relationship Id="rId17" Type="http://schemas.openxmlformats.org/officeDocument/2006/relationships/hyperlink" Target="http://en.wikipedia.org/wiki/Galilean_relativity" TargetMode="External"/><Relationship Id="rId2" Type="http://schemas.openxmlformats.org/officeDocument/2006/relationships/hyperlink" Target="http://en.wikipedia.org/wiki/Physics" TargetMode="External"/><Relationship Id="rId16" Type="http://schemas.openxmlformats.org/officeDocument/2006/relationships/hyperlink" Target="http://en.wikipedia.org/wiki/Relative_motion" TargetMode="External"/><Relationship Id="rId1" Type="http://schemas.openxmlformats.org/officeDocument/2006/relationships/slideLayout" Target="../slideLayouts/slideLayout2.xml"/><Relationship Id="rId6" Type="http://schemas.openxmlformats.org/officeDocument/2006/relationships/hyperlink" Target="http://en.wikipedia.org/wiki/Time" TargetMode="External"/><Relationship Id="rId11" Type="http://schemas.openxmlformats.org/officeDocument/2006/relationships/hyperlink" Target="http://en.wikipedia.org/wiki/Motion_%28physics%29" TargetMode="External"/><Relationship Id="rId5" Type="http://schemas.openxmlformats.org/officeDocument/2006/relationships/hyperlink" Target="http://en.wikipedia.org/wiki/Orientation_%28geometry%29" TargetMode="External"/><Relationship Id="rId15" Type="http://schemas.openxmlformats.org/officeDocument/2006/relationships/hyperlink" Target="http://en.wikipedia.org/wiki/Coordinate_time" TargetMode="External"/><Relationship Id="rId10" Type="http://schemas.openxmlformats.org/officeDocument/2006/relationships/hyperlink" Target="http://en.wikipedia.org/wiki/Rest_%28physics%29" TargetMode="External"/><Relationship Id="rId4" Type="http://schemas.openxmlformats.org/officeDocument/2006/relationships/hyperlink" Target="http://en.wikipedia.org/wiki/Position_%28vector%29" TargetMode="External"/><Relationship Id="rId9" Type="http://schemas.openxmlformats.org/officeDocument/2006/relationships/hyperlink" Target="http://en.wikipedia.org/wiki/Space" TargetMode="External"/><Relationship Id="rId14" Type="http://schemas.openxmlformats.org/officeDocument/2006/relationships/hyperlink" Target="http://en.wikipedia.org/wiki/Origin_%28mathematics%29"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en.wikipedia.org/wiki/Second" TargetMode="External"/><Relationship Id="rId3" Type="http://schemas.openxmlformats.org/officeDocument/2006/relationships/hyperlink" Target="http://en.wikipedia.org/wiki/Plural" TargetMode="External"/><Relationship Id="rId7" Type="http://schemas.openxmlformats.org/officeDocument/2006/relationships/hyperlink" Target="http://en.wikipedia.org/wiki/Newton_%28unit%29" TargetMode="External"/><Relationship Id="rId2" Type="http://schemas.openxmlformats.org/officeDocument/2006/relationships/hyperlink" Target="http://en.wikipedia.org/wiki/Classical_mechanics" TargetMode="External"/><Relationship Id="rId1" Type="http://schemas.openxmlformats.org/officeDocument/2006/relationships/slideLayout" Target="../slideLayouts/slideLayout2.xml"/><Relationship Id="rId6" Type="http://schemas.openxmlformats.org/officeDocument/2006/relationships/hyperlink" Target="http://en.wikipedia.org/wiki/Meters_per_second" TargetMode="External"/><Relationship Id="rId5" Type="http://schemas.openxmlformats.org/officeDocument/2006/relationships/hyperlink" Target="http://en.wikipedia.org/wiki/Kilogram" TargetMode="External"/><Relationship Id="rId10" Type="http://schemas.openxmlformats.org/officeDocument/2006/relationships/hyperlink" Target="http://en.wikipedia.org/wiki/Velocity" TargetMode="External"/><Relationship Id="rId4" Type="http://schemas.openxmlformats.org/officeDocument/2006/relationships/hyperlink" Target="http://en.wikipedia.org/wiki/SI" TargetMode="External"/><Relationship Id="rId9" Type="http://schemas.openxmlformats.org/officeDocument/2006/relationships/hyperlink" Target="http://en.wikipedia.org/wiki/Mas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457200"/>
            <a:ext cx="7772400" cy="1470025"/>
          </a:xfrm>
        </p:spPr>
        <p:txBody>
          <a:bodyPr>
            <a:normAutofit/>
          </a:bodyPr>
          <a:lstStyle/>
          <a:p>
            <a:r>
              <a:rPr lang="en-US" sz="6600" b="1" dirty="0"/>
              <a:t>7 Lecture in physics</a:t>
            </a:r>
            <a:endParaRPr lang="en-US" sz="6600" dirty="0"/>
          </a:p>
        </p:txBody>
      </p:sp>
      <p:sp>
        <p:nvSpPr>
          <p:cNvPr id="3" name="Subtitle 2"/>
          <p:cNvSpPr>
            <a:spLocks noGrp="1"/>
          </p:cNvSpPr>
          <p:nvPr>
            <p:ph type="subTitle" idx="1"/>
          </p:nvPr>
        </p:nvSpPr>
        <p:spPr>
          <a:xfrm>
            <a:off x="1447800" y="2667000"/>
            <a:ext cx="6400800" cy="1447800"/>
          </a:xfrm>
        </p:spPr>
        <p:txBody>
          <a:bodyPr/>
          <a:lstStyle/>
          <a:p>
            <a:r>
              <a:rPr lang="en-US" b="1" dirty="0">
                <a:solidFill>
                  <a:srgbClr val="FF0000"/>
                </a:solidFill>
              </a:rPr>
              <a:t>Exams timetable</a:t>
            </a:r>
            <a:endParaRPr lang="en-US" b="1" dirty="0" smtClean="0">
              <a:solidFill>
                <a:srgbClr val="FF0000"/>
              </a:solidFill>
              <a:effectLst/>
            </a:endParaRPr>
          </a:p>
          <a:p>
            <a:r>
              <a:rPr lang="en-US" b="1" dirty="0">
                <a:solidFill>
                  <a:srgbClr val="FF0000"/>
                </a:solidFill>
              </a:rPr>
              <a:t>Revision</a:t>
            </a:r>
          </a:p>
        </p:txBody>
      </p:sp>
    </p:spTree>
    <p:extLst>
      <p:ext uri="{BB962C8B-B14F-4D97-AF65-F5344CB8AC3E}">
        <p14:creationId xmlns:p14="http://schemas.microsoft.com/office/powerpoint/2010/main" val="24261783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Angular momentum</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In </a:t>
            </a:r>
            <a:r>
              <a:rPr lang="en-US" dirty="0" smtClean="0">
                <a:hlinkClick r:id="rId2" tooltip="Physics"/>
              </a:rPr>
              <a:t>physics</a:t>
            </a:r>
            <a:r>
              <a:rPr lang="en-US" dirty="0" smtClean="0"/>
              <a:t>, </a:t>
            </a:r>
            <a:r>
              <a:rPr lang="en-US" b="1" dirty="0" smtClean="0"/>
              <a:t>angular momentum</a:t>
            </a:r>
            <a:r>
              <a:rPr lang="en-US" dirty="0" smtClean="0"/>
              <a:t>, </a:t>
            </a:r>
            <a:r>
              <a:rPr lang="en-US" b="1" dirty="0" smtClean="0"/>
              <a:t>moment of momentum</a:t>
            </a:r>
            <a:r>
              <a:rPr lang="en-US" dirty="0" smtClean="0"/>
              <a:t>, or </a:t>
            </a:r>
            <a:r>
              <a:rPr lang="en-US" b="1" dirty="0" smtClean="0"/>
              <a:t>rotational momentum</a:t>
            </a:r>
            <a:r>
              <a:rPr lang="en-US" dirty="0" smtClean="0"/>
              <a:t> is a measure of the amount of rotation an object has, taking into account its mass, shape and speed. It is a </a:t>
            </a:r>
            <a:r>
              <a:rPr lang="en-US" dirty="0" smtClean="0">
                <a:hlinkClick r:id="rId3" tooltip="Euclidean vector"/>
              </a:rPr>
              <a:t>vector</a:t>
            </a:r>
            <a:r>
              <a:rPr lang="en-US" dirty="0" smtClean="0"/>
              <a:t> quantity that represents the product of a body's </a:t>
            </a:r>
            <a:r>
              <a:rPr lang="en-US" dirty="0" smtClean="0">
                <a:hlinkClick r:id="rId4" tooltip="Moment of inertia"/>
              </a:rPr>
              <a:t>rotational inertia</a:t>
            </a:r>
            <a:r>
              <a:rPr lang="en-US" dirty="0" smtClean="0"/>
              <a:t> and </a:t>
            </a:r>
            <a:r>
              <a:rPr lang="en-US" dirty="0" smtClean="0">
                <a:hlinkClick r:id="rId5" tooltip="Rotational speed"/>
              </a:rPr>
              <a:t>rotational velocity</a:t>
            </a:r>
            <a:r>
              <a:rPr lang="en-US" dirty="0" smtClean="0"/>
              <a:t> about a particular axis. The angular momentum of a system of particles (e.g. a </a:t>
            </a:r>
            <a:r>
              <a:rPr lang="en-US" dirty="0" smtClean="0">
                <a:hlinkClick r:id="rId6" tooltip="Rigid body"/>
              </a:rPr>
              <a:t>rigid body</a:t>
            </a:r>
            <a:r>
              <a:rPr lang="en-US" dirty="0" smtClean="0"/>
              <a:t>) is the sum of angular momenta of the individual </a:t>
            </a:r>
            <a:r>
              <a:rPr lang="en-US" dirty="0" smtClean="0">
                <a:hlinkClick r:id="rId7" tooltip="Particle"/>
              </a:rPr>
              <a:t>particles</a:t>
            </a:r>
            <a:r>
              <a:rPr lang="en-US" dirty="0" smtClean="0"/>
              <a:t>.</a:t>
            </a:r>
            <a:endParaRPr lang="en-US" dirty="0"/>
          </a:p>
        </p:txBody>
      </p:sp>
    </p:spTree>
    <p:extLst>
      <p:ext uri="{BB962C8B-B14F-4D97-AF65-F5344CB8AC3E}">
        <p14:creationId xmlns:p14="http://schemas.microsoft.com/office/powerpoint/2010/main" val="21599861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Circular motion</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In </a:t>
            </a:r>
            <a:r>
              <a:rPr lang="en-US" dirty="0" smtClean="0">
                <a:hlinkClick r:id="rId2" tooltip="Physics"/>
              </a:rPr>
              <a:t>physics</a:t>
            </a:r>
            <a:r>
              <a:rPr lang="en-US" dirty="0" smtClean="0"/>
              <a:t>, </a:t>
            </a:r>
            <a:r>
              <a:rPr lang="en-US" b="1" dirty="0" smtClean="0"/>
              <a:t>circular motion</a:t>
            </a:r>
            <a:r>
              <a:rPr lang="en-US" dirty="0" smtClean="0"/>
              <a:t> is a movement of an object along the </a:t>
            </a:r>
            <a:r>
              <a:rPr lang="en-US" dirty="0" smtClean="0">
                <a:hlinkClick r:id="rId3" tooltip="Circumference"/>
              </a:rPr>
              <a:t>circumference</a:t>
            </a:r>
            <a:r>
              <a:rPr lang="en-US" dirty="0" smtClean="0"/>
              <a:t> of a </a:t>
            </a:r>
            <a:r>
              <a:rPr lang="en-US" dirty="0" smtClean="0">
                <a:hlinkClick r:id="rId4" tooltip="Circle"/>
              </a:rPr>
              <a:t>circle</a:t>
            </a:r>
            <a:r>
              <a:rPr lang="en-US" dirty="0" smtClean="0"/>
              <a:t> or </a:t>
            </a:r>
            <a:r>
              <a:rPr lang="en-US" dirty="0" smtClean="0">
                <a:hlinkClick r:id="rId5" tooltip="Rotation"/>
              </a:rPr>
              <a:t>rotation</a:t>
            </a:r>
            <a:r>
              <a:rPr lang="en-US" dirty="0" smtClean="0"/>
              <a:t> along a circular path. It can be uniform, with constant angular rate of rotation and constant speed, or non-uniform with a changing rate of rotation. The </a:t>
            </a:r>
            <a:r>
              <a:rPr lang="en-US" dirty="0" smtClean="0">
                <a:hlinkClick r:id="rId6" tooltip="Rotation around a fixed axis"/>
              </a:rPr>
              <a:t>rotation around a fixed axis</a:t>
            </a:r>
            <a:r>
              <a:rPr lang="en-US" dirty="0" smtClean="0"/>
              <a:t> of a three-dimensional body involves circular motion of its parts. The equations of motion describe the movement of the </a:t>
            </a:r>
            <a:r>
              <a:rPr lang="en-US" dirty="0" smtClean="0">
                <a:hlinkClick r:id="rId7" tooltip="Center of mass"/>
              </a:rPr>
              <a:t>center of mass</a:t>
            </a:r>
            <a:r>
              <a:rPr lang="en-US" dirty="0" smtClean="0"/>
              <a:t> of a body.</a:t>
            </a:r>
            <a:endParaRPr lang="en-US" dirty="0"/>
          </a:p>
        </p:txBody>
      </p:sp>
    </p:spTree>
    <p:extLst>
      <p:ext uri="{BB962C8B-B14F-4D97-AF65-F5344CB8AC3E}">
        <p14:creationId xmlns:p14="http://schemas.microsoft.com/office/powerpoint/2010/main" val="19226712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Kinetic theory</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The </a:t>
            </a:r>
            <a:r>
              <a:rPr lang="en-US" b="1" dirty="0" smtClean="0"/>
              <a:t>kinetic theory</a:t>
            </a:r>
            <a:r>
              <a:rPr lang="en-US" dirty="0" smtClean="0"/>
              <a:t> of gases describes a gas as a large number of small particles (</a:t>
            </a:r>
            <a:r>
              <a:rPr lang="en-US" dirty="0" smtClean="0">
                <a:hlinkClick r:id="rId2" tooltip="Atom"/>
              </a:rPr>
              <a:t>atoms</a:t>
            </a:r>
            <a:r>
              <a:rPr lang="en-US" dirty="0" smtClean="0"/>
              <a:t> or </a:t>
            </a:r>
            <a:r>
              <a:rPr lang="en-US" dirty="0" smtClean="0">
                <a:hlinkClick r:id="rId3" tooltip="Molecule"/>
              </a:rPr>
              <a:t>molecules</a:t>
            </a:r>
            <a:r>
              <a:rPr lang="en-US" dirty="0" smtClean="0"/>
              <a:t>), all of which are in constant, </a:t>
            </a:r>
            <a:r>
              <a:rPr lang="en-US" dirty="0" smtClean="0">
                <a:hlinkClick r:id="rId4" tooltip="Randomness"/>
              </a:rPr>
              <a:t>random</a:t>
            </a:r>
            <a:r>
              <a:rPr lang="en-US" dirty="0" smtClean="0"/>
              <a:t> </a:t>
            </a:r>
            <a:r>
              <a:rPr lang="en-US" dirty="0" smtClean="0">
                <a:hlinkClick r:id="rId5" tooltip="Motion (physics)"/>
              </a:rPr>
              <a:t>motion</a:t>
            </a:r>
            <a:r>
              <a:rPr lang="en-US" dirty="0" smtClean="0"/>
              <a:t>. The rapidly moving particles constantly collide with each other and with the walls of the container. Kinetic theory explains </a:t>
            </a:r>
            <a:r>
              <a:rPr lang="en-US" dirty="0" smtClean="0">
                <a:hlinkClick r:id="rId6" tooltip="Macroscopic"/>
              </a:rPr>
              <a:t>macroscopic</a:t>
            </a:r>
            <a:r>
              <a:rPr lang="en-US" dirty="0" smtClean="0"/>
              <a:t> properties of gases, such as pressure, temperature, viscosity, thermal conductivity, and volume, by considering their molecular composition and motion. The theory posits that gas pressure is due to the impacts, on the walls of a container, of molecules or atoms moving at different velocities.</a:t>
            </a:r>
            <a:endParaRPr lang="en-US" dirty="0"/>
          </a:p>
        </p:txBody>
      </p:sp>
    </p:spTree>
    <p:extLst>
      <p:ext uri="{BB962C8B-B14F-4D97-AF65-F5344CB8AC3E}">
        <p14:creationId xmlns:p14="http://schemas.microsoft.com/office/powerpoint/2010/main" val="33588983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err="1" smtClean="0"/>
              <a:t>Calorimetry</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b="1" dirty="0" err="1" smtClean="0"/>
              <a:t>Calorimetry</a:t>
            </a:r>
            <a:r>
              <a:rPr lang="en-US" dirty="0" smtClean="0"/>
              <a:t> is the science or act of measuring changes </a:t>
            </a:r>
            <a:r>
              <a:rPr lang="en-US" dirty="0" smtClean="0">
                <a:hlinkClick r:id="rId2" tooltip="State variables"/>
              </a:rPr>
              <a:t>state variables</a:t>
            </a:r>
            <a:r>
              <a:rPr lang="en-US" dirty="0" smtClean="0"/>
              <a:t> of a body for the purpose of deriving the </a:t>
            </a:r>
            <a:r>
              <a:rPr lang="en-US" dirty="0" smtClean="0">
                <a:hlinkClick r:id="rId3" tooltip="Heat transfer"/>
              </a:rPr>
              <a:t>heat transfer</a:t>
            </a:r>
            <a:r>
              <a:rPr lang="en-US" dirty="0" smtClean="0"/>
              <a:t> associated with changes of its state due for example to </a:t>
            </a:r>
            <a:r>
              <a:rPr lang="en-US" dirty="0" smtClean="0">
                <a:hlinkClick r:id="rId4" tooltip="Chemical reaction"/>
              </a:rPr>
              <a:t>chemical reactions</a:t>
            </a:r>
            <a:r>
              <a:rPr lang="en-US" dirty="0" smtClean="0"/>
              <a:t>, </a:t>
            </a:r>
            <a:r>
              <a:rPr lang="en-US" dirty="0" smtClean="0">
                <a:hlinkClick r:id="rId5" tooltip="Physical change"/>
              </a:rPr>
              <a:t>physical changes</a:t>
            </a:r>
            <a:r>
              <a:rPr lang="en-US" dirty="0" smtClean="0"/>
              <a:t>, or </a:t>
            </a:r>
            <a:r>
              <a:rPr lang="en-US" dirty="0" smtClean="0">
                <a:hlinkClick r:id="rId6" tooltip="Phase transition"/>
              </a:rPr>
              <a:t>phase transitions</a:t>
            </a:r>
            <a:r>
              <a:rPr lang="en-US" dirty="0" smtClean="0"/>
              <a:t> under specified constraints. </a:t>
            </a:r>
            <a:r>
              <a:rPr lang="en-US" dirty="0" err="1" smtClean="0"/>
              <a:t>Calorimetry</a:t>
            </a:r>
            <a:r>
              <a:rPr lang="en-US" dirty="0" smtClean="0"/>
              <a:t> is performed with a </a:t>
            </a:r>
            <a:r>
              <a:rPr lang="en-US" dirty="0" smtClean="0">
                <a:hlinkClick r:id="rId7" tooltip="Calorimeter"/>
              </a:rPr>
              <a:t>calorimeter</a:t>
            </a:r>
            <a:r>
              <a:rPr lang="en-US" dirty="0" smtClean="0"/>
              <a:t>. The word </a:t>
            </a:r>
            <a:r>
              <a:rPr lang="en-US" i="1" dirty="0" err="1" smtClean="0"/>
              <a:t>calorimetry</a:t>
            </a:r>
            <a:r>
              <a:rPr lang="en-US" dirty="0" smtClean="0"/>
              <a:t> is derived from the Latin word </a:t>
            </a:r>
            <a:r>
              <a:rPr lang="en-US" i="1" dirty="0" err="1" smtClean="0"/>
              <a:t>calor</a:t>
            </a:r>
            <a:r>
              <a:rPr lang="en-US" dirty="0" smtClean="0"/>
              <a:t>, meaning heat and the Greek word </a:t>
            </a:r>
            <a:r>
              <a:rPr lang="en-US" i="1" dirty="0" err="1" smtClean="0"/>
              <a:t>μέτρον</a:t>
            </a:r>
            <a:r>
              <a:rPr lang="en-US" dirty="0" smtClean="0"/>
              <a:t> (</a:t>
            </a:r>
            <a:r>
              <a:rPr lang="en-US" dirty="0" err="1" smtClean="0"/>
              <a:t>metron</a:t>
            </a:r>
            <a:r>
              <a:rPr lang="en-US" dirty="0" smtClean="0"/>
              <a:t>), meaning measure. Scottish physician and scientist </a:t>
            </a:r>
            <a:r>
              <a:rPr lang="en-US" dirty="0" smtClean="0">
                <a:hlinkClick r:id="rId8" tooltip="Joseph Black"/>
              </a:rPr>
              <a:t>Joseph Black</a:t>
            </a:r>
            <a:r>
              <a:rPr lang="en-US" dirty="0" smtClean="0"/>
              <a:t>, who was the first to recognize the distinction between </a:t>
            </a:r>
            <a:r>
              <a:rPr lang="en-US" dirty="0" smtClean="0">
                <a:hlinkClick r:id="rId9" tooltip="Heat"/>
              </a:rPr>
              <a:t>heat</a:t>
            </a:r>
            <a:r>
              <a:rPr lang="en-US" dirty="0" smtClean="0"/>
              <a:t> and </a:t>
            </a:r>
            <a:r>
              <a:rPr lang="en-US" dirty="0" smtClean="0">
                <a:hlinkClick r:id="rId10" tooltip="Temperature"/>
              </a:rPr>
              <a:t>temperature</a:t>
            </a:r>
            <a:r>
              <a:rPr lang="en-US" dirty="0" smtClean="0"/>
              <a:t>, is said to be the founder of the science of </a:t>
            </a:r>
            <a:r>
              <a:rPr lang="en-US" dirty="0" err="1" smtClean="0"/>
              <a:t>calorimetry</a:t>
            </a:r>
            <a:r>
              <a:rPr lang="en-US" dirty="0" smtClean="0"/>
              <a:t>.</a:t>
            </a:r>
            <a:endParaRPr lang="en-US" dirty="0"/>
          </a:p>
        </p:txBody>
      </p:sp>
    </p:spTree>
    <p:extLst>
      <p:ext uri="{BB962C8B-B14F-4D97-AF65-F5344CB8AC3E}">
        <p14:creationId xmlns:p14="http://schemas.microsoft.com/office/powerpoint/2010/main" val="11132324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Laws of thermodynamics</a:t>
            </a:r>
            <a:endParaRPr lang="en-US" dirty="0"/>
          </a:p>
        </p:txBody>
      </p:sp>
      <p:sp>
        <p:nvSpPr>
          <p:cNvPr id="3" name="Content Placeholder 2"/>
          <p:cNvSpPr>
            <a:spLocks noGrp="1"/>
          </p:cNvSpPr>
          <p:nvPr>
            <p:ph idx="1"/>
          </p:nvPr>
        </p:nvSpPr>
        <p:spPr/>
        <p:txBody>
          <a:bodyPr>
            <a:normAutofit fontScale="62500" lnSpcReduction="20000"/>
          </a:bodyPr>
          <a:lstStyle/>
          <a:p>
            <a:r>
              <a:rPr lang="en-US" dirty="0" err="1" smtClean="0">
                <a:hlinkClick r:id="rId2" tooltip="Zeroth law of thermodynamics"/>
              </a:rPr>
              <a:t>Zeroth</a:t>
            </a:r>
            <a:r>
              <a:rPr lang="en-US" dirty="0" smtClean="0">
                <a:hlinkClick r:id="rId2" tooltip="Zeroth law of thermodynamics"/>
              </a:rPr>
              <a:t> law of thermodynamics</a:t>
            </a:r>
            <a:r>
              <a:rPr lang="en-US" dirty="0" smtClean="0"/>
              <a:t>: If two systems are in thermal equilibrium separately, with a third system, they must be in thermal equilibrium with each other. This law helps define the notion of </a:t>
            </a:r>
            <a:r>
              <a:rPr lang="en-US" dirty="0" smtClean="0">
                <a:hlinkClick r:id="rId3" tooltip="Temperature"/>
              </a:rPr>
              <a:t>temperature</a:t>
            </a:r>
            <a:r>
              <a:rPr lang="en-US" dirty="0" smtClean="0"/>
              <a:t>.</a:t>
            </a:r>
          </a:p>
          <a:p>
            <a:r>
              <a:rPr lang="en-US" dirty="0" smtClean="0">
                <a:hlinkClick r:id="rId4" tooltip="First law of thermodynamics"/>
              </a:rPr>
              <a:t>First law of thermodynamics</a:t>
            </a:r>
            <a:r>
              <a:rPr lang="en-US" dirty="0" smtClean="0"/>
              <a:t>: When energy passes, as work, as heat, or with matter, into or out from a system, its internal energy changes in accord with the law of </a:t>
            </a:r>
            <a:r>
              <a:rPr lang="en-US" dirty="0" smtClean="0">
                <a:hlinkClick r:id="rId5" tooltip="Conservation of energy"/>
              </a:rPr>
              <a:t>conservation of energy</a:t>
            </a:r>
            <a:r>
              <a:rPr lang="en-US" dirty="0" smtClean="0"/>
              <a:t>. Equivalently, </a:t>
            </a:r>
            <a:r>
              <a:rPr lang="en-US" dirty="0" smtClean="0">
                <a:hlinkClick r:id="rId6" tooltip="Perpetual motion machine"/>
              </a:rPr>
              <a:t>perpetual motion machines</a:t>
            </a:r>
            <a:r>
              <a:rPr lang="en-US" dirty="0" smtClean="0"/>
              <a:t> of the first kind are impossible.</a:t>
            </a:r>
          </a:p>
          <a:p>
            <a:r>
              <a:rPr lang="en-US" dirty="0" smtClean="0">
                <a:hlinkClick r:id="rId7" tooltip="Second law of thermodynamics"/>
              </a:rPr>
              <a:t>Second law of thermodynamics</a:t>
            </a:r>
            <a:r>
              <a:rPr lang="en-US" dirty="0" smtClean="0"/>
              <a:t>: The entropy of any isolated system never decreases. Such systems spontaneously evolve towards </a:t>
            </a:r>
            <a:r>
              <a:rPr lang="en-US" dirty="0" smtClean="0">
                <a:hlinkClick r:id="rId8" tooltip="Thermodynamic equilibrium"/>
              </a:rPr>
              <a:t>thermodynamic equilibrium</a:t>
            </a:r>
            <a:r>
              <a:rPr lang="en-US" dirty="0" smtClean="0"/>
              <a:t> — the state of maximum </a:t>
            </a:r>
            <a:r>
              <a:rPr lang="en-US" dirty="0" smtClean="0">
                <a:hlinkClick r:id="rId9" tooltip="Entropy"/>
              </a:rPr>
              <a:t>entropy</a:t>
            </a:r>
            <a:r>
              <a:rPr lang="en-US" dirty="0" smtClean="0"/>
              <a:t> of the system. Equivalently, </a:t>
            </a:r>
            <a:r>
              <a:rPr lang="en-US" dirty="0" smtClean="0">
                <a:hlinkClick r:id="rId6" tooltip="Perpetual motion machine"/>
              </a:rPr>
              <a:t>perpetual motion machines</a:t>
            </a:r>
            <a:r>
              <a:rPr lang="en-US" dirty="0" smtClean="0"/>
              <a:t> of the second kind are impossible.</a:t>
            </a:r>
          </a:p>
          <a:p>
            <a:r>
              <a:rPr lang="en-US" dirty="0" smtClean="0">
                <a:hlinkClick r:id="rId10" tooltip="Third law of thermodynamics"/>
              </a:rPr>
              <a:t>Third law of thermodynamics</a:t>
            </a:r>
            <a:r>
              <a:rPr lang="en-US" dirty="0" smtClean="0"/>
              <a:t>: The entropy of a system approaches a constant value as the temperature approaches </a:t>
            </a:r>
            <a:r>
              <a:rPr lang="en-US" dirty="0" smtClean="0">
                <a:hlinkClick r:id="rId11" tooltip="Absolute zero"/>
              </a:rPr>
              <a:t>absolute zero</a:t>
            </a:r>
            <a:r>
              <a:rPr lang="en-US" dirty="0" smtClean="0"/>
              <a:t>. With the exception of </a:t>
            </a:r>
            <a:r>
              <a:rPr lang="en-US" dirty="0" smtClean="0">
                <a:hlinkClick r:id="rId12" tooltip="Glass"/>
              </a:rPr>
              <a:t>glasses</a:t>
            </a:r>
            <a:r>
              <a:rPr lang="en-US" dirty="0" smtClean="0"/>
              <a:t> the entropy of a system at absolute zero is typically close to zero, and is equal to the log of the multiplicity of the quantum </a:t>
            </a:r>
            <a:r>
              <a:rPr lang="en-US" dirty="0" smtClean="0">
                <a:hlinkClick r:id="rId13" tooltip="Ground state"/>
              </a:rPr>
              <a:t>ground state</a:t>
            </a:r>
            <a:r>
              <a:rPr lang="en-US" dirty="0" smtClean="0"/>
              <a:t>.</a:t>
            </a:r>
          </a:p>
        </p:txBody>
      </p:sp>
    </p:spTree>
    <p:extLst>
      <p:ext uri="{BB962C8B-B14F-4D97-AF65-F5344CB8AC3E}">
        <p14:creationId xmlns:p14="http://schemas.microsoft.com/office/powerpoint/2010/main" val="23862476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Entropy</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In </a:t>
            </a:r>
            <a:r>
              <a:rPr lang="en-US" dirty="0" smtClean="0">
                <a:hlinkClick r:id="rId2" tooltip="Thermodynamics"/>
              </a:rPr>
              <a:t>thermodynamics</a:t>
            </a:r>
            <a:r>
              <a:rPr lang="en-US" dirty="0" smtClean="0"/>
              <a:t>, </a:t>
            </a:r>
            <a:r>
              <a:rPr lang="en-US" b="1" dirty="0" smtClean="0"/>
              <a:t>entropy</a:t>
            </a:r>
            <a:r>
              <a:rPr lang="en-US" dirty="0" smtClean="0"/>
              <a:t> (usual symbol </a:t>
            </a:r>
            <a:r>
              <a:rPr lang="en-US" i="1" dirty="0" smtClean="0"/>
              <a:t>S</a:t>
            </a:r>
            <a:r>
              <a:rPr lang="en-US" dirty="0" smtClean="0"/>
              <a:t>) is a measure of the number of specific ways in which a </a:t>
            </a:r>
            <a:r>
              <a:rPr lang="en-US" dirty="0" smtClean="0">
                <a:hlinkClick r:id="rId3" tooltip="Thermodynamic system"/>
              </a:rPr>
              <a:t>thermodynamic system</a:t>
            </a:r>
            <a:r>
              <a:rPr lang="en-US" dirty="0" smtClean="0"/>
              <a:t> may be arranged, commonly understood as a measure of </a:t>
            </a:r>
            <a:r>
              <a:rPr lang="en-US" dirty="0" smtClean="0">
                <a:hlinkClick r:id="rId4" tooltip="Entropy (order and disorder)"/>
              </a:rPr>
              <a:t>disorder</a:t>
            </a:r>
            <a:r>
              <a:rPr lang="en-US" dirty="0" smtClean="0"/>
              <a:t>. According to the </a:t>
            </a:r>
            <a:r>
              <a:rPr lang="en-US" dirty="0" smtClean="0">
                <a:hlinkClick r:id="rId5" tooltip="Second law of thermodynamics"/>
              </a:rPr>
              <a:t>second law of thermodynamics</a:t>
            </a:r>
            <a:r>
              <a:rPr lang="en-US" dirty="0" smtClean="0"/>
              <a:t> the entropy of an </a:t>
            </a:r>
            <a:r>
              <a:rPr lang="en-US" dirty="0" smtClean="0">
                <a:hlinkClick r:id="rId6" tooltip="Isolated system"/>
              </a:rPr>
              <a:t>isolated system</a:t>
            </a:r>
            <a:r>
              <a:rPr lang="en-US" dirty="0" smtClean="0"/>
              <a:t> never decreases; such systems spontaneously evolve towards thermodynamic equilibrium, the configuration with </a:t>
            </a:r>
            <a:r>
              <a:rPr lang="en-US" dirty="0" smtClean="0">
                <a:hlinkClick r:id="rId7" tooltip="Maximum entropy thermodynamics"/>
              </a:rPr>
              <a:t>maximum entropy</a:t>
            </a:r>
            <a:r>
              <a:rPr lang="en-US" dirty="0" smtClean="0"/>
              <a:t>. Systems that are not isolated may decrease in entropy. Since entropy is a </a:t>
            </a:r>
            <a:r>
              <a:rPr lang="en-US" dirty="0" smtClean="0">
                <a:hlinkClick r:id="rId8" tooltip="State function"/>
              </a:rPr>
              <a:t>state function</a:t>
            </a:r>
            <a:r>
              <a:rPr lang="en-US" dirty="0" smtClean="0"/>
              <a:t>, the change in the entropy of a system is the same for any process going from a given initial state to a given final state, whether the process is </a:t>
            </a:r>
            <a:r>
              <a:rPr lang="en-US" dirty="0" smtClean="0">
                <a:hlinkClick r:id="rId9" tooltip="Reversible process (thermodynamics)"/>
              </a:rPr>
              <a:t>reversible</a:t>
            </a:r>
            <a:r>
              <a:rPr lang="en-US" dirty="0" smtClean="0"/>
              <a:t> or </a:t>
            </a:r>
            <a:r>
              <a:rPr lang="en-US" dirty="0" smtClean="0">
                <a:hlinkClick r:id="rId10" tooltip="Irreversible process"/>
              </a:rPr>
              <a:t>irreversible</a:t>
            </a:r>
            <a:r>
              <a:rPr lang="en-US" dirty="0" smtClean="0"/>
              <a:t>. However irreversible processes increase the combined entropy of the system and its environment.</a:t>
            </a:r>
            <a:endParaRPr lang="en-US" dirty="0"/>
          </a:p>
        </p:txBody>
      </p:sp>
    </p:spTree>
    <p:extLst>
      <p:ext uri="{BB962C8B-B14F-4D97-AF65-F5344CB8AC3E}">
        <p14:creationId xmlns:p14="http://schemas.microsoft.com/office/powerpoint/2010/main" val="17081779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buNone/>
            </a:pPr>
            <a:r>
              <a:rPr lang="en-US" dirty="0"/>
              <a:t>The exams start at approximately 7:45am</a:t>
            </a:r>
            <a:endParaRPr lang="en-US" dirty="0" smtClean="0">
              <a:effectLst/>
            </a:endParaRPr>
          </a:p>
          <a:p>
            <a:pPr marL="0" indent="0">
              <a:buNone/>
            </a:pPr>
            <a:endParaRPr lang="en-US" dirty="0"/>
          </a:p>
        </p:txBody>
      </p:sp>
    </p:spTree>
    <p:extLst>
      <p:ext uri="{BB962C8B-B14F-4D97-AF65-F5344CB8AC3E}">
        <p14:creationId xmlns:p14="http://schemas.microsoft.com/office/powerpoint/2010/main" val="11859679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Accuracy and precision</a:t>
            </a:r>
            <a:endParaRPr lang="en-US" dirty="0"/>
          </a:p>
        </p:txBody>
      </p:sp>
      <p:sp>
        <p:nvSpPr>
          <p:cNvPr id="3" name="Content Placeholder 2"/>
          <p:cNvSpPr>
            <a:spLocks noGrp="1"/>
          </p:cNvSpPr>
          <p:nvPr>
            <p:ph idx="1"/>
          </p:nvPr>
        </p:nvSpPr>
        <p:spPr/>
        <p:txBody>
          <a:bodyPr/>
          <a:lstStyle/>
          <a:p>
            <a:pPr marL="0" indent="0">
              <a:buNone/>
            </a:pPr>
            <a:r>
              <a:rPr lang="en-US" b="1" dirty="0" smtClean="0"/>
              <a:t>Accuracy</a:t>
            </a:r>
            <a:r>
              <a:rPr lang="en-US" dirty="0" smtClean="0"/>
              <a:t> and </a:t>
            </a:r>
            <a:r>
              <a:rPr lang="en-US" b="1" dirty="0" smtClean="0"/>
              <a:t>precision</a:t>
            </a:r>
            <a:r>
              <a:rPr lang="en-US" dirty="0" smtClean="0"/>
              <a:t> are defined in terms of systematic and random errors. The more common definition associates accuracy with systematic errors and precision with random errors. Another definition, advanced by </a:t>
            </a:r>
            <a:r>
              <a:rPr lang="en-US" dirty="0" smtClean="0">
                <a:hlinkClick r:id="rId2" tooltip="International Organization for Standardization"/>
              </a:rPr>
              <a:t>ISO</a:t>
            </a:r>
            <a:r>
              <a:rPr lang="en-US" dirty="0" smtClean="0"/>
              <a:t>, associates </a:t>
            </a:r>
            <a:r>
              <a:rPr lang="en-US" i="1" dirty="0" smtClean="0"/>
              <a:t>trueness</a:t>
            </a:r>
            <a:r>
              <a:rPr lang="en-US" dirty="0" smtClean="0"/>
              <a:t> with systematic errors and precision with random errors, and defines accuracy as the combination of both trueness and precision.</a:t>
            </a:r>
            <a:endParaRPr lang="en-US" dirty="0"/>
          </a:p>
        </p:txBody>
      </p:sp>
    </p:spTree>
    <p:extLst>
      <p:ext uri="{BB962C8B-B14F-4D97-AF65-F5344CB8AC3E}">
        <p14:creationId xmlns:p14="http://schemas.microsoft.com/office/powerpoint/2010/main" val="8811295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Significant figure</a:t>
            </a:r>
            <a:endParaRPr lang="en-US" dirty="0"/>
          </a:p>
        </p:txBody>
      </p:sp>
      <p:sp>
        <p:nvSpPr>
          <p:cNvPr id="3" name="Content Placeholder 2"/>
          <p:cNvSpPr>
            <a:spLocks noGrp="1"/>
          </p:cNvSpPr>
          <p:nvPr>
            <p:ph idx="1"/>
          </p:nvPr>
        </p:nvSpPr>
        <p:spPr/>
        <p:txBody>
          <a:bodyPr/>
          <a:lstStyle/>
          <a:p>
            <a:pPr marL="0" indent="0">
              <a:buNone/>
            </a:pPr>
            <a:r>
              <a:rPr lang="en-US" dirty="0" smtClean="0"/>
              <a:t>The </a:t>
            </a:r>
            <a:r>
              <a:rPr lang="en-US" b="1" dirty="0" smtClean="0"/>
              <a:t>significant figures</a:t>
            </a:r>
            <a:r>
              <a:rPr lang="en-US" dirty="0" smtClean="0"/>
              <a:t> of a number are those </a:t>
            </a:r>
            <a:r>
              <a:rPr lang="en-US" dirty="0" smtClean="0">
                <a:hlinkClick r:id="rId2" tooltip="Numerical digit"/>
              </a:rPr>
              <a:t>digits</a:t>
            </a:r>
            <a:r>
              <a:rPr lang="en-US" dirty="0" smtClean="0"/>
              <a:t> that carry meaning contributing to its </a:t>
            </a:r>
            <a:r>
              <a:rPr lang="en-US" dirty="0" smtClean="0">
                <a:hlinkClick r:id="rId3" tooltip="Accuracy and precision"/>
              </a:rPr>
              <a:t>precision</a:t>
            </a:r>
            <a:r>
              <a:rPr lang="en-US" dirty="0" smtClean="0"/>
              <a:t>. </a:t>
            </a:r>
            <a:endParaRPr lang="en-US" dirty="0"/>
          </a:p>
        </p:txBody>
      </p:sp>
    </p:spTree>
    <p:extLst>
      <p:ext uri="{BB962C8B-B14F-4D97-AF65-F5344CB8AC3E}">
        <p14:creationId xmlns:p14="http://schemas.microsoft.com/office/powerpoint/2010/main" val="22198582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Kinematics</a:t>
            </a:r>
            <a:endParaRPr lang="en-US" dirty="0"/>
          </a:p>
        </p:txBody>
      </p:sp>
      <p:sp>
        <p:nvSpPr>
          <p:cNvPr id="3" name="Content Placeholder 2"/>
          <p:cNvSpPr>
            <a:spLocks noGrp="1"/>
          </p:cNvSpPr>
          <p:nvPr>
            <p:ph idx="1"/>
          </p:nvPr>
        </p:nvSpPr>
        <p:spPr/>
        <p:txBody>
          <a:bodyPr/>
          <a:lstStyle/>
          <a:p>
            <a:pPr marL="0" indent="0">
              <a:buNone/>
            </a:pPr>
            <a:r>
              <a:rPr lang="en-US" b="1" dirty="0" smtClean="0"/>
              <a:t>Kinematics</a:t>
            </a:r>
            <a:r>
              <a:rPr lang="en-US" dirty="0" smtClean="0"/>
              <a:t> is the branch of </a:t>
            </a:r>
            <a:r>
              <a:rPr lang="en-US" dirty="0" smtClean="0">
                <a:hlinkClick r:id="rId2" tooltip="Classical mechanics"/>
              </a:rPr>
              <a:t>classical mechanics</a:t>
            </a:r>
            <a:r>
              <a:rPr lang="en-US" dirty="0" smtClean="0"/>
              <a:t> which describes the </a:t>
            </a:r>
            <a:r>
              <a:rPr lang="en-US" dirty="0" smtClean="0">
                <a:hlinkClick r:id="rId3" tooltip="Motion (physics)"/>
              </a:rPr>
              <a:t>motion</a:t>
            </a:r>
            <a:r>
              <a:rPr lang="en-US" dirty="0" smtClean="0"/>
              <a:t> of points, bodies (objects) and systems of bodies (groups of objects) without consideration of the causes of motion. The term is the English version of </a:t>
            </a:r>
            <a:r>
              <a:rPr lang="en-US" dirty="0" smtClean="0">
                <a:hlinkClick r:id="rId4" tooltip="André-Marie Ampère"/>
              </a:rPr>
              <a:t>A.M. Ampère</a:t>
            </a:r>
            <a:r>
              <a:rPr lang="en-US" dirty="0" smtClean="0"/>
              <a:t>'s </a:t>
            </a:r>
            <a:r>
              <a:rPr lang="en-US" i="1" dirty="0" err="1" smtClean="0"/>
              <a:t>cinématique</a:t>
            </a:r>
            <a:r>
              <a:rPr lang="en-US" i="1" dirty="0" smtClean="0"/>
              <a:t>,</a:t>
            </a:r>
            <a:r>
              <a:rPr lang="en-US" dirty="0" smtClean="0"/>
              <a:t> which he constructed from the </a:t>
            </a:r>
            <a:r>
              <a:rPr lang="en-US" dirty="0" smtClean="0">
                <a:hlinkClick r:id="rId5" tooltip="Ancient Greek language"/>
              </a:rPr>
              <a:t>Greek</a:t>
            </a:r>
            <a:r>
              <a:rPr lang="en-US" dirty="0" smtClean="0"/>
              <a:t> </a:t>
            </a:r>
            <a:r>
              <a:rPr lang="en-US" dirty="0" err="1" smtClean="0"/>
              <a:t>κίνημ</a:t>
            </a:r>
            <a:r>
              <a:rPr lang="en-US" dirty="0" smtClean="0"/>
              <a:t>α </a:t>
            </a:r>
            <a:r>
              <a:rPr lang="en-US" i="1" dirty="0" smtClean="0"/>
              <a:t>kinema</a:t>
            </a:r>
            <a:r>
              <a:rPr lang="en-US" dirty="0" smtClean="0"/>
              <a:t> "movement, motion", derived from κινεῖν </a:t>
            </a:r>
            <a:r>
              <a:rPr lang="en-US" i="1" dirty="0" smtClean="0"/>
              <a:t>kinein</a:t>
            </a:r>
            <a:r>
              <a:rPr lang="en-US" dirty="0" smtClean="0"/>
              <a:t> "to move".</a:t>
            </a:r>
            <a:endParaRPr lang="en-US" dirty="0"/>
          </a:p>
        </p:txBody>
      </p:sp>
    </p:spTree>
    <p:extLst>
      <p:ext uri="{BB962C8B-B14F-4D97-AF65-F5344CB8AC3E}">
        <p14:creationId xmlns:p14="http://schemas.microsoft.com/office/powerpoint/2010/main" val="3706992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Dynamics</a:t>
            </a:r>
            <a:endParaRPr lang="en-US" dirty="0"/>
          </a:p>
        </p:txBody>
      </p:sp>
      <p:sp>
        <p:nvSpPr>
          <p:cNvPr id="3" name="Content Placeholder 2"/>
          <p:cNvSpPr>
            <a:spLocks noGrp="1"/>
          </p:cNvSpPr>
          <p:nvPr>
            <p:ph idx="1"/>
          </p:nvPr>
        </p:nvSpPr>
        <p:spPr/>
        <p:txBody>
          <a:bodyPr/>
          <a:lstStyle/>
          <a:p>
            <a:pPr marL="0" indent="0">
              <a:buNone/>
            </a:pPr>
            <a:r>
              <a:rPr lang="en-US" b="1" dirty="0" smtClean="0"/>
              <a:t>Dynamics</a:t>
            </a:r>
            <a:r>
              <a:rPr lang="en-US" dirty="0" smtClean="0"/>
              <a:t> is a </a:t>
            </a:r>
            <a:r>
              <a:rPr lang="en-US" dirty="0" smtClean="0">
                <a:hlinkClick r:id="rId2" tooltip="Branch (academia)"/>
              </a:rPr>
              <a:t>branch</a:t>
            </a:r>
            <a:r>
              <a:rPr lang="en-US" dirty="0" smtClean="0"/>
              <a:t> of </a:t>
            </a:r>
            <a:r>
              <a:rPr lang="en-US" dirty="0" smtClean="0">
                <a:hlinkClick r:id="rId3" tooltip="Physics"/>
              </a:rPr>
              <a:t>physics</a:t>
            </a:r>
            <a:r>
              <a:rPr lang="en-US" dirty="0" smtClean="0"/>
              <a:t> (specifically </a:t>
            </a:r>
            <a:r>
              <a:rPr lang="en-US" dirty="0" smtClean="0">
                <a:hlinkClick r:id="rId4" tooltip="Classical mechanics"/>
              </a:rPr>
              <a:t>classical mechanics</a:t>
            </a:r>
            <a:r>
              <a:rPr lang="en-US" dirty="0" smtClean="0"/>
              <a:t>) concerned with the study of </a:t>
            </a:r>
            <a:r>
              <a:rPr lang="en-US" dirty="0" smtClean="0">
                <a:hlinkClick r:id="rId5" tooltip="Force"/>
              </a:rPr>
              <a:t>forces</a:t>
            </a:r>
            <a:r>
              <a:rPr lang="en-US" dirty="0" smtClean="0"/>
              <a:t> and </a:t>
            </a:r>
            <a:r>
              <a:rPr lang="en-US" dirty="0" smtClean="0">
                <a:hlinkClick r:id="rId6" tooltip="Torque"/>
              </a:rPr>
              <a:t>torques</a:t>
            </a:r>
            <a:r>
              <a:rPr lang="en-US" dirty="0" smtClean="0"/>
              <a:t> and their effect on </a:t>
            </a:r>
            <a:r>
              <a:rPr lang="en-US" dirty="0" smtClean="0">
                <a:hlinkClick r:id="rId7" tooltip="Motion (physics)"/>
              </a:rPr>
              <a:t>motion</a:t>
            </a:r>
            <a:r>
              <a:rPr lang="en-US" dirty="0" smtClean="0"/>
              <a:t>, as opposed to </a:t>
            </a:r>
            <a:r>
              <a:rPr lang="en-US" i="1" dirty="0" smtClean="0">
                <a:hlinkClick r:id="rId8" tooltip="Kinematics"/>
              </a:rPr>
              <a:t>kinematics</a:t>
            </a:r>
            <a:r>
              <a:rPr lang="en-US" dirty="0" smtClean="0"/>
              <a:t>, which studies the motion of objects without reference to its causes. </a:t>
            </a:r>
            <a:r>
              <a:rPr lang="en-US" dirty="0" smtClean="0">
                <a:hlinkClick r:id="rId9" tooltip="Isaac Newton"/>
              </a:rPr>
              <a:t>Isaac Newton</a:t>
            </a:r>
            <a:r>
              <a:rPr lang="en-US" dirty="0" smtClean="0"/>
              <a:t> defined the fundamental </a:t>
            </a:r>
            <a:r>
              <a:rPr lang="en-US" dirty="0" smtClean="0">
                <a:hlinkClick r:id="rId10" tooltip="Physical laws"/>
              </a:rPr>
              <a:t>physical laws</a:t>
            </a:r>
            <a:r>
              <a:rPr lang="en-US" dirty="0" smtClean="0"/>
              <a:t> which govern dynamics in physics, especially his </a:t>
            </a:r>
            <a:r>
              <a:rPr lang="en-US" dirty="0" smtClean="0">
                <a:hlinkClick r:id="rId11" tooltip="Second law of motion"/>
              </a:rPr>
              <a:t>second law of motion</a:t>
            </a:r>
            <a:r>
              <a:rPr lang="en-US" dirty="0" smtClean="0"/>
              <a:t>.</a:t>
            </a:r>
            <a:endParaRPr lang="en-US" dirty="0"/>
          </a:p>
        </p:txBody>
      </p:sp>
    </p:spTree>
    <p:extLst>
      <p:ext uri="{BB962C8B-B14F-4D97-AF65-F5344CB8AC3E}">
        <p14:creationId xmlns:p14="http://schemas.microsoft.com/office/powerpoint/2010/main" val="29246109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Newton's laws of motion</a:t>
            </a:r>
            <a:endParaRPr lang="en-US" dirty="0"/>
          </a:p>
        </p:txBody>
      </p:sp>
      <p:sp>
        <p:nvSpPr>
          <p:cNvPr id="3" name="Content Placeholder 2"/>
          <p:cNvSpPr>
            <a:spLocks noGrp="1"/>
          </p:cNvSpPr>
          <p:nvPr>
            <p:ph idx="1"/>
          </p:nvPr>
        </p:nvSpPr>
        <p:spPr/>
        <p:txBody>
          <a:bodyPr>
            <a:normAutofit fontScale="85000" lnSpcReduction="10000"/>
          </a:bodyPr>
          <a:lstStyle/>
          <a:p>
            <a:r>
              <a:rPr lang="en-US" b="1" dirty="0" smtClean="0"/>
              <a:t>First law</a:t>
            </a:r>
            <a:r>
              <a:rPr lang="en-US" dirty="0" smtClean="0"/>
              <a:t>: When viewed in an </a:t>
            </a:r>
            <a:r>
              <a:rPr lang="en-US" dirty="0" smtClean="0">
                <a:hlinkClick r:id="rId2" tooltip="Inertial reference frame"/>
              </a:rPr>
              <a:t>inertial reference frame</a:t>
            </a:r>
            <a:r>
              <a:rPr lang="en-US" dirty="0" smtClean="0"/>
              <a:t>, an object either remains at rest or continues to move at a constant </a:t>
            </a:r>
            <a:r>
              <a:rPr lang="en-US" dirty="0" smtClean="0">
                <a:hlinkClick r:id="rId3" tooltip="Velocity"/>
              </a:rPr>
              <a:t>velocity</a:t>
            </a:r>
            <a:r>
              <a:rPr lang="en-US" dirty="0" smtClean="0"/>
              <a:t>, unless acted upon by an external </a:t>
            </a:r>
            <a:r>
              <a:rPr lang="en-US" dirty="0" smtClean="0">
                <a:hlinkClick r:id="rId4" tooltip="Force"/>
              </a:rPr>
              <a:t>force</a:t>
            </a:r>
            <a:r>
              <a:rPr lang="en-US" dirty="0" smtClean="0"/>
              <a:t>.</a:t>
            </a:r>
          </a:p>
          <a:p>
            <a:r>
              <a:rPr lang="en-US" b="1" dirty="0" smtClean="0"/>
              <a:t>Second law</a:t>
            </a:r>
            <a:r>
              <a:rPr lang="en-US" dirty="0" smtClean="0"/>
              <a:t>: </a:t>
            </a:r>
            <a:r>
              <a:rPr lang="en-US" b="1" i="1" dirty="0" smtClean="0"/>
              <a:t>F</a:t>
            </a:r>
            <a:r>
              <a:rPr lang="en-US" dirty="0" smtClean="0"/>
              <a:t> = m</a:t>
            </a:r>
            <a:r>
              <a:rPr lang="en-US" b="1" i="1" dirty="0" smtClean="0"/>
              <a:t>a</a:t>
            </a:r>
            <a:r>
              <a:rPr lang="en-US" dirty="0" smtClean="0"/>
              <a:t>. </a:t>
            </a:r>
            <a:r>
              <a:rPr lang="en-US" dirty="0"/>
              <a:t>T</a:t>
            </a:r>
            <a:r>
              <a:rPr lang="en-US" dirty="0" smtClean="0"/>
              <a:t>he </a:t>
            </a:r>
            <a:r>
              <a:rPr lang="en-US" dirty="0" smtClean="0">
                <a:hlinkClick r:id="rId5" tooltip="Vector sum"/>
              </a:rPr>
              <a:t>vector sum</a:t>
            </a:r>
            <a:r>
              <a:rPr lang="en-US" dirty="0" smtClean="0"/>
              <a:t> of the </a:t>
            </a:r>
            <a:r>
              <a:rPr lang="en-US" dirty="0" smtClean="0">
                <a:hlinkClick r:id="rId6" tooltip="Forces"/>
              </a:rPr>
              <a:t>forces</a:t>
            </a:r>
            <a:r>
              <a:rPr lang="en-US" dirty="0" smtClean="0"/>
              <a:t> </a:t>
            </a:r>
            <a:r>
              <a:rPr lang="en-US" b="1" i="1" dirty="0" smtClean="0"/>
              <a:t>F</a:t>
            </a:r>
            <a:r>
              <a:rPr lang="en-US" dirty="0" smtClean="0"/>
              <a:t> on an object is equal to the </a:t>
            </a:r>
            <a:r>
              <a:rPr lang="en-US" dirty="0" smtClean="0">
                <a:hlinkClick r:id="rId7" tooltip="Mass"/>
              </a:rPr>
              <a:t>mass</a:t>
            </a:r>
            <a:r>
              <a:rPr lang="en-US" dirty="0" smtClean="0"/>
              <a:t> of that object multiplied by the </a:t>
            </a:r>
            <a:r>
              <a:rPr lang="en-US" dirty="0" smtClean="0">
                <a:hlinkClick r:id="rId8" tooltip="Acceleration"/>
              </a:rPr>
              <a:t>acceleration</a:t>
            </a:r>
            <a:r>
              <a:rPr lang="en-US" dirty="0" smtClean="0"/>
              <a:t> </a:t>
            </a:r>
            <a:r>
              <a:rPr lang="en-US" b="1" i="1" dirty="0" smtClean="0"/>
              <a:t>a</a:t>
            </a:r>
            <a:r>
              <a:rPr lang="en-US" dirty="0" smtClean="0"/>
              <a:t> vector of the object.</a:t>
            </a:r>
          </a:p>
          <a:p>
            <a:r>
              <a:rPr lang="en-US" b="1" dirty="0" smtClean="0"/>
              <a:t>Third law</a:t>
            </a:r>
            <a:r>
              <a:rPr lang="en-US" dirty="0" smtClean="0"/>
              <a:t>: When one body exerts a force on a second body, the second body simultaneously exerts a force equal in magnitude and opposite in direction on the first body.</a:t>
            </a:r>
          </a:p>
          <a:p>
            <a:pPr marL="0" indent="0">
              <a:buNone/>
            </a:pPr>
            <a:endParaRPr lang="en-US" dirty="0"/>
          </a:p>
        </p:txBody>
      </p:sp>
    </p:spTree>
    <p:extLst>
      <p:ext uri="{BB962C8B-B14F-4D97-AF65-F5344CB8AC3E}">
        <p14:creationId xmlns:p14="http://schemas.microsoft.com/office/powerpoint/2010/main" val="37102386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Frame of reference</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dirty="0" smtClean="0"/>
              <a:t>In </a:t>
            </a:r>
            <a:r>
              <a:rPr lang="en-US" dirty="0" smtClean="0">
                <a:hlinkClick r:id="rId2" tooltip="Physics"/>
              </a:rPr>
              <a:t>physics</a:t>
            </a:r>
            <a:r>
              <a:rPr lang="en-US" dirty="0" smtClean="0"/>
              <a:t>, a </a:t>
            </a:r>
            <a:r>
              <a:rPr lang="en-US" b="1" dirty="0" smtClean="0"/>
              <a:t>frame of reference</a:t>
            </a:r>
            <a:r>
              <a:rPr lang="en-US" dirty="0" smtClean="0"/>
              <a:t> (or </a:t>
            </a:r>
            <a:r>
              <a:rPr lang="en-US" b="1" dirty="0" smtClean="0"/>
              <a:t>reference frame</a:t>
            </a:r>
            <a:r>
              <a:rPr lang="en-US" dirty="0" smtClean="0"/>
              <a:t>) may refer to a </a:t>
            </a:r>
            <a:r>
              <a:rPr lang="en-US" dirty="0" smtClean="0">
                <a:hlinkClick r:id="rId3" tooltip="Coordinate system"/>
              </a:rPr>
              <a:t>coordinate system</a:t>
            </a:r>
            <a:r>
              <a:rPr lang="en-US" dirty="0" smtClean="0"/>
              <a:t> used to represent and measure properties of objects, such as their </a:t>
            </a:r>
            <a:r>
              <a:rPr lang="en-US" dirty="0" smtClean="0">
                <a:hlinkClick r:id="rId4" tooltip="Position (vector)"/>
              </a:rPr>
              <a:t>position</a:t>
            </a:r>
            <a:r>
              <a:rPr lang="en-US" dirty="0" smtClean="0"/>
              <a:t> and </a:t>
            </a:r>
            <a:r>
              <a:rPr lang="en-US" dirty="0" smtClean="0">
                <a:hlinkClick r:id="rId5" tooltip="Orientation (geometry)"/>
              </a:rPr>
              <a:t>orientation</a:t>
            </a:r>
            <a:r>
              <a:rPr lang="en-US" dirty="0" smtClean="0"/>
              <a:t>, at different moments of </a:t>
            </a:r>
            <a:r>
              <a:rPr lang="en-US" dirty="0" smtClean="0">
                <a:hlinkClick r:id="rId6" tooltip="Time"/>
              </a:rPr>
              <a:t>time</a:t>
            </a:r>
            <a:r>
              <a:rPr lang="en-US" dirty="0" smtClean="0"/>
              <a:t>. It may also refer to a </a:t>
            </a:r>
            <a:r>
              <a:rPr lang="en-US" dirty="0" smtClean="0">
                <a:hlinkClick r:id="rId7" tooltip="Cartesian coordinate system"/>
              </a:rPr>
              <a:t>set of axes</a:t>
            </a:r>
            <a:r>
              <a:rPr lang="en-US" dirty="0" smtClean="0"/>
              <a:t> used for such representation. In a weaker sense, a reference frame does not specify coordinates, but only defines the same 3-</a:t>
            </a:r>
            <a:r>
              <a:rPr lang="en-US" dirty="0" smtClean="0">
                <a:hlinkClick r:id="rId8" tooltip="Dimension (mathematics and physics)"/>
              </a:rPr>
              <a:t>dimensional</a:t>
            </a:r>
            <a:r>
              <a:rPr lang="en-US" dirty="0" smtClean="0"/>
              <a:t> </a:t>
            </a:r>
            <a:r>
              <a:rPr lang="en-US" dirty="0" smtClean="0">
                <a:hlinkClick r:id="rId9" tooltip="Space"/>
              </a:rPr>
              <a:t>space</a:t>
            </a:r>
            <a:r>
              <a:rPr lang="en-US" dirty="0" smtClean="0"/>
              <a:t> for all moments of time such that the frame can distinguish objects </a:t>
            </a:r>
            <a:r>
              <a:rPr lang="en-US" dirty="0" smtClean="0">
                <a:hlinkClick r:id="rId10" tooltip="Rest (physics)"/>
              </a:rPr>
              <a:t>at rest</a:t>
            </a:r>
            <a:r>
              <a:rPr lang="en-US" dirty="0" smtClean="0"/>
              <a:t> from those that are </a:t>
            </a:r>
            <a:r>
              <a:rPr lang="en-US" dirty="0" smtClean="0">
                <a:hlinkClick r:id="rId11" tooltip="Motion (physics)"/>
              </a:rPr>
              <a:t>moving</a:t>
            </a:r>
            <a:r>
              <a:rPr lang="en-US" dirty="0" smtClean="0"/>
              <a:t>.</a:t>
            </a:r>
          </a:p>
          <a:p>
            <a:pPr marL="0" indent="0">
              <a:buNone/>
            </a:pPr>
            <a:r>
              <a:rPr lang="en-US" dirty="0" smtClean="0"/>
              <a:t>In </a:t>
            </a:r>
            <a:r>
              <a:rPr lang="en-US" dirty="0" err="1" smtClean="0">
                <a:hlinkClick r:id="rId12" tooltip="Theory of relativity"/>
              </a:rPr>
              <a:t>Einsteinian</a:t>
            </a:r>
            <a:r>
              <a:rPr lang="en-US" dirty="0" smtClean="0">
                <a:hlinkClick r:id="rId12" tooltip="Theory of relativity"/>
              </a:rPr>
              <a:t> relativity</a:t>
            </a:r>
            <a:r>
              <a:rPr lang="en-US" dirty="0" smtClean="0"/>
              <a:t>, reference frames are used to specify the relationship between a moving </a:t>
            </a:r>
            <a:r>
              <a:rPr lang="en-US" dirty="0" smtClean="0">
                <a:hlinkClick r:id="rId13" tooltip="Observer (special relativity)"/>
              </a:rPr>
              <a:t>observer</a:t>
            </a:r>
            <a:r>
              <a:rPr lang="en-US" dirty="0" smtClean="0"/>
              <a:t> and the phenomenon or phenomena under observation. In this context, the phrase often becomes "</a:t>
            </a:r>
            <a:r>
              <a:rPr lang="en-US" b="1" dirty="0" smtClean="0"/>
              <a:t>observational frame of reference</a:t>
            </a:r>
            <a:r>
              <a:rPr lang="en-US" dirty="0" smtClean="0"/>
              <a:t>" (or "</a:t>
            </a:r>
            <a:r>
              <a:rPr lang="en-US" b="1" dirty="0" smtClean="0"/>
              <a:t>observational reference frame</a:t>
            </a:r>
            <a:r>
              <a:rPr lang="en-US" dirty="0" smtClean="0"/>
              <a:t>"), which implies that the observer is at rest in the frame, although not necessarily located at its </a:t>
            </a:r>
            <a:r>
              <a:rPr lang="en-US" dirty="0" smtClean="0">
                <a:hlinkClick r:id="rId14" tooltip="Origin (mathematics)"/>
              </a:rPr>
              <a:t>origin</a:t>
            </a:r>
            <a:r>
              <a:rPr lang="en-US" dirty="0" smtClean="0"/>
              <a:t>. A relativistic reference frame includes (or implies) the </a:t>
            </a:r>
            <a:r>
              <a:rPr lang="en-US" dirty="0" smtClean="0">
                <a:hlinkClick r:id="rId15" tooltip="Coordinate time"/>
              </a:rPr>
              <a:t>coordinate time</a:t>
            </a:r>
            <a:r>
              <a:rPr lang="en-US" dirty="0" smtClean="0"/>
              <a:t>, which does not correspond across different frames </a:t>
            </a:r>
            <a:r>
              <a:rPr lang="en-US" dirty="0" smtClean="0">
                <a:hlinkClick r:id="rId16" tooltip="Relative motion"/>
              </a:rPr>
              <a:t>moving relatively</a:t>
            </a:r>
            <a:r>
              <a:rPr lang="en-US" dirty="0" smtClean="0"/>
              <a:t> each other. The situation thus differs from </a:t>
            </a:r>
            <a:r>
              <a:rPr lang="en-US" dirty="0" smtClean="0">
                <a:hlinkClick r:id="rId17" tooltip="Galilean relativity"/>
              </a:rPr>
              <a:t>Galilean relativity</a:t>
            </a:r>
            <a:r>
              <a:rPr lang="en-US" dirty="0" smtClean="0"/>
              <a:t>, where all possible coordinate times are essentially equivalent.</a:t>
            </a:r>
          </a:p>
          <a:p>
            <a:pPr marL="0" indent="0">
              <a:buNone/>
            </a:pPr>
            <a:endParaRPr lang="en-US" dirty="0"/>
          </a:p>
        </p:txBody>
      </p:sp>
    </p:spTree>
    <p:extLst>
      <p:ext uri="{BB962C8B-B14F-4D97-AF65-F5344CB8AC3E}">
        <p14:creationId xmlns:p14="http://schemas.microsoft.com/office/powerpoint/2010/main" val="17635104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Momentum</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In </a:t>
            </a:r>
            <a:r>
              <a:rPr lang="en-US" dirty="0" smtClean="0">
                <a:hlinkClick r:id="rId2" tooltip="Classical mechanics"/>
              </a:rPr>
              <a:t>classical mechanics</a:t>
            </a:r>
            <a:r>
              <a:rPr lang="en-US" dirty="0" smtClean="0"/>
              <a:t>, </a:t>
            </a:r>
            <a:r>
              <a:rPr lang="en-US" b="1" dirty="0" smtClean="0"/>
              <a:t>linear momentum</a:t>
            </a:r>
            <a:r>
              <a:rPr lang="en-US" dirty="0" smtClean="0"/>
              <a:t> or </a:t>
            </a:r>
            <a:r>
              <a:rPr lang="en-US" b="1" dirty="0" smtClean="0"/>
              <a:t>translational momentum</a:t>
            </a:r>
            <a:r>
              <a:rPr lang="en-US" dirty="0" smtClean="0"/>
              <a:t> (</a:t>
            </a:r>
            <a:r>
              <a:rPr lang="en-US" dirty="0" smtClean="0">
                <a:hlinkClick r:id="rId3" tooltip="Plural"/>
              </a:rPr>
              <a:t>pl.</a:t>
            </a:r>
            <a:r>
              <a:rPr lang="en-US" dirty="0" smtClean="0"/>
              <a:t> momenta; </a:t>
            </a:r>
            <a:r>
              <a:rPr lang="en-US" dirty="0" smtClean="0">
                <a:hlinkClick r:id="rId4" tooltip="SI"/>
              </a:rPr>
              <a:t>SI</a:t>
            </a:r>
            <a:r>
              <a:rPr lang="en-US" dirty="0" smtClean="0"/>
              <a:t> unit </a:t>
            </a:r>
            <a:r>
              <a:rPr lang="en-US" dirty="0" smtClean="0">
                <a:hlinkClick r:id="rId5" tooltip="Kilogram"/>
              </a:rPr>
              <a:t>kg</a:t>
            </a:r>
            <a:r>
              <a:rPr lang="en-US" dirty="0" smtClean="0"/>
              <a:t> </a:t>
            </a:r>
            <a:r>
              <a:rPr lang="en-US" dirty="0" smtClean="0">
                <a:hlinkClick r:id="rId6" tooltip="Meters per second"/>
              </a:rPr>
              <a:t>m/s</a:t>
            </a:r>
            <a:r>
              <a:rPr lang="en-US" dirty="0" smtClean="0"/>
              <a:t>, or equivalently, </a:t>
            </a:r>
            <a:r>
              <a:rPr lang="en-US" dirty="0" smtClean="0">
                <a:hlinkClick r:id="rId7" tooltip="Newton (unit)"/>
              </a:rPr>
              <a:t>N</a:t>
            </a:r>
            <a:r>
              <a:rPr lang="en-US" dirty="0" smtClean="0"/>
              <a:t> </a:t>
            </a:r>
            <a:r>
              <a:rPr lang="en-US" dirty="0" smtClean="0">
                <a:hlinkClick r:id="rId8" tooltip="Second"/>
              </a:rPr>
              <a:t>s</a:t>
            </a:r>
            <a:r>
              <a:rPr lang="en-US" dirty="0" smtClean="0"/>
              <a:t>) is the product of the </a:t>
            </a:r>
            <a:r>
              <a:rPr lang="en-US" dirty="0" smtClean="0">
                <a:hlinkClick r:id="rId9" tooltip="Mass"/>
              </a:rPr>
              <a:t>mass</a:t>
            </a:r>
            <a:r>
              <a:rPr lang="en-US" dirty="0" smtClean="0"/>
              <a:t> and </a:t>
            </a:r>
            <a:r>
              <a:rPr lang="en-US" dirty="0" smtClean="0">
                <a:hlinkClick r:id="rId10" tooltip="Velocity"/>
              </a:rPr>
              <a:t>velocity</a:t>
            </a:r>
            <a:r>
              <a:rPr lang="en-US" dirty="0" smtClean="0"/>
              <a:t> of an object. For example, a heavy truck moving quickly has a large momentum—it takes a large or prolonged force to get the truck up to this speed, and it takes a large or prolonged force to bring it to a stop afterwards. If the truck were lighter, or moving more slowly, then it would have less momentum.</a:t>
            </a:r>
            <a:endParaRPr lang="en-US" dirty="0"/>
          </a:p>
        </p:txBody>
      </p:sp>
    </p:spTree>
    <p:extLst>
      <p:ext uri="{BB962C8B-B14F-4D97-AF65-F5344CB8AC3E}">
        <p14:creationId xmlns:p14="http://schemas.microsoft.com/office/powerpoint/2010/main" val="29157566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TotalTime>
  <Words>1259</Words>
  <Application>Microsoft Office PowerPoint</Application>
  <PresentationFormat>On-screen Show (4:3)</PresentationFormat>
  <Paragraphs>36</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7 Lecture in physics</vt:lpstr>
      <vt:lpstr>PowerPoint Presentation</vt:lpstr>
      <vt:lpstr>Accuracy and precision</vt:lpstr>
      <vt:lpstr>Significant figure</vt:lpstr>
      <vt:lpstr>Kinematics</vt:lpstr>
      <vt:lpstr>Dynamics</vt:lpstr>
      <vt:lpstr>Newton's laws of motion</vt:lpstr>
      <vt:lpstr>Frame of reference</vt:lpstr>
      <vt:lpstr>Momentum</vt:lpstr>
      <vt:lpstr>Angular momentum</vt:lpstr>
      <vt:lpstr>Circular motion</vt:lpstr>
      <vt:lpstr>Kinetic theory</vt:lpstr>
      <vt:lpstr>Calorimetry</vt:lpstr>
      <vt:lpstr>Laws of thermodynamics</vt:lpstr>
      <vt:lpstr>Entropy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7 Lecture in physics</dc:title>
  <dc:creator>LENOVO</dc:creator>
  <cp:lastModifiedBy>LENOVO</cp:lastModifiedBy>
  <cp:revision>19</cp:revision>
  <dcterms:created xsi:type="dcterms:W3CDTF">2014-11-03T21:51:13Z</dcterms:created>
  <dcterms:modified xsi:type="dcterms:W3CDTF">2014-11-03T22:23:21Z</dcterms:modified>
</cp:coreProperties>
</file>