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9" r:id="rId5"/>
    <p:sldId id="260" r:id="rId6"/>
    <p:sldId id="257" r:id="rId7"/>
    <p:sldId id="261" r:id="rId8"/>
    <p:sldId id="262" r:id="rId9"/>
    <p:sldId id="263" r:id="rId10"/>
    <p:sldId id="264" r:id="rId11"/>
    <p:sldId id="265" r:id="rId12"/>
    <p:sldId id="266"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2AC150-F965-445A-B46A-D946D3CE2CB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3318783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AC150-F965-445A-B46A-D946D3CE2CB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332968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AC150-F965-445A-B46A-D946D3CE2CB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254245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AC150-F965-445A-B46A-D946D3CE2CB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397818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AC150-F965-445A-B46A-D946D3CE2CB0}"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293079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2AC150-F965-445A-B46A-D946D3CE2CB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302390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2AC150-F965-445A-B46A-D946D3CE2CB0}"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298276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2AC150-F965-445A-B46A-D946D3CE2CB0}"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120214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AC150-F965-445A-B46A-D946D3CE2CB0}"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249057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AC150-F965-445A-B46A-D946D3CE2CB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421051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AC150-F965-445A-B46A-D946D3CE2CB0}"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BA718-134C-4B34-9670-D20D18A6A2DB}" type="slidenum">
              <a:rPr lang="en-US" smtClean="0"/>
              <a:t>‹#›</a:t>
            </a:fld>
            <a:endParaRPr lang="en-US"/>
          </a:p>
        </p:txBody>
      </p:sp>
    </p:spTree>
    <p:extLst>
      <p:ext uri="{BB962C8B-B14F-4D97-AF65-F5344CB8AC3E}">
        <p14:creationId xmlns:p14="http://schemas.microsoft.com/office/powerpoint/2010/main" val="40454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AC150-F965-445A-B46A-D946D3CE2CB0}" type="datetimeFigureOut">
              <a:rPr lang="en-US" smtClean="0"/>
              <a:t>10/28/2014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BA718-134C-4B34-9670-D20D18A6A2DB}" type="slidenum">
              <a:rPr lang="en-US" smtClean="0"/>
              <a:t>‹#›</a:t>
            </a:fld>
            <a:endParaRPr lang="en-US"/>
          </a:p>
        </p:txBody>
      </p:sp>
    </p:spTree>
    <p:extLst>
      <p:ext uri="{BB962C8B-B14F-4D97-AF65-F5344CB8AC3E}">
        <p14:creationId xmlns:p14="http://schemas.microsoft.com/office/powerpoint/2010/main" val="2708223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rench_people" TargetMode="External"/><Relationship Id="rId2" Type="http://schemas.openxmlformats.org/officeDocument/2006/relationships/hyperlink" Target="http://en.wikipedia.org/wiki/Fluid_mechanics" TargetMode="External"/><Relationship Id="rId1" Type="http://schemas.openxmlformats.org/officeDocument/2006/relationships/slideLayout" Target="../slideLayouts/slideLayout2.xml"/><Relationship Id="rId5" Type="http://schemas.openxmlformats.org/officeDocument/2006/relationships/hyperlink" Target="http://en.wikipedia.org/wiki/Blaise_Pascal" TargetMode="External"/><Relationship Id="rId4" Type="http://schemas.openxmlformats.org/officeDocument/2006/relationships/hyperlink" Target="http://en.wikipedia.org/wiki/Mathematicia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Archimedes" TargetMode="External"/><Relationship Id="rId3" Type="http://schemas.openxmlformats.org/officeDocument/2006/relationships/hyperlink" Target="http://en.wikipedia.org/wiki/Fluid" TargetMode="External"/><Relationship Id="rId7" Type="http://schemas.openxmlformats.org/officeDocument/2006/relationships/hyperlink" Target="http://en.wikipedia.org/wiki/Fluid_mechanics" TargetMode="External"/><Relationship Id="rId2" Type="http://schemas.openxmlformats.org/officeDocument/2006/relationships/hyperlink" Target="http://en.wikipedia.org/wiki/Buoyancy" TargetMode="External"/><Relationship Id="rId1" Type="http://schemas.openxmlformats.org/officeDocument/2006/relationships/slideLayout" Target="../slideLayouts/slideLayout2.xml"/><Relationship Id="rId6" Type="http://schemas.openxmlformats.org/officeDocument/2006/relationships/hyperlink" Target="http://en.wikipedia.org/wiki/Law_of_physics" TargetMode="External"/><Relationship Id="rId5" Type="http://schemas.openxmlformats.org/officeDocument/2006/relationships/hyperlink" Target="http://en.wikipedia.org/wiki/Displacement_%28fluid%29" TargetMode="External"/><Relationship Id="rId4" Type="http://schemas.openxmlformats.org/officeDocument/2006/relationships/hyperlink" Target="http://en.wikipedia.org/wiki/Weigh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Resonance" TargetMode="External"/><Relationship Id="rId3" Type="http://schemas.openxmlformats.org/officeDocument/2006/relationships/hyperlink" Target="http://en.wikipedia.org/wiki/Interference_%28wave_propagation%29" TargetMode="External"/><Relationship Id="rId7" Type="http://schemas.openxmlformats.org/officeDocument/2006/relationships/hyperlink" Target="http://en.wikipedia.org/wiki/Resonator" TargetMode="External"/><Relationship Id="rId2" Type="http://schemas.openxmlformats.org/officeDocument/2006/relationships/hyperlink" Target="http://en.wikipedia.org/wiki/Wave" TargetMode="External"/><Relationship Id="rId1" Type="http://schemas.openxmlformats.org/officeDocument/2006/relationships/slideLayout" Target="../slideLayouts/slideLayout2.xml"/><Relationship Id="rId6" Type="http://schemas.openxmlformats.org/officeDocument/2006/relationships/hyperlink" Target="http://en.wikipedia.org/wiki/Flux#Transport_phenomena" TargetMode="External"/><Relationship Id="rId5" Type="http://schemas.openxmlformats.org/officeDocument/2006/relationships/hyperlink" Target="http://en.wikipedia.org/wiki/Average" TargetMode="External"/><Relationship Id="rId4" Type="http://schemas.openxmlformats.org/officeDocument/2006/relationships/hyperlink" Target="http://en.wikipedia.org/wiki/Amplitud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Richard_Feynm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Free_bod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Coefficient_of_restitu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Water_%28molecule%29" TargetMode="External"/><Relationship Id="rId2" Type="http://schemas.openxmlformats.org/officeDocument/2006/relationships/hyperlink" Target="http://en.wikipedia.org/wiki/Density" TargetMode="External"/><Relationship Id="rId1" Type="http://schemas.openxmlformats.org/officeDocument/2006/relationships/slideLayout" Target="../slideLayouts/slideLayout2.xml"/><Relationship Id="rId6" Type="http://schemas.openxmlformats.org/officeDocument/2006/relationships/hyperlink" Target="http://en.wikipedia.org/wiki/Must" TargetMode="External"/><Relationship Id="rId5" Type="http://schemas.openxmlformats.org/officeDocument/2006/relationships/hyperlink" Target="http://en.wikipedia.org/wiki/Wort" TargetMode="External"/><Relationship Id="rId4" Type="http://schemas.openxmlformats.org/officeDocument/2006/relationships/hyperlink" Target="http://en.wikipedia.org/wiki/Atmosphere_%28unit%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a:t>6 Lecture in physics</a:t>
            </a:r>
            <a:endParaRPr lang="en-US" dirty="0"/>
          </a:p>
        </p:txBody>
      </p:sp>
      <p:sp>
        <p:nvSpPr>
          <p:cNvPr id="3" name="Subtitle 2"/>
          <p:cNvSpPr>
            <a:spLocks noGrp="1"/>
          </p:cNvSpPr>
          <p:nvPr>
            <p:ph type="subTitle" idx="1"/>
          </p:nvPr>
        </p:nvSpPr>
        <p:spPr>
          <a:xfrm>
            <a:off x="1371600" y="1905000"/>
            <a:ext cx="6400800" cy="3733800"/>
          </a:xfrm>
        </p:spPr>
        <p:txBody>
          <a:bodyPr/>
          <a:lstStyle/>
          <a:p>
            <a:r>
              <a:rPr lang="en-US" b="1" dirty="0" smtClean="0">
                <a:solidFill>
                  <a:srgbClr val="FF0000"/>
                </a:solidFill>
              </a:rPr>
              <a:t>Free body diagram</a:t>
            </a:r>
          </a:p>
          <a:p>
            <a:r>
              <a:rPr lang="en-US" b="1" dirty="0" smtClean="0">
                <a:solidFill>
                  <a:srgbClr val="FF0000"/>
                </a:solidFill>
              </a:rPr>
              <a:t>Revision</a:t>
            </a:r>
            <a:endParaRPr lang="en-US" b="1" dirty="0" smtClean="0">
              <a:solidFill>
                <a:srgbClr val="FF0000"/>
              </a:solidFill>
              <a:effectLst/>
            </a:endParaRPr>
          </a:p>
          <a:p>
            <a:r>
              <a:rPr lang="en-US" b="1" dirty="0">
                <a:solidFill>
                  <a:srgbClr val="FF0000"/>
                </a:solidFill>
              </a:rPr>
              <a:t>Mid-Term Exam preparations</a:t>
            </a:r>
          </a:p>
        </p:txBody>
      </p:sp>
    </p:spTree>
    <p:extLst>
      <p:ext uri="{BB962C8B-B14F-4D97-AF65-F5344CB8AC3E}">
        <p14:creationId xmlns:p14="http://schemas.microsoft.com/office/powerpoint/2010/main" val="1752310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Pascal's </a:t>
            </a:r>
            <a:r>
              <a:rPr lang="en-US" b="1" dirty="0" smtClean="0"/>
              <a:t>law</a:t>
            </a:r>
            <a:endParaRPr lang="en-US" dirty="0"/>
          </a:p>
        </p:txBody>
      </p:sp>
      <p:sp>
        <p:nvSpPr>
          <p:cNvPr id="3" name="Content Placeholder 2"/>
          <p:cNvSpPr>
            <a:spLocks noGrp="1"/>
          </p:cNvSpPr>
          <p:nvPr>
            <p:ph idx="1"/>
          </p:nvPr>
        </p:nvSpPr>
        <p:spPr/>
        <p:txBody>
          <a:bodyPr/>
          <a:lstStyle/>
          <a:p>
            <a:pPr marL="0" indent="0">
              <a:buNone/>
            </a:pPr>
            <a:r>
              <a:rPr lang="en-US" b="1" dirty="0"/>
              <a:t>Pascal's law</a:t>
            </a:r>
            <a:r>
              <a:rPr lang="en-US" dirty="0"/>
              <a:t> or the </a:t>
            </a:r>
            <a:r>
              <a:rPr lang="en-US" b="1" dirty="0"/>
              <a:t>principle of transmission of fluid-pressure</a:t>
            </a:r>
            <a:r>
              <a:rPr lang="en-US" dirty="0"/>
              <a:t> is a principle in </a:t>
            </a:r>
            <a:r>
              <a:rPr lang="en-US" dirty="0">
                <a:hlinkClick r:id="rId2" tooltip="Fluid mechanics"/>
              </a:rPr>
              <a:t>fluid mechanics</a:t>
            </a:r>
            <a:r>
              <a:rPr lang="en-US" dirty="0"/>
              <a:t> that states that pressure exerted anywhere in a confined incompressible fluid is transmitted equally in all directions throughout the fluid such that the pressure variations (initial differences) remain the same</a:t>
            </a:r>
            <a:r>
              <a:rPr lang="en-US" dirty="0" smtClean="0"/>
              <a:t>. </a:t>
            </a:r>
            <a:r>
              <a:rPr lang="en-US" dirty="0"/>
              <a:t>The law was established by </a:t>
            </a:r>
            <a:r>
              <a:rPr lang="en-US" dirty="0">
                <a:hlinkClick r:id="rId3" tooltip="French people"/>
              </a:rPr>
              <a:t>French</a:t>
            </a:r>
            <a:r>
              <a:rPr lang="en-US" dirty="0"/>
              <a:t> </a:t>
            </a:r>
            <a:r>
              <a:rPr lang="en-US" dirty="0">
                <a:hlinkClick r:id="rId4" tooltip="Mathematician"/>
              </a:rPr>
              <a:t>mathematician</a:t>
            </a:r>
            <a:r>
              <a:rPr lang="en-US" dirty="0"/>
              <a:t> </a:t>
            </a:r>
            <a:r>
              <a:rPr lang="en-US" dirty="0" err="1">
                <a:hlinkClick r:id="rId5" tooltip="Blaise Pascal"/>
              </a:rPr>
              <a:t>Blaise</a:t>
            </a:r>
            <a:r>
              <a:rPr lang="en-US" dirty="0">
                <a:hlinkClick r:id="rId5" tooltip="Blaise Pascal"/>
              </a:rPr>
              <a:t> Pascal</a:t>
            </a:r>
            <a:r>
              <a:rPr lang="en-US" dirty="0"/>
              <a:t>.</a:t>
            </a:r>
          </a:p>
        </p:txBody>
      </p:sp>
    </p:spTree>
    <p:extLst>
      <p:ext uri="{BB962C8B-B14F-4D97-AF65-F5344CB8AC3E}">
        <p14:creationId xmlns:p14="http://schemas.microsoft.com/office/powerpoint/2010/main" val="2404635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Archimedes' </a:t>
            </a:r>
            <a:r>
              <a:rPr lang="en-US" b="1" dirty="0" smtClean="0"/>
              <a:t>principle</a:t>
            </a:r>
            <a:endParaRPr lang="en-US" dirty="0"/>
          </a:p>
        </p:txBody>
      </p:sp>
      <p:sp>
        <p:nvSpPr>
          <p:cNvPr id="3" name="Content Placeholder 2"/>
          <p:cNvSpPr>
            <a:spLocks noGrp="1"/>
          </p:cNvSpPr>
          <p:nvPr>
            <p:ph idx="1"/>
          </p:nvPr>
        </p:nvSpPr>
        <p:spPr/>
        <p:txBody>
          <a:bodyPr/>
          <a:lstStyle/>
          <a:p>
            <a:pPr marL="0" indent="0">
              <a:buNone/>
            </a:pPr>
            <a:r>
              <a:rPr lang="en-US" b="1" dirty="0"/>
              <a:t>Archimedes' principle</a:t>
            </a:r>
            <a:r>
              <a:rPr lang="en-US" dirty="0"/>
              <a:t> indicates that the upward </a:t>
            </a:r>
            <a:r>
              <a:rPr lang="en-US" dirty="0">
                <a:hlinkClick r:id="rId2" tooltip="Buoyancy"/>
              </a:rPr>
              <a:t>buoyant force</a:t>
            </a:r>
            <a:r>
              <a:rPr lang="en-US" dirty="0"/>
              <a:t> that is exerted on a body immersed in a </a:t>
            </a:r>
            <a:r>
              <a:rPr lang="en-US" dirty="0">
                <a:hlinkClick r:id="rId3" tooltip="Fluid"/>
              </a:rPr>
              <a:t>fluid</a:t>
            </a:r>
            <a:r>
              <a:rPr lang="en-US" dirty="0"/>
              <a:t>, whether fully or partially submerged, is equal to the </a:t>
            </a:r>
            <a:r>
              <a:rPr lang="en-US" dirty="0">
                <a:hlinkClick r:id="rId4" tooltip="Weight"/>
              </a:rPr>
              <a:t>weight</a:t>
            </a:r>
            <a:r>
              <a:rPr lang="en-US" dirty="0"/>
              <a:t> of the fluid that the body </a:t>
            </a:r>
            <a:r>
              <a:rPr lang="en-US" dirty="0">
                <a:hlinkClick r:id="rId5" tooltip="Displacement (fluid)"/>
              </a:rPr>
              <a:t>displaces</a:t>
            </a:r>
            <a:r>
              <a:rPr lang="en-US" dirty="0"/>
              <a:t>. Archimedes' principle is a </a:t>
            </a:r>
            <a:r>
              <a:rPr lang="en-US" dirty="0">
                <a:hlinkClick r:id="rId6" tooltip="Law of physics"/>
              </a:rPr>
              <a:t>law of physics</a:t>
            </a:r>
            <a:r>
              <a:rPr lang="en-US" dirty="0"/>
              <a:t> fundamental to </a:t>
            </a:r>
            <a:r>
              <a:rPr lang="en-US" dirty="0">
                <a:hlinkClick r:id="rId7" tooltip="Fluid mechanics"/>
              </a:rPr>
              <a:t>fluid mechanics</a:t>
            </a:r>
            <a:r>
              <a:rPr lang="en-US" dirty="0"/>
              <a:t>. </a:t>
            </a:r>
            <a:r>
              <a:rPr lang="en-US" dirty="0">
                <a:hlinkClick r:id="rId8" tooltip="Archimedes"/>
              </a:rPr>
              <a:t>Archimedes of </a:t>
            </a:r>
            <a:r>
              <a:rPr lang="en-US" dirty="0" smtClean="0">
                <a:hlinkClick r:id="rId8" tooltip="Archimedes"/>
              </a:rPr>
              <a:t>Syracuse</a:t>
            </a:r>
            <a:r>
              <a:rPr lang="en-US" dirty="0" smtClean="0"/>
              <a:t> </a:t>
            </a:r>
            <a:r>
              <a:rPr lang="en-US" dirty="0"/>
              <a:t>formulated this principle, which bears his name.</a:t>
            </a:r>
          </a:p>
        </p:txBody>
      </p:sp>
    </p:spTree>
    <p:extLst>
      <p:ext uri="{BB962C8B-B14F-4D97-AF65-F5344CB8AC3E}">
        <p14:creationId xmlns:p14="http://schemas.microsoft.com/office/powerpoint/2010/main" val="21203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Standing </a:t>
            </a:r>
            <a:r>
              <a:rPr lang="en-US" b="1" dirty="0" smtClean="0"/>
              <a:t>wave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 </a:t>
            </a:r>
            <a:r>
              <a:rPr lang="en-US" b="1" dirty="0"/>
              <a:t>standing wave</a:t>
            </a:r>
            <a:r>
              <a:rPr lang="en-US" dirty="0"/>
              <a:t> – also known as a </a:t>
            </a:r>
            <a:r>
              <a:rPr lang="en-US" b="1" dirty="0"/>
              <a:t>stationary wave</a:t>
            </a:r>
            <a:r>
              <a:rPr lang="en-US" dirty="0"/>
              <a:t> – is a </a:t>
            </a:r>
            <a:r>
              <a:rPr lang="en-US" dirty="0">
                <a:hlinkClick r:id="rId2" tooltip="Wave"/>
              </a:rPr>
              <a:t>wave</a:t>
            </a:r>
            <a:r>
              <a:rPr lang="en-US" dirty="0"/>
              <a:t> that remains in a constant position.</a:t>
            </a:r>
          </a:p>
          <a:p>
            <a:pPr marL="0" indent="0">
              <a:buNone/>
            </a:pPr>
            <a:r>
              <a:rPr lang="en-US" dirty="0"/>
              <a:t>This phenomenon can occur because the medium is moving in the opposite direction to the wave, or it can arise in a stationary medium as a result of </a:t>
            </a:r>
            <a:r>
              <a:rPr lang="en-US" dirty="0">
                <a:hlinkClick r:id="rId3" tooltip="Interference (wave propagation)"/>
              </a:rPr>
              <a:t>interference</a:t>
            </a:r>
            <a:r>
              <a:rPr lang="en-US" dirty="0"/>
              <a:t> between two waves traveling in opposite directions. In the second case, for waves of equal </a:t>
            </a:r>
            <a:r>
              <a:rPr lang="en-US" dirty="0">
                <a:hlinkClick r:id="rId4" tooltip="Amplitude"/>
              </a:rPr>
              <a:t>amplitude</a:t>
            </a:r>
            <a:r>
              <a:rPr lang="en-US" dirty="0"/>
              <a:t> traveling in opposing directions, there is on </a:t>
            </a:r>
            <a:r>
              <a:rPr lang="en-US" dirty="0">
                <a:hlinkClick r:id="rId5" tooltip="Average"/>
              </a:rPr>
              <a:t>average</a:t>
            </a:r>
            <a:r>
              <a:rPr lang="en-US" dirty="0"/>
              <a:t> no net </a:t>
            </a:r>
            <a:r>
              <a:rPr lang="en-US" dirty="0">
                <a:hlinkClick r:id="rId6" tooltip="Flux"/>
              </a:rPr>
              <a:t>propagation of energy</a:t>
            </a:r>
            <a:r>
              <a:rPr lang="en-US" dirty="0"/>
              <a:t>.</a:t>
            </a:r>
          </a:p>
          <a:p>
            <a:pPr marL="0" indent="0">
              <a:buNone/>
            </a:pPr>
            <a:r>
              <a:rPr lang="en-US" dirty="0"/>
              <a:t>In a </a:t>
            </a:r>
            <a:r>
              <a:rPr lang="en-US" dirty="0">
                <a:hlinkClick r:id="rId7" tooltip="Resonator"/>
              </a:rPr>
              <a:t>resonator</a:t>
            </a:r>
            <a:r>
              <a:rPr lang="en-US" dirty="0"/>
              <a:t>, standing waves occur during the phenomenon known as </a:t>
            </a:r>
            <a:r>
              <a:rPr lang="en-US" dirty="0">
                <a:hlinkClick r:id="rId8" tooltip="Resonance"/>
              </a:rPr>
              <a:t>resonance</a:t>
            </a:r>
            <a:r>
              <a:rPr lang="en-US" dirty="0"/>
              <a:t>.</a:t>
            </a:r>
          </a:p>
          <a:p>
            <a:pPr marL="0" indent="0">
              <a:buNone/>
            </a:pPr>
            <a:endParaRPr lang="en-US" dirty="0"/>
          </a:p>
        </p:txBody>
      </p:sp>
    </p:spTree>
    <p:extLst>
      <p:ext uri="{BB962C8B-B14F-4D97-AF65-F5344CB8AC3E}">
        <p14:creationId xmlns:p14="http://schemas.microsoft.com/office/powerpoint/2010/main" val="96426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to the Mid-Term Exam: </a:t>
            </a:r>
            <a:endParaRPr lang="en-US" dirty="0"/>
          </a:p>
        </p:txBody>
      </p:sp>
      <p:sp>
        <p:nvSpPr>
          <p:cNvPr id="3" name="Content Placeholder 2"/>
          <p:cNvSpPr>
            <a:spLocks noGrp="1"/>
          </p:cNvSpPr>
          <p:nvPr>
            <p:ph idx="1"/>
          </p:nvPr>
        </p:nvSpPr>
        <p:spPr/>
        <p:txBody>
          <a:bodyPr/>
          <a:lstStyle/>
          <a:p>
            <a:pPr marL="0" indent="0">
              <a:buNone/>
            </a:pPr>
            <a:r>
              <a:rPr lang="en-US" dirty="0"/>
              <a:t>Study the class notes, solve all the problem sets, solve all the relevant problems from the textbooks, visit the web-sites, study the solutions, watch the videos, and meet me if you have any questions.</a:t>
            </a:r>
            <a:endParaRPr lang="en-US" dirty="0"/>
          </a:p>
        </p:txBody>
      </p:sp>
    </p:spTree>
    <p:extLst>
      <p:ext uri="{BB962C8B-B14F-4D97-AF65-F5344CB8AC3E}">
        <p14:creationId xmlns:p14="http://schemas.microsoft.com/office/powerpoint/2010/main" val="190886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Notations differences</a:t>
            </a:r>
            <a:r>
              <a:rPr lang="en-US" dirty="0" smtClean="0"/>
              <a:t>:</a:t>
            </a:r>
            <a:endParaRPr lang="en-US" dirty="0"/>
          </a:p>
        </p:txBody>
      </p:sp>
      <p:sp>
        <p:nvSpPr>
          <p:cNvPr id="3" name="Content Placeholder 2"/>
          <p:cNvSpPr>
            <a:spLocks noGrp="1"/>
          </p:cNvSpPr>
          <p:nvPr>
            <p:ph idx="1"/>
          </p:nvPr>
        </p:nvSpPr>
        <p:spPr/>
        <p:txBody>
          <a:bodyPr/>
          <a:lstStyle/>
          <a:p>
            <a:r>
              <a:rPr lang="en-US" dirty="0"/>
              <a:t>Torque (T) is moment of force (M)</a:t>
            </a:r>
            <a:endParaRPr lang="en-US" dirty="0"/>
          </a:p>
          <a:p>
            <a:r>
              <a:rPr lang="en-US" dirty="0"/>
              <a:t>Angular acceleration (alpha) is the same as epsilon. </a:t>
            </a:r>
            <a:endParaRPr lang="en-US" dirty="0"/>
          </a:p>
        </p:txBody>
      </p:sp>
    </p:spTree>
    <p:extLst>
      <p:ext uri="{BB962C8B-B14F-4D97-AF65-F5344CB8AC3E}">
        <p14:creationId xmlns:p14="http://schemas.microsoft.com/office/powerpoint/2010/main" val="73322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E = 0.5kx</a:t>
            </a:r>
            <a:r>
              <a:rPr lang="en-US" baseline="30000" dirty="0"/>
              <a:t>2</a:t>
            </a:r>
            <a:r>
              <a:rPr lang="en-US" dirty="0"/>
              <a:t> as integral</a:t>
            </a:r>
            <a:endParaRPr lang="en-US" dirty="0"/>
          </a:p>
        </p:txBody>
      </p:sp>
    </p:spTree>
    <p:extLst>
      <p:ext uri="{BB962C8B-B14F-4D97-AF65-F5344CB8AC3E}">
        <p14:creationId xmlns:p14="http://schemas.microsoft.com/office/powerpoint/2010/main" val="266850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Kinetic </a:t>
            </a:r>
            <a:r>
              <a:rPr lang="en-US" b="1" dirty="0" smtClean="0"/>
              <a:t>friction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Kinetic (or dynamic) friction occurs when two objects are moving relative to each other and rub together (like a sled on the ground). The coefficient of kinetic friction is typically denoted as </a:t>
            </a:r>
            <a:r>
              <a:rPr lang="en-US" i="1" dirty="0" err="1"/>
              <a:t>μ</a:t>
            </a:r>
            <a:r>
              <a:rPr lang="en-US" baseline="-25000" dirty="0" err="1"/>
              <a:t>k</a:t>
            </a:r>
            <a:r>
              <a:rPr lang="en-US" dirty="0"/>
              <a:t>, and is usually less than the coefficient of static friction for the same materials</a:t>
            </a:r>
            <a:r>
              <a:rPr lang="en-US" dirty="0" smtClean="0"/>
              <a:t>. </a:t>
            </a:r>
            <a:r>
              <a:rPr lang="en-US" dirty="0"/>
              <a:t>However, </a:t>
            </a:r>
            <a:r>
              <a:rPr lang="en-US" dirty="0">
                <a:hlinkClick r:id="rId2" tooltip="Richard Feynman"/>
              </a:rPr>
              <a:t>Richard Feynman</a:t>
            </a:r>
            <a:r>
              <a:rPr lang="en-US" dirty="0"/>
              <a:t> comments that "with dry metals it is very hard to show any difference</a:t>
            </a:r>
            <a:r>
              <a:rPr lang="en-US" dirty="0" smtClean="0"/>
              <a:t>."</a:t>
            </a:r>
            <a:endParaRPr lang="en-US" dirty="0"/>
          </a:p>
          <a:p>
            <a:pPr marL="0" indent="0">
              <a:buNone/>
            </a:pPr>
            <a:r>
              <a:rPr lang="en-US" dirty="0"/>
              <a:t>New models are beginning to show how kinetic friction can be greater than static friction</a:t>
            </a:r>
            <a:r>
              <a:rPr lang="en-US" dirty="0" smtClean="0"/>
              <a:t>. </a:t>
            </a:r>
            <a:r>
              <a:rPr lang="en-US" dirty="0"/>
              <a:t>Kinetic friction is now understood, in many cases, to be primarily caused by chemical bonding between the surfaces, rather than interlocking asperities</a:t>
            </a:r>
            <a:r>
              <a:rPr lang="en-US" dirty="0" smtClean="0"/>
              <a:t>; </a:t>
            </a:r>
            <a:r>
              <a:rPr lang="en-US" dirty="0"/>
              <a:t>however, in many other cases roughness effects are dominant, for example in rubber to road friction</a:t>
            </a:r>
            <a:r>
              <a:rPr lang="en-US" dirty="0" smtClean="0"/>
              <a:t>. </a:t>
            </a:r>
            <a:r>
              <a:rPr lang="en-US" dirty="0"/>
              <a:t>Surface roughness and contact area, however, do affect kinetic friction for micro- and </a:t>
            </a:r>
            <a:r>
              <a:rPr lang="en-US" dirty="0" err="1"/>
              <a:t>nano</a:t>
            </a:r>
            <a:r>
              <a:rPr lang="en-US" dirty="0"/>
              <a:t>-scale objects where surface area forces dominate inertial forces.</a:t>
            </a:r>
          </a:p>
          <a:p>
            <a:pPr marL="0" indent="0">
              <a:buNone/>
            </a:pPr>
            <a:endParaRPr lang="en-US" dirty="0"/>
          </a:p>
        </p:txBody>
      </p:sp>
    </p:spTree>
    <p:extLst>
      <p:ext uri="{BB962C8B-B14F-4D97-AF65-F5344CB8AC3E}">
        <p14:creationId xmlns:p14="http://schemas.microsoft.com/office/powerpoint/2010/main" val="261155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Static </a:t>
            </a:r>
            <a:r>
              <a:rPr lang="en-US" b="1" dirty="0" smtClean="0"/>
              <a:t>friction</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Static friction is friction between two or more solid objects that are not moving relative to each other. For example, static friction can prevent an object from sliding down a sloped surface. The coefficient of static friction, typically denoted as </a:t>
            </a:r>
            <a:r>
              <a:rPr lang="en-US" i="1" dirty="0" err="1"/>
              <a:t>μ</a:t>
            </a:r>
            <a:r>
              <a:rPr lang="en-US" baseline="-25000" dirty="0" err="1"/>
              <a:t>s</a:t>
            </a:r>
            <a:r>
              <a:rPr lang="en-US" dirty="0"/>
              <a:t>, is usually higher than the coefficient of kinetic friction.</a:t>
            </a:r>
          </a:p>
          <a:p>
            <a:pPr marL="0" indent="0">
              <a:buNone/>
            </a:pPr>
            <a:r>
              <a:rPr lang="en-US" dirty="0"/>
              <a:t>The static friction force must be overcome by an applied force before an object can move. The maximum possible friction force between two surfaces before sliding begins is the product of the coefficient of static friction and the normal force: . When there is no sliding occurring, the friction force can have any value from zero up to . Any force smaller than attempting to slide one surface over the other is opposed by a frictional force of equal magnitude and opposite direction. Any force larger than overcomes the force of static friction and causes sliding to occur. The instant sliding occurs, static friction is no longer applicable—the friction between the two surfaces is then called kinetic friction.</a:t>
            </a:r>
          </a:p>
          <a:p>
            <a:pPr marL="0" indent="0">
              <a:buNone/>
            </a:pPr>
            <a:r>
              <a:rPr lang="en-US" dirty="0"/>
              <a:t>An example of static friction is the force that prevents a car wheel from slipping as it rolls on the ground. Even though the wheel is in motion, the patch of the tire in contact with the ground is stationary relative to the ground, so it is static rather than kinetic friction.</a:t>
            </a:r>
          </a:p>
          <a:p>
            <a:pPr marL="0" indent="0">
              <a:buNone/>
            </a:pPr>
            <a:r>
              <a:rPr lang="en-US" dirty="0"/>
              <a:t>The maximum value of static friction, when motion is impending, is sometimes referred to as </a:t>
            </a:r>
            <a:r>
              <a:rPr lang="en-US" b="1" dirty="0"/>
              <a:t>limiting friction</a:t>
            </a:r>
            <a:r>
              <a:rPr lang="en-US" dirty="0" smtClean="0"/>
              <a:t>, </a:t>
            </a:r>
            <a:r>
              <a:rPr lang="en-US" dirty="0"/>
              <a:t>although this term is not used universally</a:t>
            </a:r>
            <a:r>
              <a:rPr lang="en-US" dirty="0" smtClean="0"/>
              <a:t>. </a:t>
            </a:r>
            <a:r>
              <a:rPr lang="en-US" dirty="0"/>
              <a:t>It is also known as traction.</a:t>
            </a:r>
          </a:p>
          <a:p>
            <a:pPr marL="0" indent="0">
              <a:buNone/>
            </a:pPr>
            <a:endParaRPr lang="en-US" dirty="0"/>
          </a:p>
        </p:txBody>
      </p:sp>
    </p:spTree>
    <p:extLst>
      <p:ext uri="{BB962C8B-B14F-4D97-AF65-F5344CB8AC3E}">
        <p14:creationId xmlns:p14="http://schemas.microsoft.com/office/powerpoint/2010/main" val="305825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Free body diagram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a:t>
            </a:r>
            <a:r>
              <a:rPr lang="en-US" b="1" dirty="0" smtClean="0"/>
              <a:t>free body diagram</a:t>
            </a:r>
            <a:r>
              <a:rPr lang="en-US" dirty="0" smtClean="0"/>
              <a:t>, sometimes called a force diagram, is a pictorial device, often a rough working sketch, used by engineers and physicists to analyze the forces and moments acting on a body. The body itself may consist of multiple components, an automobile for example, or just a part of a component, a short section of a beam for example, anything in fact that may be considered to act as a single body, if only briefly. A whole series of such diagrams may be necessary to analyze forces in a complex problem. The </a:t>
            </a:r>
            <a:r>
              <a:rPr lang="en-US" dirty="0" smtClean="0">
                <a:hlinkClick r:id="rId2" tooltip="Free body"/>
              </a:rPr>
              <a:t>free body</a:t>
            </a:r>
            <a:r>
              <a:rPr lang="en-US" dirty="0" smtClean="0"/>
              <a:t> in a free body diagram is not free of constraints, it is just that the constraints have been replaced by arrows representing the forces and moments they generate.</a:t>
            </a:r>
            <a:endParaRPr lang="en-US" dirty="0"/>
          </a:p>
        </p:txBody>
      </p:sp>
    </p:spTree>
    <p:extLst>
      <p:ext uri="{BB962C8B-B14F-4D97-AF65-F5344CB8AC3E}">
        <p14:creationId xmlns:p14="http://schemas.microsoft.com/office/powerpoint/2010/main" val="393761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Perfectly inelastic </a:t>
            </a:r>
            <a:r>
              <a:rPr lang="en-US" b="1" dirty="0" smtClean="0"/>
              <a:t>collision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perfectly inelastic collision (also known as a plastic collision) occurs when the maximum amount of kinetic energy of a system is lost. In a perfectly inelastic collision, i.e., a zero </a:t>
            </a:r>
            <a:r>
              <a:rPr lang="en-US" dirty="0">
                <a:hlinkClick r:id="rId2" tooltip="Coefficient of restitution"/>
              </a:rPr>
              <a:t>coefficient of restitution</a:t>
            </a:r>
            <a:r>
              <a:rPr lang="en-US" dirty="0"/>
              <a:t>, the colliding particles stick together. In such a collision, kinetic energy is lost by bonding the two bodies together. This bonding energy usually results in a maximum kinetic energy loss of the system. It is necessary to consider conservation of momentum: (Note: In the sliding block example above, momentum of the two body system is only conserved if the surface has zero friction. With friction, momentum of the two bodies is transferred to the surface that the two bodies are sliding upon. Similarly, if there is air resistance, the momentum of the bodies can be transferred to the air.) The equation below holds true for the two-body(Body </a:t>
            </a:r>
            <a:r>
              <a:rPr lang="en-US" dirty="0" err="1"/>
              <a:t>A,Body</a:t>
            </a:r>
            <a:r>
              <a:rPr lang="en-US" dirty="0"/>
              <a:t> B) system collision in the example above. In this example, momentum of the system is conserved because there is no friction between the sliding bodies and the surface.</a:t>
            </a:r>
          </a:p>
        </p:txBody>
      </p:sp>
    </p:spTree>
    <p:extLst>
      <p:ext uri="{BB962C8B-B14F-4D97-AF65-F5344CB8AC3E}">
        <p14:creationId xmlns:p14="http://schemas.microsoft.com/office/powerpoint/2010/main" val="135046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Neutral </a:t>
            </a:r>
            <a:r>
              <a:rPr lang="en-US" b="1" dirty="0"/>
              <a:t>equilibrium</a:t>
            </a:r>
          </a:p>
        </p:txBody>
      </p:sp>
      <p:sp>
        <p:nvSpPr>
          <p:cNvPr id="3" name="Content Placeholder 2"/>
          <p:cNvSpPr>
            <a:spLocks noGrp="1"/>
          </p:cNvSpPr>
          <p:nvPr>
            <p:ph idx="1"/>
          </p:nvPr>
        </p:nvSpPr>
        <p:spPr/>
        <p:txBody>
          <a:bodyPr/>
          <a:lstStyle/>
          <a:p>
            <a:pPr marL="0" indent="0">
              <a:buNone/>
            </a:pPr>
            <a:r>
              <a:rPr lang="en-US" dirty="0"/>
              <a:t>A property of the steady state of a system which exhibits neither instability nor stability according to the particular criterion under consideration; a disturbance introduced into such an equilibrium will thus be neither amplified nor damped. Also known as indifferent equilibrium</a:t>
            </a:r>
            <a:r>
              <a:rPr lang="en-US" dirty="0" smtClean="0"/>
              <a:t>.</a:t>
            </a:r>
            <a:endParaRPr lang="en-US" dirty="0"/>
          </a:p>
        </p:txBody>
      </p:sp>
    </p:spTree>
    <p:extLst>
      <p:ext uri="{BB962C8B-B14F-4D97-AF65-F5344CB8AC3E}">
        <p14:creationId xmlns:p14="http://schemas.microsoft.com/office/powerpoint/2010/main" val="48741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Specific </a:t>
            </a:r>
            <a:r>
              <a:rPr lang="en-US" b="1" dirty="0" smtClean="0"/>
              <a:t>gravity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Specific gravity</a:t>
            </a:r>
            <a:r>
              <a:rPr lang="en-US" dirty="0"/>
              <a:t> is the ratio of the </a:t>
            </a:r>
            <a:r>
              <a:rPr lang="en-US" dirty="0">
                <a:hlinkClick r:id="rId2" tooltip="Density"/>
              </a:rPr>
              <a:t>density</a:t>
            </a:r>
            <a:r>
              <a:rPr lang="en-US" dirty="0"/>
              <a:t> of a substance to the density (mass of the same unit volume) of a reference substance. </a:t>
            </a:r>
            <a:r>
              <a:rPr lang="en-US" i="1" dirty="0"/>
              <a:t>Apparent</a:t>
            </a:r>
            <a:r>
              <a:rPr lang="en-US" dirty="0"/>
              <a:t> specific gravity is the ratio of the weight of a volume of the substance to the weight of an equal volume of the reference substance. The reference substance is nearly always </a:t>
            </a:r>
            <a:r>
              <a:rPr lang="en-US" dirty="0">
                <a:hlinkClick r:id="rId3" tooltip="Water (molecule)"/>
              </a:rPr>
              <a:t>water</a:t>
            </a:r>
            <a:r>
              <a:rPr lang="en-US" dirty="0"/>
              <a:t> at its densest, (4°C) for liquids and for gases, air at room temperature, (21°C). That being stated temperature and pressure must be specified for both the sample and the reference. Pressure is nearly always 1 </a:t>
            </a:r>
            <a:r>
              <a:rPr lang="en-US" dirty="0" err="1">
                <a:hlinkClick r:id="rId4" tooltip="Atmosphere (unit)"/>
              </a:rPr>
              <a:t>atm</a:t>
            </a:r>
            <a:r>
              <a:rPr lang="en-US" dirty="0"/>
              <a:t> equal to 101.325 </a:t>
            </a:r>
            <a:r>
              <a:rPr lang="en-US" dirty="0" err="1"/>
              <a:t>kPa</a:t>
            </a:r>
            <a:r>
              <a:rPr lang="en-US" dirty="0"/>
              <a:t>. Temperatures for both sample and reference vary from industry to industry. In British beer brewing practice the specific gravity as specified above is multiplied by 1000</a:t>
            </a:r>
            <a:r>
              <a:rPr lang="en-US" dirty="0" smtClean="0"/>
              <a:t>. </a:t>
            </a:r>
            <a:r>
              <a:rPr lang="en-US" dirty="0"/>
              <a:t>Specific gravity is commonly used in industry as a simple means of obtaining information about the concentration of solutions of various materials such as brines, hydrocarbons, sugar solutions (syrups, juices, honeys, brewers </a:t>
            </a:r>
            <a:r>
              <a:rPr lang="en-US" dirty="0" err="1">
                <a:hlinkClick r:id="rId5" tooltip="Wort"/>
              </a:rPr>
              <a:t>wort</a:t>
            </a:r>
            <a:r>
              <a:rPr lang="en-US" dirty="0"/>
              <a:t>, </a:t>
            </a:r>
            <a:r>
              <a:rPr lang="en-US" dirty="0">
                <a:hlinkClick r:id="rId6" tooltip="Must"/>
              </a:rPr>
              <a:t>must</a:t>
            </a:r>
            <a:r>
              <a:rPr lang="en-US" dirty="0"/>
              <a:t> etc.) and acids.</a:t>
            </a:r>
          </a:p>
        </p:txBody>
      </p:sp>
    </p:spTree>
    <p:extLst>
      <p:ext uri="{BB962C8B-B14F-4D97-AF65-F5344CB8AC3E}">
        <p14:creationId xmlns:p14="http://schemas.microsoft.com/office/powerpoint/2010/main" val="4191063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1224</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6 Lecture in physics</vt:lpstr>
      <vt:lpstr>Notations differences:</vt:lpstr>
      <vt:lpstr>PowerPoint Presentation</vt:lpstr>
      <vt:lpstr>Kinetic friction</vt:lpstr>
      <vt:lpstr>Static friction</vt:lpstr>
      <vt:lpstr>Free body diagram</vt:lpstr>
      <vt:lpstr>Perfectly inelastic collision</vt:lpstr>
      <vt:lpstr>Neutral equilibrium</vt:lpstr>
      <vt:lpstr>Specific gravity</vt:lpstr>
      <vt:lpstr>Pascal's law</vt:lpstr>
      <vt:lpstr>Archimedes' principle</vt:lpstr>
      <vt:lpstr>Standing wave</vt:lpstr>
      <vt:lpstr>To prepare to the Mid-Term Exam: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Lecture in physics</dc:title>
  <dc:creator>LENOVO</dc:creator>
  <cp:lastModifiedBy>LENOVO</cp:lastModifiedBy>
  <cp:revision>19</cp:revision>
  <dcterms:created xsi:type="dcterms:W3CDTF">2014-10-27T10:14:08Z</dcterms:created>
  <dcterms:modified xsi:type="dcterms:W3CDTF">2014-10-27T20:11:56Z</dcterms:modified>
</cp:coreProperties>
</file>