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321" r:id="rId9"/>
    <p:sldId id="322" r:id="rId10"/>
    <p:sldId id="263" r:id="rId11"/>
    <p:sldId id="264" r:id="rId12"/>
    <p:sldId id="265" r:id="rId13"/>
    <p:sldId id="266" r:id="rId14"/>
    <p:sldId id="267" r:id="rId15"/>
    <p:sldId id="343" r:id="rId16"/>
    <p:sldId id="339" r:id="rId17"/>
    <p:sldId id="340" r:id="rId18"/>
    <p:sldId id="341" r:id="rId19"/>
    <p:sldId id="342" r:id="rId20"/>
    <p:sldId id="327" r:id="rId21"/>
    <p:sldId id="315" r:id="rId22"/>
    <p:sldId id="331" r:id="rId23"/>
    <p:sldId id="332" r:id="rId24"/>
    <p:sldId id="333" r:id="rId25"/>
    <p:sldId id="334" r:id="rId26"/>
    <p:sldId id="336" r:id="rId27"/>
    <p:sldId id="268" r:id="rId28"/>
    <p:sldId id="269" r:id="rId29"/>
    <p:sldId id="270" r:id="rId30"/>
    <p:sldId id="338" r:id="rId31"/>
    <p:sldId id="273" r:id="rId32"/>
    <p:sldId id="271" r:id="rId33"/>
    <p:sldId id="272" r:id="rId34"/>
    <p:sldId id="274" r:id="rId35"/>
    <p:sldId id="275" r:id="rId36"/>
    <p:sldId id="276" r:id="rId37"/>
    <p:sldId id="277" r:id="rId38"/>
    <p:sldId id="278" r:id="rId39"/>
    <p:sldId id="279" r:id="rId40"/>
    <p:sldId id="280" r:id="rId41"/>
    <p:sldId id="281" r:id="rId42"/>
    <p:sldId id="328" r:id="rId43"/>
    <p:sldId id="282" r:id="rId44"/>
    <p:sldId id="283" r:id="rId45"/>
    <p:sldId id="284" r:id="rId46"/>
    <p:sldId id="285" r:id="rId47"/>
    <p:sldId id="286" r:id="rId48"/>
    <p:sldId id="287" r:id="rId49"/>
    <p:sldId id="288" r:id="rId50"/>
    <p:sldId id="337" r:id="rId51"/>
    <p:sldId id="325" r:id="rId52"/>
    <p:sldId id="329" r:id="rId53"/>
    <p:sldId id="357" r:id="rId54"/>
    <p:sldId id="330" r:id="rId55"/>
    <p:sldId id="323" r:id="rId56"/>
    <p:sldId id="324" r:id="rId57"/>
    <p:sldId id="289" r:id="rId58"/>
    <p:sldId id="290" r:id="rId59"/>
    <p:sldId id="291" r:id="rId60"/>
    <p:sldId id="356" r:id="rId61"/>
    <p:sldId id="299" r:id="rId62"/>
    <p:sldId id="300" r:id="rId63"/>
    <p:sldId id="301" r:id="rId64"/>
    <p:sldId id="292" r:id="rId65"/>
    <p:sldId id="293" r:id="rId66"/>
    <p:sldId id="346" r:id="rId67"/>
    <p:sldId id="347" r:id="rId68"/>
    <p:sldId id="295" r:id="rId69"/>
    <p:sldId id="296" r:id="rId70"/>
    <p:sldId id="297" r:id="rId71"/>
    <p:sldId id="348" r:id="rId72"/>
    <p:sldId id="298" r:id="rId73"/>
    <p:sldId id="349" r:id="rId74"/>
    <p:sldId id="294" r:id="rId75"/>
    <p:sldId id="350" r:id="rId76"/>
    <p:sldId id="302" r:id="rId77"/>
    <p:sldId id="303" r:id="rId78"/>
    <p:sldId id="304" r:id="rId79"/>
    <p:sldId id="305" r:id="rId80"/>
    <p:sldId id="306" r:id="rId81"/>
    <p:sldId id="351" r:id="rId82"/>
    <p:sldId id="307" r:id="rId83"/>
    <p:sldId id="355" r:id="rId84"/>
    <p:sldId id="308" r:id="rId85"/>
    <p:sldId id="352" r:id="rId86"/>
    <p:sldId id="309" r:id="rId87"/>
    <p:sldId id="353" r:id="rId88"/>
    <p:sldId id="314" r:id="rId89"/>
    <p:sldId id="310" r:id="rId90"/>
    <p:sldId id="326" r:id="rId91"/>
    <p:sldId id="354" r:id="rId92"/>
    <p:sldId id="312" r:id="rId93"/>
    <p:sldId id="344" r:id="rId94"/>
    <p:sldId id="313" r:id="rId95"/>
    <p:sldId id="345" r:id="rId96"/>
    <p:sldId id="311" r:id="rId97"/>
    <p:sldId id="316" r:id="rId98"/>
    <p:sldId id="317" r:id="rId99"/>
    <p:sldId id="335" r:id="rId100"/>
    <p:sldId id="318" r:id="rId101"/>
    <p:sldId id="319" r:id="rId102"/>
    <p:sldId id="320" r:id="rId10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0E7C94-A335-4817-8D80-036D755385BB}"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5A31E-BF65-44AD-896F-B47189953A57}" type="slidenum">
              <a:rPr lang="en-US" smtClean="0"/>
              <a:t>‹#›</a:t>
            </a:fld>
            <a:endParaRPr lang="en-US"/>
          </a:p>
        </p:txBody>
      </p:sp>
    </p:spTree>
    <p:extLst>
      <p:ext uri="{BB962C8B-B14F-4D97-AF65-F5344CB8AC3E}">
        <p14:creationId xmlns:p14="http://schemas.microsoft.com/office/powerpoint/2010/main" val="3885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0E7C94-A335-4817-8D80-036D755385BB}"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5A31E-BF65-44AD-896F-B47189953A57}" type="slidenum">
              <a:rPr lang="en-US" smtClean="0"/>
              <a:t>‹#›</a:t>
            </a:fld>
            <a:endParaRPr lang="en-US"/>
          </a:p>
        </p:txBody>
      </p:sp>
    </p:spTree>
    <p:extLst>
      <p:ext uri="{BB962C8B-B14F-4D97-AF65-F5344CB8AC3E}">
        <p14:creationId xmlns:p14="http://schemas.microsoft.com/office/powerpoint/2010/main" val="19433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0E7C94-A335-4817-8D80-036D755385BB}"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5A31E-BF65-44AD-896F-B47189953A57}" type="slidenum">
              <a:rPr lang="en-US" smtClean="0"/>
              <a:t>‹#›</a:t>
            </a:fld>
            <a:endParaRPr lang="en-US"/>
          </a:p>
        </p:txBody>
      </p:sp>
    </p:spTree>
    <p:extLst>
      <p:ext uri="{BB962C8B-B14F-4D97-AF65-F5344CB8AC3E}">
        <p14:creationId xmlns:p14="http://schemas.microsoft.com/office/powerpoint/2010/main" val="170384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0E7C94-A335-4817-8D80-036D755385BB}"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5A31E-BF65-44AD-896F-B47189953A57}" type="slidenum">
              <a:rPr lang="en-US" smtClean="0"/>
              <a:t>‹#›</a:t>
            </a:fld>
            <a:endParaRPr lang="en-US"/>
          </a:p>
        </p:txBody>
      </p:sp>
    </p:spTree>
    <p:extLst>
      <p:ext uri="{BB962C8B-B14F-4D97-AF65-F5344CB8AC3E}">
        <p14:creationId xmlns:p14="http://schemas.microsoft.com/office/powerpoint/2010/main" val="373593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0E7C94-A335-4817-8D80-036D755385BB}"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5A31E-BF65-44AD-896F-B47189953A57}" type="slidenum">
              <a:rPr lang="en-US" smtClean="0"/>
              <a:t>‹#›</a:t>
            </a:fld>
            <a:endParaRPr lang="en-US"/>
          </a:p>
        </p:txBody>
      </p:sp>
    </p:spTree>
    <p:extLst>
      <p:ext uri="{BB962C8B-B14F-4D97-AF65-F5344CB8AC3E}">
        <p14:creationId xmlns:p14="http://schemas.microsoft.com/office/powerpoint/2010/main" val="1423248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0E7C94-A335-4817-8D80-036D755385BB}"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05A31E-BF65-44AD-896F-B47189953A57}" type="slidenum">
              <a:rPr lang="en-US" smtClean="0"/>
              <a:t>‹#›</a:t>
            </a:fld>
            <a:endParaRPr lang="en-US"/>
          </a:p>
        </p:txBody>
      </p:sp>
    </p:spTree>
    <p:extLst>
      <p:ext uri="{BB962C8B-B14F-4D97-AF65-F5344CB8AC3E}">
        <p14:creationId xmlns:p14="http://schemas.microsoft.com/office/powerpoint/2010/main" val="1894960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0E7C94-A335-4817-8D80-036D755385BB}" type="datetimeFigureOut">
              <a:rPr lang="en-US" smtClean="0"/>
              <a:t>10/21/2014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05A31E-BF65-44AD-896F-B47189953A57}" type="slidenum">
              <a:rPr lang="en-US" smtClean="0"/>
              <a:t>‹#›</a:t>
            </a:fld>
            <a:endParaRPr lang="en-US"/>
          </a:p>
        </p:txBody>
      </p:sp>
    </p:spTree>
    <p:extLst>
      <p:ext uri="{BB962C8B-B14F-4D97-AF65-F5344CB8AC3E}">
        <p14:creationId xmlns:p14="http://schemas.microsoft.com/office/powerpoint/2010/main" val="4029027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0E7C94-A335-4817-8D80-036D755385BB}" type="datetimeFigureOut">
              <a:rPr lang="en-US" smtClean="0"/>
              <a:t>10/21/2014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05A31E-BF65-44AD-896F-B47189953A57}" type="slidenum">
              <a:rPr lang="en-US" smtClean="0"/>
              <a:t>‹#›</a:t>
            </a:fld>
            <a:endParaRPr lang="en-US"/>
          </a:p>
        </p:txBody>
      </p:sp>
    </p:spTree>
    <p:extLst>
      <p:ext uri="{BB962C8B-B14F-4D97-AF65-F5344CB8AC3E}">
        <p14:creationId xmlns:p14="http://schemas.microsoft.com/office/powerpoint/2010/main" val="323384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0E7C94-A335-4817-8D80-036D755385BB}" type="datetimeFigureOut">
              <a:rPr lang="en-US" smtClean="0"/>
              <a:t>10/21/2014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05A31E-BF65-44AD-896F-B47189953A57}" type="slidenum">
              <a:rPr lang="en-US" smtClean="0"/>
              <a:t>‹#›</a:t>
            </a:fld>
            <a:endParaRPr lang="en-US"/>
          </a:p>
        </p:txBody>
      </p:sp>
    </p:spTree>
    <p:extLst>
      <p:ext uri="{BB962C8B-B14F-4D97-AF65-F5344CB8AC3E}">
        <p14:creationId xmlns:p14="http://schemas.microsoft.com/office/powerpoint/2010/main" val="322366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0E7C94-A335-4817-8D80-036D755385BB}"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05A31E-BF65-44AD-896F-B47189953A57}" type="slidenum">
              <a:rPr lang="en-US" smtClean="0"/>
              <a:t>‹#›</a:t>
            </a:fld>
            <a:endParaRPr lang="en-US"/>
          </a:p>
        </p:txBody>
      </p:sp>
    </p:spTree>
    <p:extLst>
      <p:ext uri="{BB962C8B-B14F-4D97-AF65-F5344CB8AC3E}">
        <p14:creationId xmlns:p14="http://schemas.microsoft.com/office/powerpoint/2010/main" val="3463782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0E7C94-A335-4817-8D80-036D755385BB}"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05A31E-BF65-44AD-896F-B47189953A57}" type="slidenum">
              <a:rPr lang="en-US" smtClean="0"/>
              <a:t>‹#›</a:t>
            </a:fld>
            <a:endParaRPr lang="en-US"/>
          </a:p>
        </p:txBody>
      </p:sp>
    </p:spTree>
    <p:extLst>
      <p:ext uri="{BB962C8B-B14F-4D97-AF65-F5344CB8AC3E}">
        <p14:creationId xmlns:p14="http://schemas.microsoft.com/office/powerpoint/2010/main" val="2232713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0E7C94-A335-4817-8D80-036D755385BB}" type="datetimeFigureOut">
              <a:rPr lang="en-US" smtClean="0"/>
              <a:t>10/21/2014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5A31E-BF65-44AD-896F-B47189953A57}" type="slidenum">
              <a:rPr lang="en-US" smtClean="0"/>
              <a:t>‹#›</a:t>
            </a:fld>
            <a:endParaRPr lang="en-US"/>
          </a:p>
        </p:txBody>
      </p:sp>
    </p:spTree>
    <p:extLst>
      <p:ext uri="{BB962C8B-B14F-4D97-AF65-F5344CB8AC3E}">
        <p14:creationId xmlns:p14="http://schemas.microsoft.com/office/powerpoint/2010/main" val="2189176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Thermodynamic_equilibrium" TargetMode="External"/><Relationship Id="rId2" Type="http://schemas.openxmlformats.org/officeDocument/2006/relationships/hyperlink" Target="http://en.wikipedia.org/wiki/Zeroth_Law_of_Thermodynamics"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Thermal_equilibrium" TargetMode="External"/><Relationship Id="rId2" Type="http://schemas.openxmlformats.org/officeDocument/2006/relationships/hyperlink" Target="http://en.wikipedia.org/wiki/Thermodynamic_system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n.wikipedia.org/wiki/Transitive_rela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en.wikipedia.org/wiki/James_Clerk_Maxwel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Internal_energy" TargetMode="External"/><Relationship Id="rId13" Type="http://schemas.openxmlformats.org/officeDocument/2006/relationships/hyperlink" Target="http://en.wikipedia.org/wiki/Engineering" TargetMode="External"/><Relationship Id="rId3" Type="http://schemas.openxmlformats.org/officeDocument/2006/relationships/hyperlink" Target="http://en.wikipedia.org/wiki/Heat" TargetMode="External"/><Relationship Id="rId7" Type="http://schemas.openxmlformats.org/officeDocument/2006/relationships/hyperlink" Target="http://en.wikipedia.org/wiki/Macroscopic_scale" TargetMode="External"/><Relationship Id="rId12" Type="http://schemas.openxmlformats.org/officeDocument/2006/relationships/hyperlink" Target="http://en.wikipedia.org/wiki/Science" TargetMode="External"/><Relationship Id="rId2" Type="http://schemas.openxmlformats.org/officeDocument/2006/relationships/hyperlink" Target="http://en.wikipedia.org/wiki/Physics" TargetMode="External"/><Relationship Id="rId1" Type="http://schemas.openxmlformats.org/officeDocument/2006/relationships/slideLayout" Target="../slideLayouts/slideLayout2.xml"/><Relationship Id="rId6" Type="http://schemas.openxmlformats.org/officeDocument/2006/relationships/hyperlink" Target="http://en.wikipedia.org/wiki/Work_(thermodynamics)" TargetMode="External"/><Relationship Id="rId11" Type="http://schemas.openxmlformats.org/officeDocument/2006/relationships/hyperlink" Target="http://en.wikipedia.org/wiki/Statistical_mechanics" TargetMode="External"/><Relationship Id="rId5" Type="http://schemas.openxmlformats.org/officeDocument/2006/relationships/hyperlink" Target="http://en.wikipedia.org/wiki/Energy" TargetMode="External"/><Relationship Id="rId10" Type="http://schemas.openxmlformats.org/officeDocument/2006/relationships/hyperlink" Target="http://en.wikipedia.org/wiki/Pressure" TargetMode="External"/><Relationship Id="rId4" Type="http://schemas.openxmlformats.org/officeDocument/2006/relationships/hyperlink" Target="http://en.wikipedia.org/wiki/Temperature" TargetMode="External"/><Relationship Id="rId9" Type="http://schemas.openxmlformats.org/officeDocument/2006/relationships/hyperlink" Target="http://en.wikipedia.org/wiki/Entropy"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en.wikipedia.org/wiki/Isochoric_process" TargetMode="External"/><Relationship Id="rId3" Type="http://schemas.openxmlformats.org/officeDocument/2006/relationships/hyperlink" Target="http://en.wikipedia.org/wiki/Spark-ignition_engine" TargetMode="External"/><Relationship Id="rId7" Type="http://schemas.openxmlformats.org/officeDocument/2006/relationships/hyperlink" Target="http://en.wikipedia.org/wiki/Adiabatic_process" TargetMode="External"/><Relationship Id="rId2" Type="http://schemas.openxmlformats.org/officeDocument/2006/relationships/hyperlink" Target="http://en.wikipedia.org/wiki/Thermodynamic_cycle" TargetMode="External"/><Relationship Id="rId1" Type="http://schemas.openxmlformats.org/officeDocument/2006/relationships/slideLayout" Target="../slideLayouts/slideLayout2.xml"/><Relationship Id="rId6" Type="http://schemas.openxmlformats.org/officeDocument/2006/relationships/hyperlink" Target="http://en.wikipedia.org/wiki/Isobaric_process" TargetMode="External"/><Relationship Id="rId5" Type="http://schemas.openxmlformats.org/officeDocument/2006/relationships/hyperlink" Target="http://en.wikipedia.org/wiki/Pressure_volume_diagram" TargetMode="External"/><Relationship Id="rId4" Type="http://schemas.openxmlformats.org/officeDocument/2006/relationships/hyperlink" Target="http://en.wikipedia.org/wiki/Piston_engine"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en.wikipedia.org/wiki/Pressure" TargetMode="External"/><Relationship Id="rId7" Type="http://schemas.openxmlformats.org/officeDocument/2006/relationships/hyperlink" Target="http://en.wikipedia.org/wiki/Rudolph_Diesel" TargetMode="External"/><Relationship Id="rId2" Type="http://schemas.openxmlformats.org/officeDocument/2006/relationships/hyperlink" Target="http://en.wikipedia.org/wiki/Thermodynamic_cycle" TargetMode="External"/><Relationship Id="rId1" Type="http://schemas.openxmlformats.org/officeDocument/2006/relationships/slideLayout" Target="../slideLayouts/slideLayout2.xml"/><Relationship Id="rId6" Type="http://schemas.openxmlformats.org/officeDocument/2006/relationships/hyperlink" Target="http://en.wikipedia.org/wiki/Diesel_engine" TargetMode="External"/><Relationship Id="rId5" Type="http://schemas.openxmlformats.org/officeDocument/2006/relationships/hyperlink" Target="http://en.wikipedia.org/wiki/Combustion_chamber" TargetMode="External"/><Relationship Id="rId4" Type="http://schemas.openxmlformats.org/officeDocument/2006/relationships/hyperlink" Target="http://en.wikipedia.org/wiki/Volume_(thermodynamics)"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en.wikipedia.org/wiki/Thermal_energy"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en.wikipedia.org/wiki/Freezing_point" TargetMode="External"/><Relationship Id="rId3" Type="http://schemas.openxmlformats.org/officeDocument/2006/relationships/hyperlink" Target="http://en.wikipedia.org/wiki/Thermal_insulation" TargetMode="External"/><Relationship Id="rId7" Type="http://schemas.openxmlformats.org/officeDocument/2006/relationships/hyperlink" Target="http://en.wikipedia.org/wiki/Spoilage" TargetMode="External"/><Relationship Id="rId2" Type="http://schemas.openxmlformats.org/officeDocument/2006/relationships/hyperlink" Target="http://en.wikipedia.org/wiki/Household_appliance" TargetMode="External"/><Relationship Id="rId1" Type="http://schemas.openxmlformats.org/officeDocument/2006/relationships/slideLayout" Target="../slideLayouts/slideLayout2.xml"/><Relationship Id="rId6" Type="http://schemas.openxmlformats.org/officeDocument/2006/relationships/hyperlink" Target="http://en.wikipedia.org/wiki/Bacteria" TargetMode="External"/><Relationship Id="rId5" Type="http://schemas.openxmlformats.org/officeDocument/2006/relationships/hyperlink" Target="http://en.wikipedia.org/wiki/Food_preservation" TargetMode="External"/><Relationship Id="rId4" Type="http://schemas.openxmlformats.org/officeDocument/2006/relationships/hyperlink" Target="http://en.wikipedia.org/wiki/Heat_pump"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en.wikipedia.org/wiki/Ideal_gas_law" TargetMode="External"/><Relationship Id="rId2" Type="http://schemas.openxmlformats.org/officeDocument/2006/relationships/hyperlink" Target="http://en.wikipedia.org/wiki/Ideal_gas" TargetMode="External"/><Relationship Id="rId1" Type="http://schemas.openxmlformats.org/officeDocument/2006/relationships/slideLayout" Target="../slideLayouts/slideLayout2.xml"/><Relationship Id="rId5" Type="http://schemas.openxmlformats.org/officeDocument/2006/relationships/hyperlink" Target="http://en.wikipedia.org/wiki/Van_der_Waals_force" TargetMode="External"/><Relationship Id="rId4" Type="http://schemas.openxmlformats.org/officeDocument/2006/relationships/hyperlink" Target="http://en.wikipedia.org/wiki/Specific_heat_capacity"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en.wikipedia.org/wiki/Critical_point_(thermodynamics)" TargetMode="External"/><Relationship Id="rId2" Type="http://schemas.openxmlformats.org/officeDocument/2006/relationships/hyperlink" Target="http://en.wikipedia.org/wiki/Condensation" TargetMode="External"/><Relationship Id="rId1" Type="http://schemas.openxmlformats.org/officeDocument/2006/relationships/slideLayout" Target="../slideLayouts/slideLayout2.xml"/><Relationship Id="rId4" Type="http://schemas.openxmlformats.org/officeDocument/2006/relationships/hyperlink" Target="http://en.wikipedia.org/wiki/Joule%E2%80%93Thomson_effect"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en.wikipedia.org/wiki/Fluid" TargetMode="External"/><Relationship Id="rId7" Type="http://schemas.openxmlformats.org/officeDocument/2006/relationships/hyperlink" Target="http://en.wikipedia.org/wiki/Ideal_gas_law" TargetMode="External"/><Relationship Id="rId2" Type="http://schemas.openxmlformats.org/officeDocument/2006/relationships/hyperlink" Target="http://en.wikipedia.org/wiki/Equation_of_state" TargetMode="External"/><Relationship Id="rId1" Type="http://schemas.openxmlformats.org/officeDocument/2006/relationships/slideLayout" Target="../slideLayouts/slideLayout2.xml"/><Relationship Id="rId6" Type="http://schemas.openxmlformats.org/officeDocument/2006/relationships/hyperlink" Target="http://en.wikipedia.org/wiki/Johannes_Diderik_van_der_Waals" TargetMode="External"/><Relationship Id="rId5" Type="http://schemas.openxmlformats.org/officeDocument/2006/relationships/hyperlink" Target="http://en.wikipedia.org/wiki/Van_der_Waals_force" TargetMode="External"/><Relationship Id="rId4" Type="http://schemas.openxmlformats.org/officeDocument/2006/relationships/hyperlink" Target="http://en.wikipedia.org/wiki/Forc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Steam_engine" TargetMode="External"/><Relationship Id="rId2" Type="http://schemas.openxmlformats.org/officeDocument/2006/relationships/hyperlink" Target="http://en.wikipedia.org/wiki/Thermodynamic_efficiency" TargetMode="External"/><Relationship Id="rId1" Type="http://schemas.openxmlformats.org/officeDocument/2006/relationships/slideLayout" Target="../slideLayouts/slideLayout2.xml"/><Relationship Id="rId6" Type="http://schemas.openxmlformats.org/officeDocument/2006/relationships/hyperlink" Target="http://en.wikipedia.org/wiki/William_Thomson,_1st_Baron_Kelvin" TargetMode="External"/><Relationship Id="rId5" Type="http://schemas.openxmlformats.org/officeDocument/2006/relationships/hyperlink" Target="http://en.wikipedia.org/wiki/Napoleonic_Wars" TargetMode="External"/><Relationship Id="rId4" Type="http://schemas.openxmlformats.org/officeDocument/2006/relationships/hyperlink" Target="http://en.wikipedia.org/wiki/Nicolas_L%C3%A9onard_Sadi_Carnot"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en.wikipedia.org/wiki/Gas" TargetMode="External"/><Relationship Id="rId13" Type="http://schemas.openxmlformats.org/officeDocument/2006/relationships/hyperlink" Target="http://en.wikipedia.org/wiki/Volume" TargetMode="External"/><Relationship Id="rId3" Type="http://schemas.openxmlformats.org/officeDocument/2006/relationships/hyperlink" Target="http://en.wikipedia.org/wiki/Phase_(matter)" TargetMode="External"/><Relationship Id="rId7" Type="http://schemas.openxmlformats.org/officeDocument/2006/relationships/hyperlink" Target="http://en.wikipedia.org/wiki/Liquid" TargetMode="External"/><Relationship Id="rId12" Type="http://schemas.openxmlformats.org/officeDocument/2006/relationships/hyperlink" Target="http://en.wikipedia.org/wiki/Boiling_point" TargetMode="External"/><Relationship Id="rId2" Type="http://schemas.openxmlformats.org/officeDocument/2006/relationships/hyperlink" Target="http://en.wikipedia.org/wiki/Thermodynamics" TargetMode="External"/><Relationship Id="rId1" Type="http://schemas.openxmlformats.org/officeDocument/2006/relationships/slideLayout" Target="../slideLayouts/slideLayout2.xml"/><Relationship Id="rId6" Type="http://schemas.openxmlformats.org/officeDocument/2006/relationships/hyperlink" Target="http://en.wikipedia.org/wiki/Solid" TargetMode="External"/><Relationship Id="rId11" Type="http://schemas.openxmlformats.org/officeDocument/2006/relationships/hyperlink" Target="http://en.wikipedia.org/wiki/Thermodynamic_system" TargetMode="External"/><Relationship Id="rId5" Type="http://schemas.openxmlformats.org/officeDocument/2006/relationships/hyperlink" Target="http://en.wikipedia.org/wiki/Heat_transfer" TargetMode="External"/><Relationship Id="rId10" Type="http://schemas.openxmlformats.org/officeDocument/2006/relationships/hyperlink" Target="http://en.wikipedia.org/wiki/Plasma_(physics)" TargetMode="External"/><Relationship Id="rId4" Type="http://schemas.openxmlformats.org/officeDocument/2006/relationships/hyperlink" Target="http://en.wikipedia.org/wiki/State_of_matter" TargetMode="External"/><Relationship Id="rId9" Type="http://schemas.openxmlformats.org/officeDocument/2006/relationships/hyperlink" Target="http://en.wikipedia.org/wiki/States_of_matter"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en.wikipedia.org/wiki/Molecule" TargetMode="External"/><Relationship Id="rId7" Type="http://schemas.openxmlformats.org/officeDocument/2006/relationships/hyperlink" Target="http://en.wikipedia.org/wiki/Temperature" TargetMode="External"/><Relationship Id="rId2" Type="http://schemas.openxmlformats.org/officeDocument/2006/relationships/hyperlink" Target="http://en.wikipedia.org/wiki/Atom" TargetMode="External"/><Relationship Id="rId1" Type="http://schemas.openxmlformats.org/officeDocument/2006/relationships/slideLayout" Target="../slideLayouts/slideLayout2.xml"/><Relationship Id="rId6" Type="http://schemas.openxmlformats.org/officeDocument/2006/relationships/hyperlink" Target="http://en.wikipedia.org/wiki/Macroscopic" TargetMode="External"/><Relationship Id="rId5" Type="http://schemas.openxmlformats.org/officeDocument/2006/relationships/hyperlink" Target="http://en.wikipedia.org/wiki/Motion_(physics)" TargetMode="External"/><Relationship Id="rId4" Type="http://schemas.openxmlformats.org/officeDocument/2006/relationships/hyperlink" Target="http://en.wikipedia.org/wiki/Randomness"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en.wikipedia.org/wiki/Albert_Einstein" TargetMode="External"/><Relationship Id="rId2" Type="http://schemas.openxmlformats.org/officeDocument/2006/relationships/hyperlink" Target="http://en.wikipedia.org/wiki/Brownian_motion"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en.wikipedia.org/wiki/Kelvin" TargetMode="External"/><Relationship Id="rId3" Type="http://schemas.openxmlformats.org/officeDocument/2006/relationships/hyperlink" Target="http://en.wikipedia.org/wiki/Thermometer" TargetMode="External"/><Relationship Id="rId7" Type="http://schemas.openxmlformats.org/officeDocument/2006/relationships/hyperlink" Target="http://en.wikipedia.org/wiki/Fahrenheit" TargetMode="External"/><Relationship Id="rId2" Type="http://schemas.openxmlformats.org/officeDocument/2006/relationships/hyperlink" Target="http://en.wikipedia.org/wiki/Thermal_radiation" TargetMode="External"/><Relationship Id="rId1" Type="http://schemas.openxmlformats.org/officeDocument/2006/relationships/slideLayout" Target="../slideLayouts/slideLayout2.xml"/><Relationship Id="rId6" Type="http://schemas.openxmlformats.org/officeDocument/2006/relationships/hyperlink" Target="http://en.wikipedia.org/wiki/Celsius" TargetMode="External"/><Relationship Id="rId5" Type="http://schemas.openxmlformats.org/officeDocument/2006/relationships/hyperlink" Target="http://en.wikipedia.org/wiki/Temperature_conversion_formulas" TargetMode="External"/><Relationship Id="rId4" Type="http://schemas.openxmlformats.org/officeDocument/2006/relationships/hyperlink" Target="http://en.wikipedia.org/wiki/Calibration"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en.wikipedia.org/wiki/Empirical_evidence"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en.wikipedia.org/wiki/Thermodynamic_process#Main_classes_of_process" TargetMode="External"/><Relationship Id="rId7" Type="http://schemas.openxmlformats.org/officeDocument/2006/relationships/hyperlink" Target="http://en.wikipedia.org/wiki/Second_law_of_thermodynamics" TargetMode="External"/><Relationship Id="rId2" Type="http://schemas.openxmlformats.org/officeDocument/2006/relationships/hyperlink" Target="http://en.wikipedia.org/wiki/Heat" TargetMode="External"/><Relationship Id="rId1" Type="http://schemas.openxmlformats.org/officeDocument/2006/relationships/slideLayout" Target="../slideLayouts/slideLayout2.xml"/><Relationship Id="rId6" Type="http://schemas.openxmlformats.org/officeDocument/2006/relationships/hyperlink" Target="http://en.wikipedia.org/wiki/Thermodynamics" TargetMode="External"/><Relationship Id="rId5" Type="http://schemas.openxmlformats.org/officeDocument/2006/relationships/hyperlink" Target="http://en.wikipedia.org/wiki/Zeroth_law_of_thermodynamics" TargetMode="External"/><Relationship Id="rId4" Type="http://schemas.openxmlformats.org/officeDocument/2006/relationships/hyperlink" Target="http://en.wikipedia.org/wiki/Thermodynamic_equilibrium#Thermodynamic_state_of_internal_equilibrium_of_a_system"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en.wikipedia.org/wiki/Geology" TargetMode="External"/><Relationship Id="rId3" Type="http://schemas.openxmlformats.org/officeDocument/2006/relationships/hyperlink" Target="http://en.wikipedia.org/wiki/Temperature#Kinds_of_temperature_scale" TargetMode="External"/><Relationship Id="rId7" Type="http://schemas.openxmlformats.org/officeDocument/2006/relationships/hyperlink" Target="http://en.wikipedia.org/wiki/Physics" TargetMode="External"/><Relationship Id="rId2" Type="http://schemas.openxmlformats.org/officeDocument/2006/relationships/hyperlink" Target="http://en.wikipedia.org/wiki/Kinetic_theory" TargetMode="External"/><Relationship Id="rId1" Type="http://schemas.openxmlformats.org/officeDocument/2006/relationships/slideLayout" Target="../slideLayouts/slideLayout2.xml"/><Relationship Id="rId6" Type="http://schemas.openxmlformats.org/officeDocument/2006/relationships/hyperlink" Target="http://en.wikipedia.org/wiki/Absolute_zero" TargetMode="External"/><Relationship Id="rId11" Type="http://schemas.openxmlformats.org/officeDocument/2006/relationships/hyperlink" Target="http://en.wikipedia.org/wiki/Biology" TargetMode="External"/><Relationship Id="rId5" Type="http://schemas.openxmlformats.org/officeDocument/2006/relationships/hyperlink" Target="http://en.wikipedia.org/wiki/Alpha_helix" TargetMode="External"/><Relationship Id="rId10" Type="http://schemas.openxmlformats.org/officeDocument/2006/relationships/hyperlink" Target="http://en.wikipedia.org/wiki/Atmospheric_sciences" TargetMode="External"/><Relationship Id="rId4" Type="http://schemas.openxmlformats.org/officeDocument/2006/relationships/hyperlink" Target="http://en.wikipedia.org/wiki/Protein" TargetMode="External"/><Relationship Id="rId9" Type="http://schemas.openxmlformats.org/officeDocument/2006/relationships/hyperlink" Target="http://en.wikipedia.org/wiki/Chemistry"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en.wikipedia.org/wiki/Collision" TargetMode="External"/><Relationship Id="rId2" Type="http://schemas.openxmlformats.org/officeDocument/2006/relationships/hyperlink" Target="http://en.wikipedia.org/wiki/Gas" TargetMode="External"/><Relationship Id="rId1" Type="http://schemas.openxmlformats.org/officeDocument/2006/relationships/slideLayout" Target="../slideLayouts/slideLayout2.xml"/><Relationship Id="rId6" Type="http://schemas.openxmlformats.org/officeDocument/2006/relationships/hyperlink" Target="http://en.wikipedia.org/wiki/Thermodynamic_equilibrium" TargetMode="External"/><Relationship Id="rId5" Type="http://schemas.openxmlformats.org/officeDocument/2006/relationships/hyperlink" Target="http://en.wikipedia.org/wiki/Molecules" TargetMode="External"/><Relationship Id="rId4" Type="http://schemas.openxmlformats.org/officeDocument/2006/relationships/hyperlink" Target="http://en.wikipedia.org/wiki/Atoms"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en.wikipedia.org/wiki/Magnitude_(mathematics)" TargetMode="External"/><Relationship Id="rId2" Type="http://schemas.openxmlformats.org/officeDocument/2006/relationships/hyperlink" Target="http://en.wikipedia.org/wiki/Probability_distribution" TargetMode="External"/><Relationship Id="rId1" Type="http://schemas.openxmlformats.org/officeDocument/2006/relationships/slideLayout" Target="../slideLayouts/slideLayout2.xml"/><Relationship Id="rId5" Type="http://schemas.openxmlformats.org/officeDocument/2006/relationships/hyperlink" Target="http://en.wikipedia.org/wiki/Temperature" TargetMode="External"/><Relationship Id="rId4" Type="http://schemas.openxmlformats.org/officeDocument/2006/relationships/hyperlink" Target="http://en.wikipedia.org/wiki/Velocity"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Chemical_thermodynamics" TargetMode="External"/><Relationship Id="rId2" Type="http://schemas.openxmlformats.org/officeDocument/2006/relationships/hyperlink" Target="http://en.wikipedia.org/wiki/Germain_Hess" TargetMode="External"/><Relationship Id="rId1" Type="http://schemas.openxmlformats.org/officeDocument/2006/relationships/slideLayout" Target="../slideLayouts/slideLayout2.xml"/><Relationship Id="rId5" Type="http://schemas.openxmlformats.org/officeDocument/2006/relationships/hyperlink" Target="http://en.wikipedia.org/wiki/Chemical_reaction" TargetMode="External"/><Relationship Id="rId4" Type="http://schemas.openxmlformats.org/officeDocument/2006/relationships/hyperlink" Target="http://en.wikipedia.org/wiki/Entropy" TargetMode="External"/></Relationships>
</file>

<file path=ppt/slides/_rels/slide40.xml.rels><?xml version="1.0" encoding="UTF-8" standalone="yes"?>
<Relationships xmlns="http://schemas.openxmlformats.org/package/2006/relationships"><Relationship Id="rId8" Type="http://schemas.openxmlformats.org/officeDocument/2006/relationships/hyperlink" Target="http://en.wikipedia.org/wiki/Kinetic_theory_of_gases" TargetMode="External"/><Relationship Id="rId3" Type="http://schemas.openxmlformats.org/officeDocument/2006/relationships/hyperlink" Target="http://en.wikipedia.org/wiki/Van_der_Waals_interaction" TargetMode="External"/><Relationship Id="rId7" Type="http://schemas.openxmlformats.org/officeDocument/2006/relationships/hyperlink" Target="http://en.wikipedia.org/wiki/Rarefied" TargetMode="External"/><Relationship Id="rId2" Type="http://schemas.openxmlformats.org/officeDocument/2006/relationships/hyperlink" Target="http://en.wikipedia.org/wiki/Ideal_gas" TargetMode="External"/><Relationship Id="rId1" Type="http://schemas.openxmlformats.org/officeDocument/2006/relationships/slideLayout" Target="../slideLayouts/slideLayout2.xml"/><Relationship Id="rId6" Type="http://schemas.openxmlformats.org/officeDocument/2006/relationships/hyperlink" Target="http://en.wikipedia.org/wiki/Exchange_interaction" TargetMode="External"/><Relationship Id="rId5" Type="http://schemas.openxmlformats.org/officeDocument/2006/relationships/hyperlink" Target="http://en.wikipedia.org/wiki/Quantum_mechanics" TargetMode="External"/><Relationship Id="rId10" Type="http://schemas.openxmlformats.org/officeDocument/2006/relationships/hyperlink" Target="http://en.wikipedia.org/wiki/Diffusion" TargetMode="External"/><Relationship Id="rId4" Type="http://schemas.openxmlformats.org/officeDocument/2006/relationships/hyperlink" Target="http://en.wikipedia.org/wiki/Special_relativity" TargetMode="External"/><Relationship Id="rId9" Type="http://schemas.openxmlformats.org/officeDocument/2006/relationships/hyperlink" Target="http://en.wikipedia.org/wiki/Pressure"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en.wikipedia.org/wiki/Ludwig_Boltzmann" TargetMode="External"/><Relationship Id="rId2" Type="http://schemas.openxmlformats.org/officeDocument/2006/relationships/hyperlink" Target="http://en.wikipedia.org/wiki/James_Clerk_Maxwel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en.wikipedia.org/wiki/Rotational_motion" TargetMode="External"/><Relationship Id="rId3" Type="http://schemas.openxmlformats.org/officeDocument/2006/relationships/hyperlink" Target="http://en.wikipedia.org/wiki/Energy" TargetMode="External"/><Relationship Id="rId7" Type="http://schemas.openxmlformats.org/officeDocument/2006/relationships/hyperlink" Target="http://en.wikipedia.org/wiki/Translation_(physics)" TargetMode="External"/><Relationship Id="rId2" Type="http://schemas.openxmlformats.org/officeDocument/2006/relationships/hyperlink" Target="http://en.wikipedia.org/wiki/Temperature" TargetMode="External"/><Relationship Id="rId1" Type="http://schemas.openxmlformats.org/officeDocument/2006/relationships/slideLayout" Target="../slideLayouts/slideLayout2.xml"/><Relationship Id="rId6" Type="http://schemas.openxmlformats.org/officeDocument/2006/relationships/hyperlink" Target="http://en.wikipedia.org/wiki/Degrees_of_freedom_(physics_and_chemistry)" TargetMode="External"/><Relationship Id="rId5" Type="http://schemas.openxmlformats.org/officeDocument/2006/relationships/hyperlink" Target="http://en.wikipedia.org/wiki/Kinetic_energy" TargetMode="External"/><Relationship Id="rId4" Type="http://schemas.openxmlformats.org/officeDocument/2006/relationships/hyperlink" Target="http://en.wikipedia.org/wiki/Thermal_equilibrium"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en.wikipedia.org/wiki/Evaporation" TargetMode="External"/><Relationship Id="rId3" Type="http://schemas.openxmlformats.org/officeDocument/2006/relationships/hyperlink" Target="http://en.wikipedia.org/wiki/Vapor" TargetMode="External"/><Relationship Id="rId7" Type="http://schemas.openxmlformats.org/officeDocument/2006/relationships/hyperlink" Target="http://en.wikipedia.org/wiki/Thermodynamic_system#Closed_system" TargetMode="External"/><Relationship Id="rId2" Type="http://schemas.openxmlformats.org/officeDocument/2006/relationships/hyperlink" Target="http://en.wikipedia.org/wiki/Pressure" TargetMode="External"/><Relationship Id="rId1" Type="http://schemas.openxmlformats.org/officeDocument/2006/relationships/slideLayout" Target="../slideLayouts/slideLayout2.xml"/><Relationship Id="rId6" Type="http://schemas.openxmlformats.org/officeDocument/2006/relationships/hyperlink" Target="http://en.wikipedia.org/wiki/Phase_(matter)" TargetMode="External"/><Relationship Id="rId5" Type="http://schemas.openxmlformats.org/officeDocument/2006/relationships/hyperlink" Target="http://en.wikipedia.org/wiki/Condensation" TargetMode="External"/><Relationship Id="rId4" Type="http://schemas.openxmlformats.org/officeDocument/2006/relationships/hyperlink" Target="http://en.wikipedia.org/wiki/Thermodynamic_equilibrium" TargetMode="External"/><Relationship Id="rId9" Type="http://schemas.openxmlformats.org/officeDocument/2006/relationships/hyperlink" Target="http://en.wikipedia.org/wiki/Volatility_(chemistry)"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en.wikipedia.org/wiki/Atmospheric_pressure" TargetMode="External"/><Relationship Id="rId2" Type="http://schemas.openxmlformats.org/officeDocument/2006/relationships/hyperlink" Target="http://en.wikipedia.org/wiki/Clausius%E2%80%93Clapeyron_relation" TargetMode="External"/><Relationship Id="rId1" Type="http://schemas.openxmlformats.org/officeDocument/2006/relationships/slideLayout" Target="../slideLayouts/slideLayout2.xml"/><Relationship Id="rId6" Type="http://schemas.openxmlformats.org/officeDocument/2006/relationships/hyperlink" Target="http://en.wikipedia.org/wiki/Liquid_bubble" TargetMode="External"/><Relationship Id="rId5" Type="http://schemas.openxmlformats.org/officeDocument/2006/relationships/hyperlink" Target="http://en.wikipedia.org/wiki/Normal_boiling_point" TargetMode="External"/><Relationship Id="rId4" Type="http://schemas.openxmlformats.org/officeDocument/2006/relationships/hyperlink" Target="http://en.wikipedia.org/wiki/Boiling_point"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en.wikipedia.org/wiki/Nitrogen" TargetMode="External"/><Relationship Id="rId2" Type="http://schemas.openxmlformats.org/officeDocument/2006/relationships/hyperlink" Target="http://en.wikipedia.org/wiki/Partial_pressure" TargetMode="External"/><Relationship Id="rId1" Type="http://schemas.openxmlformats.org/officeDocument/2006/relationships/slideLayout" Target="../slideLayouts/slideLayout2.xml"/><Relationship Id="rId5" Type="http://schemas.openxmlformats.org/officeDocument/2006/relationships/hyperlink" Target="http://en.wikipedia.org/wiki/Argon" TargetMode="External"/><Relationship Id="rId4" Type="http://schemas.openxmlformats.org/officeDocument/2006/relationships/hyperlink" Target="http://en.wikipedia.org/wiki/Oxygen"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en.wikipedia.org/wiki/Evaporation" TargetMode="External"/><Relationship Id="rId3" Type="http://schemas.openxmlformats.org/officeDocument/2006/relationships/hyperlink" Target="http://en.wikipedia.org/wiki/Air" TargetMode="External"/><Relationship Id="rId7" Type="http://schemas.openxmlformats.org/officeDocument/2006/relationships/hyperlink" Target="http://en.wikipedia.org/wiki/Sweating" TargetMode="External"/><Relationship Id="rId2" Type="http://schemas.openxmlformats.org/officeDocument/2006/relationships/hyperlink" Target="http://en.wikipedia.org/wiki/Water_vapor" TargetMode="External"/><Relationship Id="rId1" Type="http://schemas.openxmlformats.org/officeDocument/2006/relationships/slideLayout" Target="../slideLayouts/slideLayout2.xml"/><Relationship Id="rId6" Type="http://schemas.openxmlformats.org/officeDocument/2006/relationships/hyperlink" Target="http://en.wikipedia.org/wiki/Fog" TargetMode="External"/><Relationship Id="rId5" Type="http://schemas.openxmlformats.org/officeDocument/2006/relationships/hyperlink" Target="http://en.wikipedia.org/wiki/Dew" TargetMode="External"/><Relationship Id="rId10" Type="http://schemas.openxmlformats.org/officeDocument/2006/relationships/hyperlink" Target="http://en.wikipedia.org/wiki/Humidex" TargetMode="External"/><Relationship Id="rId4" Type="http://schemas.openxmlformats.org/officeDocument/2006/relationships/hyperlink" Target="http://en.wikipedia.org/wiki/Precipitation_(meteorology)" TargetMode="External"/><Relationship Id="rId9" Type="http://schemas.openxmlformats.org/officeDocument/2006/relationships/hyperlink" Target="http://en.wikipedia.org/wiki/Heat_index" TargetMode="External"/></Relationships>
</file>

<file path=ppt/slides/_rels/slide47.xml.rels><?xml version="1.0" encoding="UTF-8" standalone="yes"?>
<Relationships xmlns="http://schemas.openxmlformats.org/package/2006/relationships"><Relationship Id="rId2" Type="http://schemas.openxmlformats.org/officeDocument/2006/relationships/hyperlink" Target="http://en.wikipedia.org/wiki/Ratio"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en.wikipedia.org/wiki/Concentration_gradient" TargetMode="External"/><Relationship Id="rId2" Type="http://schemas.openxmlformats.org/officeDocument/2006/relationships/hyperlink" Target="http://en.wikipedia.org/wiki/Concentration" TargetMode="External"/><Relationship Id="rId1" Type="http://schemas.openxmlformats.org/officeDocument/2006/relationships/slideLayout" Target="../slideLayouts/slideLayout2.xml"/><Relationship Id="rId6" Type="http://schemas.openxmlformats.org/officeDocument/2006/relationships/hyperlink" Target="http://en.wikipedia.org/wiki/Temperature_gradient" TargetMode="External"/><Relationship Id="rId5" Type="http://schemas.openxmlformats.org/officeDocument/2006/relationships/hyperlink" Target="http://en.wikipedia.org/wiki/Pressure_gradient" TargetMode="External"/><Relationship Id="rId4" Type="http://schemas.openxmlformats.org/officeDocument/2006/relationships/hyperlink" Target="http://en.wikipedia.org/wiki/Gradient"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en.wikipedia.org/wiki/Convection" TargetMode="External"/><Relationship Id="rId2" Type="http://schemas.openxmlformats.org/officeDocument/2006/relationships/hyperlink" Target="http://en.wikipedia.org/wiki/Latin" TargetMode="External"/><Relationship Id="rId1" Type="http://schemas.openxmlformats.org/officeDocument/2006/relationships/slideLayout" Target="../slideLayouts/slideLayout2.xml"/><Relationship Id="rId5" Type="http://schemas.openxmlformats.org/officeDocument/2006/relationships/hyperlink" Target="http://en.wikipedia.org/wiki/Transport_phenomena" TargetMode="External"/><Relationship Id="rId4" Type="http://schemas.openxmlformats.org/officeDocument/2006/relationships/hyperlink" Target="http://en.wikipedia.org/wiki/Advection"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Molecule" TargetMode="External"/><Relationship Id="rId3" Type="http://schemas.openxmlformats.org/officeDocument/2006/relationships/hyperlink" Target="http://en.wikipedia.org/wiki/Particle" TargetMode="External"/><Relationship Id="rId7" Type="http://schemas.openxmlformats.org/officeDocument/2006/relationships/hyperlink" Target="http://en.wikipedia.org/wiki/Atom" TargetMode="External"/><Relationship Id="rId2" Type="http://schemas.openxmlformats.org/officeDocument/2006/relationships/hyperlink" Target="http://en.wikipedia.org/wiki/Greek_language" TargetMode="External"/><Relationship Id="rId1" Type="http://schemas.openxmlformats.org/officeDocument/2006/relationships/slideLayout" Target="../slideLayouts/slideLayout2.xml"/><Relationship Id="rId6" Type="http://schemas.openxmlformats.org/officeDocument/2006/relationships/hyperlink" Target="http://en.wikipedia.org/wiki/Gas" TargetMode="External"/><Relationship Id="rId5" Type="http://schemas.openxmlformats.org/officeDocument/2006/relationships/hyperlink" Target="http://en.wikipedia.org/wiki/Liquid" TargetMode="External"/><Relationship Id="rId4" Type="http://schemas.openxmlformats.org/officeDocument/2006/relationships/hyperlink" Target="http://en.wikipedia.org/wiki/Fluid"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en.wikipedia.org/wiki/Mass_diffusivity" TargetMode="External"/><Relationship Id="rId2" Type="http://schemas.openxmlformats.org/officeDocument/2006/relationships/hyperlink" Target="http://en.wikipedia.org/wiki/Diffusion" TargetMode="External"/><Relationship Id="rId1" Type="http://schemas.openxmlformats.org/officeDocument/2006/relationships/slideLayout" Target="../slideLayouts/slideLayout2.xml"/><Relationship Id="rId6" Type="http://schemas.openxmlformats.org/officeDocument/2006/relationships/hyperlink" Target="http://en.wikipedia.org/wiki/Adolf_Fick" TargetMode="External"/><Relationship Id="rId5" Type="http://schemas.openxmlformats.org/officeDocument/2006/relationships/hyperlink" Target="http://en.wikipedia.org/wiki/Steady_state" TargetMode="External"/><Relationship Id="rId4" Type="http://schemas.openxmlformats.org/officeDocument/2006/relationships/hyperlink" Target="http://en.wikipedia.org/wiki/Flu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en.wikipedia.org/wiki/Partial_pressure" TargetMode="External"/><Relationship Id="rId7" Type="http://schemas.openxmlformats.org/officeDocument/2006/relationships/hyperlink" Target="http://en.wikipedia.org/wiki/Gas_laws" TargetMode="External"/><Relationship Id="rId2" Type="http://schemas.openxmlformats.org/officeDocument/2006/relationships/hyperlink" Target="http://en.wikipedia.org/wiki/Pressure" TargetMode="External"/><Relationship Id="rId1" Type="http://schemas.openxmlformats.org/officeDocument/2006/relationships/slideLayout" Target="../slideLayouts/slideLayout2.xml"/><Relationship Id="rId6" Type="http://schemas.openxmlformats.org/officeDocument/2006/relationships/hyperlink" Target="http://en.wikipedia.org/wiki/Ideal_gas" TargetMode="External"/><Relationship Id="rId5" Type="http://schemas.openxmlformats.org/officeDocument/2006/relationships/hyperlink" Target="http://en.wikipedia.org/wiki/John_Dalton" TargetMode="External"/><Relationship Id="rId4" Type="http://schemas.openxmlformats.org/officeDocument/2006/relationships/hyperlink" Target="http://en.wikipedia.org/wiki/Empirical"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en.wikipedia.org/wiki/Molecule" TargetMode="External"/><Relationship Id="rId2" Type="http://schemas.openxmlformats.org/officeDocument/2006/relationships/hyperlink" Target="http://en.wikipedia.org/wiki/Atom" TargetMode="External"/><Relationship Id="rId1" Type="http://schemas.openxmlformats.org/officeDocument/2006/relationships/slideLayout" Target="../slideLayouts/slideLayout2.xml"/><Relationship Id="rId4" Type="http://schemas.openxmlformats.org/officeDocument/2006/relationships/hyperlink" Target="http://en.wikipedia.org/wiki/Photon" TargetMode="External"/></Relationships>
</file>

<file path=ppt/slides/_rels/slide5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hyperlink" Target="http://en.wikipedia.org/wiki/Karl_Pearson" TargetMode="External"/><Relationship Id="rId13" Type="http://schemas.openxmlformats.org/officeDocument/2006/relationships/hyperlink" Target="http://en.wikipedia.org/wiki/Physics" TargetMode="External"/><Relationship Id="rId3" Type="http://schemas.openxmlformats.org/officeDocument/2006/relationships/hyperlink" Target="http://en.wikipedia.org/wiki/Random" TargetMode="External"/><Relationship Id="rId7" Type="http://schemas.openxmlformats.org/officeDocument/2006/relationships/hyperlink" Target="http://en.wikipedia.org/wiki/Gambler" TargetMode="External"/><Relationship Id="rId12" Type="http://schemas.openxmlformats.org/officeDocument/2006/relationships/hyperlink" Target="http://en.wikipedia.org/wiki/Computer_science" TargetMode="External"/><Relationship Id="rId2" Type="http://schemas.openxmlformats.org/officeDocument/2006/relationships/hyperlink" Target="http://en.wikipedia.org/wiki/Mathematical" TargetMode="External"/><Relationship Id="rId1" Type="http://schemas.openxmlformats.org/officeDocument/2006/relationships/slideLayout" Target="../slideLayouts/slideLayout2.xml"/><Relationship Id="rId6" Type="http://schemas.openxmlformats.org/officeDocument/2006/relationships/hyperlink" Target="http://en.wikipedia.org/wiki/Random_walk_hypothesis" TargetMode="External"/><Relationship Id="rId11" Type="http://schemas.openxmlformats.org/officeDocument/2006/relationships/hyperlink" Target="http://en.wikipedia.org/wiki/Psychology" TargetMode="External"/><Relationship Id="rId5" Type="http://schemas.openxmlformats.org/officeDocument/2006/relationships/hyperlink" Target="http://en.wikipedia.org/wiki/Foraging" TargetMode="External"/><Relationship Id="rId15" Type="http://schemas.openxmlformats.org/officeDocument/2006/relationships/hyperlink" Target="http://en.wikipedia.org/wiki/Biology" TargetMode="External"/><Relationship Id="rId10" Type="http://schemas.openxmlformats.org/officeDocument/2006/relationships/hyperlink" Target="http://en.wikipedia.org/wiki/Economics" TargetMode="External"/><Relationship Id="rId4" Type="http://schemas.openxmlformats.org/officeDocument/2006/relationships/hyperlink" Target="http://en.wikipedia.org/wiki/Molecule" TargetMode="External"/><Relationship Id="rId9" Type="http://schemas.openxmlformats.org/officeDocument/2006/relationships/hyperlink" Target="http://en.wikipedia.org/wiki/Ecology" TargetMode="External"/><Relationship Id="rId14" Type="http://schemas.openxmlformats.org/officeDocument/2006/relationships/hyperlink" Target="http://en.wikipedia.org/wiki/Chemistry"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en.wikipedia.org/wiki/Partial_differential_equation" TargetMode="External"/><Relationship Id="rId2" Type="http://schemas.openxmlformats.org/officeDocument/2006/relationships/hyperlink" Target="http://en.wikipedia.org/wiki/Parabolic_partial_differential_equation" TargetMode="External"/><Relationship Id="rId1" Type="http://schemas.openxmlformats.org/officeDocument/2006/relationships/slideLayout" Target="../slideLayouts/slideLayout2.xml"/><Relationship Id="rId5" Type="http://schemas.openxmlformats.org/officeDocument/2006/relationships/hyperlink" Target="http://en.wikipedia.org/wiki/Temperature" TargetMode="External"/><Relationship Id="rId4" Type="http://schemas.openxmlformats.org/officeDocument/2006/relationships/hyperlink" Target="http://en.wikipedia.org/wiki/Heat"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en.wikipedia.org/wiki/Temperature" TargetMode="External"/><Relationship Id="rId2" Type="http://schemas.openxmlformats.org/officeDocument/2006/relationships/hyperlink" Target="http://en.wikipedia.org/wiki/Thermal_energy" TargetMode="External"/><Relationship Id="rId1" Type="http://schemas.openxmlformats.org/officeDocument/2006/relationships/slideLayout" Target="../slideLayouts/slideLayout2.xml"/><Relationship Id="rId6" Type="http://schemas.openxmlformats.org/officeDocument/2006/relationships/hyperlink" Target="http://en.wikipedia.org/wiki/Heat" TargetMode="External"/><Relationship Id="rId5" Type="http://schemas.openxmlformats.org/officeDocument/2006/relationships/hyperlink" Target="http://en.wikipedia.org/wiki/Dissipation" TargetMode="External"/><Relationship Id="rId4" Type="http://schemas.openxmlformats.org/officeDocument/2006/relationships/hyperlink" Target="http://en.wikipedia.org/wiki/Pressure"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en.wikipedia.org/wiki/Internal_energy" TargetMode="External"/><Relationship Id="rId2" Type="http://schemas.openxmlformats.org/officeDocument/2006/relationships/hyperlink" Target="http://en.wikipedia.org/wiki/Kinetic_energy" TargetMode="External"/><Relationship Id="rId1" Type="http://schemas.openxmlformats.org/officeDocument/2006/relationships/slideLayout" Target="../slideLayouts/slideLayout2.xml"/><Relationship Id="rId6" Type="http://schemas.openxmlformats.org/officeDocument/2006/relationships/hyperlink" Target="http://en.wikipedia.org/wiki/Entropy" TargetMode="External"/><Relationship Id="rId5" Type="http://schemas.openxmlformats.org/officeDocument/2006/relationships/hyperlink" Target="http://en.wikipedia.org/wiki/Second_Law_of_Thermodynamics" TargetMode="External"/><Relationship Id="rId4" Type="http://schemas.openxmlformats.org/officeDocument/2006/relationships/hyperlink" Target="http://en.wikipedia.org/wiki/First_Law_of_Thermodynamics"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en.wikipedia.org/wiki/Thermal_expansion" TargetMode="External"/><Relationship Id="rId2" Type="http://schemas.openxmlformats.org/officeDocument/2006/relationships/hyperlink" Target="http://en.wikipedia.org/wiki/Thermal_equilibrium" TargetMode="External"/><Relationship Id="rId1" Type="http://schemas.openxmlformats.org/officeDocument/2006/relationships/slideLayout" Target="../slideLayouts/slideLayout2.xml"/><Relationship Id="rId5" Type="http://schemas.openxmlformats.org/officeDocument/2006/relationships/hyperlink" Target="http://en.wikipedia.org/wiki/Temperature" TargetMode="External"/><Relationship Id="rId4" Type="http://schemas.openxmlformats.org/officeDocument/2006/relationships/hyperlink" Target="http://en.wikipedia.org/wiki/Volume"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en.wikipedia.org/wiki/Nobel_Prize_in_Physics" TargetMode="External"/><Relationship Id="rId3" Type="http://schemas.openxmlformats.org/officeDocument/2006/relationships/hyperlink" Target="http://en.wikipedia.org/wiki/Robert_Brown_(botanist)" TargetMode="External"/><Relationship Id="rId7" Type="http://schemas.openxmlformats.org/officeDocument/2006/relationships/hyperlink" Target="http://en.wikipedia.org/wiki/Jean_Perrin" TargetMode="External"/><Relationship Id="rId2" Type="http://schemas.openxmlformats.org/officeDocument/2006/relationships/hyperlink" Target="http://en.wikipedia.org/wiki/Transport_phenomena" TargetMode="External"/><Relationship Id="rId1" Type="http://schemas.openxmlformats.org/officeDocument/2006/relationships/slideLayout" Target="../slideLayouts/slideLayout2.xml"/><Relationship Id="rId6" Type="http://schemas.openxmlformats.org/officeDocument/2006/relationships/hyperlink" Target="http://en.wikipedia.org/wiki/Annus_Mirabilis_papers" TargetMode="External"/><Relationship Id="rId5" Type="http://schemas.openxmlformats.org/officeDocument/2006/relationships/hyperlink" Target="http://en.wikipedia.org/wiki/Albert_Einstein" TargetMode="External"/><Relationship Id="rId4" Type="http://schemas.openxmlformats.org/officeDocument/2006/relationships/hyperlink" Target="http://en.wikipedia.org/wiki/Atomic_theory" TargetMode="External"/><Relationship Id="rId9" Type="http://schemas.openxmlformats.org/officeDocument/2006/relationships/hyperlink" Target="http://en.wikipedia.org/wiki/Photoelectric_effect" TargetMode="External"/></Relationships>
</file>

<file path=ppt/slides/_rels/slide6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en.wikipedia.org/wiki/Diffusion" TargetMode="External"/><Relationship Id="rId7" Type="http://schemas.openxmlformats.org/officeDocument/2006/relationships/hyperlink" Target="http://en.wikipedia.org/wiki/Thermal_equilibrium" TargetMode="External"/><Relationship Id="rId2" Type="http://schemas.openxmlformats.org/officeDocument/2006/relationships/hyperlink" Target="http://en.wikipedia.org/wiki/Internal_energy" TargetMode="External"/><Relationship Id="rId1" Type="http://schemas.openxmlformats.org/officeDocument/2006/relationships/slideLayout" Target="../slideLayouts/slideLayout2.xml"/><Relationship Id="rId6" Type="http://schemas.openxmlformats.org/officeDocument/2006/relationships/hyperlink" Target="http://en.wikipedia.org/wiki/Ponderable_matter" TargetMode="External"/><Relationship Id="rId5" Type="http://schemas.openxmlformats.org/officeDocument/2006/relationships/hyperlink" Target="http://en.wikipedia.org/wiki/Phonon" TargetMode="External"/><Relationship Id="rId4" Type="http://schemas.openxmlformats.org/officeDocument/2006/relationships/hyperlink" Target="http://en.wikipedia.org/wiki/Temperature_gradient" TargetMode="External"/></Relationships>
</file>

<file path=ppt/slides/_rels/slide62.xml.rels><?xml version="1.0" encoding="UTF-8" standalone="yes"?>
<Relationships xmlns="http://schemas.openxmlformats.org/package/2006/relationships"><Relationship Id="rId8" Type="http://schemas.openxmlformats.org/officeDocument/2006/relationships/hyperlink" Target="http://en.wikipedia.org/wiki/Diffusion" TargetMode="External"/><Relationship Id="rId13" Type="http://schemas.openxmlformats.org/officeDocument/2006/relationships/hyperlink" Target="http://en.wikipedia.org/wiki/Mass_transfer" TargetMode="External"/><Relationship Id="rId3" Type="http://schemas.openxmlformats.org/officeDocument/2006/relationships/hyperlink" Target="http://en.wikipedia.org/wiki/Fluid" TargetMode="External"/><Relationship Id="rId7" Type="http://schemas.openxmlformats.org/officeDocument/2006/relationships/hyperlink" Target="http://en.wikipedia.org/wiki/Advection" TargetMode="External"/><Relationship Id="rId12" Type="http://schemas.openxmlformats.org/officeDocument/2006/relationships/hyperlink" Target="http://en.wikipedia.org/wiki/Heat_transfer" TargetMode="External"/><Relationship Id="rId2" Type="http://schemas.openxmlformats.org/officeDocument/2006/relationships/hyperlink" Target="http://en.wikipedia.org/wiki/Molecule" TargetMode="External"/><Relationship Id="rId1" Type="http://schemas.openxmlformats.org/officeDocument/2006/relationships/slideLayout" Target="../slideLayouts/slideLayout2.xml"/><Relationship Id="rId6" Type="http://schemas.openxmlformats.org/officeDocument/2006/relationships/hyperlink" Target="http://en.wikipedia.org/wiki/Rheid" TargetMode="External"/><Relationship Id="rId11" Type="http://schemas.openxmlformats.org/officeDocument/2006/relationships/hyperlink" Target="http://en.wikipedia.org/wiki/Convective_heat_transfer" TargetMode="External"/><Relationship Id="rId5" Type="http://schemas.openxmlformats.org/officeDocument/2006/relationships/hyperlink" Target="http://en.wikipedia.org/wiki/Gas" TargetMode="External"/><Relationship Id="rId10" Type="http://schemas.openxmlformats.org/officeDocument/2006/relationships/hyperlink" Target="http://en.wikipedia.org/wiki/Bunsen_burner" TargetMode="External"/><Relationship Id="rId4" Type="http://schemas.openxmlformats.org/officeDocument/2006/relationships/hyperlink" Target="http://en.wikipedia.org/wiki/Liquid" TargetMode="External"/><Relationship Id="rId9" Type="http://schemas.openxmlformats.org/officeDocument/2006/relationships/hyperlink" Target="http://en.wikipedia.org/wiki/Thermal_conduction" TargetMode="External"/><Relationship Id="rId14" Type="http://schemas.openxmlformats.org/officeDocument/2006/relationships/hyperlink" Target="http://en.wikipedia.org/wiki/Brownian_motion" TargetMode="External"/></Relationships>
</file>

<file path=ppt/slides/_rels/slide63.xml.rels><?xml version="1.0" encoding="UTF-8" standalone="yes"?>
<Relationships xmlns="http://schemas.openxmlformats.org/package/2006/relationships"><Relationship Id="rId8" Type="http://schemas.openxmlformats.org/officeDocument/2006/relationships/hyperlink" Target="http://en.wikipedia.org/wiki/Photons" TargetMode="External"/><Relationship Id="rId13" Type="http://schemas.openxmlformats.org/officeDocument/2006/relationships/hyperlink" Target="http://en.wikipedia.org/wiki/Radiative_forcing" TargetMode="External"/><Relationship Id="rId18" Type="http://schemas.openxmlformats.org/officeDocument/2006/relationships/hyperlink" Target="http://en.wikipedia.org/wiki/Electron" TargetMode="External"/><Relationship Id="rId3" Type="http://schemas.openxmlformats.org/officeDocument/2006/relationships/hyperlink" Target="http://en.wikipedia.org/wiki/Vacuum" TargetMode="External"/><Relationship Id="rId7" Type="http://schemas.openxmlformats.org/officeDocument/2006/relationships/hyperlink" Target="http://en.wikipedia.org/wiki/Fluid" TargetMode="External"/><Relationship Id="rId12" Type="http://schemas.openxmlformats.org/officeDocument/2006/relationships/hyperlink" Target="http://en.wikipedia.org/wiki/Anthropogenic" TargetMode="External"/><Relationship Id="rId17" Type="http://schemas.openxmlformats.org/officeDocument/2006/relationships/hyperlink" Target="http://en.wikipedia.org/wiki/Proton" TargetMode="External"/><Relationship Id="rId2" Type="http://schemas.openxmlformats.org/officeDocument/2006/relationships/hyperlink" Target="http://en.wikipedia.org/wiki/Thermal_radiation" TargetMode="External"/><Relationship Id="rId16" Type="http://schemas.openxmlformats.org/officeDocument/2006/relationships/hyperlink" Target="http://en.wikipedia.org/wiki/Absolute_zero" TargetMode="External"/><Relationship Id="rId1" Type="http://schemas.openxmlformats.org/officeDocument/2006/relationships/slideLayout" Target="../slideLayouts/slideLayout2.xml"/><Relationship Id="rId6" Type="http://schemas.openxmlformats.org/officeDocument/2006/relationships/hyperlink" Target="http://en.wikipedia.org/wiki/Solid" TargetMode="External"/><Relationship Id="rId11" Type="http://schemas.openxmlformats.org/officeDocument/2006/relationships/hyperlink" Target="http://en.wikipedia.org/wiki/Earth's_energy_budget" TargetMode="External"/><Relationship Id="rId5" Type="http://schemas.openxmlformats.org/officeDocument/2006/relationships/hyperlink" Target="http://en.wikipedia.org/wiki/Optical_medium" TargetMode="External"/><Relationship Id="rId15" Type="http://schemas.openxmlformats.org/officeDocument/2006/relationships/hyperlink" Target="http://en.wikipedia.org/wiki/Thermal_energy" TargetMode="External"/><Relationship Id="rId10" Type="http://schemas.openxmlformats.org/officeDocument/2006/relationships/hyperlink" Target="http://en.wikipedia.org/wiki/Earth's_radiation_balance" TargetMode="External"/><Relationship Id="rId19" Type="http://schemas.openxmlformats.org/officeDocument/2006/relationships/hyperlink" Target="http://en.wikipedia.org/wiki/Electromagnetic_radiation" TargetMode="External"/><Relationship Id="rId4" Type="http://schemas.openxmlformats.org/officeDocument/2006/relationships/hyperlink" Target="http://en.wikipedia.org/wiki/Transparency_(optics)" TargetMode="External"/><Relationship Id="rId9" Type="http://schemas.openxmlformats.org/officeDocument/2006/relationships/hyperlink" Target="http://en.wikipedia.org/wiki/Electromagnetic_waves" TargetMode="External"/><Relationship Id="rId14" Type="http://schemas.openxmlformats.org/officeDocument/2006/relationships/hyperlink" Target="http://en.wikipedia.org/wiki/Space"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en.wikipedia.org/wiki/Thermodynamic_system" TargetMode="External"/><Relationship Id="rId2" Type="http://schemas.openxmlformats.org/officeDocument/2006/relationships/hyperlink" Target="http://en.wikipedia.org/wiki/State_function"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en.wikipedia.org/wiki/Closed_system" TargetMode="External"/><Relationship Id="rId2" Type="http://schemas.openxmlformats.org/officeDocument/2006/relationships/hyperlink" Target="http://en.wikipedia.org/wiki/Work_(thermodynamics)" TargetMode="External"/><Relationship Id="rId1" Type="http://schemas.openxmlformats.org/officeDocument/2006/relationships/slideLayout" Target="../slideLayouts/slideLayout2.xml"/><Relationship Id="rId4" Type="http://schemas.openxmlformats.org/officeDocument/2006/relationships/hyperlink" Target="http://en.wikipedia.org/wiki/First_law_of_thermodynamics"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openxmlformats.org/officeDocument/2006/relationships/hyperlink" Target="http://en.wikipedia.org/wiki/Joseph_Black" TargetMode="External"/><Relationship Id="rId3" Type="http://schemas.openxmlformats.org/officeDocument/2006/relationships/hyperlink" Target="http://en.wikipedia.org/wiki/Heat_transfer" TargetMode="External"/><Relationship Id="rId7" Type="http://schemas.openxmlformats.org/officeDocument/2006/relationships/hyperlink" Target="http://en.wikipedia.org/wiki/Calorimeter" TargetMode="External"/><Relationship Id="rId2" Type="http://schemas.openxmlformats.org/officeDocument/2006/relationships/hyperlink" Target="http://en.wikipedia.org/wiki/State_variables" TargetMode="External"/><Relationship Id="rId1" Type="http://schemas.openxmlformats.org/officeDocument/2006/relationships/slideLayout" Target="../slideLayouts/slideLayout2.xml"/><Relationship Id="rId6" Type="http://schemas.openxmlformats.org/officeDocument/2006/relationships/hyperlink" Target="http://en.wikipedia.org/wiki/Phase_transition" TargetMode="External"/><Relationship Id="rId5" Type="http://schemas.openxmlformats.org/officeDocument/2006/relationships/hyperlink" Target="http://en.wikipedia.org/wiki/Physical_change" TargetMode="External"/><Relationship Id="rId10" Type="http://schemas.openxmlformats.org/officeDocument/2006/relationships/hyperlink" Target="http://en.wikipedia.org/wiki/Temperature" TargetMode="External"/><Relationship Id="rId4" Type="http://schemas.openxmlformats.org/officeDocument/2006/relationships/hyperlink" Target="http://en.wikipedia.org/wiki/Chemical_reaction" TargetMode="External"/><Relationship Id="rId9" Type="http://schemas.openxmlformats.org/officeDocument/2006/relationships/hyperlink" Target="http://en.wikipedia.org/wiki/Heat" TargetMode="External"/></Relationships>
</file>

<file path=ppt/slides/_rels/slide69.xml.rels><?xml version="1.0" encoding="UTF-8" standalone="yes"?>
<Relationships xmlns="http://schemas.openxmlformats.org/package/2006/relationships"><Relationship Id="rId8" Type="http://schemas.openxmlformats.org/officeDocument/2006/relationships/hyperlink" Target="http://en.wikipedia.org/wiki/Multiple_regression" TargetMode="External"/><Relationship Id="rId3" Type="http://schemas.openxmlformats.org/officeDocument/2006/relationships/hyperlink" Target="http://en.wikipedia.org/wiki/Carbon_dioxide" TargetMode="External"/><Relationship Id="rId7" Type="http://schemas.openxmlformats.org/officeDocument/2006/relationships/hyperlink" Target="http://en.wikipedia.org/wiki/Antoine_Lavoisier" TargetMode="External"/><Relationship Id="rId2" Type="http://schemas.openxmlformats.org/officeDocument/2006/relationships/hyperlink" Target="http://en.wikipedia.org/wiki/Heat" TargetMode="External"/><Relationship Id="rId1" Type="http://schemas.openxmlformats.org/officeDocument/2006/relationships/slideLayout" Target="../slideLayouts/slideLayout2.xml"/><Relationship Id="rId6" Type="http://schemas.openxmlformats.org/officeDocument/2006/relationships/hyperlink" Target="http://en.wikipedia.org/wiki/Oxygen" TargetMode="External"/><Relationship Id="rId5" Type="http://schemas.openxmlformats.org/officeDocument/2006/relationships/hyperlink" Target="http://en.wikipedia.org/wiki/Urea" TargetMode="External"/><Relationship Id="rId4" Type="http://schemas.openxmlformats.org/officeDocument/2006/relationships/hyperlink" Target="http://en.wikipedia.org/wiki/Ammonia" TargetMode="External"/><Relationship Id="rId9" Type="http://schemas.openxmlformats.org/officeDocument/2006/relationships/hyperlink" Target="http://en.wikipedia.org/wiki/Dynamic_Energy_Budget"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Universality_(dynamical_systems)" TargetMode="External"/><Relationship Id="rId3" Type="http://schemas.openxmlformats.org/officeDocument/2006/relationships/hyperlink" Target="http://en.wikipedia.org/wiki/Benoit_Mandelbrot" TargetMode="External"/><Relationship Id="rId7" Type="http://schemas.openxmlformats.org/officeDocument/2006/relationships/hyperlink" Target="http://en.wikipedia.org/wiki/Donsker's_theorem" TargetMode="External"/><Relationship Id="rId2" Type="http://schemas.openxmlformats.org/officeDocument/2006/relationships/hyperlink" Target="http://en.wikipedia.org/wiki/Stock_market" TargetMode="External"/><Relationship Id="rId1" Type="http://schemas.openxmlformats.org/officeDocument/2006/relationships/slideLayout" Target="../slideLayouts/slideLayout2.xml"/><Relationship Id="rId6" Type="http://schemas.openxmlformats.org/officeDocument/2006/relationships/hyperlink" Target="http://en.wikipedia.org/wiki/Random_walk" TargetMode="External"/><Relationship Id="rId5" Type="http://schemas.openxmlformats.org/officeDocument/2006/relationships/hyperlink" Target="http://en.wikipedia.org/wiki/Limit_(mathematics)" TargetMode="External"/><Relationship Id="rId4" Type="http://schemas.openxmlformats.org/officeDocument/2006/relationships/hyperlink" Target="http://en.wikipedia.org/wiki/Stochastic_process" TargetMode="External"/><Relationship Id="rId9" Type="http://schemas.openxmlformats.org/officeDocument/2006/relationships/hyperlink" Target="http://en.wikipedia.org/wiki/Normal_distribution" TargetMode="External"/></Relationships>
</file>

<file path=ppt/slides/_rels/slide70.xml.rels><?xml version="1.0" encoding="UTF-8" standalone="yes"?>
<Relationships xmlns="http://schemas.openxmlformats.org/package/2006/relationships"><Relationship Id="rId2" Type="http://schemas.openxmlformats.org/officeDocument/2006/relationships/hyperlink" Target="http://en.wikipedia.org/wiki/Differential_scanning_calorimeter"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8" Type="http://schemas.openxmlformats.org/officeDocument/2006/relationships/hyperlink" Target="http://en.wikipedia.org/wiki/Sensible_heat" TargetMode="External"/><Relationship Id="rId3" Type="http://schemas.openxmlformats.org/officeDocument/2006/relationships/hyperlink" Target="http://en.wikipedia.org/wiki/State_of_matter" TargetMode="External"/><Relationship Id="rId7" Type="http://schemas.openxmlformats.org/officeDocument/2006/relationships/hyperlink" Target="http://en.wikipedia.org/wiki/Calorimetry" TargetMode="External"/><Relationship Id="rId2" Type="http://schemas.openxmlformats.org/officeDocument/2006/relationships/hyperlink" Target="http://en.wikipedia.org/wiki/Thermodynamic_system" TargetMode="External"/><Relationship Id="rId1" Type="http://schemas.openxmlformats.org/officeDocument/2006/relationships/slideLayout" Target="../slideLayouts/slideLayout2.xml"/><Relationship Id="rId6" Type="http://schemas.openxmlformats.org/officeDocument/2006/relationships/hyperlink" Target="http://en.wikipedia.org/wiki/Joseph_Black" TargetMode="External"/><Relationship Id="rId5" Type="http://schemas.openxmlformats.org/officeDocument/2006/relationships/hyperlink" Target="http://en.wikipedia.org/wiki/Scotland" TargetMode="External"/><Relationship Id="rId4" Type="http://schemas.openxmlformats.org/officeDocument/2006/relationships/hyperlink" Target="http://en.wikipedia.org/wiki/Phase_transition" TargetMode="External"/></Relationships>
</file>

<file path=ppt/slides/_rels/slide7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en.wikipedia.org/wiki/Physical_quantity" TargetMode="External"/><Relationship Id="rId2" Type="http://schemas.openxmlformats.org/officeDocument/2006/relationships/hyperlink" Target="http://en.wikipedia.org/wiki/Measurement" TargetMode="External"/><Relationship Id="rId1" Type="http://schemas.openxmlformats.org/officeDocument/2006/relationships/slideLayout" Target="../slideLayouts/slideLayout2.xml"/><Relationship Id="rId5" Type="http://schemas.openxmlformats.org/officeDocument/2006/relationships/hyperlink" Target="http://en.wikipedia.org/wiki/Temperature" TargetMode="External"/><Relationship Id="rId4" Type="http://schemas.openxmlformats.org/officeDocument/2006/relationships/hyperlink" Target="http://en.wikipedia.org/wiki/Heat" TargetMode="External"/></Relationships>
</file>

<file path=ppt/slides/_rels/slide7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en.wikipedia.org/wiki/Temperature" TargetMode="External"/><Relationship Id="rId7" Type="http://schemas.openxmlformats.org/officeDocument/2006/relationships/hyperlink" Target="http://en.wikipedia.org/wiki/Perpetual_motion" TargetMode="External"/><Relationship Id="rId2" Type="http://schemas.openxmlformats.org/officeDocument/2006/relationships/hyperlink" Target="http://en.wikipedia.org/wiki/Thermodynamics" TargetMode="External"/><Relationship Id="rId1" Type="http://schemas.openxmlformats.org/officeDocument/2006/relationships/slideLayout" Target="../slideLayouts/slideLayout2.xml"/><Relationship Id="rId6" Type="http://schemas.openxmlformats.org/officeDocument/2006/relationships/hyperlink" Target="http://en.wikipedia.org/wiki/Thermodynamic_system" TargetMode="External"/><Relationship Id="rId5" Type="http://schemas.openxmlformats.org/officeDocument/2006/relationships/hyperlink" Target="http://en.wikipedia.org/wiki/Entropy" TargetMode="External"/><Relationship Id="rId4" Type="http://schemas.openxmlformats.org/officeDocument/2006/relationships/hyperlink" Target="http://en.wikipedia.org/wiki/Energy"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en.wikipedia.org/wiki/Thermodynamic_equilibrium" TargetMode="External"/><Relationship Id="rId13" Type="http://schemas.openxmlformats.org/officeDocument/2006/relationships/hyperlink" Target="http://en.wikipedia.org/wiki/Ground_state" TargetMode="External"/><Relationship Id="rId3" Type="http://schemas.openxmlformats.org/officeDocument/2006/relationships/hyperlink" Target="http://en.wikipedia.org/wiki/Temperature" TargetMode="External"/><Relationship Id="rId7" Type="http://schemas.openxmlformats.org/officeDocument/2006/relationships/hyperlink" Target="http://en.wikipedia.org/wiki/Second_law_of_thermodynamics" TargetMode="External"/><Relationship Id="rId12" Type="http://schemas.openxmlformats.org/officeDocument/2006/relationships/hyperlink" Target="http://en.wikipedia.org/wiki/Glass" TargetMode="External"/><Relationship Id="rId2" Type="http://schemas.openxmlformats.org/officeDocument/2006/relationships/hyperlink" Target="http://en.wikipedia.org/wiki/Zeroth_law_of_thermodynamics" TargetMode="External"/><Relationship Id="rId1" Type="http://schemas.openxmlformats.org/officeDocument/2006/relationships/slideLayout" Target="../slideLayouts/slideLayout2.xml"/><Relationship Id="rId6" Type="http://schemas.openxmlformats.org/officeDocument/2006/relationships/hyperlink" Target="http://en.wikipedia.org/wiki/Perpetual_motion_machine" TargetMode="External"/><Relationship Id="rId11" Type="http://schemas.openxmlformats.org/officeDocument/2006/relationships/hyperlink" Target="http://en.wikipedia.org/wiki/Absolute_zero" TargetMode="External"/><Relationship Id="rId5" Type="http://schemas.openxmlformats.org/officeDocument/2006/relationships/hyperlink" Target="http://en.wikipedia.org/wiki/Conservation_of_energy" TargetMode="External"/><Relationship Id="rId10" Type="http://schemas.openxmlformats.org/officeDocument/2006/relationships/hyperlink" Target="http://en.wikipedia.org/wiki/Third_law_of_thermodynamics" TargetMode="External"/><Relationship Id="rId4" Type="http://schemas.openxmlformats.org/officeDocument/2006/relationships/hyperlink" Target="http://en.wikipedia.org/wiki/First_law_of_thermodynamics" TargetMode="External"/><Relationship Id="rId9" Type="http://schemas.openxmlformats.org/officeDocument/2006/relationships/hyperlink" Target="http://en.wikipedia.org/wiki/Entropy" TargetMode="External"/></Relationships>
</file>

<file path=ppt/slides/_rels/slide78.xml.rels><?xml version="1.0" encoding="UTF-8" standalone="yes"?>
<Relationships xmlns="http://schemas.openxmlformats.org/package/2006/relationships"><Relationship Id="rId8" Type="http://schemas.openxmlformats.org/officeDocument/2006/relationships/hyperlink" Target="http://en.wikipedia.org/wiki/Energy" TargetMode="External"/><Relationship Id="rId3" Type="http://schemas.openxmlformats.org/officeDocument/2006/relationships/hyperlink" Target="http://en.wikipedia.org/wiki/Mechanical_energy" TargetMode="External"/><Relationship Id="rId7" Type="http://schemas.openxmlformats.org/officeDocument/2006/relationships/hyperlink" Target="http://en.wikipedia.org/wiki/Heat_sink" TargetMode="External"/><Relationship Id="rId2" Type="http://schemas.openxmlformats.org/officeDocument/2006/relationships/hyperlink" Target="http://en.wikipedia.org/wiki/Thermal_energy" TargetMode="External"/><Relationship Id="rId1" Type="http://schemas.openxmlformats.org/officeDocument/2006/relationships/slideLayout" Target="../slideLayouts/slideLayout2.xml"/><Relationship Id="rId6" Type="http://schemas.openxmlformats.org/officeDocument/2006/relationships/hyperlink" Target="http://en.wikipedia.org/wiki/Heat_transfer" TargetMode="External"/><Relationship Id="rId5" Type="http://schemas.openxmlformats.org/officeDocument/2006/relationships/hyperlink" Target="http://en.wikipedia.org/wiki/Thermodynamic_system" TargetMode="External"/><Relationship Id="rId4" Type="http://schemas.openxmlformats.org/officeDocument/2006/relationships/hyperlink" Target="http://en.wikipedia.org/wiki/Mechanical_work" TargetMode="External"/><Relationship Id="rId9" Type="http://schemas.openxmlformats.org/officeDocument/2006/relationships/hyperlink" Target="http://en.wikipedia.org/wiki/Heat_capacity" TargetMode="External"/></Relationships>
</file>

<file path=ppt/slides/_rels/slide79.xml.rels><?xml version="1.0" encoding="UTF-8" standalone="yes"?>
<Relationships xmlns="http://schemas.openxmlformats.org/package/2006/relationships"><Relationship Id="rId8" Type="http://schemas.openxmlformats.org/officeDocument/2006/relationships/hyperlink" Target="http://en.wikipedia.org/wiki/Dissipation" TargetMode="External"/><Relationship Id="rId3" Type="http://schemas.openxmlformats.org/officeDocument/2006/relationships/hyperlink" Target="http://en.wikipedia.org/wiki/Work_(physics)" TargetMode="External"/><Relationship Id="rId7" Type="http://schemas.openxmlformats.org/officeDocument/2006/relationships/hyperlink" Target="http://en.wikipedia.org/wiki/Friction" TargetMode="External"/><Relationship Id="rId2" Type="http://schemas.openxmlformats.org/officeDocument/2006/relationships/hyperlink" Target="http://en.wikipedia.org/wiki/Engine" TargetMode="External"/><Relationship Id="rId1" Type="http://schemas.openxmlformats.org/officeDocument/2006/relationships/slideLayout" Target="../slideLayouts/slideLayout2.xml"/><Relationship Id="rId6" Type="http://schemas.openxmlformats.org/officeDocument/2006/relationships/hyperlink" Target="http://en.wikipedia.org/wiki/Absorption_(electromagnetic_radiation)" TargetMode="External"/><Relationship Id="rId5" Type="http://schemas.openxmlformats.org/officeDocument/2006/relationships/hyperlink" Target="http://en.wikipedia.org/wiki/Exothermic_reaction" TargetMode="External"/><Relationship Id="rId4" Type="http://schemas.openxmlformats.org/officeDocument/2006/relationships/hyperlink" Target="http://en.wikipedia.org/wiki/Carnot's_theorem_(thermodynamics)" TargetMode="External"/><Relationship Id="rId9" Type="http://schemas.openxmlformats.org/officeDocument/2006/relationships/hyperlink" Target="http://en.wikipedia.org/wiki/Electrical_resistanc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hyperlink" Target="http://en.wikipedia.org/wiki/Nicolas_L%C3%A9onard_Sadi_Carnot" TargetMode="External"/><Relationship Id="rId7" Type="http://schemas.openxmlformats.org/officeDocument/2006/relationships/hyperlink" Target="http://en.wikipedia.org/wiki/Carnot_heat_engine" TargetMode="External"/><Relationship Id="rId2" Type="http://schemas.openxmlformats.org/officeDocument/2006/relationships/hyperlink" Target="http://en.wikipedia.org/wiki/Thermodynamic_cycle" TargetMode="External"/><Relationship Id="rId1" Type="http://schemas.openxmlformats.org/officeDocument/2006/relationships/slideLayout" Target="../slideLayouts/slideLayout2.xml"/><Relationship Id="rId6" Type="http://schemas.openxmlformats.org/officeDocument/2006/relationships/hyperlink" Target="http://en.wikipedia.org/wiki/Heat_engine" TargetMode="External"/><Relationship Id="rId5" Type="http://schemas.openxmlformats.org/officeDocument/2006/relationships/hyperlink" Target="http://en.wikipedia.org/wiki/Work_(physics)" TargetMode="External"/><Relationship Id="rId4" Type="http://schemas.openxmlformats.org/officeDocument/2006/relationships/hyperlink" Target="http://en.wikipedia.org/wiki/Thermal_energy" TargetMode="External"/></Relationships>
</file>

<file path=ppt/slides/_rels/slide8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8" Type="http://schemas.openxmlformats.org/officeDocument/2006/relationships/hyperlink" Target="http://en.wikipedia.org/wiki/Reversible_process_(thermodynamics)" TargetMode="External"/><Relationship Id="rId3" Type="http://schemas.openxmlformats.org/officeDocument/2006/relationships/hyperlink" Target="http://en.wikipedia.org/wiki/Entropy_(order_and_disorder)" TargetMode="External"/><Relationship Id="rId7" Type="http://schemas.openxmlformats.org/officeDocument/2006/relationships/hyperlink" Target="http://en.wikipedia.org/wiki/State_function" TargetMode="External"/><Relationship Id="rId2" Type="http://schemas.openxmlformats.org/officeDocument/2006/relationships/hyperlink" Target="http://en.wikipedia.org/wiki/Thermodynamic_system" TargetMode="External"/><Relationship Id="rId1" Type="http://schemas.openxmlformats.org/officeDocument/2006/relationships/slideLayout" Target="../slideLayouts/slideLayout2.xml"/><Relationship Id="rId6" Type="http://schemas.openxmlformats.org/officeDocument/2006/relationships/hyperlink" Target="http://en.wikipedia.org/wiki/Maximum_entropy_thermodynamics" TargetMode="External"/><Relationship Id="rId5" Type="http://schemas.openxmlformats.org/officeDocument/2006/relationships/hyperlink" Target="http://en.wikipedia.org/wiki/Isolated_system" TargetMode="External"/><Relationship Id="rId4" Type="http://schemas.openxmlformats.org/officeDocument/2006/relationships/hyperlink" Target="http://en.wikipedia.org/wiki/Second_law_of_thermodynamics" TargetMode="External"/><Relationship Id="rId9" Type="http://schemas.openxmlformats.org/officeDocument/2006/relationships/hyperlink" Target="http://en.wikipedia.org/wiki/Irreversible_process" TargetMode="External"/></Relationships>
</file>

<file path=ppt/slides/_rels/slide83.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8" Type="http://schemas.openxmlformats.org/officeDocument/2006/relationships/hyperlink" Target="http://en.wikipedia.org/wiki/Physics" TargetMode="External"/><Relationship Id="rId13" Type="http://schemas.openxmlformats.org/officeDocument/2006/relationships/hyperlink" Target="http://en.wikipedia.org/wiki/Mechanical_energy" TargetMode="External"/><Relationship Id="rId3" Type="http://schemas.openxmlformats.org/officeDocument/2006/relationships/hyperlink" Target="http://en.wikipedia.org/wiki/Thermodynamic_free_energy" TargetMode="External"/><Relationship Id="rId7" Type="http://schemas.openxmlformats.org/officeDocument/2006/relationships/hyperlink" Target="http://en.wikipedia.org/wiki/Work_(thermodynamics)" TargetMode="External"/><Relationship Id="rId12" Type="http://schemas.openxmlformats.org/officeDocument/2006/relationships/hyperlink" Target="http://en.wikipedia.org/wiki/Theory_of_heat" TargetMode="External"/><Relationship Id="rId2" Type="http://schemas.openxmlformats.org/officeDocument/2006/relationships/hyperlink" Target="http://en.wikipedia.org/wiki/Ultimate_fate_of_the_universe" TargetMode="External"/><Relationship Id="rId16" Type="http://schemas.openxmlformats.org/officeDocument/2006/relationships/hyperlink" Target="http://en.wikipedia.org/wiki/Max_Planck" TargetMode="External"/><Relationship Id="rId1" Type="http://schemas.openxmlformats.org/officeDocument/2006/relationships/slideLayout" Target="../slideLayouts/slideLayout2.xml"/><Relationship Id="rId6" Type="http://schemas.openxmlformats.org/officeDocument/2006/relationships/hyperlink" Target="http://en.wikipedia.org/wiki/Thermodynamic_temperature#Internal_energy_at_absolute_zero" TargetMode="External"/><Relationship Id="rId11" Type="http://schemas.openxmlformats.org/officeDocument/2006/relationships/hyperlink" Target="http://en.wikipedia.org/wiki/William_Thomson,_1st_Baron_Kelvin" TargetMode="External"/><Relationship Id="rId5" Type="http://schemas.openxmlformats.org/officeDocument/2006/relationships/hyperlink" Target="http://en.wikipedia.org/wiki/Life" TargetMode="External"/><Relationship Id="rId15" Type="http://schemas.openxmlformats.org/officeDocument/2006/relationships/hyperlink" Target="http://en.wikipedia.org/wiki/Laws_of_thermodynamics" TargetMode="External"/><Relationship Id="rId10" Type="http://schemas.openxmlformats.org/officeDocument/2006/relationships/hyperlink" Target="http://en.wikipedia.org/wiki/Entropy" TargetMode="External"/><Relationship Id="rId4" Type="http://schemas.openxmlformats.org/officeDocument/2006/relationships/hyperlink" Target="http://en.wikipedia.org/wiki/Computation" TargetMode="External"/><Relationship Id="rId9" Type="http://schemas.openxmlformats.org/officeDocument/2006/relationships/hyperlink" Target="http://en.wikipedia.org/wiki/Thermodynamic_equilibrium" TargetMode="External"/><Relationship Id="rId14" Type="http://schemas.openxmlformats.org/officeDocument/2006/relationships/hyperlink" Target="http://en.wikipedia.org/wiki/Nature" TargetMode="External"/></Relationships>
</file>

<file path=ppt/slides/_rels/slide8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en.wikipedia.org/wiki/Physics" TargetMode="External"/><Relationship Id="rId7" Type="http://schemas.openxmlformats.org/officeDocument/2006/relationships/hyperlink" Target="http://en.wikipedia.org/wiki/Time" TargetMode="External"/><Relationship Id="rId2" Type="http://schemas.openxmlformats.org/officeDocument/2006/relationships/hyperlink" Target="http://en.wikipedia.org/wiki/Arthur_Eddington" TargetMode="External"/><Relationship Id="rId1" Type="http://schemas.openxmlformats.org/officeDocument/2006/relationships/slideLayout" Target="../slideLayouts/slideLayout2.xml"/><Relationship Id="rId6" Type="http://schemas.openxmlformats.org/officeDocument/2006/relationships/hyperlink" Target="http://en.wikipedia.org/wiki/Macroscopic" TargetMode="External"/><Relationship Id="rId5" Type="http://schemas.openxmlformats.org/officeDocument/2006/relationships/hyperlink" Target="http://en.wikipedia.org/wiki/T-symmetry" TargetMode="External"/><Relationship Id="rId4" Type="http://schemas.openxmlformats.org/officeDocument/2006/relationships/hyperlink" Target="http://en.wikipedia.org/wiki/Microscopic" TargetMode="External"/></Relationships>
</file>

<file path=ppt/slides/_rels/slide8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8" Type="http://schemas.openxmlformats.org/officeDocument/2006/relationships/hyperlink" Target="http://en.wikipedia.org/wiki/Urban_runoff" TargetMode="External"/><Relationship Id="rId3" Type="http://schemas.openxmlformats.org/officeDocument/2006/relationships/hyperlink" Target="http://en.wikipedia.org/wiki/Temperature" TargetMode="External"/><Relationship Id="rId7" Type="http://schemas.openxmlformats.org/officeDocument/2006/relationships/hyperlink" Target="http://en.wikipedia.org/wiki/Ecosystem" TargetMode="External"/><Relationship Id="rId2" Type="http://schemas.openxmlformats.org/officeDocument/2006/relationships/hyperlink" Target="http://en.wikipedia.org/wiki/Water_quality" TargetMode="External"/><Relationship Id="rId1" Type="http://schemas.openxmlformats.org/officeDocument/2006/relationships/slideLayout" Target="../slideLayouts/slideLayout2.xml"/><Relationship Id="rId6" Type="http://schemas.openxmlformats.org/officeDocument/2006/relationships/hyperlink" Target="http://en.wikipedia.org/wiki/Oxygen" TargetMode="External"/><Relationship Id="rId11" Type="http://schemas.openxmlformats.org/officeDocument/2006/relationships/hyperlink" Target="http://en.wikipedia.org/wiki/Parking_lot" TargetMode="External"/><Relationship Id="rId5" Type="http://schemas.openxmlformats.org/officeDocument/2006/relationships/hyperlink" Target="http://en.wikipedia.org/wiki/Power_plants" TargetMode="External"/><Relationship Id="rId10" Type="http://schemas.openxmlformats.org/officeDocument/2006/relationships/hyperlink" Target="http://en.wikipedia.org/wiki/Road" TargetMode="External"/><Relationship Id="rId4" Type="http://schemas.openxmlformats.org/officeDocument/2006/relationships/hyperlink" Target="http://en.wikipedia.org/wiki/Coolant" TargetMode="External"/><Relationship Id="rId9" Type="http://schemas.openxmlformats.org/officeDocument/2006/relationships/hyperlink" Target="http://en.wikipedia.org/wiki/Stormwater"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8" Type="http://schemas.openxmlformats.org/officeDocument/2006/relationships/hyperlink" Target="http://en.wikipedia.org/wiki/International_System_of_Units" TargetMode="External"/><Relationship Id="rId3" Type="http://schemas.openxmlformats.org/officeDocument/2006/relationships/hyperlink" Target="http://en.wikipedia.org/wiki/Internal_energy" TargetMode="External"/><Relationship Id="rId7" Type="http://schemas.openxmlformats.org/officeDocument/2006/relationships/hyperlink" Target="http://en.wikipedia.org/wiki/State_function" TargetMode="External"/><Relationship Id="rId2" Type="http://schemas.openxmlformats.org/officeDocument/2006/relationships/hyperlink" Target="http://en.wikipedia.org/wiki/Thermodynamic_potential" TargetMode="External"/><Relationship Id="rId1" Type="http://schemas.openxmlformats.org/officeDocument/2006/relationships/slideLayout" Target="../slideLayouts/slideLayout2.xml"/><Relationship Id="rId6" Type="http://schemas.openxmlformats.org/officeDocument/2006/relationships/hyperlink" Target="http://en.wikipedia.org/wiki/Thermodynamic_system" TargetMode="External"/><Relationship Id="rId11" Type="http://schemas.openxmlformats.org/officeDocument/2006/relationships/hyperlink" Target="http://en.wikipedia.org/wiki/Calorie" TargetMode="External"/><Relationship Id="rId5" Type="http://schemas.openxmlformats.org/officeDocument/2006/relationships/hyperlink" Target="http://en.wikipedia.org/wiki/Volume" TargetMode="External"/><Relationship Id="rId10" Type="http://schemas.openxmlformats.org/officeDocument/2006/relationships/hyperlink" Target="http://en.wikipedia.org/wiki/British_thermal_unit" TargetMode="External"/><Relationship Id="rId4" Type="http://schemas.openxmlformats.org/officeDocument/2006/relationships/hyperlink" Target="http://en.wikipedia.org/wiki/Pressure" TargetMode="External"/><Relationship Id="rId9" Type="http://schemas.openxmlformats.org/officeDocument/2006/relationships/hyperlink" Target="http://en.wikipedia.org/wiki/Joule" TargetMode="External"/></Relationships>
</file>

<file path=ppt/slides/_rels/slide91.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8" Type="http://schemas.openxmlformats.org/officeDocument/2006/relationships/hyperlink" Target="http://en.wikipedia.org/wiki/Injective_function" TargetMode="External"/><Relationship Id="rId13" Type="http://schemas.openxmlformats.org/officeDocument/2006/relationships/hyperlink" Target="http://en.wikipedia.org/wiki/Adiabatic" TargetMode="External"/><Relationship Id="rId3" Type="http://schemas.openxmlformats.org/officeDocument/2006/relationships/hyperlink" Target="http://en.wikipedia.org/wiki/Computational_process" TargetMode="External"/><Relationship Id="rId7" Type="http://schemas.openxmlformats.org/officeDocument/2006/relationships/hyperlink" Target="http://en.wikipedia.org/wiki/State_transition_system" TargetMode="External"/><Relationship Id="rId12" Type="http://schemas.openxmlformats.org/officeDocument/2006/relationships/hyperlink" Target="http://en.wikipedia.org/wiki/Adiabatic_circuit" TargetMode="External"/><Relationship Id="rId2" Type="http://schemas.openxmlformats.org/officeDocument/2006/relationships/hyperlink" Target="http://en.wikipedia.org/wiki/Computing" TargetMode="External"/><Relationship Id="rId1" Type="http://schemas.openxmlformats.org/officeDocument/2006/relationships/slideLayout" Target="../slideLayouts/slideLayout2.xml"/><Relationship Id="rId6" Type="http://schemas.openxmlformats.org/officeDocument/2006/relationships/hyperlink" Target="http://en.wikipedia.org/wiki/Computational_model" TargetMode="External"/><Relationship Id="rId11" Type="http://schemas.openxmlformats.org/officeDocument/2006/relationships/hyperlink" Target="http://en.wikipedia.org/wiki/Isentropic" TargetMode="External"/><Relationship Id="rId5" Type="http://schemas.openxmlformats.org/officeDocument/2006/relationships/hyperlink" Target="http://en.wikipedia.org/wiki/Invertible_function" TargetMode="External"/><Relationship Id="rId10" Type="http://schemas.openxmlformats.org/officeDocument/2006/relationships/hyperlink" Target="http://en.wikipedia.org/wiki/Entropy" TargetMode="External"/><Relationship Id="rId4" Type="http://schemas.openxmlformats.org/officeDocument/2006/relationships/hyperlink" Target="http://en.wikipedia.org/wiki/DTIME" TargetMode="External"/><Relationship Id="rId9" Type="http://schemas.openxmlformats.org/officeDocument/2006/relationships/hyperlink" Target="http://en.wikipedia.org/wiki/Unconventional_computing" TargetMode="Externa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8" Type="http://schemas.openxmlformats.org/officeDocument/2006/relationships/hyperlink" Target="http://en.wikipedia.org/wiki/Temperature" TargetMode="External"/><Relationship Id="rId3" Type="http://schemas.openxmlformats.org/officeDocument/2006/relationships/hyperlink" Target="http://en.wikipedia.org/wiki/Electromagnetic_radiation" TargetMode="External"/><Relationship Id="rId7" Type="http://schemas.openxmlformats.org/officeDocument/2006/relationships/hyperlink" Target="http://en.wikipedia.org/wiki/Frequency_spectrum" TargetMode="External"/><Relationship Id="rId2" Type="http://schemas.openxmlformats.org/officeDocument/2006/relationships/hyperlink" Target="http://en.wikipedia.org/wiki/Physical_body" TargetMode="External"/><Relationship Id="rId1" Type="http://schemas.openxmlformats.org/officeDocument/2006/relationships/slideLayout" Target="../slideLayouts/slideLayout2.xml"/><Relationship Id="rId6" Type="http://schemas.openxmlformats.org/officeDocument/2006/relationships/hyperlink" Target="http://en.wikipedia.org/wiki/Planck's_law" TargetMode="External"/><Relationship Id="rId5" Type="http://schemas.openxmlformats.org/officeDocument/2006/relationships/hyperlink" Target="http://en.wikipedia.org/wiki/Black-body_radiation" TargetMode="External"/><Relationship Id="rId4" Type="http://schemas.openxmlformats.org/officeDocument/2006/relationships/hyperlink" Target="http://en.wikipedia.org/wiki/Thermal_equilibrium" TargetMode="External"/><Relationship Id="rId9" Type="http://schemas.openxmlformats.org/officeDocument/2006/relationships/hyperlink" Target="http://en.wikipedia.org/wiki/Isotropic_radiator"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rmAutofit/>
          </a:bodyPr>
          <a:lstStyle/>
          <a:p>
            <a:r>
              <a:rPr lang="en-US" sz="7200" b="1" u="sng" dirty="0"/>
              <a:t>5 Lecture in physics</a:t>
            </a:r>
            <a:endParaRPr lang="en-US" sz="7200" u="sng" dirty="0"/>
          </a:p>
        </p:txBody>
      </p:sp>
      <p:sp>
        <p:nvSpPr>
          <p:cNvPr id="3" name="Subtitle 2"/>
          <p:cNvSpPr>
            <a:spLocks noGrp="1"/>
          </p:cNvSpPr>
          <p:nvPr>
            <p:ph type="subTitle" idx="1"/>
          </p:nvPr>
        </p:nvSpPr>
        <p:spPr>
          <a:xfrm>
            <a:off x="1371600" y="2286000"/>
            <a:ext cx="6400800" cy="4343400"/>
          </a:xfrm>
        </p:spPr>
        <p:txBody>
          <a:bodyPr>
            <a:noAutofit/>
          </a:bodyPr>
          <a:lstStyle/>
          <a:p>
            <a:r>
              <a:rPr lang="en-US" sz="5400" b="1" dirty="0">
                <a:solidFill>
                  <a:srgbClr val="FF0000"/>
                </a:solidFill>
              </a:rPr>
              <a:t>Thermodynamics and its links to mechanics, electricity, astrophysics and particle physics</a:t>
            </a:r>
            <a:endParaRPr lang="en-US" sz="5400" b="1" dirty="0" smtClean="0">
              <a:solidFill>
                <a:srgbClr val="FF0000"/>
              </a:solidFill>
              <a:effectLst/>
            </a:endParaRPr>
          </a:p>
        </p:txBody>
      </p:sp>
    </p:spTree>
    <p:extLst>
      <p:ext uri="{BB962C8B-B14F-4D97-AF65-F5344CB8AC3E}">
        <p14:creationId xmlns:p14="http://schemas.microsoft.com/office/powerpoint/2010/main" val="1037656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Thermal equilibrium</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Two physical systems are in </a:t>
            </a:r>
            <a:r>
              <a:rPr lang="en-US" b="1" dirty="0" smtClean="0"/>
              <a:t>thermal equilibrium</a:t>
            </a:r>
            <a:r>
              <a:rPr lang="en-US" dirty="0" smtClean="0"/>
              <a:t> if no heat flows between them when they are connected by a path permeable to heat. Thermal equilibrium obeys the </a:t>
            </a:r>
            <a:r>
              <a:rPr lang="en-US" dirty="0" err="1" smtClean="0">
                <a:hlinkClick r:id="rId2" tooltip="Zeroth Law of Thermodynamics"/>
              </a:rPr>
              <a:t>Zeroth</a:t>
            </a:r>
            <a:r>
              <a:rPr lang="en-US" dirty="0" smtClean="0">
                <a:hlinkClick r:id="rId2" tooltip="Zeroth Law of Thermodynamics"/>
              </a:rPr>
              <a:t> Law of Thermodynamics</a:t>
            </a:r>
            <a:r>
              <a:rPr lang="en-US" dirty="0" smtClean="0"/>
              <a:t>. A system is said to be in thermal equilibrium with itself if the temperature within the system is spatially and temporally uniform.</a:t>
            </a:r>
          </a:p>
          <a:p>
            <a:pPr marL="0" indent="0">
              <a:buNone/>
            </a:pPr>
            <a:r>
              <a:rPr lang="en-US" dirty="0" smtClean="0"/>
              <a:t>Systems in </a:t>
            </a:r>
            <a:r>
              <a:rPr lang="en-US" dirty="0" smtClean="0">
                <a:hlinkClick r:id="rId3" tooltip="Thermodynamic equilibrium"/>
              </a:rPr>
              <a:t>thermodynamic equilibrium</a:t>
            </a:r>
            <a:r>
              <a:rPr lang="en-US" dirty="0" smtClean="0"/>
              <a:t> are always in thermal equilibrium, but the converse is not always true. If the connection between the systems allows transfer of energy as heat but does not allow transfer of matter or transfer of energy as work, the two systems may reach thermal equilibrium without reaching thermodynamic equilibrium.</a:t>
            </a:r>
          </a:p>
        </p:txBody>
      </p:sp>
    </p:spTree>
    <p:extLst>
      <p:ext uri="{BB962C8B-B14F-4D97-AF65-F5344CB8AC3E}">
        <p14:creationId xmlns:p14="http://schemas.microsoft.com/office/powerpoint/2010/main" val="49507222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Electrical circuits</a:t>
            </a:r>
          </a:p>
        </p:txBody>
      </p:sp>
      <p:sp>
        <p:nvSpPr>
          <p:cNvPr id="3" name="Content Placeholder 2"/>
          <p:cNvSpPr>
            <a:spLocks noGrp="1"/>
          </p:cNvSpPr>
          <p:nvPr>
            <p:ph idx="1"/>
          </p:nvPr>
        </p:nvSpPr>
        <p:spPr/>
        <p:txBody>
          <a:bodyPr/>
          <a:lstStyle/>
          <a:p>
            <a:r>
              <a:rPr lang="en-US" dirty="0"/>
              <a:t>direct current </a:t>
            </a:r>
            <a:r>
              <a:rPr lang="en-US" dirty="0" smtClean="0"/>
              <a:t>circuits</a:t>
            </a:r>
          </a:p>
          <a:p>
            <a:r>
              <a:rPr lang="en-US" dirty="0"/>
              <a:t>alternate current circuits</a:t>
            </a:r>
          </a:p>
        </p:txBody>
      </p:sp>
    </p:spTree>
    <p:extLst>
      <p:ext uri="{BB962C8B-B14F-4D97-AF65-F5344CB8AC3E}">
        <p14:creationId xmlns:p14="http://schemas.microsoft.com/office/powerpoint/2010/main" val="265322470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Gates</a:t>
            </a:r>
          </a:p>
        </p:txBody>
      </p:sp>
      <p:sp>
        <p:nvSpPr>
          <p:cNvPr id="3" name="Content Placeholder 2"/>
          <p:cNvSpPr>
            <a:spLocks noGrp="1"/>
          </p:cNvSpPr>
          <p:nvPr>
            <p:ph idx="1"/>
          </p:nvPr>
        </p:nvSpPr>
        <p:spPr/>
        <p:txBody>
          <a:bodyPr/>
          <a:lstStyle/>
          <a:p>
            <a:r>
              <a:rPr lang="en-US" dirty="0" smtClean="0"/>
              <a:t>NOT</a:t>
            </a:r>
          </a:p>
          <a:p>
            <a:r>
              <a:rPr lang="en-US" dirty="0" smtClean="0"/>
              <a:t>OR</a:t>
            </a:r>
          </a:p>
          <a:p>
            <a:r>
              <a:rPr lang="en-US" dirty="0" smtClean="0"/>
              <a:t>AND</a:t>
            </a:r>
            <a:endParaRPr lang="en-US" dirty="0"/>
          </a:p>
        </p:txBody>
      </p:sp>
    </p:spTree>
    <p:extLst>
      <p:ext uri="{BB962C8B-B14F-4D97-AF65-F5344CB8AC3E}">
        <p14:creationId xmlns:p14="http://schemas.microsoft.com/office/powerpoint/2010/main" val="390659357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Maxwell’s Equations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81970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Zeroth</a:t>
            </a:r>
            <a:r>
              <a:rPr lang="en-US" b="1" dirty="0" smtClean="0"/>
              <a:t> law of thermodynamics</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b="1" dirty="0" err="1" smtClean="0"/>
              <a:t>zeroth</a:t>
            </a:r>
            <a:r>
              <a:rPr lang="en-US" b="1" dirty="0" smtClean="0"/>
              <a:t> law of thermodynamics</a:t>
            </a:r>
            <a:r>
              <a:rPr lang="en-US" dirty="0" smtClean="0"/>
              <a:t> states that if two </a:t>
            </a:r>
            <a:r>
              <a:rPr lang="en-US" dirty="0" smtClean="0">
                <a:hlinkClick r:id="rId2" tooltip="Thermodynamic systems"/>
              </a:rPr>
              <a:t>thermodynamic systems</a:t>
            </a:r>
            <a:r>
              <a:rPr lang="en-US" dirty="0" smtClean="0"/>
              <a:t> are each in </a:t>
            </a:r>
            <a:r>
              <a:rPr lang="en-US" dirty="0" smtClean="0">
                <a:hlinkClick r:id="rId3" tooltip="Thermal equilibrium"/>
              </a:rPr>
              <a:t>thermal equilibrium</a:t>
            </a:r>
            <a:r>
              <a:rPr lang="en-US" dirty="0" smtClean="0"/>
              <a:t> with a third, then all three are in thermal equilibrium with each other.</a:t>
            </a:r>
          </a:p>
        </p:txBody>
      </p:sp>
    </p:spTree>
    <p:extLst>
      <p:ext uri="{BB962C8B-B14F-4D97-AF65-F5344CB8AC3E}">
        <p14:creationId xmlns:p14="http://schemas.microsoft.com/office/powerpoint/2010/main" val="2444285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Zeroth</a:t>
            </a:r>
            <a:r>
              <a:rPr lang="en-US" sz="3200" b="1" dirty="0" smtClean="0"/>
              <a:t> law of thermodynamics </a:t>
            </a:r>
            <a:r>
              <a:rPr lang="en-US" sz="3200" dirty="0"/>
              <a:t>(continued)</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Two systems are said to be in the relation of thermal equilibrium if they are linked by a wall permeable only to heat, and do not change over time. As a convenience of language, systems are sometimes also said to be in a relation of thermal equilibrium if they are not linked so as to be able to transfer heat to each other, but would not do so if they were connected by a wall permeable only to heat. Thermal equilibrium between two systems is a </a:t>
            </a:r>
            <a:r>
              <a:rPr lang="en-US" dirty="0" smtClean="0">
                <a:hlinkClick r:id="rId2" tooltip="Transitive relation"/>
              </a:rPr>
              <a:t>transitive relation</a:t>
            </a:r>
            <a:r>
              <a:rPr lang="en-US" dirty="0" smtClean="0"/>
              <a:t>.</a:t>
            </a:r>
          </a:p>
        </p:txBody>
      </p:sp>
    </p:spTree>
    <p:extLst>
      <p:ext uri="{BB962C8B-B14F-4D97-AF65-F5344CB8AC3E}">
        <p14:creationId xmlns:p14="http://schemas.microsoft.com/office/powerpoint/2010/main" val="2887719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(continued</a:t>
            </a:r>
            <a:r>
              <a:rPr lang="en-US" sz="3200" dirty="0" smtClean="0"/>
              <a:t>) </a:t>
            </a:r>
            <a:r>
              <a:rPr lang="en-US" sz="3200" b="1" dirty="0" err="1" smtClean="0"/>
              <a:t>Zeroth</a:t>
            </a:r>
            <a:r>
              <a:rPr lang="en-US" sz="3200" b="1" dirty="0" smtClean="0"/>
              <a:t> law of thermodynamics</a:t>
            </a:r>
            <a:endParaRPr lang="en-US" sz="3200"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physical meaning of the law was expressed by </a:t>
            </a:r>
            <a:r>
              <a:rPr lang="en-US" dirty="0" smtClean="0">
                <a:hlinkClick r:id="rId2" tooltip="James Clerk Maxwell"/>
              </a:rPr>
              <a:t>Maxwell</a:t>
            </a:r>
            <a:r>
              <a:rPr lang="en-US" dirty="0" smtClean="0"/>
              <a:t> in the words: "All heat is of the same kind". For this reason, another statement of the law is "All </a:t>
            </a:r>
            <a:r>
              <a:rPr lang="en-US" dirty="0" err="1" smtClean="0"/>
              <a:t>diathermal</a:t>
            </a:r>
            <a:r>
              <a:rPr lang="en-US" dirty="0" smtClean="0"/>
              <a:t> walls are equivalent".</a:t>
            </a:r>
          </a:p>
          <a:p>
            <a:pPr marL="0" indent="0">
              <a:buNone/>
            </a:pPr>
            <a:r>
              <a:rPr lang="en-US" dirty="0" smtClean="0"/>
              <a:t>The law is important for the mathematical formulation of thermodynamics, which needs the assertion that the relation of thermal equilibrium is an equivalence relation. This information is needed for the mathematical definition of temperature that will agree with the physical existence of valid thermometers.</a:t>
            </a:r>
          </a:p>
        </p:txBody>
      </p:sp>
    </p:spTree>
    <p:extLst>
      <p:ext uri="{BB962C8B-B14F-4D97-AF65-F5344CB8AC3E}">
        <p14:creationId xmlns:p14="http://schemas.microsoft.com/office/powerpoint/2010/main" val="3254060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t>Ideal gas law</a:t>
            </a:r>
          </a:p>
        </p:txBody>
      </p:sp>
      <p:sp>
        <p:nvSpPr>
          <p:cNvPr id="3" name="Content Placeholder 2"/>
          <p:cNvSpPr>
            <a:spLocks noGrp="1"/>
          </p:cNvSpPr>
          <p:nvPr>
            <p:ph idx="1"/>
          </p:nvPr>
        </p:nvSpPr>
        <p:spPr/>
        <p:txBody>
          <a:bodyPr>
            <a:normAutofit/>
          </a:bodyPr>
          <a:lstStyle/>
          <a:p>
            <a:pPr marL="0" indent="0">
              <a:buNone/>
            </a:pPr>
            <a:r>
              <a:rPr lang="en-US" sz="9600" dirty="0"/>
              <a:t>PV = </a:t>
            </a:r>
            <a:r>
              <a:rPr lang="en-US" sz="9600" dirty="0" err="1" smtClean="0"/>
              <a:t>nRT</a:t>
            </a:r>
            <a:endParaRPr lang="en-US" sz="9600" dirty="0" smtClean="0">
              <a:effectLst/>
            </a:endParaRPr>
          </a:p>
        </p:txBody>
      </p:sp>
    </p:spTree>
    <p:extLst>
      <p:ext uri="{BB962C8B-B14F-4D97-AF65-F5344CB8AC3E}">
        <p14:creationId xmlns:p14="http://schemas.microsoft.com/office/powerpoint/2010/main" val="2095089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000" b="1" dirty="0" smtClean="0"/>
              <a:t>R</a:t>
            </a:r>
            <a:endParaRPr lang="en-US" sz="100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1759668"/>
            <a:ext cx="7010051" cy="4031531"/>
          </a:xfrm>
        </p:spPr>
      </p:pic>
    </p:spTree>
    <p:extLst>
      <p:ext uri="{BB962C8B-B14F-4D97-AF65-F5344CB8AC3E}">
        <p14:creationId xmlns:p14="http://schemas.microsoft.com/office/powerpoint/2010/main" val="356198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3064" y="2696369"/>
            <a:ext cx="7256536" cy="1342231"/>
          </a:xfrm>
        </p:spPr>
      </p:pic>
    </p:spTree>
    <p:extLst>
      <p:ext uri="{BB962C8B-B14F-4D97-AF65-F5344CB8AC3E}">
        <p14:creationId xmlns:p14="http://schemas.microsoft.com/office/powerpoint/2010/main" val="2877193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07709" y="1930079"/>
            <a:ext cx="5759891" cy="3022921"/>
          </a:xfrm>
        </p:spPr>
      </p:pic>
    </p:spTree>
    <p:extLst>
      <p:ext uri="{BB962C8B-B14F-4D97-AF65-F5344CB8AC3E}">
        <p14:creationId xmlns:p14="http://schemas.microsoft.com/office/powerpoint/2010/main" val="3705187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957" y="2590800"/>
            <a:ext cx="8952843" cy="1689894"/>
          </a:xfrm>
        </p:spPr>
      </p:pic>
    </p:spTree>
    <p:extLst>
      <p:ext uri="{BB962C8B-B14F-4D97-AF65-F5344CB8AC3E}">
        <p14:creationId xmlns:p14="http://schemas.microsoft.com/office/powerpoint/2010/main" val="1211775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6672" y="2057400"/>
            <a:ext cx="5188528" cy="3200400"/>
          </a:xfrm>
        </p:spPr>
      </p:pic>
    </p:spTree>
    <p:extLst>
      <p:ext uri="{BB962C8B-B14F-4D97-AF65-F5344CB8AC3E}">
        <p14:creationId xmlns:p14="http://schemas.microsoft.com/office/powerpoint/2010/main" val="2093677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Thermodynamics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Thermodynamics</a:t>
            </a:r>
            <a:r>
              <a:rPr lang="en-US" dirty="0" smtClean="0"/>
              <a:t> is a branch of </a:t>
            </a:r>
            <a:r>
              <a:rPr lang="en-US" dirty="0" smtClean="0">
                <a:hlinkClick r:id="rId2" tooltip="Physics"/>
              </a:rPr>
              <a:t>physics</a:t>
            </a:r>
            <a:r>
              <a:rPr lang="en-US" dirty="0" smtClean="0"/>
              <a:t> concerned with </a:t>
            </a:r>
            <a:r>
              <a:rPr lang="en-US" dirty="0" smtClean="0">
                <a:hlinkClick r:id="rId3" tooltip="Heat"/>
              </a:rPr>
              <a:t>heat</a:t>
            </a:r>
            <a:r>
              <a:rPr lang="en-US" dirty="0" smtClean="0"/>
              <a:t> and </a:t>
            </a:r>
            <a:r>
              <a:rPr lang="en-US" dirty="0" smtClean="0">
                <a:hlinkClick r:id="rId4" tooltip="Temperature"/>
              </a:rPr>
              <a:t>temperature</a:t>
            </a:r>
            <a:r>
              <a:rPr lang="en-US" dirty="0" smtClean="0"/>
              <a:t> and their relation to </a:t>
            </a:r>
            <a:r>
              <a:rPr lang="en-US" dirty="0" smtClean="0">
                <a:hlinkClick r:id="rId5" tooltip="Energy"/>
              </a:rPr>
              <a:t>energy</a:t>
            </a:r>
            <a:r>
              <a:rPr lang="en-US" dirty="0" smtClean="0"/>
              <a:t> and </a:t>
            </a:r>
            <a:r>
              <a:rPr lang="en-US" dirty="0" smtClean="0">
                <a:hlinkClick r:id="rId6" tooltip="Work (thermodynamics)"/>
              </a:rPr>
              <a:t>work</a:t>
            </a:r>
            <a:r>
              <a:rPr lang="en-US" dirty="0" smtClean="0"/>
              <a:t>. It defines </a:t>
            </a:r>
            <a:r>
              <a:rPr lang="en-US" dirty="0" smtClean="0">
                <a:hlinkClick r:id="rId7" tooltip="Macroscopic scale"/>
              </a:rPr>
              <a:t>macroscopic</a:t>
            </a:r>
            <a:r>
              <a:rPr lang="en-US" dirty="0" smtClean="0"/>
              <a:t> variables, such as </a:t>
            </a:r>
            <a:r>
              <a:rPr lang="en-US" dirty="0" smtClean="0">
                <a:hlinkClick r:id="rId8" tooltip="Internal energy"/>
              </a:rPr>
              <a:t>internal energy</a:t>
            </a:r>
            <a:r>
              <a:rPr lang="en-US" dirty="0" smtClean="0"/>
              <a:t>, </a:t>
            </a:r>
            <a:r>
              <a:rPr lang="en-US" dirty="0" smtClean="0">
                <a:hlinkClick r:id="rId9" tooltip="Entropy"/>
              </a:rPr>
              <a:t>entropy</a:t>
            </a:r>
            <a:r>
              <a:rPr lang="en-US" dirty="0" smtClean="0"/>
              <a:t>, and </a:t>
            </a:r>
            <a:r>
              <a:rPr lang="en-US" dirty="0" smtClean="0">
                <a:hlinkClick r:id="rId10" tooltip="Pressure"/>
              </a:rPr>
              <a:t>pressure</a:t>
            </a:r>
            <a:r>
              <a:rPr lang="en-US" dirty="0" smtClean="0"/>
              <a:t>, that partly describe a body of matter or radiation. It states that the behavior of those variables is subject to general constraints, that are common to all materials, not the peculiar properties of particular materials. These general constraints are expressed in the four laws of thermodynamics. Thermodynamics describes the bulk behavior of the body, not the microscopic behaviors of the very large numbers of its microscopic constituents, such as molecules. Its laws are explained by </a:t>
            </a:r>
            <a:r>
              <a:rPr lang="en-US" dirty="0" smtClean="0">
                <a:hlinkClick r:id="rId11" tooltip="Statistical mechanics"/>
              </a:rPr>
              <a:t>statistical mechanics</a:t>
            </a:r>
            <a:r>
              <a:rPr lang="en-US" dirty="0" smtClean="0"/>
              <a:t>, in terms of the microscopic constituents.</a:t>
            </a:r>
          </a:p>
          <a:p>
            <a:pPr marL="0" indent="0">
              <a:buNone/>
            </a:pPr>
            <a:r>
              <a:rPr lang="en-US" dirty="0" smtClean="0"/>
              <a:t>Thermodynamics applies to a wide variety of topics in </a:t>
            </a:r>
            <a:r>
              <a:rPr lang="en-US" dirty="0" smtClean="0">
                <a:hlinkClick r:id="rId12" tooltip="Science"/>
              </a:rPr>
              <a:t>science</a:t>
            </a:r>
            <a:r>
              <a:rPr lang="en-US" dirty="0" smtClean="0"/>
              <a:t> and </a:t>
            </a:r>
            <a:r>
              <a:rPr lang="en-US" dirty="0" smtClean="0">
                <a:hlinkClick r:id="rId13" tooltip="Engineering"/>
              </a:rPr>
              <a:t>engineering</a:t>
            </a:r>
            <a:r>
              <a:rPr lang="en-US" dirty="0" smtClean="0"/>
              <a:t>.</a:t>
            </a:r>
          </a:p>
          <a:p>
            <a:pPr marL="0" indent="0">
              <a:buNone/>
            </a:pPr>
            <a:endParaRPr lang="en-US" dirty="0"/>
          </a:p>
        </p:txBody>
      </p:sp>
    </p:spTree>
    <p:extLst>
      <p:ext uri="{BB962C8B-B14F-4D97-AF65-F5344CB8AC3E}">
        <p14:creationId xmlns:p14="http://schemas.microsoft.com/office/powerpoint/2010/main" val="10928066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Boltzmann </a:t>
            </a:r>
            <a:r>
              <a:rPr lang="en-US" b="1" dirty="0" smtClean="0"/>
              <a:t>constant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9815" y="2743200"/>
            <a:ext cx="7116124" cy="2362199"/>
          </a:xfrm>
        </p:spPr>
      </p:pic>
    </p:spTree>
    <p:extLst>
      <p:ext uri="{BB962C8B-B14F-4D97-AF65-F5344CB8AC3E}">
        <p14:creationId xmlns:p14="http://schemas.microsoft.com/office/powerpoint/2010/main" val="3736392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Isothermal, isochoric, isobaric, adiabatic </a:t>
            </a:r>
            <a:r>
              <a:rPr lang="en-US" smtClean="0"/>
              <a:t>processes</a:t>
            </a:r>
            <a:endParaRPr lang="en-US" smtClean="0">
              <a:effectLst/>
            </a:endParaRPr>
          </a:p>
        </p:txBody>
      </p:sp>
    </p:spTree>
    <p:extLst>
      <p:ext uri="{BB962C8B-B14F-4D97-AF65-F5344CB8AC3E}">
        <p14:creationId xmlns:p14="http://schemas.microsoft.com/office/powerpoint/2010/main" val="2864011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Otto </a:t>
            </a:r>
            <a:r>
              <a:rPr lang="en-US" b="1" dirty="0" smtClean="0"/>
              <a:t>cycle</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An </a:t>
            </a:r>
            <a:r>
              <a:rPr lang="en-US" b="1" dirty="0"/>
              <a:t>Otto cycle</a:t>
            </a:r>
            <a:r>
              <a:rPr lang="en-US" dirty="0"/>
              <a:t> is an idealized </a:t>
            </a:r>
            <a:r>
              <a:rPr lang="en-US" dirty="0">
                <a:hlinkClick r:id="rId2" tooltip="Thermodynamic cycle"/>
              </a:rPr>
              <a:t>thermodynamic cycle</a:t>
            </a:r>
            <a:r>
              <a:rPr lang="en-US" dirty="0"/>
              <a:t> that describes the functioning of a typical </a:t>
            </a:r>
            <a:r>
              <a:rPr lang="en-US" dirty="0">
                <a:hlinkClick r:id="rId3" tooltip="Spark-ignition engine"/>
              </a:rPr>
              <a:t>spark ignition</a:t>
            </a:r>
            <a:r>
              <a:rPr lang="en-US" dirty="0"/>
              <a:t> </a:t>
            </a:r>
            <a:r>
              <a:rPr lang="en-US" dirty="0">
                <a:hlinkClick r:id="rId4" tooltip="Piston engine"/>
              </a:rPr>
              <a:t>piston engine</a:t>
            </a:r>
            <a:r>
              <a:rPr lang="en-US" dirty="0" smtClean="0"/>
              <a:t>. </a:t>
            </a:r>
            <a:r>
              <a:rPr lang="en-US" dirty="0"/>
              <a:t>It is the thermodynamic cycle most commonly found in automobile engines.</a:t>
            </a:r>
          </a:p>
          <a:p>
            <a:pPr marL="0" indent="0">
              <a:buNone/>
            </a:pPr>
            <a:r>
              <a:rPr lang="en-US" dirty="0"/>
              <a:t>Pressure-Volume diagram</a:t>
            </a:r>
          </a:p>
          <a:p>
            <a:pPr marL="0" indent="0">
              <a:buNone/>
            </a:pPr>
            <a:r>
              <a:rPr lang="en-US" dirty="0"/>
              <a:t>Temperature-Entropy diagram</a:t>
            </a:r>
            <a:br>
              <a:rPr lang="en-US" dirty="0"/>
            </a:br>
            <a:r>
              <a:rPr lang="en-US" dirty="0"/>
              <a:t>The idealized diagrams of a four-stroke Otto cycle </a:t>
            </a:r>
            <a:r>
              <a:rPr lang="en-US" dirty="0">
                <a:hlinkClick r:id="rId5" tooltip="Pressure volume diagram"/>
              </a:rPr>
              <a:t>Both diagrams</a:t>
            </a:r>
            <a:r>
              <a:rPr lang="en-US" dirty="0"/>
              <a:t>:</a:t>
            </a:r>
            <a:br>
              <a:rPr lang="en-US" dirty="0"/>
            </a:br>
            <a:r>
              <a:rPr lang="en-US" dirty="0"/>
              <a:t>the  intake (A)  stroke is performed by an </a:t>
            </a:r>
            <a:r>
              <a:rPr lang="en-US" dirty="0">
                <a:hlinkClick r:id="rId6" tooltip="Isobaric process"/>
              </a:rPr>
              <a:t>isobaric</a:t>
            </a:r>
            <a:r>
              <a:rPr lang="en-US" dirty="0"/>
              <a:t> expansion, followed by an </a:t>
            </a:r>
            <a:r>
              <a:rPr lang="en-US" dirty="0">
                <a:hlinkClick r:id="rId7" tooltip="Adiabatic process"/>
              </a:rPr>
              <a:t>adiabatic</a:t>
            </a:r>
            <a:r>
              <a:rPr lang="en-US" dirty="0"/>
              <a:t>  compression (B)  stroke. Through the combustion of fuel, heat is added in an a constant volume (</a:t>
            </a:r>
            <a:r>
              <a:rPr lang="en-US" dirty="0">
                <a:hlinkClick r:id="rId8" tooltip="Isochoric process"/>
              </a:rPr>
              <a:t>isochoric process</a:t>
            </a:r>
            <a:r>
              <a:rPr lang="en-US" dirty="0"/>
              <a:t>) process, followed by an adiabatic expansion process power (C)  stroke. The cycle is closed by the  exhaust (D)  stroke, characterized by isochoric cooling and isentropic compression processes.</a:t>
            </a:r>
          </a:p>
          <a:p>
            <a:pPr marL="0" indent="0">
              <a:buNone/>
            </a:pPr>
            <a:r>
              <a:rPr lang="en-US" dirty="0"/>
              <a:t>The Otto cycle is a description of what happens to a mass of gas as it is subjected to changes of pressure, temperature, volume, addition of heat, and removal of heat. The mass of gas that is subjected to those changes is called the system. The system, in this case, is defined to be the fluid (gas) within the cylinder. By describing the changes that take place within the system, it will also describe in inverse, the system's effect on the environment. In the case of the Otto cycle, the effect will be to produce enough net work from the system so as to propel an automobile and its occupants in the environment.</a:t>
            </a:r>
          </a:p>
          <a:p>
            <a:pPr marL="0" indent="0">
              <a:buNone/>
            </a:pPr>
            <a:endParaRPr lang="en-US" dirty="0"/>
          </a:p>
        </p:txBody>
      </p:sp>
    </p:spTree>
    <p:extLst>
      <p:ext uri="{BB962C8B-B14F-4D97-AF65-F5344CB8AC3E}">
        <p14:creationId xmlns:p14="http://schemas.microsoft.com/office/powerpoint/2010/main" val="18559288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Diesel </a:t>
            </a:r>
            <a:r>
              <a:rPr lang="en-US" b="1" dirty="0" smtClean="0"/>
              <a:t>cycle</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b="1" dirty="0"/>
              <a:t>Diesel cycle</a:t>
            </a:r>
            <a:r>
              <a:rPr lang="en-US" dirty="0"/>
              <a:t> is the </a:t>
            </a:r>
            <a:r>
              <a:rPr lang="en-US" dirty="0">
                <a:hlinkClick r:id="rId2" tooltip="Thermodynamic cycle"/>
              </a:rPr>
              <a:t>thermodynamic cycle</a:t>
            </a:r>
            <a:r>
              <a:rPr lang="en-US" dirty="0"/>
              <a:t> which approximates the </a:t>
            </a:r>
            <a:r>
              <a:rPr lang="en-US" dirty="0">
                <a:hlinkClick r:id="rId3" tooltip="Pressure"/>
              </a:rPr>
              <a:t>pressure</a:t>
            </a:r>
            <a:r>
              <a:rPr lang="en-US" dirty="0"/>
              <a:t> and </a:t>
            </a:r>
            <a:r>
              <a:rPr lang="en-US" dirty="0">
                <a:hlinkClick r:id="rId4" tooltip="Volume (thermodynamics)"/>
              </a:rPr>
              <a:t>volume</a:t>
            </a:r>
            <a:r>
              <a:rPr lang="en-US" dirty="0"/>
              <a:t> of the </a:t>
            </a:r>
            <a:r>
              <a:rPr lang="en-US" dirty="0">
                <a:hlinkClick r:id="rId5" tooltip="Combustion chamber"/>
              </a:rPr>
              <a:t>combustion chamber</a:t>
            </a:r>
            <a:r>
              <a:rPr lang="en-US" dirty="0"/>
              <a:t> of the </a:t>
            </a:r>
            <a:r>
              <a:rPr lang="en-US" dirty="0">
                <a:hlinkClick r:id="rId6" tooltip="Diesel engine"/>
              </a:rPr>
              <a:t>diesel engine</a:t>
            </a:r>
            <a:r>
              <a:rPr lang="en-US" dirty="0"/>
              <a:t>, invented by </a:t>
            </a:r>
            <a:r>
              <a:rPr lang="en-US" dirty="0">
                <a:hlinkClick r:id="rId7" tooltip="Rudolph Diesel"/>
              </a:rPr>
              <a:t>Rudolph Diesel</a:t>
            </a:r>
            <a:r>
              <a:rPr lang="en-US" dirty="0"/>
              <a:t> in 1897. </a:t>
            </a:r>
          </a:p>
        </p:txBody>
      </p:sp>
    </p:spTree>
    <p:extLst>
      <p:ext uri="{BB962C8B-B14F-4D97-AF65-F5344CB8AC3E}">
        <p14:creationId xmlns:p14="http://schemas.microsoft.com/office/powerpoint/2010/main" val="737428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Heat </a:t>
            </a:r>
            <a:r>
              <a:rPr lang="en-US" b="1" dirty="0" smtClean="0"/>
              <a:t>pump</a:t>
            </a:r>
            <a:endParaRPr lang="en-US" dirty="0"/>
          </a:p>
        </p:txBody>
      </p:sp>
      <p:sp>
        <p:nvSpPr>
          <p:cNvPr id="3" name="Content Placeholder 2"/>
          <p:cNvSpPr>
            <a:spLocks noGrp="1"/>
          </p:cNvSpPr>
          <p:nvPr>
            <p:ph idx="1"/>
          </p:nvPr>
        </p:nvSpPr>
        <p:spPr/>
        <p:txBody>
          <a:bodyPr/>
          <a:lstStyle/>
          <a:p>
            <a:pPr marL="0" indent="0">
              <a:buNone/>
            </a:pPr>
            <a:r>
              <a:rPr lang="en-US" dirty="0"/>
              <a:t>A </a:t>
            </a:r>
            <a:r>
              <a:rPr lang="en-US" b="1" dirty="0"/>
              <a:t>heat pump</a:t>
            </a:r>
            <a:r>
              <a:rPr lang="en-US" dirty="0"/>
              <a:t> is a device that provides heat energy from a source of heat or "heat sink" to a destination. Heat pumps are designed to move </a:t>
            </a:r>
            <a:r>
              <a:rPr lang="en-US" dirty="0">
                <a:hlinkClick r:id="rId2" tooltip="Thermal energy"/>
              </a:rPr>
              <a:t>thermal energy</a:t>
            </a:r>
            <a:r>
              <a:rPr lang="en-US" dirty="0"/>
              <a:t> opposite to the direction of spontaneous heat flow by absorbing heat from a cold space and releasing it to a warmer one. A heat pump uses some amount of external power to accomplish the work of transferring energy from the heat source to the heat sink</a:t>
            </a:r>
            <a:r>
              <a:rPr lang="en-US" dirty="0" smtClean="0"/>
              <a:t>.</a:t>
            </a:r>
            <a:endParaRPr lang="en-US" dirty="0"/>
          </a:p>
        </p:txBody>
      </p:sp>
    </p:spTree>
    <p:extLst>
      <p:ext uri="{BB962C8B-B14F-4D97-AF65-F5344CB8AC3E}">
        <p14:creationId xmlns:p14="http://schemas.microsoft.com/office/powerpoint/2010/main" val="1400760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Refrigerator</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A </a:t>
            </a:r>
            <a:r>
              <a:rPr lang="en-US" b="1" dirty="0"/>
              <a:t>refrigerator</a:t>
            </a:r>
            <a:r>
              <a:rPr lang="en-US" dirty="0"/>
              <a:t> (colloquially </a:t>
            </a:r>
            <a:r>
              <a:rPr lang="en-US" b="1" dirty="0"/>
              <a:t>fridge</a:t>
            </a:r>
            <a:r>
              <a:rPr lang="en-US" dirty="0"/>
              <a:t>) is a common </a:t>
            </a:r>
            <a:r>
              <a:rPr lang="en-US" dirty="0">
                <a:hlinkClick r:id="rId2" tooltip="Household appliance"/>
              </a:rPr>
              <a:t>household appliance</a:t>
            </a:r>
            <a:r>
              <a:rPr lang="en-US" dirty="0"/>
              <a:t> that consists of a </a:t>
            </a:r>
            <a:r>
              <a:rPr lang="en-US" dirty="0">
                <a:hlinkClick r:id="rId3" tooltip="Thermal insulation"/>
              </a:rPr>
              <a:t>thermally insulated</a:t>
            </a:r>
            <a:r>
              <a:rPr lang="en-US" dirty="0"/>
              <a:t> compartment and a </a:t>
            </a:r>
            <a:r>
              <a:rPr lang="en-US" dirty="0">
                <a:hlinkClick r:id="rId4" tooltip="Heat pump"/>
              </a:rPr>
              <a:t>heat pump</a:t>
            </a:r>
            <a:r>
              <a:rPr lang="en-US" dirty="0"/>
              <a:t> (mechanical, electronic, or chemical) that transfers heat from the inside of the fridge to its external environment so that the inside of the fridge is cooled to a temperature below the ambient temperature of the room. Refrigeration is an essential </a:t>
            </a:r>
            <a:r>
              <a:rPr lang="en-US" dirty="0">
                <a:hlinkClick r:id="rId5" tooltip="Food preservation"/>
              </a:rPr>
              <a:t>food storage technique</a:t>
            </a:r>
            <a:r>
              <a:rPr lang="en-US" dirty="0"/>
              <a:t> in developed countries. The lower temperature lowers the reproduction rate of </a:t>
            </a:r>
            <a:r>
              <a:rPr lang="en-US" dirty="0">
                <a:hlinkClick r:id="rId6" tooltip="Bacteria"/>
              </a:rPr>
              <a:t>bacteria</a:t>
            </a:r>
            <a:r>
              <a:rPr lang="en-US" dirty="0"/>
              <a:t>, so the refrigerator reduces the rate of </a:t>
            </a:r>
            <a:r>
              <a:rPr lang="en-US" dirty="0">
                <a:hlinkClick r:id="rId7" tooltip="Spoilage"/>
              </a:rPr>
              <a:t>spoilage</a:t>
            </a:r>
            <a:r>
              <a:rPr lang="en-US" dirty="0"/>
              <a:t>. A refrigerator maintains a temperature a few degrees above the </a:t>
            </a:r>
            <a:r>
              <a:rPr lang="en-US" dirty="0">
                <a:hlinkClick r:id="rId8" tooltip="Freezing point"/>
              </a:rPr>
              <a:t>freezing point</a:t>
            </a:r>
            <a:r>
              <a:rPr lang="en-US" dirty="0"/>
              <a:t> of water.</a:t>
            </a:r>
          </a:p>
        </p:txBody>
      </p:sp>
    </p:spTree>
    <p:extLst>
      <p:ext uri="{BB962C8B-B14F-4D97-AF65-F5344CB8AC3E}">
        <p14:creationId xmlns:p14="http://schemas.microsoft.com/office/powerpoint/2010/main" val="1265212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 = 1.5kT for </a:t>
            </a:r>
            <a:r>
              <a:rPr lang="en-US" dirty="0" smtClean="0"/>
              <a:t>stars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80025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Real gas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Real gases</a:t>
            </a:r>
            <a:r>
              <a:rPr lang="en-US" dirty="0" smtClean="0"/>
              <a:t> – as opposed to a perfect or </a:t>
            </a:r>
            <a:r>
              <a:rPr lang="en-US" dirty="0" smtClean="0">
                <a:hlinkClick r:id="rId2" tooltip="Ideal gas"/>
              </a:rPr>
              <a:t>ideal gas</a:t>
            </a:r>
            <a:r>
              <a:rPr lang="en-US" dirty="0" smtClean="0"/>
              <a:t> – exhibit properties that cannot be explained entirely using the </a:t>
            </a:r>
            <a:r>
              <a:rPr lang="en-US" dirty="0" smtClean="0">
                <a:hlinkClick r:id="rId3" tooltip="Ideal gas law"/>
              </a:rPr>
              <a:t>ideal gas law</a:t>
            </a:r>
            <a:r>
              <a:rPr lang="en-US" dirty="0" smtClean="0"/>
              <a:t>. To understand the behavior of real gases, the following must be taken into account:</a:t>
            </a:r>
          </a:p>
          <a:p>
            <a:r>
              <a:rPr lang="en-US" dirty="0" smtClean="0"/>
              <a:t>compressibility effects;</a:t>
            </a:r>
          </a:p>
          <a:p>
            <a:r>
              <a:rPr lang="en-US" dirty="0" smtClean="0"/>
              <a:t>variable </a:t>
            </a:r>
            <a:r>
              <a:rPr lang="en-US" dirty="0" smtClean="0">
                <a:hlinkClick r:id="rId4" tooltip="Specific heat capacity"/>
              </a:rPr>
              <a:t>specific heat capacity</a:t>
            </a:r>
            <a:r>
              <a:rPr lang="en-US" dirty="0" smtClean="0"/>
              <a:t>;</a:t>
            </a:r>
          </a:p>
          <a:p>
            <a:r>
              <a:rPr lang="en-US" dirty="0" smtClean="0">
                <a:hlinkClick r:id="rId5" tooltip="Van der Waals force"/>
              </a:rPr>
              <a:t>van der Waals forces</a:t>
            </a:r>
            <a:r>
              <a:rPr lang="en-US" dirty="0" smtClean="0"/>
              <a:t>;</a:t>
            </a:r>
          </a:p>
          <a:p>
            <a:r>
              <a:rPr lang="en-US" dirty="0" smtClean="0"/>
              <a:t>non-equilibrium thermodynamic effects;</a:t>
            </a:r>
          </a:p>
          <a:p>
            <a:r>
              <a:rPr lang="en-US" dirty="0" smtClean="0"/>
              <a:t>issues with molecular dissociation and elementary reactions with variable composition.</a:t>
            </a:r>
          </a:p>
          <a:p>
            <a:pPr marL="0" indent="0">
              <a:buNone/>
            </a:pPr>
            <a:endParaRPr lang="en-US" dirty="0"/>
          </a:p>
        </p:txBody>
      </p:sp>
    </p:spTree>
    <p:extLst>
      <p:ext uri="{BB962C8B-B14F-4D97-AF65-F5344CB8AC3E}">
        <p14:creationId xmlns:p14="http://schemas.microsoft.com/office/powerpoint/2010/main" val="30774347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Real gas </a:t>
            </a:r>
            <a:r>
              <a:rPr lang="en-US" dirty="0"/>
              <a:t>(continued)</a:t>
            </a:r>
          </a:p>
        </p:txBody>
      </p:sp>
      <p:sp>
        <p:nvSpPr>
          <p:cNvPr id="3" name="Content Placeholder 2"/>
          <p:cNvSpPr>
            <a:spLocks noGrp="1"/>
          </p:cNvSpPr>
          <p:nvPr>
            <p:ph idx="1"/>
          </p:nvPr>
        </p:nvSpPr>
        <p:spPr/>
        <p:txBody>
          <a:bodyPr/>
          <a:lstStyle/>
          <a:p>
            <a:pPr marL="0" indent="0">
              <a:buNone/>
            </a:pPr>
            <a:r>
              <a:rPr lang="en-US" dirty="0" smtClean="0"/>
              <a:t>For most applications, such a detailed analysis is unnecessary, and the ideal gas approximation can be used with reasonable accuracy. On the other hand, real-gas models have to be used near the </a:t>
            </a:r>
            <a:r>
              <a:rPr lang="en-US" dirty="0" smtClean="0">
                <a:hlinkClick r:id="rId2" tooltip="Condensation"/>
              </a:rPr>
              <a:t>condensation</a:t>
            </a:r>
            <a:r>
              <a:rPr lang="en-US" dirty="0" smtClean="0"/>
              <a:t> point of gases, near </a:t>
            </a:r>
            <a:r>
              <a:rPr lang="en-US" dirty="0" smtClean="0">
                <a:hlinkClick r:id="rId3" tooltip="Critical point (thermodynamics)"/>
              </a:rPr>
              <a:t>critical points</a:t>
            </a:r>
            <a:r>
              <a:rPr lang="en-US" dirty="0" smtClean="0"/>
              <a:t>, at very high pressures, to explain the </a:t>
            </a:r>
            <a:r>
              <a:rPr lang="en-US" dirty="0" smtClean="0">
                <a:hlinkClick r:id="rId4" tooltip="Joule–Thomson effect"/>
              </a:rPr>
              <a:t>Joule–Thomson effect</a:t>
            </a:r>
            <a:r>
              <a:rPr lang="en-US" dirty="0" smtClean="0"/>
              <a:t> and in other less usual cases.</a:t>
            </a:r>
            <a:endParaRPr lang="en-US" dirty="0"/>
          </a:p>
        </p:txBody>
      </p:sp>
    </p:spTree>
    <p:extLst>
      <p:ext uri="{BB962C8B-B14F-4D97-AF65-F5344CB8AC3E}">
        <p14:creationId xmlns:p14="http://schemas.microsoft.com/office/powerpoint/2010/main" val="33510557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Van der Waals equation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a:t>
            </a:r>
            <a:r>
              <a:rPr lang="en-US" b="1" dirty="0" smtClean="0"/>
              <a:t>van der Waals equation</a:t>
            </a:r>
            <a:r>
              <a:rPr lang="en-US" dirty="0" smtClean="0"/>
              <a:t> is an </a:t>
            </a:r>
            <a:r>
              <a:rPr lang="en-US" dirty="0" smtClean="0">
                <a:hlinkClick r:id="rId2" tooltip="Equation of state"/>
              </a:rPr>
              <a:t>equation of state</a:t>
            </a:r>
            <a:r>
              <a:rPr lang="en-US" dirty="0" smtClean="0"/>
              <a:t> for a </a:t>
            </a:r>
            <a:r>
              <a:rPr lang="en-US" dirty="0" smtClean="0">
                <a:hlinkClick r:id="rId3" tooltip="Fluid"/>
              </a:rPr>
              <a:t>fluid</a:t>
            </a:r>
            <a:r>
              <a:rPr lang="en-US" dirty="0" smtClean="0"/>
              <a:t> composed of particles that have a non-zero volume and a pairwise attractive inter-particle </a:t>
            </a:r>
            <a:r>
              <a:rPr lang="en-US" dirty="0" smtClean="0">
                <a:hlinkClick r:id="rId4" tooltip="Force"/>
              </a:rPr>
              <a:t>force</a:t>
            </a:r>
            <a:r>
              <a:rPr lang="en-US" dirty="0" smtClean="0"/>
              <a:t> (such as the </a:t>
            </a:r>
            <a:r>
              <a:rPr lang="en-US" dirty="0" smtClean="0">
                <a:hlinkClick r:id="rId5" tooltip="Van der Waals force"/>
              </a:rPr>
              <a:t>van der Waals force</a:t>
            </a:r>
            <a:r>
              <a:rPr lang="en-US" dirty="0" smtClean="0"/>
              <a:t>). It was derived in 1873 by </a:t>
            </a:r>
            <a:r>
              <a:rPr lang="en-US" dirty="0" smtClean="0">
                <a:hlinkClick r:id="rId6" tooltip="Johannes Diderik van der Waals"/>
              </a:rPr>
              <a:t>Johannes </a:t>
            </a:r>
            <a:r>
              <a:rPr lang="en-US" dirty="0" err="1" smtClean="0">
                <a:hlinkClick r:id="rId6" tooltip="Johannes Diderik van der Waals"/>
              </a:rPr>
              <a:t>Diderik</a:t>
            </a:r>
            <a:r>
              <a:rPr lang="en-US" dirty="0" smtClean="0">
                <a:hlinkClick r:id="rId6" tooltip="Johannes Diderik van der Waals"/>
              </a:rPr>
              <a:t> van der Waals</a:t>
            </a:r>
            <a:r>
              <a:rPr lang="en-US" dirty="0" smtClean="0"/>
              <a:t>, who received the Nobel prize in 1910 for "</a:t>
            </a:r>
            <a:r>
              <a:rPr lang="en-US" i="1" dirty="0" smtClean="0"/>
              <a:t>his work on the equation of state for gases and liquids</a:t>
            </a:r>
            <a:r>
              <a:rPr lang="en-US" dirty="0" smtClean="0"/>
              <a:t>". The equation is based on a modification of the </a:t>
            </a:r>
            <a:r>
              <a:rPr lang="en-US" dirty="0" smtClean="0">
                <a:hlinkClick r:id="rId7" tooltip="Ideal gas law"/>
              </a:rPr>
              <a:t>ideal gas law</a:t>
            </a:r>
            <a:r>
              <a:rPr lang="en-US" dirty="0" smtClean="0"/>
              <a:t> and approximates the behavior of real fluids, taking into account the nonzero size of molecules and the attraction between them.</a:t>
            </a:r>
            <a:endParaRPr lang="en-US" dirty="0"/>
          </a:p>
        </p:txBody>
      </p:sp>
    </p:spTree>
    <p:extLst>
      <p:ext uri="{BB962C8B-B14F-4D97-AF65-F5344CB8AC3E}">
        <p14:creationId xmlns:p14="http://schemas.microsoft.com/office/powerpoint/2010/main" val="3036111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Thermodynamics </a:t>
            </a:r>
            <a:r>
              <a:rPr lang="en-US" dirty="0"/>
              <a:t>(continued)</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Historically, thermodynamics developed out of a desire to increase the </a:t>
            </a:r>
            <a:r>
              <a:rPr lang="en-US" dirty="0" smtClean="0">
                <a:hlinkClick r:id="rId2" tooltip="Thermodynamic efficiency"/>
              </a:rPr>
              <a:t>efficiency</a:t>
            </a:r>
            <a:r>
              <a:rPr lang="en-US" dirty="0" smtClean="0"/>
              <a:t> and power output of early </a:t>
            </a:r>
            <a:r>
              <a:rPr lang="en-US" dirty="0" smtClean="0">
                <a:hlinkClick r:id="rId3" tooltip="Steam engine"/>
              </a:rPr>
              <a:t>steam engines</a:t>
            </a:r>
            <a:r>
              <a:rPr lang="en-US" dirty="0" smtClean="0"/>
              <a:t>, particularly through the work of French physicist </a:t>
            </a:r>
            <a:r>
              <a:rPr lang="en-US" dirty="0" smtClean="0">
                <a:hlinkClick r:id="rId4" tooltip="Nicolas Léonard Sadi Carnot"/>
              </a:rPr>
              <a:t>Nicolas Léonard </a:t>
            </a:r>
            <a:r>
              <a:rPr lang="en-US" dirty="0" err="1" smtClean="0">
                <a:hlinkClick r:id="rId4" tooltip="Nicolas Léonard Sadi Carnot"/>
              </a:rPr>
              <a:t>Sadi</a:t>
            </a:r>
            <a:r>
              <a:rPr lang="en-US" dirty="0" smtClean="0">
                <a:hlinkClick r:id="rId4" tooltip="Nicolas Léonard Sadi Carnot"/>
              </a:rPr>
              <a:t> Carnot</a:t>
            </a:r>
            <a:r>
              <a:rPr lang="en-US" dirty="0" smtClean="0"/>
              <a:t> (1824) who believed that the efficiency of heat engines was the key that could help France win the </a:t>
            </a:r>
            <a:r>
              <a:rPr lang="en-US" dirty="0" smtClean="0">
                <a:hlinkClick r:id="rId5" tooltip="Napoleonic Wars"/>
              </a:rPr>
              <a:t>Napoleonic Wars</a:t>
            </a:r>
            <a:r>
              <a:rPr lang="en-US" dirty="0" smtClean="0"/>
              <a:t>. Irish-born British physicist </a:t>
            </a:r>
            <a:r>
              <a:rPr lang="en-US" dirty="0" smtClean="0">
                <a:hlinkClick r:id="rId6" tooltip="William Thomson, 1st Baron Kelvin"/>
              </a:rPr>
              <a:t>Lord Kelvin</a:t>
            </a:r>
            <a:r>
              <a:rPr lang="en-US" dirty="0" smtClean="0"/>
              <a:t> was the first to formulate a concise definition of thermodynamics in 1854:</a:t>
            </a:r>
          </a:p>
          <a:p>
            <a:pPr marL="0" indent="0">
              <a:buNone/>
            </a:pPr>
            <a:r>
              <a:rPr lang="en-US" dirty="0" smtClean="0"/>
              <a:t>"Thermo-dynamics is the subject of the relation of heat to forces acting between contiguous parts of bodies, and the relation of heat to electrical agency."</a:t>
            </a:r>
          </a:p>
          <a:p>
            <a:pPr marL="0" indent="0">
              <a:buNone/>
            </a:pPr>
            <a:endParaRPr lang="en-US" dirty="0"/>
          </a:p>
        </p:txBody>
      </p:sp>
    </p:spTree>
    <p:extLst>
      <p:ext uri="{BB962C8B-B14F-4D97-AF65-F5344CB8AC3E}">
        <p14:creationId xmlns:p14="http://schemas.microsoft.com/office/powerpoint/2010/main" val="628473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Van der Waals </a:t>
            </a:r>
            <a:r>
              <a:rPr lang="en-US" b="1" dirty="0" smtClean="0"/>
              <a:t>equation (continued)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8660" y="2209800"/>
            <a:ext cx="7474450" cy="3505199"/>
          </a:xfrm>
        </p:spPr>
      </p:pic>
    </p:spTree>
    <p:extLst>
      <p:ext uri="{BB962C8B-B14F-4D97-AF65-F5344CB8AC3E}">
        <p14:creationId xmlns:p14="http://schemas.microsoft.com/office/powerpoint/2010/main" val="5556378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Phase transition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A </a:t>
            </a:r>
            <a:r>
              <a:rPr lang="en-US" b="1" dirty="0" smtClean="0"/>
              <a:t>phase transition</a:t>
            </a:r>
            <a:r>
              <a:rPr lang="en-US" dirty="0" smtClean="0"/>
              <a:t> is the transformation of a </a:t>
            </a:r>
            <a:r>
              <a:rPr lang="en-US" dirty="0" smtClean="0">
                <a:hlinkClick r:id="rId2" tooltip="Thermodynamics"/>
              </a:rPr>
              <a:t>thermodynamic</a:t>
            </a:r>
            <a:r>
              <a:rPr lang="en-US" dirty="0" smtClean="0"/>
              <a:t> system from one </a:t>
            </a:r>
            <a:r>
              <a:rPr lang="en-US" dirty="0" smtClean="0">
                <a:hlinkClick r:id="rId3" tooltip="Phase (matter)"/>
              </a:rPr>
              <a:t>phase</a:t>
            </a:r>
            <a:r>
              <a:rPr lang="en-US" dirty="0" smtClean="0"/>
              <a:t> or </a:t>
            </a:r>
            <a:r>
              <a:rPr lang="en-US" dirty="0" smtClean="0">
                <a:hlinkClick r:id="rId4" tooltip="State of matter"/>
              </a:rPr>
              <a:t>state of matter</a:t>
            </a:r>
            <a:r>
              <a:rPr lang="en-US" dirty="0" smtClean="0"/>
              <a:t> to another one by </a:t>
            </a:r>
            <a:r>
              <a:rPr lang="en-US" dirty="0" smtClean="0">
                <a:hlinkClick r:id="rId5" tooltip="Heat transfer"/>
              </a:rPr>
              <a:t>heat transfer</a:t>
            </a:r>
            <a:r>
              <a:rPr lang="en-US" dirty="0" smtClean="0"/>
              <a:t>. The term is most commonly used to describe transitions between </a:t>
            </a:r>
            <a:r>
              <a:rPr lang="en-US" dirty="0" smtClean="0">
                <a:hlinkClick r:id="rId6" tooltip="Solid"/>
              </a:rPr>
              <a:t>solid</a:t>
            </a:r>
            <a:r>
              <a:rPr lang="en-US" dirty="0" smtClean="0"/>
              <a:t>, </a:t>
            </a:r>
            <a:r>
              <a:rPr lang="en-US" dirty="0" smtClean="0">
                <a:hlinkClick r:id="rId7" tooltip="Liquid"/>
              </a:rPr>
              <a:t>liquid</a:t>
            </a:r>
            <a:r>
              <a:rPr lang="en-US" dirty="0" smtClean="0"/>
              <a:t> and </a:t>
            </a:r>
            <a:r>
              <a:rPr lang="en-US" dirty="0" smtClean="0">
                <a:hlinkClick r:id="rId8" tooltip="Gas"/>
              </a:rPr>
              <a:t>gaseous</a:t>
            </a:r>
            <a:r>
              <a:rPr lang="en-US" dirty="0" smtClean="0"/>
              <a:t> </a:t>
            </a:r>
            <a:r>
              <a:rPr lang="en-US" dirty="0" smtClean="0">
                <a:hlinkClick r:id="rId9" tooltip="States of matter"/>
              </a:rPr>
              <a:t>states of matter</a:t>
            </a:r>
            <a:r>
              <a:rPr lang="en-US" dirty="0" smtClean="0"/>
              <a:t>, and, in rare cases, </a:t>
            </a:r>
            <a:r>
              <a:rPr lang="en-US" dirty="0" smtClean="0">
                <a:hlinkClick r:id="rId10" tooltip="Plasma (physics)"/>
              </a:rPr>
              <a:t>plasma</a:t>
            </a:r>
            <a:r>
              <a:rPr lang="en-US" dirty="0" smtClean="0"/>
              <a:t>. A phase of a </a:t>
            </a:r>
            <a:r>
              <a:rPr lang="en-US" dirty="0" smtClean="0">
                <a:hlinkClick r:id="rId11" tooltip="Thermodynamic system"/>
              </a:rPr>
              <a:t>thermodynamic system</a:t>
            </a:r>
            <a:r>
              <a:rPr lang="en-US" dirty="0" smtClean="0"/>
              <a:t> and the states of matter have uniform physical properties. During a phase transition of a given medium certain properties of the medium change, often discontinuously, as a result of the change of some external condition, such as temperature, pressure, or others. For example, a liquid may become gas upon heating to the </a:t>
            </a:r>
            <a:r>
              <a:rPr lang="en-US" dirty="0" smtClean="0">
                <a:hlinkClick r:id="rId12" tooltip="Boiling point"/>
              </a:rPr>
              <a:t>boiling point</a:t>
            </a:r>
            <a:r>
              <a:rPr lang="en-US" dirty="0" smtClean="0"/>
              <a:t>, resulting in an abrupt change in </a:t>
            </a:r>
            <a:r>
              <a:rPr lang="en-US" dirty="0" smtClean="0">
                <a:hlinkClick r:id="rId13" tooltip="Volume"/>
              </a:rPr>
              <a:t>volume</a:t>
            </a:r>
            <a:r>
              <a:rPr lang="en-US" dirty="0" smtClean="0"/>
              <a:t>. The measurement of the external conditions at which the transformation occurs is termed the phase transition. Phase transitions are common in nature and used today in many technologies.</a:t>
            </a:r>
            <a:endParaRPr lang="en-US" dirty="0"/>
          </a:p>
        </p:txBody>
      </p:sp>
    </p:spTree>
    <p:extLst>
      <p:ext uri="{BB962C8B-B14F-4D97-AF65-F5344CB8AC3E}">
        <p14:creationId xmlns:p14="http://schemas.microsoft.com/office/powerpoint/2010/main" val="28104155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Kinetic theory</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a:t>
            </a:r>
            <a:r>
              <a:rPr lang="en-US" b="1" dirty="0" smtClean="0"/>
              <a:t>kinetic theory</a:t>
            </a:r>
            <a:r>
              <a:rPr lang="en-US" dirty="0" smtClean="0"/>
              <a:t> of gases describes a gas as a large number of small particles (</a:t>
            </a:r>
            <a:r>
              <a:rPr lang="en-US" dirty="0" smtClean="0">
                <a:hlinkClick r:id="rId2" tooltip="Atom"/>
              </a:rPr>
              <a:t>atoms</a:t>
            </a:r>
            <a:r>
              <a:rPr lang="en-US" dirty="0" smtClean="0"/>
              <a:t> or </a:t>
            </a:r>
            <a:r>
              <a:rPr lang="en-US" dirty="0" smtClean="0">
                <a:hlinkClick r:id="rId3" tooltip="Molecule"/>
              </a:rPr>
              <a:t>molecules</a:t>
            </a:r>
            <a:r>
              <a:rPr lang="en-US" dirty="0" smtClean="0"/>
              <a:t>), all of which are in constant, </a:t>
            </a:r>
            <a:r>
              <a:rPr lang="en-US" dirty="0" smtClean="0">
                <a:hlinkClick r:id="rId4" tooltip="Randomness"/>
              </a:rPr>
              <a:t>random</a:t>
            </a:r>
            <a:r>
              <a:rPr lang="en-US" dirty="0" smtClean="0"/>
              <a:t> </a:t>
            </a:r>
            <a:r>
              <a:rPr lang="en-US" dirty="0" smtClean="0">
                <a:hlinkClick r:id="rId5" tooltip="Motion (physics)"/>
              </a:rPr>
              <a:t>motion</a:t>
            </a:r>
            <a:r>
              <a:rPr lang="en-US" dirty="0" smtClean="0"/>
              <a:t>. The rapidly moving particles constantly collide with each other and with the walls of the container. Kinetic theory explains </a:t>
            </a:r>
            <a:r>
              <a:rPr lang="en-US" dirty="0" smtClean="0">
                <a:hlinkClick r:id="rId6" tooltip="Macroscopic"/>
              </a:rPr>
              <a:t>macroscopic</a:t>
            </a:r>
            <a:r>
              <a:rPr lang="en-US" dirty="0" smtClean="0"/>
              <a:t> properties of gases, such as pressure, temperature, viscosity, thermal conductivity, and volume, by considering their molecular composition and motion. The theory posits that gas pressure is due to the impacts, on the walls of a container, of molecules or atoms moving at different velocities.</a:t>
            </a:r>
          </a:p>
          <a:p>
            <a:pPr marL="0" indent="0">
              <a:buNone/>
            </a:pPr>
            <a:r>
              <a:rPr lang="en-US" dirty="0" smtClean="0"/>
              <a:t>Kinetic theory defines temperature in its own way, not identical with the </a:t>
            </a:r>
            <a:r>
              <a:rPr lang="en-US" dirty="0" smtClean="0">
                <a:hlinkClick r:id="rId7" tooltip="Temperature"/>
              </a:rPr>
              <a:t>thermodynamic definition</a:t>
            </a:r>
            <a:r>
              <a:rPr lang="en-US" dirty="0" smtClean="0"/>
              <a:t>.</a:t>
            </a:r>
          </a:p>
          <a:p>
            <a:pPr marL="0" indent="0">
              <a:buNone/>
            </a:pPr>
            <a:endParaRPr lang="en-US" dirty="0"/>
          </a:p>
        </p:txBody>
      </p:sp>
    </p:spTree>
    <p:extLst>
      <p:ext uri="{BB962C8B-B14F-4D97-AF65-F5344CB8AC3E}">
        <p14:creationId xmlns:p14="http://schemas.microsoft.com/office/powerpoint/2010/main" val="203382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Kinetic theory </a:t>
            </a:r>
            <a:r>
              <a:rPr lang="en-US" dirty="0"/>
              <a:t>(continued)</a:t>
            </a:r>
          </a:p>
        </p:txBody>
      </p:sp>
      <p:sp>
        <p:nvSpPr>
          <p:cNvPr id="3" name="Content Placeholder 2"/>
          <p:cNvSpPr>
            <a:spLocks noGrp="1"/>
          </p:cNvSpPr>
          <p:nvPr>
            <p:ph idx="1"/>
          </p:nvPr>
        </p:nvSpPr>
        <p:spPr/>
        <p:txBody>
          <a:bodyPr>
            <a:normAutofit lnSpcReduction="10000"/>
          </a:bodyPr>
          <a:lstStyle/>
          <a:p>
            <a:pPr marL="0" indent="0">
              <a:buNone/>
            </a:pPr>
            <a:r>
              <a:rPr lang="en-US" dirty="0" smtClean="0"/>
              <a:t>While the particles making up a gas are too small to be visible, the jittering motion of pollen grains or dust particles which can be seen under a microscope, known as </a:t>
            </a:r>
            <a:r>
              <a:rPr lang="en-US" dirty="0" smtClean="0">
                <a:hlinkClick r:id="rId2" tooltip="Brownian motion"/>
              </a:rPr>
              <a:t>Brownian motion</a:t>
            </a:r>
            <a:r>
              <a:rPr lang="en-US" dirty="0" smtClean="0"/>
              <a:t>, results directly from collisions between the particles and gas molecules. As analyzed by </a:t>
            </a:r>
            <a:r>
              <a:rPr lang="en-US" dirty="0" smtClean="0">
                <a:hlinkClick r:id="rId3" tooltip="Albert Einstein"/>
              </a:rPr>
              <a:t>Albert Einstein</a:t>
            </a:r>
            <a:r>
              <a:rPr lang="en-US" dirty="0" smtClean="0"/>
              <a:t> in 1905, this experimental evidence for kinetic theory is generally seen as having confirmed the existence of atoms and molecules.</a:t>
            </a:r>
            <a:endParaRPr lang="en-US" dirty="0"/>
          </a:p>
        </p:txBody>
      </p:sp>
    </p:spTree>
    <p:extLst>
      <p:ext uri="{BB962C8B-B14F-4D97-AF65-F5344CB8AC3E}">
        <p14:creationId xmlns:p14="http://schemas.microsoft.com/office/powerpoint/2010/main" val="37349604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Molecular interpretation of temperature</a:t>
            </a:r>
          </a:p>
        </p:txBody>
      </p:sp>
      <p:sp>
        <p:nvSpPr>
          <p:cNvPr id="3" name="Content Placeholder 2"/>
          <p:cNvSpPr>
            <a:spLocks noGrp="1"/>
          </p:cNvSpPr>
          <p:nvPr>
            <p:ph idx="1"/>
          </p:nvPr>
        </p:nvSpPr>
        <p:spPr/>
        <p:txBody>
          <a:bodyPr/>
          <a:lstStyle/>
          <a:p>
            <a:pPr marL="0" indent="0">
              <a:buNone/>
            </a:pPr>
            <a:r>
              <a:rPr lang="en-US" dirty="0" smtClean="0"/>
              <a:t>A </a:t>
            </a:r>
            <a:r>
              <a:rPr lang="en-US" b="1" dirty="0" smtClean="0"/>
              <a:t>temperature</a:t>
            </a:r>
            <a:r>
              <a:rPr lang="en-US" dirty="0" smtClean="0"/>
              <a:t> is a numerical measure of hot and cold. Its measurement is by detection of </a:t>
            </a:r>
            <a:r>
              <a:rPr lang="en-US" dirty="0" smtClean="0">
                <a:hlinkClick r:id="rId2" tooltip="Thermal radiation"/>
              </a:rPr>
              <a:t>heat radiation</a:t>
            </a:r>
            <a:r>
              <a:rPr lang="en-US" dirty="0" smtClean="0"/>
              <a:t>, particle velocity, kinetic energy, or most commonly, by the bulk behavior of a </a:t>
            </a:r>
            <a:r>
              <a:rPr lang="en-US" dirty="0" smtClean="0">
                <a:hlinkClick r:id="rId3" tooltip="Thermometer"/>
              </a:rPr>
              <a:t>thermometric</a:t>
            </a:r>
            <a:r>
              <a:rPr lang="en-US" dirty="0" smtClean="0"/>
              <a:t> material. It may be </a:t>
            </a:r>
            <a:r>
              <a:rPr lang="en-US" dirty="0" smtClean="0">
                <a:hlinkClick r:id="rId4" tooltip="Calibration"/>
              </a:rPr>
              <a:t>calibrated</a:t>
            </a:r>
            <a:r>
              <a:rPr lang="en-US" dirty="0" smtClean="0"/>
              <a:t> in any of various </a:t>
            </a:r>
            <a:r>
              <a:rPr lang="en-US" dirty="0" smtClean="0">
                <a:hlinkClick r:id="rId5" tooltip="Temperature conversion formulas"/>
              </a:rPr>
              <a:t>temperature scales</a:t>
            </a:r>
            <a:r>
              <a:rPr lang="en-US" dirty="0" smtClean="0"/>
              <a:t>, </a:t>
            </a:r>
            <a:r>
              <a:rPr lang="en-US" dirty="0" smtClean="0">
                <a:hlinkClick r:id="rId6" tooltip="Celsius"/>
              </a:rPr>
              <a:t>Celsius</a:t>
            </a:r>
            <a:r>
              <a:rPr lang="en-US" dirty="0" smtClean="0"/>
              <a:t>, </a:t>
            </a:r>
            <a:r>
              <a:rPr lang="en-US" dirty="0" smtClean="0">
                <a:hlinkClick r:id="rId7" tooltip="Fahrenheit"/>
              </a:rPr>
              <a:t>Fahrenheit</a:t>
            </a:r>
            <a:r>
              <a:rPr lang="en-US" dirty="0" smtClean="0"/>
              <a:t>, </a:t>
            </a:r>
            <a:r>
              <a:rPr lang="en-US" dirty="0" smtClean="0">
                <a:hlinkClick r:id="rId8" tooltip="Kelvin"/>
              </a:rPr>
              <a:t>Kelvin</a:t>
            </a:r>
            <a:r>
              <a:rPr lang="en-US" dirty="0" smtClean="0"/>
              <a:t>, etc.</a:t>
            </a:r>
            <a:endParaRPr lang="en-US" dirty="0"/>
          </a:p>
        </p:txBody>
      </p:sp>
    </p:spTree>
    <p:extLst>
      <p:ext uri="{BB962C8B-B14F-4D97-AF65-F5344CB8AC3E}">
        <p14:creationId xmlns:p14="http://schemas.microsoft.com/office/powerpoint/2010/main" val="42204539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Molecular interpretation of temperature </a:t>
            </a:r>
            <a:r>
              <a:rPr lang="en-US" sz="2800" dirty="0"/>
              <a:t>(continued)</a:t>
            </a:r>
          </a:p>
        </p:txBody>
      </p:sp>
      <p:sp>
        <p:nvSpPr>
          <p:cNvPr id="3" name="Content Placeholder 2"/>
          <p:cNvSpPr>
            <a:spLocks noGrp="1"/>
          </p:cNvSpPr>
          <p:nvPr>
            <p:ph idx="1"/>
          </p:nvPr>
        </p:nvSpPr>
        <p:spPr/>
        <p:txBody>
          <a:bodyPr/>
          <a:lstStyle/>
          <a:p>
            <a:pPr marL="0" indent="0">
              <a:buNone/>
            </a:pPr>
            <a:r>
              <a:rPr lang="en-US" dirty="0" smtClean="0"/>
              <a:t>Measurements with a small thermometer, or by detection of heat radiation, can show that the temperature of a body of material can vary from time to time and from place to place within it. If changes happen too fast, or with too small a spacing, within a body, it may be impossible to define its temperature. Thus the concept of temperature in general has an </a:t>
            </a:r>
            <a:r>
              <a:rPr lang="en-US" dirty="0" smtClean="0">
                <a:hlinkClick r:id="rId2" tooltip="Empirical evidence"/>
              </a:rPr>
              <a:t>empirical content</a:t>
            </a:r>
            <a:r>
              <a:rPr lang="en-US" dirty="0" smtClean="0"/>
              <a:t>.</a:t>
            </a:r>
            <a:endParaRPr lang="en-US" dirty="0"/>
          </a:p>
        </p:txBody>
      </p:sp>
    </p:spTree>
    <p:extLst>
      <p:ext uri="{BB962C8B-B14F-4D97-AF65-F5344CB8AC3E}">
        <p14:creationId xmlns:p14="http://schemas.microsoft.com/office/powerpoint/2010/main" val="12730185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(continued</a:t>
            </a:r>
            <a:r>
              <a:rPr lang="en-US" sz="2800" dirty="0" smtClean="0"/>
              <a:t>) </a:t>
            </a:r>
            <a:r>
              <a:rPr lang="en-US" sz="2800" b="1" dirty="0" smtClean="0"/>
              <a:t>Molecular interpretation of temperature</a:t>
            </a:r>
            <a:endParaRPr lang="en-US" sz="28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Within a body that exchanges no energy or matter with its surroundings, temperature tends to become spatially uniform as time passes. When a path permeable only to </a:t>
            </a:r>
            <a:r>
              <a:rPr lang="en-US" dirty="0" smtClean="0">
                <a:hlinkClick r:id="rId2" tooltip="Heat"/>
              </a:rPr>
              <a:t>heat</a:t>
            </a:r>
            <a:r>
              <a:rPr lang="en-US" dirty="0" smtClean="0"/>
              <a:t> is open between two bodies, energy always </a:t>
            </a:r>
            <a:r>
              <a:rPr lang="en-US" dirty="0" smtClean="0">
                <a:hlinkClick r:id="rId3" tooltip="Thermodynamic process"/>
              </a:rPr>
              <a:t>transfers spontaneously</a:t>
            </a:r>
            <a:r>
              <a:rPr lang="en-US" dirty="0" smtClean="0"/>
              <a:t> as heat from a hotter body to a colder one. The transfer rate depends on the nature of the path. If they are connected by a path permeable only to heat, and no heat flows between them, then the two bodies are equally hot. If changes are slow and spatially smooth enough to allow consistent comparisons of their hotness with other bodies that are respectively in their own states of </a:t>
            </a:r>
            <a:r>
              <a:rPr lang="en-US" dirty="0" smtClean="0">
                <a:hlinkClick r:id="rId4" tooltip="Thermodynamic equilibrium"/>
              </a:rPr>
              <a:t>internal thermodynamic equilibrium</a:t>
            </a:r>
            <a:r>
              <a:rPr lang="en-US" dirty="0" smtClean="0"/>
              <a:t>, they obey the </a:t>
            </a:r>
            <a:r>
              <a:rPr lang="en-US" dirty="0" err="1" smtClean="0">
                <a:hlinkClick r:id="rId5" tooltip="Zeroth law of thermodynamics"/>
              </a:rPr>
              <a:t>Zeroth</a:t>
            </a:r>
            <a:r>
              <a:rPr lang="en-US" dirty="0" smtClean="0">
                <a:hlinkClick r:id="rId5" tooltip="Zeroth law of thermodynamics"/>
              </a:rPr>
              <a:t> law of thermodynamics</a:t>
            </a:r>
            <a:r>
              <a:rPr lang="en-US" dirty="0" smtClean="0"/>
              <a:t> and then they have well defined and equal temperatures. Then </a:t>
            </a:r>
            <a:r>
              <a:rPr lang="en-US" dirty="0" smtClean="0">
                <a:hlinkClick r:id="rId6" tooltip="Thermodynamics"/>
              </a:rPr>
              <a:t>thermodynamics</a:t>
            </a:r>
            <a:r>
              <a:rPr lang="en-US" dirty="0" smtClean="0"/>
              <a:t> provides a fundamental physical definition of temperature, on an absolute scale, relying on the </a:t>
            </a:r>
            <a:r>
              <a:rPr lang="en-US" dirty="0" smtClean="0">
                <a:hlinkClick r:id="rId7" tooltip="Second law of thermodynamics"/>
              </a:rPr>
              <a:t>second law of thermodynamics</a:t>
            </a:r>
            <a:r>
              <a:rPr lang="en-US" dirty="0" smtClean="0"/>
              <a:t>.</a:t>
            </a:r>
          </a:p>
        </p:txBody>
      </p:sp>
    </p:spTree>
    <p:extLst>
      <p:ext uri="{BB962C8B-B14F-4D97-AF65-F5344CB8AC3E}">
        <p14:creationId xmlns:p14="http://schemas.microsoft.com/office/powerpoint/2010/main" val="6352423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Molecular interpretation of temperature </a:t>
            </a:r>
            <a:r>
              <a:rPr lang="en-US" sz="2800" dirty="0"/>
              <a:t>(continued)</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 </a:t>
            </a:r>
            <a:r>
              <a:rPr lang="en-US" dirty="0" smtClean="0">
                <a:hlinkClick r:id="rId2" tooltip="Kinetic theory"/>
              </a:rPr>
              <a:t>kinetic theory</a:t>
            </a:r>
            <a:r>
              <a:rPr lang="en-US" dirty="0" smtClean="0"/>
              <a:t> offers a valuable but limited account of the behavior of the materials of macroscopic systems. It indicates the </a:t>
            </a:r>
            <a:r>
              <a:rPr lang="en-US" dirty="0" smtClean="0">
                <a:hlinkClick r:id="rId3"/>
              </a:rPr>
              <a:t>absolute temperature</a:t>
            </a:r>
            <a:r>
              <a:rPr lang="en-US" dirty="0" smtClean="0"/>
              <a:t> as proportional to the average kinetic energy of the random microscopic motions of their constituent microscopic particles such as electrons, atoms, and molecules.</a:t>
            </a:r>
          </a:p>
          <a:p>
            <a:pPr marL="0" indent="0">
              <a:buNone/>
            </a:pPr>
            <a:r>
              <a:rPr lang="en-US" dirty="0" smtClean="0">
                <a:effectLst/>
              </a:rPr>
              <a:t>Thermal vibration of a segment of </a:t>
            </a:r>
            <a:r>
              <a:rPr lang="en-US" dirty="0" smtClean="0">
                <a:effectLst/>
                <a:hlinkClick r:id="rId4" tooltip="Protein"/>
              </a:rPr>
              <a:t>protein</a:t>
            </a:r>
            <a:r>
              <a:rPr lang="en-US" dirty="0" smtClean="0">
                <a:effectLst/>
              </a:rPr>
              <a:t> </a:t>
            </a:r>
            <a:r>
              <a:rPr lang="en-US" dirty="0" smtClean="0">
                <a:effectLst/>
                <a:hlinkClick r:id="rId5" tooltip="Alpha helix"/>
              </a:rPr>
              <a:t>alpha helix</a:t>
            </a:r>
            <a:r>
              <a:rPr lang="en-US" dirty="0" smtClean="0">
                <a:effectLst/>
              </a:rPr>
              <a:t>. The amplitude of the vibrations increases with temperature.</a:t>
            </a:r>
          </a:p>
          <a:p>
            <a:pPr marL="0" indent="0">
              <a:buNone/>
            </a:pPr>
            <a:r>
              <a:rPr lang="en-US" dirty="0" smtClean="0"/>
              <a:t>The coldest theoretical temperature is called </a:t>
            </a:r>
            <a:r>
              <a:rPr lang="en-US" dirty="0" smtClean="0">
                <a:hlinkClick r:id="rId6" tooltip="Absolute zero"/>
              </a:rPr>
              <a:t>absolute zero</a:t>
            </a:r>
            <a:r>
              <a:rPr lang="en-US" dirty="0" smtClean="0"/>
              <a:t>. It can be approached but not reached in any actual physical system. It is denoted by 0 K on the Kelvin scale, −273.15 °C on the Celsius scale, and −459.67 °F on the Fahrenheit scale. In matter at absolute zero, the motions of microscopic constituents are minimal.</a:t>
            </a:r>
          </a:p>
          <a:p>
            <a:pPr marL="0" indent="0">
              <a:buNone/>
            </a:pPr>
            <a:r>
              <a:rPr lang="en-US" dirty="0" smtClean="0"/>
              <a:t>Temperature is important in all fields of natural science, including </a:t>
            </a:r>
            <a:r>
              <a:rPr lang="en-US" dirty="0" smtClean="0">
                <a:hlinkClick r:id="rId7" tooltip="Physics"/>
              </a:rPr>
              <a:t>physics</a:t>
            </a:r>
            <a:r>
              <a:rPr lang="en-US" dirty="0" smtClean="0"/>
              <a:t>, </a:t>
            </a:r>
            <a:r>
              <a:rPr lang="en-US" dirty="0" smtClean="0">
                <a:hlinkClick r:id="rId8" tooltip="Geology"/>
              </a:rPr>
              <a:t>geology</a:t>
            </a:r>
            <a:r>
              <a:rPr lang="en-US" dirty="0" smtClean="0"/>
              <a:t>, </a:t>
            </a:r>
            <a:r>
              <a:rPr lang="en-US" dirty="0" smtClean="0">
                <a:hlinkClick r:id="rId9" tooltip="Chemistry"/>
              </a:rPr>
              <a:t>chemistry</a:t>
            </a:r>
            <a:r>
              <a:rPr lang="en-US" dirty="0" smtClean="0"/>
              <a:t>, </a:t>
            </a:r>
            <a:r>
              <a:rPr lang="en-US" dirty="0" smtClean="0">
                <a:hlinkClick r:id="rId10" tooltip="Atmospheric sciences"/>
              </a:rPr>
              <a:t>atmospheric sciences</a:t>
            </a:r>
            <a:r>
              <a:rPr lang="en-US" dirty="0" smtClean="0"/>
              <a:t> and </a:t>
            </a:r>
            <a:r>
              <a:rPr lang="en-US" dirty="0" smtClean="0">
                <a:hlinkClick r:id="rId11" tooltip="Biology"/>
              </a:rPr>
              <a:t>biology</a:t>
            </a:r>
            <a:r>
              <a:rPr lang="en-US" dirty="0" smtClean="0"/>
              <a:t>.</a:t>
            </a:r>
          </a:p>
          <a:p>
            <a:pPr marL="0" indent="0">
              <a:buNone/>
            </a:pPr>
            <a:endParaRPr lang="en-US" dirty="0"/>
          </a:p>
        </p:txBody>
      </p:sp>
    </p:spTree>
    <p:extLst>
      <p:ext uri="{BB962C8B-B14F-4D97-AF65-F5344CB8AC3E}">
        <p14:creationId xmlns:p14="http://schemas.microsoft.com/office/powerpoint/2010/main" val="25926175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Maxwell–Boltzmann distribution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T</a:t>
            </a:r>
            <a:r>
              <a:rPr lang="en-US" dirty="0" smtClean="0"/>
              <a:t>he </a:t>
            </a:r>
            <a:r>
              <a:rPr lang="en-US" b="1" dirty="0" smtClean="0"/>
              <a:t>Maxwell–Boltzmann distribution</a:t>
            </a:r>
            <a:r>
              <a:rPr lang="en-US" dirty="0" smtClean="0"/>
              <a:t> or </a:t>
            </a:r>
            <a:r>
              <a:rPr lang="en-US" b="1" dirty="0" smtClean="0"/>
              <a:t>Maxwell speed distribution</a:t>
            </a:r>
            <a:r>
              <a:rPr lang="en-US" dirty="0" smtClean="0"/>
              <a:t> describes particle speeds in idealized </a:t>
            </a:r>
            <a:r>
              <a:rPr lang="en-US" dirty="0" smtClean="0">
                <a:hlinkClick r:id="rId2" tooltip="Gas"/>
              </a:rPr>
              <a:t>gases</a:t>
            </a:r>
            <a:r>
              <a:rPr lang="en-US" dirty="0" smtClean="0"/>
              <a:t> where the particles move freely inside a stationary container without interacting with one another, except for very brief </a:t>
            </a:r>
            <a:r>
              <a:rPr lang="en-US" dirty="0" smtClean="0">
                <a:hlinkClick r:id="rId3" tooltip="Collision"/>
              </a:rPr>
              <a:t>collisions</a:t>
            </a:r>
            <a:r>
              <a:rPr lang="en-US" dirty="0" smtClean="0"/>
              <a:t> in which they exchange energy and momentum with each other or with their thermal environment. Particle in this context refers to gaseous </a:t>
            </a:r>
            <a:r>
              <a:rPr lang="en-US" dirty="0" smtClean="0">
                <a:hlinkClick r:id="rId4" tooltip="Atoms"/>
              </a:rPr>
              <a:t>atoms</a:t>
            </a:r>
            <a:r>
              <a:rPr lang="en-US" dirty="0" smtClean="0"/>
              <a:t> or </a:t>
            </a:r>
            <a:r>
              <a:rPr lang="en-US" dirty="0" smtClean="0">
                <a:hlinkClick r:id="rId5" tooltip="Molecules"/>
              </a:rPr>
              <a:t>molecules</a:t>
            </a:r>
            <a:r>
              <a:rPr lang="en-US" dirty="0" smtClean="0"/>
              <a:t>, and the system of particles is assumed to have reached </a:t>
            </a:r>
            <a:r>
              <a:rPr lang="en-US" dirty="0" smtClean="0">
                <a:hlinkClick r:id="rId6" tooltip="Thermodynamic equilibrium"/>
              </a:rPr>
              <a:t>thermodynamic equilibrium</a:t>
            </a:r>
            <a:r>
              <a:rPr lang="en-US" dirty="0" smtClean="0"/>
              <a:t>.</a:t>
            </a:r>
            <a:endParaRPr lang="en-US" dirty="0"/>
          </a:p>
        </p:txBody>
      </p:sp>
    </p:spTree>
    <p:extLst>
      <p:ext uri="{BB962C8B-B14F-4D97-AF65-F5344CB8AC3E}">
        <p14:creationId xmlns:p14="http://schemas.microsoft.com/office/powerpoint/2010/main" val="31212452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Maxwell–Boltzmann distribution </a:t>
            </a:r>
            <a:r>
              <a:rPr lang="en-US" sz="3200" dirty="0"/>
              <a:t>(continued)</a:t>
            </a:r>
          </a:p>
        </p:txBody>
      </p:sp>
      <p:sp>
        <p:nvSpPr>
          <p:cNvPr id="3" name="Content Placeholder 2"/>
          <p:cNvSpPr>
            <a:spLocks noGrp="1"/>
          </p:cNvSpPr>
          <p:nvPr>
            <p:ph idx="1"/>
          </p:nvPr>
        </p:nvSpPr>
        <p:spPr/>
        <p:txBody>
          <a:bodyPr>
            <a:normAutofit lnSpcReduction="10000"/>
          </a:bodyPr>
          <a:lstStyle/>
          <a:p>
            <a:pPr marL="0" indent="0">
              <a:buNone/>
            </a:pPr>
            <a:r>
              <a:rPr lang="en-US" dirty="0" smtClean="0"/>
              <a:t>The distribution is a </a:t>
            </a:r>
            <a:r>
              <a:rPr lang="en-US" dirty="0" smtClean="0">
                <a:hlinkClick r:id="rId2" tooltip="Probability distribution"/>
              </a:rPr>
              <a:t>probability distribution</a:t>
            </a:r>
            <a:r>
              <a:rPr lang="en-US" dirty="0" smtClean="0"/>
              <a:t> for the </a:t>
            </a:r>
            <a:r>
              <a:rPr lang="en-US" i="1" dirty="0" smtClean="0"/>
              <a:t>speed</a:t>
            </a:r>
            <a:r>
              <a:rPr lang="en-US" dirty="0" smtClean="0"/>
              <a:t> of a particle within the gas - the </a:t>
            </a:r>
            <a:r>
              <a:rPr lang="en-US" dirty="0" smtClean="0">
                <a:hlinkClick r:id="rId3" tooltip="Magnitude (mathematics)"/>
              </a:rPr>
              <a:t>magnitude</a:t>
            </a:r>
            <a:r>
              <a:rPr lang="en-US" dirty="0" smtClean="0"/>
              <a:t> of its </a:t>
            </a:r>
            <a:r>
              <a:rPr lang="en-US" dirty="0" smtClean="0">
                <a:hlinkClick r:id="rId4" tooltip="Velocity"/>
              </a:rPr>
              <a:t>velocity</a:t>
            </a:r>
            <a:r>
              <a:rPr lang="en-US" dirty="0" smtClean="0"/>
              <a:t>. This probability distribution indicates which speeds are more likely: a particle will have a speed selected randomly from the distribution, and is more likely to be within one range of speeds than another. The distribution depends on the </a:t>
            </a:r>
            <a:r>
              <a:rPr lang="en-US" dirty="0" smtClean="0">
                <a:hlinkClick r:id="rId5" tooltip="Temperature"/>
              </a:rPr>
              <a:t>temperature</a:t>
            </a:r>
            <a:r>
              <a:rPr lang="en-US" dirty="0" smtClean="0"/>
              <a:t> of the system and the mass of the particle.</a:t>
            </a:r>
            <a:endParaRPr lang="en-US" dirty="0"/>
          </a:p>
        </p:txBody>
      </p:sp>
    </p:spTree>
    <p:extLst>
      <p:ext uri="{BB962C8B-B14F-4D97-AF65-F5344CB8AC3E}">
        <p14:creationId xmlns:p14="http://schemas.microsoft.com/office/powerpoint/2010/main" val="414480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 </a:t>
            </a:r>
            <a:r>
              <a:rPr lang="en-US" b="1" dirty="0" smtClean="0"/>
              <a:t>Thermodynamics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Initially, thermodynamics, as applied to heat engines, was concerned with the thermal properties of their 'working materials' such as steam, in an effort to increase the efficiency and power output of engines. Thermodynamics later expanded to the study of energy transfers in chemical processes, for example to the investigation, published in 1840, of the heats of chemical reactions</a:t>
            </a:r>
            <a:r>
              <a:rPr lang="en-US" baseline="30000" dirty="0"/>
              <a:t> </a:t>
            </a:r>
            <a:r>
              <a:rPr lang="en-US" dirty="0" smtClean="0"/>
              <a:t>by </a:t>
            </a:r>
            <a:r>
              <a:rPr lang="en-US" dirty="0" err="1" smtClean="0">
                <a:hlinkClick r:id="rId2" tooltip="Germain Hess"/>
              </a:rPr>
              <a:t>Germain</a:t>
            </a:r>
            <a:r>
              <a:rPr lang="en-US" dirty="0" smtClean="0">
                <a:hlinkClick r:id="rId2" tooltip="Germain Hess"/>
              </a:rPr>
              <a:t> Hess</a:t>
            </a:r>
            <a:r>
              <a:rPr lang="en-US" dirty="0" smtClean="0"/>
              <a:t>, which was not originally explicitly concerned with the relation between energy exchanges by heat and work. From this evolved the study of </a:t>
            </a:r>
            <a:r>
              <a:rPr lang="en-US" dirty="0" smtClean="0">
                <a:hlinkClick r:id="rId3" tooltip="Chemical thermodynamics"/>
              </a:rPr>
              <a:t>Chemical thermodynamics</a:t>
            </a:r>
            <a:r>
              <a:rPr lang="en-US" dirty="0" smtClean="0"/>
              <a:t> and the role of </a:t>
            </a:r>
            <a:r>
              <a:rPr lang="en-US" dirty="0" smtClean="0">
                <a:hlinkClick r:id="rId4" tooltip="Entropy"/>
              </a:rPr>
              <a:t>entropy</a:t>
            </a:r>
            <a:r>
              <a:rPr lang="en-US" dirty="0" smtClean="0"/>
              <a:t> in </a:t>
            </a:r>
            <a:r>
              <a:rPr lang="en-US" dirty="0" smtClean="0">
                <a:hlinkClick r:id="rId5" tooltip="Chemical reaction"/>
              </a:rPr>
              <a:t>chemical reactions</a:t>
            </a:r>
            <a:r>
              <a:rPr lang="en-US" dirty="0" smtClean="0"/>
              <a:t>.</a:t>
            </a:r>
            <a:endParaRPr lang="en-US" dirty="0"/>
          </a:p>
        </p:txBody>
      </p:sp>
    </p:spTree>
    <p:extLst>
      <p:ext uri="{BB962C8B-B14F-4D97-AF65-F5344CB8AC3E}">
        <p14:creationId xmlns:p14="http://schemas.microsoft.com/office/powerpoint/2010/main" val="40064391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(continued</a:t>
            </a:r>
            <a:r>
              <a:rPr lang="en-US" sz="3200" dirty="0" smtClean="0"/>
              <a:t>) </a:t>
            </a:r>
            <a:r>
              <a:rPr lang="en-US" sz="3200" b="1" dirty="0" smtClean="0"/>
              <a:t>Maxwell–Boltzmann distribution</a:t>
            </a:r>
            <a:endParaRPr lang="en-US" sz="32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Maxwell–Boltzmann distribution applies to the classical </a:t>
            </a:r>
            <a:r>
              <a:rPr lang="en-US" dirty="0" smtClean="0">
                <a:hlinkClick r:id="rId2" tooltip="Ideal gas"/>
              </a:rPr>
              <a:t>ideal gas</a:t>
            </a:r>
            <a:r>
              <a:rPr lang="en-US" dirty="0" smtClean="0"/>
              <a:t>, which is an idealization of real gases. In real gases, there are various effects (e.g., </a:t>
            </a:r>
            <a:r>
              <a:rPr lang="en-US" dirty="0" smtClean="0">
                <a:hlinkClick r:id="rId3" tooltip="Van der Waals interaction"/>
              </a:rPr>
              <a:t>van der Waals interactions</a:t>
            </a:r>
            <a:r>
              <a:rPr lang="en-US" dirty="0" smtClean="0"/>
              <a:t>, </a:t>
            </a:r>
            <a:r>
              <a:rPr lang="en-US" dirty="0" smtClean="0">
                <a:hlinkClick r:id="rId4" tooltip="Special relativity"/>
              </a:rPr>
              <a:t>relativistic</a:t>
            </a:r>
            <a:r>
              <a:rPr lang="en-US" dirty="0" smtClean="0"/>
              <a:t> speed limits, and </a:t>
            </a:r>
            <a:r>
              <a:rPr lang="en-US" dirty="0" smtClean="0">
                <a:hlinkClick r:id="rId5" tooltip="Quantum mechanics"/>
              </a:rPr>
              <a:t>quantum</a:t>
            </a:r>
            <a:r>
              <a:rPr lang="en-US" dirty="0" smtClean="0"/>
              <a:t> </a:t>
            </a:r>
            <a:r>
              <a:rPr lang="en-US" dirty="0" smtClean="0">
                <a:hlinkClick r:id="rId6" tooltip="Exchange interaction"/>
              </a:rPr>
              <a:t>exchange interactions</a:t>
            </a:r>
            <a:r>
              <a:rPr lang="en-US" dirty="0" smtClean="0"/>
              <a:t>) that make their speed distribution sometimes very different from the Maxwell–Boltzmann form. That said, </a:t>
            </a:r>
            <a:r>
              <a:rPr lang="en-US" dirty="0" smtClean="0">
                <a:hlinkClick r:id="rId7" tooltip="Rarefied"/>
              </a:rPr>
              <a:t>rarefied</a:t>
            </a:r>
            <a:r>
              <a:rPr lang="en-US" dirty="0" smtClean="0"/>
              <a:t> gases at ordinary temperatures behave very nearly like an ideal gas and the Maxwell speed distribution is an excellent approximation for such gases. Thus, it forms the basis of the </a:t>
            </a:r>
            <a:r>
              <a:rPr lang="en-US" dirty="0" smtClean="0">
                <a:hlinkClick r:id="rId8" tooltip="Kinetic theory of gases"/>
              </a:rPr>
              <a:t>kinetic theory of gases</a:t>
            </a:r>
            <a:r>
              <a:rPr lang="en-US" dirty="0" smtClean="0"/>
              <a:t>, which provides a simplified explanation of many fundamental gaseous properties, including </a:t>
            </a:r>
            <a:r>
              <a:rPr lang="en-US" dirty="0" smtClean="0">
                <a:hlinkClick r:id="rId9" tooltip="Pressure"/>
              </a:rPr>
              <a:t>pressure</a:t>
            </a:r>
            <a:r>
              <a:rPr lang="en-US" dirty="0" smtClean="0"/>
              <a:t> and </a:t>
            </a:r>
            <a:r>
              <a:rPr lang="en-US" dirty="0" smtClean="0">
                <a:hlinkClick r:id="rId10" tooltip="Diffusion"/>
              </a:rPr>
              <a:t>diffusion</a:t>
            </a:r>
            <a:r>
              <a:rPr lang="en-US" dirty="0" smtClean="0"/>
              <a:t>.</a:t>
            </a:r>
            <a:endParaRPr lang="en-US" dirty="0"/>
          </a:p>
        </p:txBody>
      </p:sp>
    </p:spTree>
    <p:extLst>
      <p:ext uri="{BB962C8B-B14F-4D97-AF65-F5344CB8AC3E}">
        <p14:creationId xmlns:p14="http://schemas.microsoft.com/office/powerpoint/2010/main" val="37103364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Maxwell–Boltzmann distribution </a:t>
            </a:r>
            <a:r>
              <a:rPr lang="en-US" sz="3200" dirty="0"/>
              <a:t>(continued)</a:t>
            </a:r>
          </a:p>
        </p:txBody>
      </p:sp>
      <p:sp>
        <p:nvSpPr>
          <p:cNvPr id="3" name="Content Placeholder 2"/>
          <p:cNvSpPr>
            <a:spLocks noGrp="1"/>
          </p:cNvSpPr>
          <p:nvPr>
            <p:ph idx="1"/>
          </p:nvPr>
        </p:nvSpPr>
        <p:spPr/>
        <p:txBody>
          <a:bodyPr/>
          <a:lstStyle/>
          <a:p>
            <a:pPr marL="0" indent="0">
              <a:buNone/>
            </a:pPr>
            <a:r>
              <a:rPr lang="en-US" dirty="0" smtClean="0"/>
              <a:t>The distribution is named after </a:t>
            </a:r>
            <a:r>
              <a:rPr lang="en-US" dirty="0" smtClean="0">
                <a:hlinkClick r:id="rId2" tooltip="James Clerk Maxwell"/>
              </a:rPr>
              <a:t>James Clerk Maxwell</a:t>
            </a:r>
            <a:r>
              <a:rPr lang="en-US" dirty="0" smtClean="0"/>
              <a:t> and </a:t>
            </a:r>
            <a:r>
              <a:rPr lang="en-US" dirty="0" smtClean="0">
                <a:hlinkClick r:id="rId3" tooltip="Ludwig Boltzmann"/>
              </a:rPr>
              <a:t>Ludwig Boltzmann</a:t>
            </a:r>
            <a:r>
              <a:rPr lang="en-US" dirty="0" smtClean="0"/>
              <a:t>. While the distribution was first derived by Maxwell in 1860 on basic grounds, Boltzmann later carried out significant investigations into the physical origins of this distribution.</a:t>
            </a:r>
            <a:endParaRPr lang="en-US" dirty="0"/>
          </a:p>
        </p:txBody>
      </p:sp>
    </p:spTree>
    <p:extLst>
      <p:ext uri="{BB962C8B-B14F-4D97-AF65-F5344CB8AC3E}">
        <p14:creationId xmlns:p14="http://schemas.microsoft.com/office/powerpoint/2010/main" val="41823889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Equipartition</a:t>
            </a:r>
            <a:r>
              <a:rPr lang="en-US" b="1" dirty="0"/>
              <a:t> </a:t>
            </a:r>
            <a:r>
              <a:rPr lang="en-US" b="1" dirty="0" smtClean="0"/>
              <a:t>theorem</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a:t>
            </a:r>
            <a:r>
              <a:rPr lang="en-US" b="1" dirty="0" err="1"/>
              <a:t>equipartition</a:t>
            </a:r>
            <a:r>
              <a:rPr lang="en-US" b="1" dirty="0"/>
              <a:t> theorem</a:t>
            </a:r>
            <a:r>
              <a:rPr lang="en-US" dirty="0"/>
              <a:t> is a general formula that relates the </a:t>
            </a:r>
            <a:r>
              <a:rPr lang="en-US" dirty="0">
                <a:hlinkClick r:id="rId2" tooltip="Temperature"/>
              </a:rPr>
              <a:t>temperature</a:t>
            </a:r>
            <a:r>
              <a:rPr lang="en-US" dirty="0"/>
              <a:t> of a system with its average </a:t>
            </a:r>
            <a:r>
              <a:rPr lang="en-US" dirty="0">
                <a:hlinkClick r:id="rId3" tooltip="Energy"/>
              </a:rPr>
              <a:t>energies</a:t>
            </a:r>
            <a:r>
              <a:rPr lang="en-US" dirty="0"/>
              <a:t>. The </a:t>
            </a:r>
            <a:r>
              <a:rPr lang="en-US" dirty="0" err="1"/>
              <a:t>equipartition</a:t>
            </a:r>
            <a:r>
              <a:rPr lang="en-US" dirty="0"/>
              <a:t> theorem is also known as the </a:t>
            </a:r>
            <a:r>
              <a:rPr lang="en-US" b="1" dirty="0"/>
              <a:t>law of </a:t>
            </a:r>
            <a:r>
              <a:rPr lang="en-US" b="1" dirty="0" err="1"/>
              <a:t>equipartition</a:t>
            </a:r>
            <a:r>
              <a:rPr lang="en-US" dirty="0"/>
              <a:t>, </a:t>
            </a:r>
            <a:r>
              <a:rPr lang="en-US" b="1" dirty="0" err="1"/>
              <a:t>equipartition</a:t>
            </a:r>
            <a:r>
              <a:rPr lang="en-US" b="1" dirty="0"/>
              <a:t> of energy</a:t>
            </a:r>
            <a:r>
              <a:rPr lang="en-US" dirty="0"/>
              <a:t>, or simply </a:t>
            </a:r>
            <a:r>
              <a:rPr lang="en-US" b="1" dirty="0" err="1"/>
              <a:t>equipartition</a:t>
            </a:r>
            <a:r>
              <a:rPr lang="en-US" dirty="0"/>
              <a:t>. The original idea of </a:t>
            </a:r>
            <a:r>
              <a:rPr lang="en-US" dirty="0" err="1"/>
              <a:t>equipartition</a:t>
            </a:r>
            <a:r>
              <a:rPr lang="en-US" dirty="0"/>
              <a:t> was that, in </a:t>
            </a:r>
            <a:r>
              <a:rPr lang="en-US" dirty="0">
                <a:hlinkClick r:id="rId4" tooltip="Thermal equilibrium"/>
              </a:rPr>
              <a:t>thermal equilibrium</a:t>
            </a:r>
            <a:r>
              <a:rPr lang="en-US" dirty="0"/>
              <a:t>, energy is shared equally among all of its various forms; for example, the average </a:t>
            </a:r>
            <a:r>
              <a:rPr lang="en-US" dirty="0">
                <a:hlinkClick r:id="rId5" tooltip="Kinetic energy"/>
              </a:rPr>
              <a:t>kinetic energy</a:t>
            </a:r>
            <a:r>
              <a:rPr lang="en-US" dirty="0"/>
              <a:t> per </a:t>
            </a:r>
            <a:r>
              <a:rPr lang="en-US" dirty="0">
                <a:hlinkClick r:id="rId6" tooltip="Degrees of freedom (physics and chemistry)"/>
              </a:rPr>
              <a:t>degree of freedom</a:t>
            </a:r>
            <a:r>
              <a:rPr lang="en-US" dirty="0"/>
              <a:t> in the </a:t>
            </a:r>
            <a:r>
              <a:rPr lang="en-US" dirty="0">
                <a:hlinkClick r:id="rId7" tooltip="Translation (physics)"/>
              </a:rPr>
              <a:t>translational motion</a:t>
            </a:r>
            <a:r>
              <a:rPr lang="en-US" dirty="0"/>
              <a:t> of a molecule should equal that of its </a:t>
            </a:r>
            <a:r>
              <a:rPr lang="en-US" dirty="0">
                <a:hlinkClick r:id="rId8" tooltip="Rotational motion"/>
              </a:rPr>
              <a:t>rotational motions</a:t>
            </a:r>
            <a:r>
              <a:rPr lang="en-US" dirty="0"/>
              <a:t>.</a:t>
            </a:r>
          </a:p>
        </p:txBody>
      </p:sp>
    </p:spTree>
    <p:extLst>
      <p:ext uri="{BB962C8B-B14F-4D97-AF65-F5344CB8AC3E}">
        <p14:creationId xmlns:p14="http://schemas.microsoft.com/office/powerpoint/2010/main" val="35575886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Vapor pressure</a:t>
            </a:r>
          </a:p>
        </p:txBody>
      </p:sp>
      <p:sp>
        <p:nvSpPr>
          <p:cNvPr id="3" name="Content Placeholder 2"/>
          <p:cNvSpPr>
            <a:spLocks noGrp="1"/>
          </p:cNvSpPr>
          <p:nvPr>
            <p:ph idx="1"/>
          </p:nvPr>
        </p:nvSpPr>
        <p:spPr/>
        <p:txBody>
          <a:bodyPr>
            <a:normAutofit lnSpcReduction="10000"/>
          </a:bodyPr>
          <a:lstStyle/>
          <a:p>
            <a:pPr marL="0" indent="0">
              <a:buNone/>
            </a:pPr>
            <a:r>
              <a:rPr lang="en-US" b="1" dirty="0" smtClean="0"/>
              <a:t>Vapor pressure</a:t>
            </a:r>
            <a:r>
              <a:rPr lang="en-US" dirty="0" smtClean="0"/>
              <a:t> or </a:t>
            </a:r>
            <a:r>
              <a:rPr lang="en-US" b="1" dirty="0" smtClean="0"/>
              <a:t>equilibrium vapor pressure</a:t>
            </a:r>
            <a:r>
              <a:rPr lang="en-US" dirty="0" smtClean="0"/>
              <a:t> is defined as the </a:t>
            </a:r>
            <a:r>
              <a:rPr lang="en-US" dirty="0" smtClean="0">
                <a:hlinkClick r:id="rId2" tooltip="Pressure"/>
              </a:rPr>
              <a:t>pressure</a:t>
            </a:r>
            <a:r>
              <a:rPr lang="en-US" dirty="0" smtClean="0"/>
              <a:t> exerted by a </a:t>
            </a:r>
            <a:r>
              <a:rPr lang="en-US" dirty="0" smtClean="0">
                <a:hlinkClick r:id="rId3" tooltip="Vapor"/>
              </a:rPr>
              <a:t>vapor</a:t>
            </a:r>
            <a:r>
              <a:rPr lang="en-US" dirty="0" smtClean="0"/>
              <a:t> in </a:t>
            </a:r>
            <a:r>
              <a:rPr lang="en-US" dirty="0" smtClean="0">
                <a:hlinkClick r:id="rId4" tooltip="Thermodynamic equilibrium"/>
              </a:rPr>
              <a:t>thermodynamic equilibrium</a:t>
            </a:r>
            <a:r>
              <a:rPr lang="en-US" dirty="0" smtClean="0"/>
              <a:t> with its </a:t>
            </a:r>
            <a:r>
              <a:rPr lang="en-US" dirty="0" smtClean="0">
                <a:hlinkClick r:id="rId5" tooltip="Condensation"/>
              </a:rPr>
              <a:t>condensed</a:t>
            </a:r>
            <a:r>
              <a:rPr lang="en-US" dirty="0" smtClean="0"/>
              <a:t> </a:t>
            </a:r>
            <a:r>
              <a:rPr lang="en-US" dirty="0" smtClean="0">
                <a:hlinkClick r:id="rId6" tooltip="Phase (matter)"/>
              </a:rPr>
              <a:t>phases</a:t>
            </a:r>
            <a:r>
              <a:rPr lang="en-US" dirty="0" smtClean="0"/>
              <a:t> (solid or liquid) at a given temperature in a </a:t>
            </a:r>
            <a:r>
              <a:rPr lang="en-US" dirty="0" smtClean="0">
                <a:hlinkClick r:id="rId7" tooltip="Thermodynamic system"/>
              </a:rPr>
              <a:t>closed system</a:t>
            </a:r>
            <a:r>
              <a:rPr lang="en-US" dirty="0" smtClean="0"/>
              <a:t>. The equilibrium vapor pressure is an indication of a liquid's </a:t>
            </a:r>
            <a:r>
              <a:rPr lang="en-US" dirty="0" smtClean="0">
                <a:hlinkClick r:id="rId8" tooltip="Evaporation"/>
              </a:rPr>
              <a:t>evaporation</a:t>
            </a:r>
            <a:r>
              <a:rPr lang="en-US" dirty="0" smtClean="0"/>
              <a:t> rate. It relates to the tendency of particles to escape from the liquid (or a solid). A substance with a high vapor pressure at normal temperatures is often referred to as </a:t>
            </a:r>
            <a:r>
              <a:rPr lang="en-US" i="1" dirty="0" smtClean="0">
                <a:hlinkClick r:id="rId9" tooltip="Volatility (chemistry)"/>
              </a:rPr>
              <a:t>volatile</a:t>
            </a:r>
            <a:r>
              <a:rPr lang="en-US" dirty="0" smtClean="0"/>
              <a:t>.</a:t>
            </a:r>
            <a:endParaRPr lang="en-US" dirty="0"/>
          </a:p>
        </p:txBody>
      </p:sp>
    </p:spTree>
    <p:extLst>
      <p:ext uri="{BB962C8B-B14F-4D97-AF65-F5344CB8AC3E}">
        <p14:creationId xmlns:p14="http://schemas.microsoft.com/office/powerpoint/2010/main" val="1316180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Vapor pressure </a:t>
            </a:r>
            <a:r>
              <a:rPr lang="en-US" dirty="0"/>
              <a:t>(continued)</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vapor pressure of any substance increases non-linearly with temperature according to the </a:t>
            </a:r>
            <a:r>
              <a:rPr lang="en-US" dirty="0" err="1" smtClean="0">
                <a:hlinkClick r:id="rId2" tooltip="Clausius–Clapeyron relation"/>
              </a:rPr>
              <a:t>Clausius</a:t>
            </a:r>
            <a:r>
              <a:rPr lang="en-US" dirty="0" smtClean="0">
                <a:hlinkClick r:id="rId2" tooltip="Clausius–Clapeyron relation"/>
              </a:rPr>
              <a:t>–</a:t>
            </a:r>
            <a:r>
              <a:rPr lang="en-US" dirty="0" err="1" smtClean="0">
                <a:hlinkClick r:id="rId2" tooltip="Clausius–Clapeyron relation"/>
              </a:rPr>
              <a:t>Clapeyron</a:t>
            </a:r>
            <a:r>
              <a:rPr lang="en-US" dirty="0" smtClean="0">
                <a:hlinkClick r:id="rId2" tooltip="Clausius–Clapeyron relation"/>
              </a:rPr>
              <a:t> relation</a:t>
            </a:r>
            <a:r>
              <a:rPr lang="en-US" dirty="0" smtClean="0"/>
              <a:t>. The </a:t>
            </a:r>
            <a:r>
              <a:rPr lang="en-US" dirty="0" smtClean="0">
                <a:hlinkClick r:id="rId3" tooltip="Atmospheric pressure"/>
              </a:rPr>
              <a:t>atmospheric pressure</a:t>
            </a:r>
            <a:r>
              <a:rPr lang="en-US" dirty="0" smtClean="0"/>
              <a:t> </a:t>
            </a:r>
            <a:r>
              <a:rPr lang="en-US" dirty="0" smtClean="0">
                <a:hlinkClick r:id="rId4" tooltip="Boiling point"/>
              </a:rPr>
              <a:t>boiling point</a:t>
            </a:r>
            <a:r>
              <a:rPr lang="en-US" dirty="0" smtClean="0"/>
              <a:t> of a liquid (also known as the </a:t>
            </a:r>
            <a:r>
              <a:rPr lang="en-US" dirty="0" smtClean="0">
                <a:hlinkClick r:id="rId5" tooltip="Normal boiling point"/>
              </a:rPr>
              <a:t>normal boiling point</a:t>
            </a:r>
            <a:r>
              <a:rPr lang="en-US" dirty="0" smtClean="0"/>
              <a:t>) is the temperature at which the vapor pressure equals the ambient atmospheric pressure. With any incremental increase in that temperature, the vapor pressure becomes sufficient to overcome </a:t>
            </a:r>
            <a:r>
              <a:rPr lang="en-US" dirty="0" smtClean="0">
                <a:hlinkClick r:id="rId3" tooltip="Atmospheric pressure"/>
              </a:rPr>
              <a:t>atmospheric pressure</a:t>
            </a:r>
            <a:r>
              <a:rPr lang="en-US" dirty="0" smtClean="0"/>
              <a:t> and lift the liquid to form vapor bubbles inside the bulk of the substance. </a:t>
            </a:r>
            <a:r>
              <a:rPr lang="en-US" dirty="0" smtClean="0">
                <a:hlinkClick r:id="rId6" tooltip="Liquid bubble"/>
              </a:rPr>
              <a:t>Bubble</a:t>
            </a:r>
            <a:r>
              <a:rPr lang="en-US" dirty="0" smtClean="0"/>
              <a:t> formation deeper in the liquid requires a higher pressure, and therefore higher temperature, because the fluid pressure increases above the atmospheric pressure as the depth increases.</a:t>
            </a:r>
            <a:endParaRPr lang="en-US" dirty="0"/>
          </a:p>
        </p:txBody>
      </p:sp>
    </p:spTree>
    <p:extLst>
      <p:ext uri="{BB962C8B-B14F-4D97-AF65-F5344CB8AC3E}">
        <p14:creationId xmlns:p14="http://schemas.microsoft.com/office/powerpoint/2010/main" val="13798248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r>
              <a:rPr lang="en-US" dirty="0" smtClean="0"/>
              <a:t>) </a:t>
            </a:r>
            <a:r>
              <a:rPr lang="en-US" b="1" dirty="0" smtClean="0"/>
              <a:t>Vapor pressure</a:t>
            </a:r>
            <a:endParaRPr lang="en-US" dirty="0"/>
          </a:p>
        </p:txBody>
      </p:sp>
      <p:sp>
        <p:nvSpPr>
          <p:cNvPr id="3" name="Content Placeholder 2"/>
          <p:cNvSpPr>
            <a:spLocks noGrp="1"/>
          </p:cNvSpPr>
          <p:nvPr>
            <p:ph idx="1"/>
          </p:nvPr>
        </p:nvSpPr>
        <p:spPr/>
        <p:txBody>
          <a:bodyPr/>
          <a:lstStyle/>
          <a:p>
            <a:pPr marL="0" indent="0">
              <a:buNone/>
            </a:pPr>
            <a:r>
              <a:rPr lang="en-US" dirty="0" smtClean="0"/>
              <a:t>The vapor pressure that a single component in a mixture contributes to the total pressure in the system is called </a:t>
            </a:r>
            <a:r>
              <a:rPr lang="en-US" dirty="0" smtClean="0">
                <a:hlinkClick r:id="rId2" tooltip="Partial pressure"/>
              </a:rPr>
              <a:t>partial pressure</a:t>
            </a:r>
            <a:r>
              <a:rPr lang="en-US" dirty="0" smtClean="0"/>
              <a:t>. For example, air at sea level, and saturated with water vapor at 20 °C, has partial pressures of about 23 mbar of water, 780 mbar of </a:t>
            </a:r>
            <a:r>
              <a:rPr lang="en-US" dirty="0" smtClean="0">
                <a:hlinkClick r:id="rId3" tooltip="Nitrogen"/>
              </a:rPr>
              <a:t>nitrogen</a:t>
            </a:r>
            <a:r>
              <a:rPr lang="en-US" dirty="0" smtClean="0"/>
              <a:t>, 210 mbar of </a:t>
            </a:r>
            <a:r>
              <a:rPr lang="en-US" dirty="0" smtClean="0">
                <a:hlinkClick r:id="rId4" tooltip="Oxygen"/>
              </a:rPr>
              <a:t>oxygen</a:t>
            </a:r>
            <a:r>
              <a:rPr lang="en-US" dirty="0" smtClean="0"/>
              <a:t> and 9 mbar of </a:t>
            </a:r>
            <a:r>
              <a:rPr lang="en-US" dirty="0" smtClean="0">
                <a:hlinkClick r:id="rId5" tooltip="Argon"/>
              </a:rPr>
              <a:t>argon</a:t>
            </a:r>
            <a:r>
              <a:rPr lang="en-US" dirty="0" smtClean="0"/>
              <a:t>.</a:t>
            </a:r>
            <a:endParaRPr lang="en-US" dirty="0"/>
          </a:p>
        </p:txBody>
      </p:sp>
    </p:spTree>
    <p:extLst>
      <p:ext uri="{BB962C8B-B14F-4D97-AF65-F5344CB8AC3E}">
        <p14:creationId xmlns:p14="http://schemas.microsoft.com/office/powerpoint/2010/main" val="18318919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Humidity</a:t>
            </a:r>
            <a:endParaRPr lang="en-US" dirty="0"/>
          </a:p>
        </p:txBody>
      </p:sp>
      <p:sp>
        <p:nvSpPr>
          <p:cNvPr id="3" name="Content Placeholder 2"/>
          <p:cNvSpPr>
            <a:spLocks noGrp="1"/>
          </p:cNvSpPr>
          <p:nvPr>
            <p:ph idx="1"/>
          </p:nvPr>
        </p:nvSpPr>
        <p:spPr/>
        <p:txBody>
          <a:bodyPr/>
          <a:lstStyle/>
          <a:p>
            <a:pPr marL="0" indent="0">
              <a:buNone/>
            </a:pPr>
            <a:r>
              <a:rPr lang="en-US" b="1" dirty="0" smtClean="0"/>
              <a:t>Humidity</a:t>
            </a:r>
            <a:r>
              <a:rPr lang="en-US" dirty="0" smtClean="0"/>
              <a:t> is the amount of </a:t>
            </a:r>
            <a:r>
              <a:rPr lang="en-US" dirty="0" smtClean="0">
                <a:hlinkClick r:id="rId2" tooltip="Water vapor"/>
              </a:rPr>
              <a:t>water vapor</a:t>
            </a:r>
            <a:r>
              <a:rPr lang="en-US" dirty="0" smtClean="0"/>
              <a:t> in the </a:t>
            </a:r>
            <a:r>
              <a:rPr lang="en-US" dirty="0" smtClean="0">
                <a:hlinkClick r:id="rId3" tooltip="Air"/>
              </a:rPr>
              <a:t>air</a:t>
            </a:r>
            <a:r>
              <a:rPr lang="en-US" dirty="0" smtClean="0"/>
              <a:t>. Water vapor is the gaseous state of water and is invisible. Humidity indicates the likelihood of </a:t>
            </a:r>
            <a:r>
              <a:rPr lang="en-US" dirty="0" smtClean="0">
                <a:hlinkClick r:id="rId4" tooltip="Precipitation (meteorology)"/>
              </a:rPr>
              <a:t>precipitation</a:t>
            </a:r>
            <a:r>
              <a:rPr lang="en-US" dirty="0" smtClean="0"/>
              <a:t>, </a:t>
            </a:r>
            <a:r>
              <a:rPr lang="en-US" dirty="0" smtClean="0">
                <a:hlinkClick r:id="rId5" tooltip="Dew"/>
              </a:rPr>
              <a:t>dew</a:t>
            </a:r>
            <a:r>
              <a:rPr lang="en-US" dirty="0" smtClean="0"/>
              <a:t>, or </a:t>
            </a:r>
            <a:r>
              <a:rPr lang="en-US" dirty="0" smtClean="0">
                <a:hlinkClick r:id="rId6" tooltip="Fog"/>
              </a:rPr>
              <a:t>fog</a:t>
            </a:r>
            <a:r>
              <a:rPr lang="en-US" dirty="0" smtClean="0"/>
              <a:t>. Higher humidity reduces the effectiveness of </a:t>
            </a:r>
            <a:r>
              <a:rPr lang="en-US" dirty="0" smtClean="0">
                <a:hlinkClick r:id="rId7" tooltip="Sweating"/>
              </a:rPr>
              <a:t>sweating</a:t>
            </a:r>
            <a:r>
              <a:rPr lang="en-US" dirty="0" smtClean="0"/>
              <a:t> in cooling the body by reducing the rate of </a:t>
            </a:r>
            <a:r>
              <a:rPr lang="en-US" dirty="0" smtClean="0">
                <a:hlinkClick r:id="rId8" tooltip="Evaporation"/>
              </a:rPr>
              <a:t>evaporation</a:t>
            </a:r>
            <a:r>
              <a:rPr lang="en-US" dirty="0" smtClean="0"/>
              <a:t> of moisture from the skin. This effect is calculated in a </a:t>
            </a:r>
            <a:r>
              <a:rPr lang="en-US" dirty="0" smtClean="0">
                <a:hlinkClick r:id="rId9" tooltip="Heat index"/>
              </a:rPr>
              <a:t>heat index</a:t>
            </a:r>
            <a:r>
              <a:rPr lang="en-US" dirty="0" smtClean="0"/>
              <a:t> table or </a:t>
            </a:r>
            <a:r>
              <a:rPr lang="en-US" dirty="0" err="1" smtClean="0">
                <a:hlinkClick r:id="rId10" tooltip="Humidex"/>
              </a:rPr>
              <a:t>humidex</a:t>
            </a:r>
            <a:r>
              <a:rPr lang="en-US" dirty="0" smtClean="0"/>
              <a:t>, used during summer weather.</a:t>
            </a:r>
            <a:endParaRPr lang="en-US" dirty="0"/>
          </a:p>
        </p:txBody>
      </p:sp>
    </p:spTree>
    <p:extLst>
      <p:ext uri="{BB962C8B-B14F-4D97-AF65-F5344CB8AC3E}">
        <p14:creationId xmlns:p14="http://schemas.microsoft.com/office/powerpoint/2010/main" val="21242269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Humidity </a:t>
            </a:r>
            <a:r>
              <a:rPr lang="en-US" dirty="0"/>
              <a:t>(continued)</a:t>
            </a:r>
          </a:p>
        </p:txBody>
      </p:sp>
      <p:sp>
        <p:nvSpPr>
          <p:cNvPr id="3" name="Content Placeholder 2"/>
          <p:cNvSpPr>
            <a:spLocks noGrp="1"/>
          </p:cNvSpPr>
          <p:nvPr>
            <p:ph idx="1"/>
          </p:nvPr>
        </p:nvSpPr>
        <p:spPr/>
        <p:txBody>
          <a:bodyPr/>
          <a:lstStyle/>
          <a:p>
            <a:pPr marL="0" indent="0">
              <a:buNone/>
            </a:pPr>
            <a:r>
              <a:rPr lang="en-US" dirty="0" smtClean="0"/>
              <a:t>There are three main measurements of humidity: absolute, relative and specific. </a:t>
            </a:r>
            <a:r>
              <a:rPr lang="en-US" b="1" dirty="0" smtClean="0"/>
              <a:t>Absolute humidity</a:t>
            </a:r>
            <a:r>
              <a:rPr lang="en-US" dirty="0" smtClean="0"/>
              <a:t> is the water content of air. </a:t>
            </a:r>
            <a:r>
              <a:rPr lang="en-US" b="1" dirty="0" smtClean="0"/>
              <a:t>Relative humidity</a:t>
            </a:r>
            <a:r>
              <a:rPr lang="en-US" dirty="0" smtClean="0"/>
              <a:t>, expressed as a percent, measures the current absolute humidity </a:t>
            </a:r>
            <a:r>
              <a:rPr lang="en-US" i="1" dirty="0" smtClean="0"/>
              <a:t>relative</a:t>
            </a:r>
            <a:r>
              <a:rPr lang="en-US" dirty="0" smtClean="0"/>
              <a:t> to the maximum for that temperature. </a:t>
            </a:r>
            <a:r>
              <a:rPr lang="en-US" b="1" dirty="0" smtClean="0"/>
              <a:t>Specific humidity</a:t>
            </a:r>
            <a:r>
              <a:rPr lang="en-US" dirty="0" smtClean="0"/>
              <a:t> is a </a:t>
            </a:r>
            <a:r>
              <a:rPr lang="en-US" dirty="0" smtClean="0">
                <a:hlinkClick r:id="rId2" tooltip="Ratio"/>
              </a:rPr>
              <a:t>ratio</a:t>
            </a:r>
            <a:r>
              <a:rPr lang="en-US" dirty="0" smtClean="0"/>
              <a:t> of the water vapor content of the mixture to the total air content on a mass basis.</a:t>
            </a:r>
            <a:endParaRPr lang="en-US" dirty="0"/>
          </a:p>
        </p:txBody>
      </p:sp>
    </p:spTree>
    <p:extLst>
      <p:ext uri="{BB962C8B-B14F-4D97-AF65-F5344CB8AC3E}">
        <p14:creationId xmlns:p14="http://schemas.microsoft.com/office/powerpoint/2010/main" val="7071153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Diffusion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Diffusion</a:t>
            </a:r>
            <a:r>
              <a:rPr lang="en-US" dirty="0" smtClean="0"/>
              <a:t> is the net movement of a substance (e.g., an atom, ion or molecule) from a region of high </a:t>
            </a:r>
            <a:r>
              <a:rPr lang="en-US" dirty="0" smtClean="0">
                <a:hlinkClick r:id="rId2" tooltip="Concentration"/>
              </a:rPr>
              <a:t>concentration</a:t>
            </a:r>
            <a:r>
              <a:rPr lang="en-US" dirty="0" smtClean="0"/>
              <a:t> to a region of low concentration. This is also referred to as the movement of a substance down a </a:t>
            </a:r>
            <a:r>
              <a:rPr lang="en-US" dirty="0" smtClean="0">
                <a:hlinkClick r:id="rId3" tooltip="Concentration gradient"/>
              </a:rPr>
              <a:t>concentration gradient</a:t>
            </a:r>
            <a:r>
              <a:rPr lang="en-US" dirty="0" smtClean="0"/>
              <a:t>. A </a:t>
            </a:r>
            <a:r>
              <a:rPr lang="en-US" dirty="0" smtClean="0">
                <a:hlinkClick r:id="rId4" tooltip="Gradient"/>
              </a:rPr>
              <a:t>gradient</a:t>
            </a:r>
            <a:r>
              <a:rPr lang="en-US" dirty="0" smtClean="0"/>
              <a:t> is the change in the value of a quantity (e.g., concentration, pressure, temperature) with the change in another variable (e.g., distance). For example, a change in concentration over a distance is called a concentration gradient, a change in pressure over a distance is called a </a:t>
            </a:r>
            <a:r>
              <a:rPr lang="en-US" dirty="0" smtClean="0">
                <a:hlinkClick r:id="rId5" tooltip="Pressure gradient"/>
              </a:rPr>
              <a:t>pressure gradient</a:t>
            </a:r>
            <a:r>
              <a:rPr lang="en-US" dirty="0" smtClean="0"/>
              <a:t>, and a change in temperature over a distance is a called a </a:t>
            </a:r>
            <a:r>
              <a:rPr lang="en-US" dirty="0" smtClean="0">
                <a:hlinkClick r:id="rId6" tooltip="Temperature gradient"/>
              </a:rPr>
              <a:t>temperature gradient</a:t>
            </a:r>
            <a:r>
              <a:rPr lang="en-US" dirty="0" smtClean="0"/>
              <a:t>.</a:t>
            </a:r>
            <a:endParaRPr lang="en-US" dirty="0"/>
          </a:p>
        </p:txBody>
      </p:sp>
    </p:spTree>
    <p:extLst>
      <p:ext uri="{BB962C8B-B14F-4D97-AF65-F5344CB8AC3E}">
        <p14:creationId xmlns:p14="http://schemas.microsoft.com/office/powerpoint/2010/main" val="27080443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Diffusion </a:t>
            </a:r>
            <a:r>
              <a:rPr lang="en-US" dirty="0"/>
              <a:t>(continued)</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word diffusion is derived from the </a:t>
            </a:r>
            <a:r>
              <a:rPr lang="en-US" dirty="0" smtClean="0">
                <a:hlinkClick r:id="rId2" tooltip="Latin"/>
              </a:rPr>
              <a:t>Latin</a:t>
            </a:r>
            <a:r>
              <a:rPr lang="en-US" dirty="0" smtClean="0"/>
              <a:t> word, "</a:t>
            </a:r>
            <a:r>
              <a:rPr lang="en-US" dirty="0" err="1" smtClean="0"/>
              <a:t>diffundere</a:t>
            </a:r>
            <a:r>
              <a:rPr lang="en-US" dirty="0" smtClean="0"/>
              <a:t>", which means "to spread out" (if a substance is “spreading out”, it is moving from an area of high concentration to an area of low concentration). A distinguishing feature of diffusion is that it results in mixing or mass transport, without requiring bulk motion (bulk flow). Thus, diffusion should not be confused with </a:t>
            </a:r>
            <a:r>
              <a:rPr lang="en-US" dirty="0" smtClean="0">
                <a:hlinkClick r:id="rId3" tooltip="Convection"/>
              </a:rPr>
              <a:t>convection</a:t>
            </a:r>
            <a:r>
              <a:rPr lang="en-US" dirty="0" smtClean="0"/>
              <a:t>, or </a:t>
            </a:r>
            <a:r>
              <a:rPr lang="en-US" dirty="0" smtClean="0">
                <a:hlinkClick r:id="rId4" tooltip="Advection"/>
              </a:rPr>
              <a:t>advection</a:t>
            </a:r>
            <a:r>
              <a:rPr lang="en-US" dirty="0" smtClean="0"/>
              <a:t>, which are other </a:t>
            </a:r>
            <a:r>
              <a:rPr lang="en-US" dirty="0" smtClean="0">
                <a:hlinkClick r:id="rId5" tooltip="Transport phenomena"/>
              </a:rPr>
              <a:t>transport phenomena</a:t>
            </a:r>
            <a:r>
              <a:rPr lang="en-US" dirty="0" smtClean="0"/>
              <a:t> that utilize bulk motion to move particles from one place to another.</a:t>
            </a:r>
            <a:endParaRPr lang="en-US" dirty="0"/>
          </a:p>
        </p:txBody>
      </p:sp>
    </p:spTree>
    <p:extLst>
      <p:ext uri="{BB962C8B-B14F-4D97-AF65-F5344CB8AC3E}">
        <p14:creationId xmlns:p14="http://schemas.microsoft.com/office/powerpoint/2010/main" val="1458230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Brownian motion</a:t>
            </a:r>
            <a:endParaRPr lang="en-US" dirty="0"/>
          </a:p>
        </p:txBody>
      </p:sp>
      <p:sp>
        <p:nvSpPr>
          <p:cNvPr id="3" name="Content Placeholder 2"/>
          <p:cNvSpPr>
            <a:spLocks noGrp="1"/>
          </p:cNvSpPr>
          <p:nvPr>
            <p:ph idx="1"/>
          </p:nvPr>
        </p:nvSpPr>
        <p:spPr/>
        <p:txBody>
          <a:bodyPr/>
          <a:lstStyle/>
          <a:p>
            <a:pPr marL="0" indent="0">
              <a:buNone/>
            </a:pPr>
            <a:r>
              <a:rPr lang="en-US" b="1" dirty="0" smtClean="0"/>
              <a:t>Brownian motion</a:t>
            </a:r>
            <a:r>
              <a:rPr lang="en-US" dirty="0" smtClean="0"/>
              <a:t> or </a:t>
            </a:r>
            <a:r>
              <a:rPr lang="en-US" b="1" dirty="0" err="1" smtClean="0"/>
              <a:t>pedesis</a:t>
            </a:r>
            <a:r>
              <a:rPr lang="en-US" dirty="0" smtClean="0"/>
              <a:t> (from </a:t>
            </a:r>
            <a:r>
              <a:rPr lang="en-US" dirty="0" smtClean="0">
                <a:hlinkClick r:id="rId2" tooltip="Greek language"/>
              </a:rPr>
              <a:t>Greek</a:t>
            </a:r>
            <a:r>
              <a:rPr lang="en-US" dirty="0" smtClean="0"/>
              <a:t>: π</a:t>
            </a:r>
            <a:r>
              <a:rPr lang="en-US" dirty="0" err="1" smtClean="0"/>
              <a:t>ήδησις</a:t>
            </a:r>
            <a:r>
              <a:rPr lang="en-US" dirty="0" smtClean="0"/>
              <a:t> /</a:t>
            </a:r>
            <a:r>
              <a:rPr lang="en-US" dirty="0" err="1" smtClean="0"/>
              <a:t>pɛ</a:t>
            </a:r>
            <a:r>
              <a:rPr lang="en-US" dirty="0" smtClean="0"/>
              <a:t>̌ː</a:t>
            </a:r>
            <a:r>
              <a:rPr lang="en-US" dirty="0" err="1" smtClean="0"/>
              <a:t>dɛːsis</a:t>
            </a:r>
            <a:r>
              <a:rPr lang="en-US" dirty="0" smtClean="0"/>
              <a:t>/ "leaping") is the random motion of </a:t>
            </a:r>
            <a:r>
              <a:rPr lang="en-US" dirty="0" smtClean="0">
                <a:hlinkClick r:id="rId3" tooltip="Particle"/>
              </a:rPr>
              <a:t>particles</a:t>
            </a:r>
            <a:r>
              <a:rPr lang="en-US" dirty="0" smtClean="0"/>
              <a:t> suspended in a </a:t>
            </a:r>
            <a:r>
              <a:rPr lang="en-US" dirty="0" smtClean="0">
                <a:hlinkClick r:id="rId4" tooltip="Fluid"/>
              </a:rPr>
              <a:t>fluid</a:t>
            </a:r>
            <a:r>
              <a:rPr lang="en-US" dirty="0" smtClean="0"/>
              <a:t> (a </a:t>
            </a:r>
            <a:r>
              <a:rPr lang="en-US" dirty="0" smtClean="0">
                <a:hlinkClick r:id="rId5" tooltip="Liquid"/>
              </a:rPr>
              <a:t>liquid</a:t>
            </a:r>
            <a:r>
              <a:rPr lang="en-US" dirty="0" smtClean="0"/>
              <a:t> or a </a:t>
            </a:r>
            <a:r>
              <a:rPr lang="en-US" dirty="0" smtClean="0">
                <a:hlinkClick r:id="rId6" tooltip="Gas"/>
              </a:rPr>
              <a:t>gas</a:t>
            </a:r>
            <a:r>
              <a:rPr lang="en-US" dirty="0" smtClean="0"/>
              <a:t>) resulting from their collision with the quick </a:t>
            </a:r>
            <a:r>
              <a:rPr lang="en-US" dirty="0" smtClean="0">
                <a:hlinkClick r:id="rId7" tooltip="Atom"/>
              </a:rPr>
              <a:t>atoms</a:t>
            </a:r>
            <a:r>
              <a:rPr lang="en-US" dirty="0" smtClean="0"/>
              <a:t> or </a:t>
            </a:r>
            <a:r>
              <a:rPr lang="en-US" dirty="0" smtClean="0">
                <a:hlinkClick r:id="rId8" tooltip="Molecule"/>
              </a:rPr>
              <a:t>molecules</a:t>
            </a:r>
            <a:r>
              <a:rPr lang="en-US" dirty="0" smtClean="0"/>
              <a:t> in the gas or liquid. The term "Brownian motion" can also refer to the mathematical model used to describe such random movements, which is often called a </a:t>
            </a:r>
            <a:r>
              <a:rPr lang="en-US" dirty="0" smtClean="0">
                <a:hlinkClick r:id="rId3" tooltip="Particle"/>
              </a:rPr>
              <a:t>particle theory</a:t>
            </a:r>
            <a:r>
              <a:rPr lang="en-US" dirty="0" smtClean="0"/>
              <a:t>.</a:t>
            </a:r>
            <a:endParaRPr lang="en-US" dirty="0"/>
          </a:p>
        </p:txBody>
      </p:sp>
    </p:spTree>
    <p:extLst>
      <p:ext uri="{BB962C8B-B14F-4D97-AF65-F5344CB8AC3E}">
        <p14:creationId xmlns:p14="http://schemas.microsoft.com/office/powerpoint/2010/main" val="21375593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Fick's laws of </a:t>
            </a:r>
            <a:r>
              <a:rPr lang="en-US" b="1" dirty="0" smtClean="0"/>
              <a:t>diffusion</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Fick's laws of diffusion</a:t>
            </a:r>
            <a:r>
              <a:rPr lang="en-US" dirty="0"/>
              <a:t> describe </a:t>
            </a:r>
            <a:r>
              <a:rPr lang="en-US" dirty="0">
                <a:hlinkClick r:id="rId2" tooltip="Diffusion"/>
              </a:rPr>
              <a:t>diffusion</a:t>
            </a:r>
            <a:r>
              <a:rPr lang="en-US" dirty="0"/>
              <a:t> and can be used to solve for the </a:t>
            </a:r>
            <a:r>
              <a:rPr lang="en-US" dirty="0">
                <a:hlinkClick r:id="rId3" tooltip="Mass diffusivity"/>
              </a:rPr>
              <a:t>diffusion coefficient</a:t>
            </a:r>
            <a:r>
              <a:rPr lang="en-US" dirty="0"/>
              <a:t>, </a:t>
            </a:r>
            <a:r>
              <a:rPr lang="en-US" i="1" dirty="0"/>
              <a:t>D</a:t>
            </a:r>
            <a:r>
              <a:rPr lang="en-US" dirty="0"/>
              <a:t>. They were </a:t>
            </a:r>
            <a:r>
              <a:rPr lang="en-US" dirty="0" smtClean="0"/>
              <a:t>d</a:t>
            </a:r>
          </a:p>
          <a:p>
            <a:pPr marL="0" indent="0">
              <a:buNone/>
            </a:pPr>
            <a:r>
              <a:rPr lang="en-US" b="1" dirty="0"/>
              <a:t>Fick's first law</a:t>
            </a:r>
            <a:r>
              <a:rPr lang="en-US" dirty="0"/>
              <a:t> relates the diffusive </a:t>
            </a:r>
            <a:r>
              <a:rPr lang="en-US" dirty="0">
                <a:hlinkClick r:id="rId4" tooltip="Flux"/>
              </a:rPr>
              <a:t>flux</a:t>
            </a:r>
            <a:r>
              <a:rPr lang="en-US" dirty="0"/>
              <a:t> to the concentration under the assumption of </a:t>
            </a:r>
            <a:r>
              <a:rPr lang="en-US" dirty="0">
                <a:hlinkClick r:id="rId5" tooltip="Steady state"/>
              </a:rPr>
              <a:t>steady state</a:t>
            </a:r>
            <a:r>
              <a:rPr lang="en-US" dirty="0"/>
              <a:t>. It postulates that the flux goes from regions of high concentration to regions of low concentration, with a magnitude that is proportional to the concentration gradient (spatial derivative), or in simplistic terms the concept that a solute will move from a region of high concentration to a region of low concentration across a concentration </a:t>
            </a:r>
            <a:r>
              <a:rPr lang="en-US" dirty="0" err="1"/>
              <a:t>gradient.erived</a:t>
            </a:r>
            <a:r>
              <a:rPr lang="en-US" dirty="0"/>
              <a:t> by </a:t>
            </a:r>
            <a:r>
              <a:rPr lang="en-US" dirty="0">
                <a:hlinkClick r:id="rId6" tooltip="Adolf Fick"/>
              </a:rPr>
              <a:t>Adolf Fick</a:t>
            </a:r>
            <a:r>
              <a:rPr lang="en-US" dirty="0"/>
              <a:t> in 1855.</a:t>
            </a:r>
          </a:p>
        </p:txBody>
      </p:sp>
    </p:spTree>
    <p:extLst>
      <p:ext uri="{BB962C8B-B14F-4D97-AF65-F5344CB8AC3E}">
        <p14:creationId xmlns:p14="http://schemas.microsoft.com/office/powerpoint/2010/main" val="1447959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Dalton's </a:t>
            </a:r>
            <a:r>
              <a:rPr lang="en-US" b="1" dirty="0" smtClean="0"/>
              <a:t>law</a:t>
            </a:r>
            <a:endParaRPr lang="en-US" dirty="0"/>
          </a:p>
        </p:txBody>
      </p:sp>
      <p:sp>
        <p:nvSpPr>
          <p:cNvPr id="3" name="Content Placeholder 2"/>
          <p:cNvSpPr>
            <a:spLocks noGrp="1"/>
          </p:cNvSpPr>
          <p:nvPr>
            <p:ph idx="1"/>
          </p:nvPr>
        </p:nvSpPr>
        <p:spPr/>
        <p:txBody>
          <a:bodyPr/>
          <a:lstStyle/>
          <a:p>
            <a:pPr marL="0" indent="0">
              <a:buNone/>
            </a:pPr>
            <a:r>
              <a:rPr lang="en-US" b="1" dirty="0"/>
              <a:t>Dalton's law</a:t>
            </a:r>
            <a:r>
              <a:rPr lang="en-US" dirty="0"/>
              <a:t> (also called </a:t>
            </a:r>
            <a:r>
              <a:rPr lang="en-US" b="1" dirty="0"/>
              <a:t>Dalton's law of partial pressures</a:t>
            </a:r>
            <a:r>
              <a:rPr lang="en-US" dirty="0"/>
              <a:t>) states that </a:t>
            </a:r>
            <a:r>
              <a:rPr lang="en-US" b="1" dirty="0"/>
              <a:t>in a mixture of non-reacting gases, the total </a:t>
            </a:r>
            <a:r>
              <a:rPr lang="en-US" b="1" dirty="0">
                <a:hlinkClick r:id="rId2" tooltip="Pressure"/>
              </a:rPr>
              <a:t>pressure</a:t>
            </a:r>
            <a:r>
              <a:rPr lang="en-US" b="1" dirty="0"/>
              <a:t> exerted is equal to the sum of the </a:t>
            </a:r>
            <a:r>
              <a:rPr lang="en-US" b="1" dirty="0">
                <a:hlinkClick r:id="rId3" tooltip="Partial pressure"/>
              </a:rPr>
              <a:t>partial pressures</a:t>
            </a:r>
            <a:r>
              <a:rPr lang="en-US" b="1" dirty="0"/>
              <a:t> of the individual gases</a:t>
            </a:r>
            <a:r>
              <a:rPr lang="en-US" b="1" dirty="0" smtClean="0"/>
              <a:t>.</a:t>
            </a:r>
            <a:r>
              <a:rPr lang="en-US" dirty="0" smtClean="0"/>
              <a:t> </a:t>
            </a:r>
            <a:r>
              <a:rPr lang="en-US" dirty="0"/>
              <a:t>This </a:t>
            </a:r>
            <a:r>
              <a:rPr lang="en-US" dirty="0">
                <a:hlinkClick r:id="rId4" tooltip="Empirical"/>
              </a:rPr>
              <a:t>empirical</a:t>
            </a:r>
            <a:r>
              <a:rPr lang="en-US" dirty="0"/>
              <a:t> law was observed by </a:t>
            </a:r>
            <a:r>
              <a:rPr lang="en-US" dirty="0">
                <a:hlinkClick r:id="rId5" tooltip="John Dalton"/>
              </a:rPr>
              <a:t>John Dalton</a:t>
            </a:r>
            <a:r>
              <a:rPr lang="en-US" dirty="0"/>
              <a:t> in 1801 and is related to the </a:t>
            </a:r>
            <a:r>
              <a:rPr lang="en-US" dirty="0">
                <a:hlinkClick r:id="rId6" tooltip="Ideal gas"/>
              </a:rPr>
              <a:t>ideal</a:t>
            </a:r>
            <a:r>
              <a:rPr lang="en-US" dirty="0"/>
              <a:t> </a:t>
            </a:r>
            <a:r>
              <a:rPr lang="en-US" dirty="0">
                <a:hlinkClick r:id="rId7" tooltip="Gas laws"/>
              </a:rPr>
              <a:t>gas laws</a:t>
            </a:r>
            <a:r>
              <a:rPr lang="en-US" dirty="0"/>
              <a:t>.</a:t>
            </a:r>
          </a:p>
        </p:txBody>
      </p:sp>
    </p:spTree>
    <p:extLst>
      <p:ext uri="{BB962C8B-B14F-4D97-AF65-F5344CB8AC3E}">
        <p14:creationId xmlns:p14="http://schemas.microsoft.com/office/powerpoint/2010/main" val="33829187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Mean free </a:t>
            </a:r>
            <a:r>
              <a:rPr lang="en-US" b="1" dirty="0" smtClean="0"/>
              <a:t>path</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b="1" dirty="0"/>
              <a:t>mean free path</a:t>
            </a:r>
            <a:r>
              <a:rPr lang="en-US" dirty="0"/>
              <a:t> is the average distance travelled by a moving particle (such as an </a:t>
            </a:r>
            <a:r>
              <a:rPr lang="en-US" dirty="0">
                <a:hlinkClick r:id="rId2" tooltip="Atom"/>
              </a:rPr>
              <a:t>atom</a:t>
            </a:r>
            <a:r>
              <a:rPr lang="en-US" dirty="0"/>
              <a:t>, a </a:t>
            </a:r>
            <a:r>
              <a:rPr lang="en-US" dirty="0">
                <a:hlinkClick r:id="rId3" tooltip="Molecule"/>
              </a:rPr>
              <a:t>molecule</a:t>
            </a:r>
            <a:r>
              <a:rPr lang="en-US" dirty="0"/>
              <a:t>, a </a:t>
            </a:r>
            <a:r>
              <a:rPr lang="en-US" dirty="0">
                <a:hlinkClick r:id="rId4" tooltip="Photon"/>
              </a:rPr>
              <a:t>photon</a:t>
            </a:r>
            <a:r>
              <a:rPr lang="en-US" dirty="0"/>
              <a:t>) between successive impacts (collisions</a:t>
            </a:r>
            <a:r>
              <a:rPr lang="en-US" dirty="0" smtClean="0"/>
              <a:t>), </a:t>
            </a:r>
            <a:r>
              <a:rPr lang="en-US" dirty="0"/>
              <a:t>which modify its direction or energy or other particle properties.</a:t>
            </a:r>
          </a:p>
        </p:txBody>
      </p:sp>
    </p:spTree>
    <p:extLst>
      <p:ext uri="{BB962C8B-B14F-4D97-AF65-F5344CB8AC3E}">
        <p14:creationId xmlns:p14="http://schemas.microsoft.com/office/powerpoint/2010/main" val="26691348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Mean free path</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3880" y="2895601"/>
            <a:ext cx="8046720" cy="2514600"/>
          </a:xfrm>
        </p:spPr>
      </p:pic>
    </p:spTree>
    <p:extLst>
      <p:ext uri="{BB962C8B-B14F-4D97-AF65-F5344CB8AC3E}">
        <p14:creationId xmlns:p14="http://schemas.microsoft.com/office/powerpoint/2010/main" val="7122710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Random walk </a:t>
            </a:r>
            <a:r>
              <a:rPr lang="en-US" dirty="0" smtClean="0"/>
              <a:t>process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A </a:t>
            </a:r>
            <a:r>
              <a:rPr lang="en-US" b="1" dirty="0"/>
              <a:t>random walk</a:t>
            </a:r>
            <a:r>
              <a:rPr lang="en-US" dirty="0"/>
              <a:t> is a </a:t>
            </a:r>
            <a:r>
              <a:rPr lang="en-US" dirty="0">
                <a:hlinkClick r:id="rId2" tooltip="Mathematical"/>
              </a:rPr>
              <a:t>mathematical</a:t>
            </a:r>
            <a:r>
              <a:rPr lang="en-US" dirty="0"/>
              <a:t> formalization of a path that consists of a succession of </a:t>
            </a:r>
            <a:r>
              <a:rPr lang="en-US" dirty="0">
                <a:hlinkClick r:id="rId3" tooltip="Random"/>
              </a:rPr>
              <a:t>random</a:t>
            </a:r>
            <a:r>
              <a:rPr lang="en-US" dirty="0"/>
              <a:t> steps. For example, the path traced by a </a:t>
            </a:r>
            <a:r>
              <a:rPr lang="en-US" dirty="0">
                <a:hlinkClick r:id="rId4" tooltip="Molecule"/>
              </a:rPr>
              <a:t>molecule</a:t>
            </a:r>
            <a:r>
              <a:rPr lang="en-US" dirty="0"/>
              <a:t> as it travels in a liquid or a gas, the search path of a </a:t>
            </a:r>
            <a:r>
              <a:rPr lang="en-US" dirty="0">
                <a:hlinkClick r:id="rId5" tooltip="Foraging"/>
              </a:rPr>
              <a:t>foraging</a:t>
            </a:r>
            <a:r>
              <a:rPr lang="en-US" dirty="0"/>
              <a:t> animal, the price of a fluctuating </a:t>
            </a:r>
            <a:r>
              <a:rPr lang="en-US" dirty="0">
                <a:hlinkClick r:id="rId6" tooltip="Random walk hypothesis"/>
              </a:rPr>
              <a:t>stock</a:t>
            </a:r>
            <a:r>
              <a:rPr lang="en-US" dirty="0"/>
              <a:t> and the financial status of a </a:t>
            </a:r>
            <a:r>
              <a:rPr lang="en-US" dirty="0">
                <a:hlinkClick r:id="rId7" tooltip="Gambler"/>
              </a:rPr>
              <a:t>gambler</a:t>
            </a:r>
            <a:r>
              <a:rPr lang="en-US" dirty="0"/>
              <a:t> can all be </a:t>
            </a:r>
            <a:r>
              <a:rPr lang="en-US" i="1" dirty="0"/>
              <a:t>modeled</a:t>
            </a:r>
            <a:r>
              <a:rPr lang="en-US" dirty="0"/>
              <a:t> as random walks, although they may not be truly random in reality. The term </a:t>
            </a:r>
            <a:r>
              <a:rPr lang="en-US" i="1" dirty="0"/>
              <a:t>random walk</a:t>
            </a:r>
            <a:r>
              <a:rPr lang="en-US" dirty="0"/>
              <a:t> was first introduced by </a:t>
            </a:r>
            <a:r>
              <a:rPr lang="en-US" dirty="0">
                <a:hlinkClick r:id="rId8" tooltip="Karl Pearson"/>
              </a:rPr>
              <a:t>Karl Pearson</a:t>
            </a:r>
            <a:r>
              <a:rPr lang="en-US" dirty="0"/>
              <a:t> in 1905</a:t>
            </a:r>
            <a:r>
              <a:rPr lang="en-US" dirty="0" smtClean="0"/>
              <a:t>. </a:t>
            </a:r>
            <a:r>
              <a:rPr lang="en-US" dirty="0"/>
              <a:t>Random walks have been used in many fields: </a:t>
            </a:r>
            <a:r>
              <a:rPr lang="en-US" dirty="0">
                <a:hlinkClick r:id="rId9" tooltip="Ecology"/>
              </a:rPr>
              <a:t>ecology</a:t>
            </a:r>
            <a:r>
              <a:rPr lang="en-US" dirty="0"/>
              <a:t>, </a:t>
            </a:r>
            <a:r>
              <a:rPr lang="en-US" dirty="0">
                <a:hlinkClick r:id="rId10" tooltip="Economics"/>
              </a:rPr>
              <a:t>economics</a:t>
            </a:r>
            <a:r>
              <a:rPr lang="en-US" dirty="0"/>
              <a:t>, </a:t>
            </a:r>
            <a:r>
              <a:rPr lang="en-US" dirty="0">
                <a:hlinkClick r:id="rId11" tooltip="Psychology"/>
              </a:rPr>
              <a:t>psychology</a:t>
            </a:r>
            <a:r>
              <a:rPr lang="en-US" dirty="0"/>
              <a:t>, </a:t>
            </a:r>
            <a:r>
              <a:rPr lang="en-US" dirty="0">
                <a:hlinkClick r:id="rId12" tooltip="Computer science"/>
              </a:rPr>
              <a:t>computer science</a:t>
            </a:r>
            <a:r>
              <a:rPr lang="en-US" dirty="0"/>
              <a:t>, </a:t>
            </a:r>
            <a:r>
              <a:rPr lang="en-US" dirty="0">
                <a:hlinkClick r:id="rId13" tooltip="Physics"/>
              </a:rPr>
              <a:t>physics</a:t>
            </a:r>
            <a:r>
              <a:rPr lang="en-US" dirty="0"/>
              <a:t>, </a:t>
            </a:r>
            <a:r>
              <a:rPr lang="en-US" dirty="0">
                <a:hlinkClick r:id="rId14" tooltip="Chemistry"/>
              </a:rPr>
              <a:t>chemistry</a:t>
            </a:r>
            <a:r>
              <a:rPr lang="en-US" dirty="0"/>
              <a:t>, and </a:t>
            </a:r>
            <a:r>
              <a:rPr lang="en-US" dirty="0">
                <a:hlinkClick r:id="rId15" tooltip="Biology"/>
              </a:rPr>
              <a:t>biology</a:t>
            </a:r>
            <a:r>
              <a:rPr lang="en-US" dirty="0"/>
              <a:t>.</a:t>
            </a:r>
          </a:p>
        </p:txBody>
      </p:sp>
    </p:spTree>
    <p:extLst>
      <p:ext uri="{BB962C8B-B14F-4D97-AF65-F5344CB8AC3E}">
        <p14:creationId xmlns:p14="http://schemas.microsoft.com/office/powerpoint/2010/main" val="33100409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Heat </a:t>
            </a:r>
            <a:r>
              <a:rPr lang="en-US" dirty="0" smtClean="0"/>
              <a:t>equation</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b="1" dirty="0"/>
              <a:t>heat equation</a:t>
            </a:r>
            <a:r>
              <a:rPr lang="en-US" dirty="0"/>
              <a:t> is a </a:t>
            </a:r>
            <a:r>
              <a:rPr lang="en-US" dirty="0">
                <a:hlinkClick r:id="rId2" tooltip="Parabolic partial differential equation"/>
              </a:rPr>
              <a:t>parabolic</a:t>
            </a:r>
            <a:r>
              <a:rPr lang="en-US" dirty="0"/>
              <a:t> </a:t>
            </a:r>
            <a:r>
              <a:rPr lang="en-US" dirty="0">
                <a:hlinkClick r:id="rId3" tooltip="Partial differential equation"/>
              </a:rPr>
              <a:t>partial differential equation</a:t>
            </a:r>
            <a:r>
              <a:rPr lang="en-US" dirty="0"/>
              <a:t> that describes the distribution of </a:t>
            </a:r>
            <a:r>
              <a:rPr lang="en-US" dirty="0">
                <a:hlinkClick r:id="rId4" tooltip="Heat"/>
              </a:rPr>
              <a:t>heat</a:t>
            </a:r>
            <a:r>
              <a:rPr lang="en-US" dirty="0"/>
              <a:t> (or variation in </a:t>
            </a:r>
            <a:r>
              <a:rPr lang="en-US" dirty="0">
                <a:hlinkClick r:id="rId5" tooltip="Temperature"/>
              </a:rPr>
              <a:t>temperature</a:t>
            </a:r>
            <a:r>
              <a:rPr lang="en-US" dirty="0"/>
              <a:t>) in a given region over time.</a:t>
            </a:r>
          </a:p>
        </p:txBody>
      </p:sp>
    </p:spTree>
    <p:extLst>
      <p:ext uri="{BB962C8B-B14F-4D97-AF65-F5344CB8AC3E}">
        <p14:creationId xmlns:p14="http://schemas.microsoft.com/office/powerpoint/2010/main" val="36049310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Black-Scholes </a:t>
            </a:r>
            <a:r>
              <a:rPr lang="en-US" dirty="0" smtClean="0"/>
              <a:t>equation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151354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Heat transfer</a:t>
            </a:r>
            <a:endParaRPr lang="en-US" dirty="0"/>
          </a:p>
        </p:txBody>
      </p:sp>
      <p:sp>
        <p:nvSpPr>
          <p:cNvPr id="3" name="Content Placeholder 2"/>
          <p:cNvSpPr>
            <a:spLocks noGrp="1"/>
          </p:cNvSpPr>
          <p:nvPr>
            <p:ph idx="1"/>
          </p:nvPr>
        </p:nvSpPr>
        <p:spPr/>
        <p:txBody>
          <a:bodyPr/>
          <a:lstStyle/>
          <a:p>
            <a:pPr marL="0" indent="0">
              <a:buNone/>
            </a:pPr>
            <a:r>
              <a:rPr lang="en-US" b="1" dirty="0" smtClean="0"/>
              <a:t>Heat transfer</a:t>
            </a:r>
            <a:r>
              <a:rPr lang="en-US" dirty="0" smtClean="0"/>
              <a:t> describes the exchange of </a:t>
            </a:r>
            <a:r>
              <a:rPr lang="en-US" dirty="0" smtClean="0">
                <a:hlinkClick r:id="rId2" tooltip="Thermal energy"/>
              </a:rPr>
              <a:t>thermal energy</a:t>
            </a:r>
            <a:r>
              <a:rPr lang="en-US" dirty="0" smtClean="0"/>
              <a:t>, between physical systems depending on the </a:t>
            </a:r>
            <a:r>
              <a:rPr lang="en-US" dirty="0" smtClean="0">
                <a:hlinkClick r:id="rId3" tooltip="Temperature"/>
              </a:rPr>
              <a:t>temperature</a:t>
            </a:r>
            <a:r>
              <a:rPr lang="en-US" dirty="0" smtClean="0"/>
              <a:t> and </a:t>
            </a:r>
            <a:r>
              <a:rPr lang="en-US" dirty="0" smtClean="0">
                <a:hlinkClick r:id="rId4" tooltip="Pressure"/>
              </a:rPr>
              <a:t>pressure</a:t>
            </a:r>
            <a:r>
              <a:rPr lang="en-US" dirty="0" smtClean="0"/>
              <a:t>, by </a:t>
            </a:r>
            <a:r>
              <a:rPr lang="en-US" dirty="0" smtClean="0">
                <a:hlinkClick r:id="rId5" tooltip="Dissipation"/>
              </a:rPr>
              <a:t>dissipating</a:t>
            </a:r>
            <a:r>
              <a:rPr lang="en-US" dirty="0" smtClean="0"/>
              <a:t> </a:t>
            </a:r>
            <a:r>
              <a:rPr lang="en-US" dirty="0" smtClean="0">
                <a:hlinkClick r:id="rId6" tooltip="Heat"/>
              </a:rPr>
              <a:t>heat</a:t>
            </a:r>
            <a:r>
              <a:rPr lang="en-US" dirty="0" smtClean="0"/>
              <a:t>. The fundamental modes of heat transfer are </a:t>
            </a:r>
            <a:r>
              <a:rPr lang="en-US" i="1" dirty="0" smtClean="0"/>
              <a:t>conduction</a:t>
            </a:r>
            <a:r>
              <a:rPr lang="en-US" dirty="0" smtClean="0"/>
              <a:t> or </a:t>
            </a:r>
            <a:r>
              <a:rPr lang="en-US" i="1" dirty="0" smtClean="0"/>
              <a:t>diffusion</a:t>
            </a:r>
            <a:r>
              <a:rPr lang="en-US" dirty="0" smtClean="0"/>
              <a:t>, </a:t>
            </a:r>
            <a:r>
              <a:rPr lang="en-US" i="1" dirty="0" smtClean="0"/>
              <a:t>convection</a:t>
            </a:r>
            <a:r>
              <a:rPr lang="en-US" dirty="0" smtClean="0"/>
              <a:t> and </a:t>
            </a:r>
            <a:r>
              <a:rPr lang="en-US" i="1" dirty="0" smtClean="0"/>
              <a:t>radiation</a:t>
            </a:r>
            <a:r>
              <a:rPr lang="en-US" dirty="0" smtClean="0"/>
              <a:t>.</a:t>
            </a:r>
          </a:p>
          <a:p>
            <a:pPr marL="0" indent="0">
              <a:buNone/>
            </a:pPr>
            <a:endParaRPr lang="en-US" dirty="0"/>
          </a:p>
        </p:txBody>
      </p:sp>
    </p:spTree>
    <p:extLst>
      <p:ext uri="{BB962C8B-B14F-4D97-AF65-F5344CB8AC3E}">
        <p14:creationId xmlns:p14="http://schemas.microsoft.com/office/powerpoint/2010/main" val="14631319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Heat transfer </a:t>
            </a:r>
            <a:r>
              <a:rPr lang="en-US" dirty="0"/>
              <a:t>(continued)</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exchange of </a:t>
            </a:r>
            <a:r>
              <a:rPr lang="en-US" dirty="0" smtClean="0">
                <a:hlinkClick r:id="rId2" tooltip="Kinetic energy"/>
              </a:rPr>
              <a:t>kinetic energy</a:t>
            </a:r>
            <a:r>
              <a:rPr lang="en-US" dirty="0" smtClean="0"/>
              <a:t> of particles through the boundary between two systems which are at different temperatures from each other or from their surroundings. Heat transfer always occurs from a region of high temperature to another region of lower temperature. Heat transfer changes the </a:t>
            </a:r>
            <a:r>
              <a:rPr lang="en-US" dirty="0" smtClean="0">
                <a:hlinkClick r:id="rId3" tooltip="Internal energy"/>
              </a:rPr>
              <a:t>internal energy</a:t>
            </a:r>
            <a:r>
              <a:rPr lang="en-US" dirty="0" smtClean="0"/>
              <a:t> of both systems involved according to the </a:t>
            </a:r>
            <a:r>
              <a:rPr lang="en-US" dirty="0" smtClean="0">
                <a:hlinkClick r:id="rId4" tooltip="First Law of Thermodynamics"/>
              </a:rPr>
              <a:t>First Law of Thermodynamics</a:t>
            </a:r>
            <a:r>
              <a:rPr lang="en-US" dirty="0" smtClean="0"/>
              <a:t>.</a:t>
            </a:r>
            <a:r>
              <a:rPr lang="en-US" baseline="30000" dirty="0" smtClean="0"/>
              <a:t>[1]</a:t>
            </a:r>
            <a:r>
              <a:rPr lang="en-US" dirty="0" smtClean="0"/>
              <a:t> The </a:t>
            </a:r>
            <a:r>
              <a:rPr lang="en-US" dirty="0" smtClean="0">
                <a:hlinkClick r:id="rId5" tooltip="Second Law of Thermodynamics"/>
              </a:rPr>
              <a:t>Second Law of Thermodynamics</a:t>
            </a:r>
            <a:r>
              <a:rPr lang="en-US" dirty="0" smtClean="0"/>
              <a:t> defines the concept of thermodynamic </a:t>
            </a:r>
            <a:r>
              <a:rPr lang="en-US" dirty="0" smtClean="0">
                <a:hlinkClick r:id="rId6" tooltip="Entropy"/>
              </a:rPr>
              <a:t>entropy</a:t>
            </a:r>
            <a:r>
              <a:rPr lang="en-US" dirty="0" smtClean="0"/>
              <a:t>, by measurable heat transfer.</a:t>
            </a:r>
            <a:endParaRPr lang="en-US" dirty="0"/>
          </a:p>
        </p:txBody>
      </p:sp>
    </p:spTree>
    <p:extLst>
      <p:ext uri="{BB962C8B-B14F-4D97-AF65-F5344CB8AC3E}">
        <p14:creationId xmlns:p14="http://schemas.microsoft.com/office/powerpoint/2010/main" val="35576961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r>
              <a:rPr lang="en-US" dirty="0" smtClean="0"/>
              <a:t>) </a:t>
            </a:r>
            <a:r>
              <a:rPr lang="en-US" b="1" dirty="0" smtClean="0"/>
              <a:t>Heat transfer</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tooltip="Thermal equilibrium"/>
              </a:rPr>
              <a:t>Thermal equilibrium</a:t>
            </a:r>
            <a:r>
              <a:rPr lang="en-US" dirty="0" smtClean="0"/>
              <a:t> is reached when all involved bodies and the surroundings reach the same temperature. </a:t>
            </a:r>
            <a:r>
              <a:rPr lang="en-US" dirty="0" smtClean="0">
                <a:hlinkClick r:id="rId3" tooltip="Thermal expansion"/>
              </a:rPr>
              <a:t>Thermal expansion</a:t>
            </a:r>
            <a:r>
              <a:rPr lang="en-US" dirty="0" smtClean="0"/>
              <a:t> is the tendency of matter to change in </a:t>
            </a:r>
            <a:r>
              <a:rPr lang="en-US" dirty="0" smtClean="0">
                <a:hlinkClick r:id="rId4" tooltip="Volume"/>
              </a:rPr>
              <a:t>volume</a:t>
            </a:r>
            <a:r>
              <a:rPr lang="en-US" dirty="0" smtClean="0"/>
              <a:t> in response to a change in </a:t>
            </a:r>
            <a:r>
              <a:rPr lang="en-US" dirty="0" smtClean="0">
                <a:hlinkClick r:id="rId5" tooltip="Temperature"/>
              </a:rPr>
              <a:t>temperature</a:t>
            </a:r>
            <a:r>
              <a:rPr lang="en-US" dirty="0" smtClean="0"/>
              <a:t>.</a:t>
            </a:r>
            <a:endParaRPr lang="en-US" dirty="0"/>
          </a:p>
        </p:txBody>
      </p:sp>
    </p:spTree>
    <p:extLst>
      <p:ext uri="{BB962C8B-B14F-4D97-AF65-F5344CB8AC3E}">
        <p14:creationId xmlns:p14="http://schemas.microsoft.com/office/powerpoint/2010/main" val="566736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Brownian motion </a:t>
            </a:r>
            <a:r>
              <a:rPr lang="en-US" dirty="0"/>
              <a:t>(continued)</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This </a:t>
            </a:r>
            <a:r>
              <a:rPr lang="en-US" dirty="0" smtClean="0">
                <a:hlinkClick r:id="rId2" tooltip="Transport phenomena"/>
              </a:rPr>
              <a:t>transport phenomenon</a:t>
            </a:r>
            <a:r>
              <a:rPr lang="en-US" dirty="0" smtClean="0"/>
              <a:t> is named after the botanist </a:t>
            </a:r>
            <a:r>
              <a:rPr lang="en-US" dirty="0" smtClean="0">
                <a:hlinkClick r:id="rId3" tooltip="Robert Brown (botanist)"/>
              </a:rPr>
              <a:t>Robert Brown</a:t>
            </a:r>
            <a:r>
              <a:rPr lang="en-US" dirty="0" smtClean="0"/>
              <a:t>. In 1827, while looking through a microscope at particles found in pollen grains in water, he noted that the particles moved through the water but was not able to determine the mechanisms that caused this motion. </a:t>
            </a:r>
            <a:r>
              <a:rPr lang="en-US" dirty="0" smtClean="0">
                <a:hlinkClick r:id="rId4" tooltip="Atomic theory"/>
              </a:rPr>
              <a:t>Atoms and molecules</a:t>
            </a:r>
            <a:r>
              <a:rPr lang="en-US" dirty="0" smtClean="0"/>
              <a:t> had long been theorized as the constituents of matter, and many decades later, </a:t>
            </a:r>
            <a:r>
              <a:rPr lang="en-US" dirty="0" smtClean="0">
                <a:hlinkClick r:id="rId5" tooltip="Albert Einstein"/>
              </a:rPr>
              <a:t>Albert Einstein</a:t>
            </a:r>
            <a:r>
              <a:rPr lang="en-US" dirty="0" smtClean="0"/>
              <a:t> published </a:t>
            </a:r>
            <a:r>
              <a:rPr lang="en-US" dirty="0" smtClean="0">
                <a:hlinkClick r:id="rId6" tooltip="Annus Mirabilis papers"/>
              </a:rPr>
              <a:t>a paper in 1905</a:t>
            </a:r>
            <a:r>
              <a:rPr lang="en-US" dirty="0" smtClean="0"/>
              <a:t> that explained in precise detail how the motion that Brown had observed was a result of the pollen being moved by individual water molecules. This explanation of Brownian motion served as definitive confirmation that atoms and molecules actually exist, and was further verified experimentally by </a:t>
            </a:r>
            <a:r>
              <a:rPr lang="en-US" dirty="0" smtClean="0">
                <a:hlinkClick r:id="rId7" tooltip="Jean Perrin"/>
              </a:rPr>
              <a:t>Jean Perrin</a:t>
            </a:r>
            <a:r>
              <a:rPr lang="en-US" dirty="0" smtClean="0"/>
              <a:t> in 1908. Perrin was awarded the </a:t>
            </a:r>
            <a:r>
              <a:rPr lang="en-US" dirty="0" smtClean="0">
                <a:hlinkClick r:id="rId8" tooltip="Nobel Prize in Physics"/>
              </a:rPr>
              <a:t>Nobel Prize in Physics</a:t>
            </a:r>
            <a:r>
              <a:rPr lang="en-US" dirty="0" smtClean="0"/>
              <a:t> in 1926 "for his work on the discontinuous structure of matter" (Einstein had received the award five years earlier "for his services to theoretical physics" with specific citation of </a:t>
            </a:r>
            <a:r>
              <a:rPr lang="en-US" dirty="0" smtClean="0">
                <a:hlinkClick r:id="rId9" tooltip="Photoelectric effect"/>
              </a:rPr>
              <a:t>different research</a:t>
            </a:r>
            <a:r>
              <a:rPr lang="en-US" dirty="0" smtClean="0"/>
              <a:t>). The direction of the force of atomic bombardment is constantly changing, and at different times the particle is hit more on one side than another, leading to the seemingly random nature of the motion.</a:t>
            </a:r>
          </a:p>
        </p:txBody>
      </p:sp>
    </p:spTree>
    <p:extLst>
      <p:ext uri="{BB962C8B-B14F-4D97-AF65-F5344CB8AC3E}">
        <p14:creationId xmlns:p14="http://schemas.microsoft.com/office/powerpoint/2010/main" val="29798468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06388" y="685800"/>
            <a:ext cx="7247012" cy="5440363"/>
          </a:xfrm>
        </p:spPr>
      </p:pic>
    </p:spTree>
    <p:extLst>
      <p:ext uri="{BB962C8B-B14F-4D97-AF65-F5344CB8AC3E}">
        <p14:creationId xmlns:p14="http://schemas.microsoft.com/office/powerpoint/2010/main" val="36677136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Conduction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Heat conduction</a:t>
            </a:r>
            <a:r>
              <a:rPr lang="en-US" dirty="0" smtClean="0"/>
              <a:t> (or </a:t>
            </a:r>
            <a:r>
              <a:rPr lang="en-US" b="1" dirty="0" smtClean="0"/>
              <a:t>thermal conduction</a:t>
            </a:r>
            <a:r>
              <a:rPr lang="en-US" dirty="0" smtClean="0"/>
              <a:t>) is the transfer of </a:t>
            </a:r>
            <a:r>
              <a:rPr lang="en-US" dirty="0" smtClean="0">
                <a:hlinkClick r:id="rId2" tooltip="Internal energy"/>
              </a:rPr>
              <a:t>internal energy</a:t>
            </a:r>
            <a:r>
              <a:rPr lang="en-US" dirty="0" smtClean="0"/>
              <a:t> by microscopic </a:t>
            </a:r>
            <a:r>
              <a:rPr lang="en-US" dirty="0" smtClean="0">
                <a:hlinkClick r:id="rId3" tooltip="Diffusion"/>
              </a:rPr>
              <a:t>diffusion</a:t>
            </a:r>
            <a:r>
              <a:rPr lang="en-US" dirty="0" smtClean="0"/>
              <a:t> and collisions of particles or quasi-particles within a body due to a </a:t>
            </a:r>
            <a:r>
              <a:rPr lang="en-US" dirty="0" smtClean="0">
                <a:hlinkClick r:id="rId4" tooltip="Temperature gradient"/>
              </a:rPr>
              <a:t>temperature gradient</a:t>
            </a:r>
            <a:r>
              <a:rPr lang="en-US" dirty="0" smtClean="0"/>
              <a:t>. The microscopically diffusing and colliding objects include molecules, electrons, atoms, and </a:t>
            </a:r>
            <a:r>
              <a:rPr lang="en-US" dirty="0" smtClean="0">
                <a:hlinkClick r:id="rId5" tooltip="Phonon"/>
              </a:rPr>
              <a:t>phonons</a:t>
            </a:r>
            <a:r>
              <a:rPr lang="en-US" dirty="0" smtClean="0"/>
              <a:t>. They transfer disorganized microscopic kinetic and potential energy, which are jointly known as internal energy. Conduction can only take place within an object or material, or between two objects that are in direct or indirect contact with each other. Conduction takes place in all forms of </a:t>
            </a:r>
            <a:r>
              <a:rPr lang="en-US" dirty="0" smtClean="0">
                <a:hlinkClick r:id="rId6" tooltip="Ponderable matter"/>
              </a:rPr>
              <a:t>ponderable matter</a:t>
            </a:r>
            <a:r>
              <a:rPr lang="en-US" dirty="0" smtClean="0"/>
              <a:t>, such as solids, liquids, gases and plasmas.</a:t>
            </a:r>
          </a:p>
          <a:p>
            <a:pPr marL="0" indent="0">
              <a:buNone/>
            </a:pPr>
            <a:r>
              <a:rPr lang="en-US" dirty="0" smtClean="0"/>
              <a:t>Whether by conduction or by thermal radiation, heat spontaneously flows from a hotter to a colder body. In the absence of external drivers, temperature differences decay over time, and the bodies approach </a:t>
            </a:r>
            <a:r>
              <a:rPr lang="en-US" dirty="0" smtClean="0">
                <a:hlinkClick r:id="rId7" tooltip="Thermal equilibrium"/>
              </a:rPr>
              <a:t>thermal equilibrium</a:t>
            </a:r>
            <a:r>
              <a:rPr lang="en-US" dirty="0" smtClean="0"/>
              <a:t>.</a:t>
            </a:r>
          </a:p>
          <a:p>
            <a:pPr marL="0" indent="0">
              <a:buNone/>
            </a:pPr>
            <a:endParaRPr lang="en-US" dirty="0"/>
          </a:p>
        </p:txBody>
      </p:sp>
    </p:spTree>
    <p:extLst>
      <p:ext uri="{BB962C8B-B14F-4D97-AF65-F5344CB8AC3E}">
        <p14:creationId xmlns:p14="http://schemas.microsoft.com/office/powerpoint/2010/main" val="32318179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Convection</a:t>
            </a:r>
            <a:endParaRPr lang="en-US" dirty="0"/>
          </a:p>
        </p:txBody>
      </p:sp>
      <p:sp>
        <p:nvSpPr>
          <p:cNvPr id="3" name="Content Placeholder 2"/>
          <p:cNvSpPr>
            <a:spLocks noGrp="1"/>
          </p:cNvSpPr>
          <p:nvPr>
            <p:ph idx="1"/>
          </p:nvPr>
        </p:nvSpPr>
        <p:spPr/>
        <p:txBody>
          <a:bodyPr>
            <a:noAutofit/>
          </a:bodyPr>
          <a:lstStyle/>
          <a:p>
            <a:pPr marL="0" indent="0">
              <a:buNone/>
            </a:pPr>
            <a:r>
              <a:rPr lang="en-US" sz="1600" b="1" dirty="0" smtClean="0"/>
              <a:t>Convection</a:t>
            </a:r>
            <a:r>
              <a:rPr lang="en-US" sz="1600" dirty="0" smtClean="0"/>
              <a:t> is the concerted, collective movement of groups or aggregates of </a:t>
            </a:r>
            <a:r>
              <a:rPr lang="en-US" sz="1600" dirty="0" smtClean="0">
                <a:hlinkClick r:id="rId2" tooltip="Molecule"/>
              </a:rPr>
              <a:t>molecules</a:t>
            </a:r>
            <a:r>
              <a:rPr lang="en-US" sz="1600" dirty="0" smtClean="0"/>
              <a:t> within </a:t>
            </a:r>
            <a:r>
              <a:rPr lang="en-US" sz="1600" dirty="0" smtClean="0">
                <a:hlinkClick r:id="rId3" tooltip="Fluid"/>
              </a:rPr>
              <a:t>fluids</a:t>
            </a:r>
            <a:r>
              <a:rPr lang="en-US" sz="1600" dirty="0" smtClean="0"/>
              <a:t> (e.g., </a:t>
            </a:r>
            <a:r>
              <a:rPr lang="en-US" sz="1600" dirty="0" smtClean="0">
                <a:hlinkClick r:id="rId4" tooltip="Liquid"/>
              </a:rPr>
              <a:t>liquids</a:t>
            </a:r>
            <a:r>
              <a:rPr lang="en-US" sz="1600" dirty="0" smtClean="0"/>
              <a:t>, </a:t>
            </a:r>
            <a:r>
              <a:rPr lang="en-US" sz="1600" dirty="0" smtClean="0">
                <a:hlinkClick r:id="rId5" tooltip="Gas"/>
              </a:rPr>
              <a:t>gases</a:t>
            </a:r>
            <a:r>
              <a:rPr lang="en-US" sz="1600" dirty="0" smtClean="0"/>
              <a:t>) and </a:t>
            </a:r>
            <a:r>
              <a:rPr lang="en-US" sz="1600" dirty="0" err="1" smtClean="0">
                <a:hlinkClick r:id="rId6" tooltip="Rheid"/>
              </a:rPr>
              <a:t>rheids</a:t>
            </a:r>
            <a:r>
              <a:rPr lang="en-US" sz="1600" dirty="0" smtClean="0"/>
              <a:t>, either through </a:t>
            </a:r>
            <a:r>
              <a:rPr lang="en-US" sz="1600" dirty="0" smtClean="0">
                <a:hlinkClick r:id="rId7" tooltip="Advection"/>
              </a:rPr>
              <a:t>advection</a:t>
            </a:r>
            <a:r>
              <a:rPr lang="en-US" sz="1600" dirty="0" smtClean="0"/>
              <a:t> or through </a:t>
            </a:r>
            <a:r>
              <a:rPr lang="en-US" sz="1600" dirty="0" smtClean="0">
                <a:hlinkClick r:id="rId8" tooltip="Diffusion"/>
              </a:rPr>
              <a:t>diffusion</a:t>
            </a:r>
            <a:r>
              <a:rPr lang="en-US" sz="1600" dirty="0" smtClean="0"/>
              <a:t> or as a combination of both of them. Convection of mass cannot take place in solids, since neither bulk current flows nor significant diffusion can take place in solids. Diffusion of heat can take place in solids, but that is called </a:t>
            </a:r>
            <a:r>
              <a:rPr lang="en-US" sz="1600" dirty="0" smtClean="0">
                <a:hlinkClick r:id="rId9" tooltip="Thermal conduction"/>
              </a:rPr>
              <a:t>heat conduction</a:t>
            </a:r>
            <a:r>
              <a:rPr lang="en-US" sz="1600" dirty="0" smtClean="0"/>
              <a:t>. Convection can be demonstrated by placing a heat source (e.g. a </a:t>
            </a:r>
            <a:r>
              <a:rPr lang="en-US" sz="1600" dirty="0" smtClean="0">
                <a:hlinkClick r:id="rId10" tooltip="Bunsen burner"/>
              </a:rPr>
              <a:t>Bunsen burner</a:t>
            </a:r>
            <a:r>
              <a:rPr lang="en-US" sz="1600" dirty="0" smtClean="0"/>
              <a:t>) at the side of a glass full of a liquid, and observing the changes in temperature in the glass caused by the warmer fluid moving into cooler areas.</a:t>
            </a:r>
          </a:p>
          <a:p>
            <a:pPr marL="0" indent="0">
              <a:buNone/>
            </a:pPr>
            <a:r>
              <a:rPr lang="en-US" sz="1600" dirty="0" smtClean="0">
                <a:hlinkClick r:id="rId11" tooltip="Convective heat transfer"/>
              </a:rPr>
              <a:t>Convective heat transfer</a:t>
            </a:r>
            <a:r>
              <a:rPr lang="en-US" sz="1600" dirty="0" smtClean="0"/>
              <a:t> is one of the major modes of </a:t>
            </a:r>
            <a:r>
              <a:rPr lang="en-US" sz="1600" dirty="0" smtClean="0">
                <a:hlinkClick r:id="rId12" tooltip="Heat transfer"/>
              </a:rPr>
              <a:t>heat transfer</a:t>
            </a:r>
            <a:r>
              <a:rPr lang="en-US" sz="1600" dirty="0" smtClean="0"/>
              <a:t>, and convection is also a major mode of </a:t>
            </a:r>
            <a:r>
              <a:rPr lang="en-US" sz="1600" dirty="0" smtClean="0">
                <a:hlinkClick r:id="rId13" tooltip="Mass transfer"/>
              </a:rPr>
              <a:t>mass transfer</a:t>
            </a:r>
            <a:r>
              <a:rPr lang="en-US" sz="1600" dirty="0" smtClean="0"/>
              <a:t> in fluids. Convective heat and mass transfer take place both by </a:t>
            </a:r>
            <a:r>
              <a:rPr lang="en-US" sz="1600" dirty="0" smtClean="0">
                <a:hlinkClick r:id="rId8" tooltip="Diffusion"/>
              </a:rPr>
              <a:t>diffusion</a:t>
            </a:r>
            <a:r>
              <a:rPr lang="en-US" sz="1600" dirty="0" smtClean="0"/>
              <a:t> – the random </a:t>
            </a:r>
            <a:r>
              <a:rPr lang="en-US" sz="1600" dirty="0" smtClean="0">
                <a:hlinkClick r:id="rId14" tooltip="Brownian motion"/>
              </a:rPr>
              <a:t>Brownian motion</a:t>
            </a:r>
            <a:r>
              <a:rPr lang="en-US" sz="1600" dirty="0" smtClean="0"/>
              <a:t> of individual particles in the fluid – and by </a:t>
            </a:r>
            <a:r>
              <a:rPr lang="en-US" sz="1600" dirty="0" smtClean="0">
                <a:hlinkClick r:id="rId7" tooltip="Advection"/>
              </a:rPr>
              <a:t>advection</a:t>
            </a:r>
            <a:r>
              <a:rPr lang="en-US" sz="1600" dirty="0" smtClean="0"/>
              <a:t>, in which matter or heat is transported by the larger-scale motion of currents in the fluid. In the context of heat and mass transfer, the term "convection" is used to refer to the sum of </a:t>
            </a:r>
            <a:r>
              <a:rPr lang="en-US" sz="1600" dirty="0" err="1" smtClean="0"/>
              <a:t>advective</a:t>
            </a:r>
            <a:r>
              <a:rPr lang="en-US" sz="1600" dirty="0" smtClean="0"/>
              <a:t> and diffusive transfer. In common use the term "convection" may refer loosely to heat transfer by convection, as opposed to mass transfer by convection, or the convection process in general. Sometimes "convection" is even used to refer specifically to "free heat convection" (natural heat convection) as opposed to forced heat convection. However, in mechanics the correct use of the word is the general sense, and different types of convection should be properly qualified for clarity.</a:t>
            </a:r>
          </a:p>
        </p:txBody>
      </p:sp>
    </p:spTree>
    <p:extLst>
      <p:ext uri="{BB962C8B-B14F-4D97-AF65-F5344CB8AC3E}">
        <p14:creationId xmlns:p14="http://schemas.microsoft.com/office/powerpoint/2010/main" val="3640246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Radiation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hlinkClick r:id="rId2" tooltip="Thermal radiation"/>
              </a:rPr>
              <a:t>Thermal radiation</a:t>
            </a:r>
            <a:r>
              <a:rPr lang="en-US" dirty="0" smtClean="0"/>
              <a:t> occurs through a </a:t>
            </a:r>
            <a:r>
              <a:rPr lang="en-US" dirty="0" smtClean="0">
                <a:hlinkClick r:id="rId3" tooltip="Vacuum"/>
              </a:rPr>
              <a:t>vacuum</a:t>
            </a:r>
            <a:r>
              <a:rPr lang="en-US" dirty="0" smtClean="0"/>
              <a:t> or any </a:t>
            </a:r>
            <a:r>
              <a:rPr lang="en-US" dirty="0" smtClean="0">
                <a:hlinkClick r:id="rId4" tooltip="Transparency (optics)"/>
              </a:rPr>
              <a:t>transparent</a:t>
            </a:r>
            <a:r>
              <a:rPr lang="en-US" dirty="0" smtClean="0"/>
              <a:t> </a:t>
            </a:r>
            <a:r>
              <a:rPr lang="en-US" dirty="0" smtClean="0">
                <a:hlinkClick r:id="rId5" tooltip="Optical medium"/>
              </a:rPr>
              <a:t>medium</a:t>
            </a:r>
            <a:r>
              <a:rPr lang="en-US" dirty="0" smtClean="0"/>
              <a:t> (</a:t>
            </a:r>
            <a:r>
              <a:rPr lang="en-US" dirty="0" smtClean="0">
                <a:hlinkClick r:id="rId6" tooltip="Solid"/>
              </a:rPr>
              <a:t>solid</a:t>
            </a:r>
            <a:r>
              <a:rPr lang="en-US" dirty="0" smtClean="0"/>
              <a:t> or </a:t>
            </a:r>
            <a:r>
              <a:rPr lang="en-US" dirty="0" smtClean="0">
                <a:hlinkClick r:id="rId7" tooltip="Fluid"/>
              </a:rPr>
              <a:t>fluid</a:t>
            </a:r>
            <a:r>
              <a:rPr lang="en-US" dirty="0" smtClean="0"/>
              <a:t>). It is the transfer of energy by means of </a:t>
            </a:r>
            <a:r>
              <a:rPr lang="en-US" dirty="0" smtClean="0">
                <a:hlinkClick r:id="rId8" tooltip="Photons"/>
              </a:rPr>
              <a:t>photons</a:t>
            </a:r>
            <a:r>
              <a:rPr lang="en-US" dirty="0" smtClean="0"/>
              <a:t> in </a:t>
            </a:r>
            <a:r>
              <a:rPr lang="en-US" dirty="0" smtClean="0">
                <a:hlinkClick r:id="rId9" tooltip="Electromagnetic waves"/>
              </a:rPr>
              <a:t>electromagnetic waves</a:t>
            </a:r>
            <a:r>
              <a:rPr lang="en-US" dirty="0" smtClean="0"/>
              <a:t> governed by the same laws. </a:t>
            </a:r>
            <a:r>
              <a:rPr lang="en-US" dirty="0" smtClean="0">
                <a:hlinkClick r:id="rId10" tooltip="Earth's radiation balance"/>
              </a:rPr>
              <a:t>Earth's radiation balance</a:t>
            </a:r>
            <a:r>
              <a:rPr lang="en-US" dirty="0" smtClean="0"/>
              <a:t> depends on the incoming and the outgoing thermal radiation, </a:t>
            </a:r>
            <a:r>
              <a:rPr lang="en-US" dirty="0" smtClean="0">
                <a:hlinkClick r:id="rId11" tooltip="Earth's energy budget"/>
              </a:rPr>
              <a:t>Earth's energy budget</a:t>
            </a:r>
            <a:r>
              <a:rPr lang="en-US" dirty="0" smtClean="0"/>
              <a:t>. </a:t>
            </a:r>
            <a:r>
              <a:rPr lang="en-US" dirty="0" smtClean="0">
                <a:hlinkClick r:id="rId12" tooltip="Anthropogenic"/>
              </a:rPr>
              <a:t>Anthropogenic</a:t>
            </a:r>
            <a:r>
              <a:rPr lang="en-US" dirty="0" smtClean="0"/>
              <a:t> perturbations in the climate system, are responsible for a positive </a:t>
            </a:r>
            <a:r>
              <a:rPr lang="en-US" dirty="0" err="1" smtClean="0">
                <a:hlinkClick r:id="rId13" tooltip="Radiative forcing"/>
              </a:rPr>
              <a:t>radiative</a:t>
            </a:r>
            <a:r>
              <a:rPr lang="en-US" dirty="0" smtClean="0">
                <a:hlinkClick r:id="rId13" tooltip="Radiative forcing"/>
              </a:rPr>
              <a:t> forcing</a:t>
            </a:r>
            <a:r>
              <a:rPr lang="en-US" dirty="0" smtClean="0"/>
              <a:t> which reduces the net </a:t>
            </a:r>
            <a:r>
              <a:rPr lang="en-US" dirty="0" err="1" smtClean="0"/>
              <a:t>longwave</a:t>
            </a:r>
            <a:r>
              <a:rPr lang="en-US" dirty="0" smtClean="0"/>
              <a:t> radiation loss out to </a:t>
            </a:r>
            <a:r>
              <a:rPr lang="en-US" dirty="0" smtClean="0">
                <a:hlinkClick r:id="rId14" tooltip="Space"/>
              </a:rPr>
              <a:t>Space</a:t>
            </a:r>
            <a:r>
              <a:rPr lang="en-US" dirty="0" smtClean="0"/>
              <a:t>.</a:t>
            </a:r>
          </a:p>
          <a:p>
            <a:pPr marL="0" indent="0">
              <a:buNone/>
            </a:pPr>
            <a:r>
              <a:rPr lang="en-US" dirty="0" smtClean="0">
                <a:hlinkClick r:id="rId2" tooltip="Thermal radiation"/>
              </a:rPr>
              <a:t>Thermal radiation</a:t>
            </a:r>
            <a:r>
              <a:rPr lang="en-US" dirty="0" smtClean="0"/>
              <a:t> is energy emitted by matter as electromagnetic waves, due to the pool of </a:t>
            </a:r>
            <a:r>
              <a:rPr lang="en-US" dirty="0" smtClean="0">
                <a:hlinkClick r:id="rId15" tooltip="Thermal energy"/>
              </a:rPr>
              <a:t>thermal energy</a:t>
            </a:r>
            <a:r>
              <a:rPr lang="en-US" dirty="0" smtClean="0"/>
              <a:t> in all matter with a temperature above </a:t>
            </a:r>
            <a:r>
              <a:rPr lang="en-US" dirty="0" smtClean="0">
                <a:hlinkClick r:id="rId16" tooltip="Absolute zero"/>
              </a:rPr>
              <a:t>absolute zero</a:t>
            </a:r>
            <a:r>
              <a:rPr lang="en-US" dirty="0" smtClean="0"/>
              <a:t>. Thermal radiation propagates without the presence of matter through the </a:t>
            </a:r>
            <a:r>
              <a:rPr lang="en-US" dirty="0" smtClean="0">
                <a:hlinkClick r:id="rId3" tooltip="Vacuum"/>
              </a:rPr>
              <a:t>vacuum</a:t>
            </a:r>
            <a:r>
              <a:rPr lang="en-US" dirty="0" smtClean="0"/>
              <a:t> of space.</a:t>
            </a:r>
          </a:p>
          <a:p>
            <a:pPr marL="0" indent="0">
              <a:buNone/>
            </a:pPr>
            <a:r>
              <a:rPr lang="en-US" dirty="0" smtClean="0"/>
              <a:t>Thermal radiation is a direct result of the random movements of atoms and molecules in matter. Since these atoms and molecules are composed of charged particles (</a:t>
            </a:r>
            <a:r>
              <a:rPr lang="en-US" dirty="0" smtClean="0">
                <a:hlinkClick r:id="rId17" tooltip="Proton"/>
              </a:rPr>
              <a:t>protons</a:t>
            </a:r>
            <a:r>
              <a:rPr lang="en-US" dirty="0" smtClean="0"/>
              <a:t> and </a:t>
            </a:r>
            <a:r>
              <a:rPr lang="en-US" dirty="0" smtClean="0">
                <a:hlinkClick r:id="rId18" tooltip="Electron"/>
              </a:rPr>
              <a:t>electrons</a:t>
            </a:r>
            <a:r>
              <a:rPr lang="en-US" dirty="0" smtClean="0"/>
              <a:t>), their movement results in the emission of </a:t>
            </a:r>
            <a:r>
              <a:rPr lang="en-US" dirty="0" smtClean="0">
                <a:hlinkClick r:id="rId19" tooltip="Electromagnetic radiation"/>
              </a:rPr>
              <a:t>electromagnetic radiation</a:t>
            </a:r>
            <a:r>
              <a:rPr lang="en-US" dirty="0" smtClean="0"/>
              <a:t>, which carries energy away from the surface.</a:t>
            </a:r>
          </a:p>
          <a:p>
            <a:pPr marL="0" indent="0">
              <a:buNone/>
            </a:pPr>
            <a:endParaRPr lang="en-US" dirty="0"/>
          </a:p>
        </p:txBody>
      </p:sp>
    </p:spTree>
    <p:extLst>
      <p:ext uri="{BB962C8B-B14F-4D97-AF65-F5344CB8AC3E}">
        <p14:creationId xmlns:p14="http://schemas.microsoft.com/office/powerpoint/2010/main" val="36832616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Internal energy</a:t>
            </a:r>
          </a:p>
        </p:txBody>
      </p:sp>
      <p:sp>
        <p:nvSpPr>
          <p:cNvPr id="3" name="Content Placeholder 2"/>
          <p:cNvSpPr>
            <a:spLocks noGrp="1"/>
          </p:cNvSpPr>
          <p:nvPr>
            <p:ph idx="1"/>
          </p:nvPr>
        </p:nvSpPr>
        <p:spPr/>
        <p:txBody>
          <a:bodyPr/>
          <a:lstStyle/>
          <a:p>
            <a:pPr marL="0" indent="0">
              <a:buNone/>
            </a:pPr>
            <a:r>
              <a:rPr lang="en-US" dirty="0"/>
              <a:t>T</a:t>
            </a:r>
            <a:r>
              <a:rPr lang="en-US" dirty="0" smtClean="0"/>
              <a:t>he </a:t>
            </a:r>
            <a:r>
              <a:rPr lang="en-US" b="1" dirty="0" smtClean="0"/>
              <a:t>internal energy</a:t>
            </a:r>
            <a:r>
              <a:rPr lang="en-US" dirty="0" smtClean="0"/>
              <a:t> is one of the two cardinal </a:t>
            </a:r>
            <a:r>
              <a:rPr lang="en-US" dirty="0" smtClean="0">
                <a:hlinkClick r:id="rId2" tooltip="State function"/>
              </a:rPr>
              <a:t>state functions</a:t>
            </a:r>
            <a:r>
              <a:rPr lang="en-US" dirty="0" smtClean="0"/>
              <a:t> of the state variables of a </a:t>
            </a:r>
            <a:r>
              <a:rPr lang="en-US" dirty="0" smtClean="0">
                <a:hlinkClick r:id="rId3" tooltip="Thermodynamic system"/>
              </a:rPr>
              <a:t>thermodynamic system</a:t>
            </a:r>
            <a:r>
              <a:rPr lang="en-US" dirty="0" smtClean="0"/>
              <a:t>. It refers to energy contained within the system, while excluding the kinetic energy of motion of the system as a whole and the potential energy of the system as a whole due to external force fields. It keeps account of the gains and losses of energy of the system.</a:t>
            </a:r>
            <a:endParaRPr lang="en-US" dirty="0"/>
          </a:p>
        </p:txBody>
      </p:sp>
    </p:spTree>
    <p:extLst>
      <p:ext uri="{BB962C8B-B14F-4D97-AF65-F5344CB8AC3E}">
        <p14:creationId xmlns:p14="http://schemas.microsoft.com/office/powerpoint/2010/main" val="19730767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Internal energy </a:t>
            </a:r>
            <a:r>
              <a:rPr lang="en-US" dirty="0"/>
              <a:t>(continued)</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internal energy of a system can be changed by (1) heating the system, or (2) by doing </a:t>
            </a:r>
            <a:r>
              <a:rPr lang="en-US" dirty="0" smtClean="0">
                <a:hlinkClick r:id="rId2" tooltip="Work (thermodynamics)"/>
              </a:rPr>
              <a:t>work</a:t>
            </a:r>
            <a:r>
              <a:rPr lang="en-US" dirty="0" smtClean="0"/>
              <a:t> on it, or (3) by adding or taking away matter. When matter transfer is prevented by impermeable walls containing the system, it is said to be </a:t>
            </a:r>
            <a:r>
              <a:rPr lang="en-US" dirty="0" smtClean="0">
                <a:hlinkClick r:id="rId3" tooltip="Closed system"/>
              </a:rPr>
              <a:t>closed</a:t>
            </a:r>
            <a:r>
              <a:rPr lang="en-US" dirty="0" smtClean="0"/>
              <a:t>. Then the </a:t>
            </a:r>
            <a:r>
              <a:rPr lang="en-US" dirty="0" smtClean="0">
                <a:hlinkClick r:id="rId4" tooltip="First law of thermodynamics"/>
              </a:rPr>
              <a:t>first law of thermodynamics</a:t>
            </a:r>
            <a:r>
              <a:rPr lang="en-US" dirty="0" smtClean="0"/>
              <a:t> states that the increase in internal energy is equal to the total heat added and work done on the system by the surroundings. If the containing walls pass neither matter nor energy, the system is said to be isolated. Then its internal energy cannot change.</a:t>
            </a:r>
            <a:endParaRPr lang="en-US" dirty="0"/>
          </a:p>
        </p:txBody>
      </p:sp>
    </p:spTree>
    <p:extLst>
      <p:ext uri="{BB962C8B-B14F-4D97-AF65-F5344CB8AC3E}">
        <p14:creationId xmlns:p14="http://schemas.microsoft.com/office/powerpoint/2010/main" val="1639212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Internal energy </a:t>
            </a:r>
            <a:r>
              <a:rPr lang="en-US" dirty="0"/>
              <a:t>(continued)</a:t>
            </a:r>
          </a:p>
        </p:txBody>
      </p:sp>
      <p:sp>
        <p:nvSpPr>
          <p:cNvPr id="3" name="Content Placeholder 2"/>
          <p:cNvSpPr>
            <a:spLocks noGrp="1"/>
          </p:cNvSpPr>
          <p:nvPr>
            <p:ph idx="1"/>
          </p:nvPr>
        </p:nvSpPr>
        <p:spPr/>
        <p:txBody>
          <a:bodyPr>
            <a:normAutofit/>
          </a:bodyPr>
          <a:lstStyle/>
          <a:p>
            <a:pPr marL="0" indent="0">
              <a:buNone/>
            </a:pPr>
            <a:r>
              <a:rPr lang="en-US" sz="15000" dirty="0" smtClean="0"/>
              <a:t>U = Q - W</a:t>
            </a:r>
            <a:endParaRPr lang="en-US" sz="15000" dirty="0"/>
          </a:p>
        </p:txBody>
      </p:sp>
    </p:spTree>
    <p:extLst>
      <p:ext uri="{BB962C8B-B14F-4D97-AF65-F5344CB8AC3E}">
        <p14:creationId xmlns:p14="http://schemas.microsoft.com/office/powerpoint/2010/main" val="18957935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0" b="1" dirty="0" smtClean="0"/>
              <a:t>W = PV</a:t>
            </a:r>
            <a:endParaRPr lang="en-US" sz="20000" b="1" dirty="0"/>
          </a:p>
        </p:txBody>
      </p:sp>
    </p:spTree>
    <p:extLst>
      <p:ext uri="{BB962C8B-B14F-4D97-AF65-F5344CB8AC3E}">
        <p14:creationId xmlns:p14="http://schemas.microsoft.com/office/powerpoint/2010/main" val="180341118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Calorimetry</a:t>
            </a:r>
            <a:endParaRPr lang="en-US" b="1"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err="1" smtClean="0"/>
              <a:t>Calorimetry</a:t>
            </a:r>
            <a:r>
              <a:rPr lang="en-US" dirty="0" smtClean="0"/>
              <a:t> is the science or act of measuring changes </a:t>
            </a:r>
            <a:r>
              <a:rPr lang="en-US" dirty="0" smtClean="0">
                <a:hlinkClick r:id="rId2" tooltip="State variables"/>
              </a:rPr>
              <a:t>state variables</a:t>
            </a:r>
            <a:r>
              <a:rPr lang="en-US" dirty="0" smtClean="0"/>
              <a:t> of a body for the purpose of deriving the </a:t>
            </a:r>
            <a:r>
              <a:rPr lang="en-US" dirty="0" smtClean="0">
                <a:hlinkClick r:id="rId3" tooltip="Heat transfer"/>
              </a:rPr>
              <a:t>heat transfer</a:t>
            </a:r>
            <a:r>
              <a:rPr lang="en-US" dirty="0" smtClean="0"/>
              <a:t> associated with changes of its state due for example to </a:t>
            </a:r>
            <a:r>
              <a:rPr lang="en-US" dirty="0" smtClean="0">
                <a:hlinkClick r:id="rId4" tooltip="Chemical reaction"/>
              </a:rPr>
              <a:t>chemical reactions</a:t>
            </a:r>
            <a:r>
              <a:rPr lang="en-US" dirty="0" smtClean="0"/>
              <a:t>, </a:t>
            </a:r>
            <a:r>
              <a:rPr lang="en-US" dirty="0" smtClean="0">
                <a:hlinkClick r:id="rId5" tooltip="Physical change"/>
              </a:rPr>
              <a:t>physical changes</a:t>
            </a:r>
            <a:r>
              <a:rPr lang="en-US" dirty="0" smtClean="0"/>
              <a:t>, or </a:t>
            </a:r>
            <a:r>
              <a:rPr lang="en-US" dirty="0" smtClean="0">
                <a:hlinkClick r:id="rId6" tooltip="Phase transition"/>
              </a:rPr>
              <a:t>phase transitions</a:t>
            </a:r>
            <a:r>
              <a:rPr lang="en-US" dirty="0" smtClean="0"/>
              <a:t> under specified constraints. </a:t>
            </a:r>
            <a:r>
              <a:rPr lang="en-US" dirty="0" err="1" smtClean="0"/>
              <a:t>Calorimetry</a:t>
            </a:r>
            <a:r>
              <a:rPr lang="en-US" dirty="0" smtClean="0"/>
              <a:t> is performed with a </a:t>
            </a:r>
            <a:r>
              <a:rPr lang="en-US" dirty="0" smtClean="0">
                <a:hlinkClick r:id="rId7" tooltip="Calorimeter"/>
              </a:rPr>
              <a:t>calorimeter</a:t>
            </a:r>
            <a:r>
              <a:rPr lang="en-US" dirty="0" smtClean="0"/>
              <a:t>. The word </a:t>
            </a:r>
            <a:r>
              <a:rPr lang="en-US" i="1" dirty="0" err="1" smtClean="0"/>
              <a:t>calorimetry</a:t>
            </a:r>
            <a:r>
              <a:rPr lang="en-US" dirty="0" smtClean="0"/>
              <a:t> is derived from the Latin word </a:t>
            </a:r>
            <a:r>
              <a:rPr lang="en-US" i="1" dirty="0" err="1" smtClean="0"/>
              <a:t>calor</a:t>
            </a:r>
            <a:r>
              <a:rPr lang="en-US" dirty="0" smtClean="0"/>
              <a:t>, meaning heat and the Greek word </a:t>
            </a:r>
            <a:r>
              <a:rPr lang="en-US" i="1" dirty="0" err="1" smtClean="0"/>
              <a:t>μέτρον</a:t>
            </a:r>
            <a:r>
              <a:rPr lang="en-US" dirty="0" smtClean="0"/>
              <a:t> (</a:t>
            </a:r>
            <a:r>
              <a:rPr lang="en-US" dirty="0" err="1" smtClean="0"/>
              <a:t>metron</a:t>
            </a:r>
            <a:r>
              <a:rPr lang="en-US" dirty="0" smtClean="0"/>
              <a:t>), meaning measure. Scottish physician and scientist </a:t>
            </a:r>
            <a:r>
              <a:rPr lang="en-US" dirty="0" smtClean="0">
                <a:hlinkClick r:id="rId8" tooltip="Joseph Black"/>
              </a:rPr>
              <a:t>Joseph Black</a:t>
            </a:r>
            <a:r>
              <a:rPr lang="en-US" dirty="0" smtClean="0"/>
              <a:t>, who was the first to recognize the distinction between </a:t>
            </a:r>
            <a:r>
              <a:rPr lang="en-US" dirty="0" smtClean="0">
                <a:hlinkClick r:id="rId9" tooltip="Heat"/>
              </a:rPr>
              <a:t>heat</a:t>
            </a:r>
            <a:r>
              <a:rPr lang="en-US" dirty="0" smtClean="0"/>
              <a:t> and </a:t>
            </a:r>
            <a:r>
              <a:rPr lang="en-US" dirty="0" smtClean="0">
                <a:hlinkClick r:id="rId10" tooltip="Temperature"/>
              </a:rPr>
              <a:t>temperature</a:t>
            </a:r>
            <a:r>
              <a:rPr lang="en-US" dirty="0" smtClean="0"/>
              <a:t>, is said to be the founder of the science of </a:t>
            </a:r>
            <a:r>
              <a:rPr lang="en-US" dirty="0" err="1" smtClean="0"/>
              <a:t>calorimetry</a:t>
            </a:r>
            <a:r>
              <a:rPr lang="en-US" dirty="0" smtClean="0"/>
              <a:t>.</a:t>
            </a:r>
            <a:endParaRPr lang="en-US" dirty="0"/>
          </a:p>
        </p:txBody>
      </p:sp>
    </p:spTree>
    <p:extLst>
      <p:ext uri="{BB962C8B-B14F-4D97-AF65-F5344CB8AC3E}">
        <p14:creationId xmlns:p14="http://schemas.microsoft.com/office/powerpoint/2010/main" val="41063891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Calorimetry</a:t>
            </a:r>
            <a:r>
              <a:rPr lang="en-US" b="1" dirty="0" smtClean="0"/>
              <a:t> </a:t>
            </a:r>
            <a:r>
              <a:rPr lang="en-US" dirty="0"/>
              <a:t>(continued)</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Indirect </a:t>
            </a:r>
            <a:r>
              <a:rPr lang="en-US" b="1" dirty="0" err="1" smtClean="0"/>
              <a:t>calorimetry</a:t>
            </a:r>
            <a:r>
              <a:rPr lang="en-US" dirty="0" smtClean="0"/>
              <a:t> calculates </a:t>
            </a:r>
            <a:r>
              <a:rPr lang="en-US" dirty="0" smtClean="0">
                <a:hlinkClick r:id="rId2" tooltip="Heat"/>
              </a:rPr>
              <a:t>heat</a:t>
            </a:r>
            <a:r>
              <a:rPr lang="en-US" dirty="0" smtClean="0"/>
              <a:t> that living organisms produce by measuring either their production of </a:t>
            </a:r>
            <a:r>
              <a:rPr lang="en-US" dirty="0" smtClean="0">
                <a:hlinkClick r:id="rId3" tooltip="Carbon dioxide"/>
              </a:rPr>
              <a:t>carbon dioxide</a:t>
            </a:r>
            <a:r>
              <a:rPr lang="en-US" dirty="0" smtClean="0"/>
              <a:t> and nitrogen waste (frequently </a:t>
            </a:r>
            <a:r>
              <a:rPr lang="en-US" dirty="0" smtClean="0">
                <a:hlinkClick r:id="rId4" tooltip="Ammonia"/>
              </a:rPr>
              <a:t>ammonia</a:t>
            </a:r>
            <a:r>
              <a:rPr lang="en-US" dirty="0" smtClean="0"/>
              <a:t> in aquatic organisms, or </a:t>
            </a:r>
            <a:r>
              <a:rPr lang="en-US" dirty="0" smtClean="0">
                <a:hlinkClick r:id="rId5" tooltip="Urea"/>
              </a:rPr>
              <a:t>urea</a:t>
            </a:r>
            <a:r>
              <a:rPr lang="en-US" dirty="0" smtClean="0"/>
              <a:t> in terrestrial ones), or from their consumption of </a:t>
            </a:r>
            <a:r>
              <a:rPr lang="en-US" dirty="0" smtClean="0">
                <a:hlinkClick r:id="rId6" tooltip="Oxygen"/>
              </a:rPr>
              <a:t>oxygen</a:t>
            </a:r>
            <a:r>
              <a:rPr lang="en-US" dirty="0" smtClean="0"/>
              <a:t>. </a:t>
            </a:r>
            <a:r>
              <a:rPr lang="en-US" dirty="0" smtClean="0">
                <a:hlinkClick r:id="rId7" tooltip="Antoine Lavoisier"/>
              </a:rPr>
              <a:t>Lavoisier</a:t>
            </a:r>
            <a:r>
              <a:rPr lang="en-US" dirty="0" smtClean="0"/>
              <a:t> noted in 1780 that heat production can be predicted from oxygen consumption this way, using </a:t>
            </a:r>
            <a:r>
              <a:rPr lang="en-US" dirty="0" smtClean="0">
                <a:hlinkClick r:id="rId8" tooltip="Multiple regression"/>
              </a:rPr>
              <a:t>multiple regression</a:t>
            </a:r>
            <a:r>
              <a:rPr lang="en-US" dirty="0" smtClean="0"/>
              <a:t>. The </a:t>
            </a:r>
            <a:r>
              <a:rPr lang="en-US" dirty="0" smtClean="0">
                <a:hlinkClick r:id="rId9" tooltip="Dynamic Energy Budget"/>
              </a:rPr>
              <a:t>Dynamic Energy Budget</a:t>
            </a:r>
            <a:r>
              <a:rPr lang="en-US" dirty="0" smtClean="0"/>
              <a:t> theory explains why this procedure is correct. Heat generated by living organisms may also be measured by </a:t>
            </a:r>
            <a:r>
              <a:rPr lang="en-US" b="1" dirty="0" smtClean="0"/>
              <a:t>direct </a:t>
            </a:r>
            <a:r>
              <a:rPr lang="en-US" b="1" dirty="0" err="1" smtClean="0"/>
              <a:t>calorimetry</a:t>
            </a:r>
            <a:r>
              <a:rPr lang="en-US" dirty="0" smtClean="0"/>
              <a:t>, in which the entire organism is placed inside the calorimeter for the measurement.</a:t>
            </a:r>
            <a:endParaRPr lang="en-US" dirty="0"/>
          </a:p>
        </p:txBody>
      </p:sp>
    </p:spTree>
    <p:extLst>
      <p:ext uri="{BB962C8B-B14F-4D97-AF65-F5344CB8AC3E}">
        <p14:creationId xmlns:p14="http://schemas.microsoft.com/office/powerpoint/2010/main" val="3088362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r>
              <a:rPr lang="en-US" dirty="0" smtClean="0"/>
              <a:t>) </a:t>
            </a:r>
            <a:r>
              <a:rPr lang="en-US" b="1" dirty="0" smtClean="0"/>
              <a:t>Brownian motion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mathematical model of Brownian motion has numerous real-world applications. For instance, </a:t>
            </a:r>
            <a:r>
              <a:rPr lang="en-US" dirty="0" smtClean="0">
                <a:hlinkClick r:id="rId2" tooltip="Stock market"/>
              </a:rPr>
              <a:t>Stock market</a:t>
            </a:r>
            <a:r>
              <a:rPr lang="en-US" dirty="0" smtClean="0"/>
              <a:t> fluctuations are often cited, although </a:t>
            </a:r>
            <a:r>
              <a:rPr lang="en-US" dirty="0" smtClean="0">
                <a:hlinkClick r:id="rId3" tooltip="Benoit Mandelbrot"/>
              </a:rPr>
              <a:t>Benoit Mandelbrot</a:t>
            </a:r>
            <a:r>
              <a:rPr lang="en-US" dirty="0" smtClean="0"/>
              <a:t> rejected its applicability to stock price movements in part because these are discontinuous.</a:t>
            </a:r>
          </a:p>
          <a:p>
            <a:pPr marL="0" indent="0">
              <a:buNone/>
            </a:pPr>
            <a:r>
              <a:rPr lang="en-US" dirty="0" smtClean="0"/>
              <a:t>Brownian motion is among the simplest of the continuous-time </a:t>
            </a:r>
            <a:r>
              <a:rPr lang="en-US" dirty="0" smtClean="0">
                <a:hlinkClick r:id="rId4" tooltip="Stochastic process"/>
              </a:rPr>
              <a:t>stochastic (or probabilistic) processes</a:t>
            </a:r>
            <a:r>
              <a:rPr lang="en-US" dirty="0" smtClean="0"/>
              <a:t>, and it is a </a:t>
            </a:r>
            <a:r>
              <a:rPr lang="en-US" dirty="0" smtClean="0">
                <a:hlinkClick r:id="rId5" tooltip="Limit (mathematics)"/>
              </a:rPr>
              <a:t>limit</a:t>
            </a:r>
            <a:r>
              <a:rPr lang="en-US" dirty="0" smtClean="0"/>
              <a:t> of both simpler and more complicated stochastic processes (see </a:t>
            </a:r>
            <a:r>
              <a:rPr lang="en-US" dirty="0" smtClean="0">
                <a:hlinkClick r:id="rId6" tooltip="Random walk"/>
              </a:rPr>
              <a:t>random walk</a:t>
            </a:r>
            <a:r>
              <a:rPr lang="en-US" dirty="0" smtClean="0"/>
              <a:t> and </a:t>
            </a:r>
            <a:r>
              <a:rPr lang="en-US" dirty="0" err="1" smtClean="0">
                <a:hlinkClick r:id="rId7" tooltip="Donsker's theorem"/>
              </a:rPr>
              <a:t>Donsker's</a:t>
            </a:r>
            <a:r>
              <a:rPr lang="en-US" dirty="0" smtClean="0">
                <a:hlinkClick r:id="rId7" tooltip="Donsker's theorem"/>
              </a:rPr>
              <a:t> theorem</a:t>
            </a:r>
            <a:r>
              <a:rPr lang="en-US" dirty="0" smtClean="0"/>
              <a:t>). This </a:t>
            </a:r>
            <a:r>
              <a:rPr lang="en-US" dirty="0" smtClean="0">
                <a:hlinkClick r:id="rId8" tooltip="Universality (dynamical systems)"/>
              </a:rPr>
              <a:t>universality</a:t>
            </a:r>
            <a:r>
              <a:rPr lang="en-US" dirty="0" smtClean="0"/>
              <a:t> is closely related to the universality of the </a:t>
            </a:r>
            <a:r>
              <a:rPr lang="en-US" dirty="0" smtClean="0">
                <a:hlinkClick r:id="rId9" tooltip="Normal distribution"/>
              </a:rPr>
              <a:t>normal distribution</a:t>
            </a:r>
            <a:r>
              <a:rPr lang="en-US" dirty="0" smtClean="0"/>
              <a:t>. In both cases, it is often mathematical convenience, rather than the accuracy of the models, that motivates their use.</a:t>
            </a:r>
          </a:p>
          <a:p>
            <a:pPr marL="0" indent="0">
              <a:buNone/>
            </a:pPr>
            <a:endParaRPr lang="en-US" dirty="0"/>
          </a:p>
        </p:txBody>
      </p:sp>
    </p:spTree>
    <p:extLst>
      <p:ext uri="{BB962C8B-B14F-4D97-AF65-F5344CB8AC3E}">
        <p14:creationId xmlns:p14="http://schemas.microsoft.com/office/powerpoint/2010/main" val="167820634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 </a:t>
            </a:r>
            <a:r>
              <a:rPr lang="en-US" b="1" dirty="0" err="1" smtClean="0"/>
              <a:t>Calorimetry</a:t>
            </a:r>
            <a:endParaRPr lang="en-US" dirty="0"/>
          </a:p>
        </p:txBody>
      </p:sp>
      <p:sp>
        <p:nvSpPr>
          <p:cNvPr id="3" name="Content Placeholder 2"/>
          <p:cNvSpPr>
            <a:spLocks noGrp="1"/>
          </p:cNvSpPr>
          <p:nvPr>
            <p:ph idx="1"/>
          </p:nvPr>
        </p:nvSpPr>
        <p:spPr/>
        <p:txBody>
          <a:bodyPr/>
          <a:lstStyle/>
          <a:p>
            <a:pPr marL="0" indent="0">
              <a:buNone/>
            </a:pPr>
            <a:r>
              <a:rPr lang="en-US" dirty="0" smtClean="0"/>
              <a:t>A widely used modern instrument is the </a:t>
            </a:r>
            <a:r>
              <a:rPr lang="en-US" b="1" dirty="0" smtClean="0">
                <a:hlinkClick r:id="rId2" tooltip="Differential scanning calorimeter"/>
              </a:rPr>
              <a:t>differential scanning calorimeter</a:t>
            </a:r>
            <a:r>
              <a:rPr lang="en-US" dirty="0" smtClean="0"/>
              <a:t>, a device which allows thermal data to be obtained on small amounts of material. It involves heating the sample at a controlled rate and recording the heat flow either into or from the specimen.</a:t>
            </a:r>
            <a:endParaRPr lang="en-US" dirty="0"/>
          </a:p>
        </p:txBody>
      </p:sp>
    </p:spTree>
    <p:extLst>
      <p:ext uri="{BB962C8B-B14F-4D97-AF65-F5344CB8AC3E}">
        <p14:creationId xmlns:p14="http://schemas.microsoft.com/office/powerpoint/2010/main" val="414683025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 </a:t>
            </a:r>
            <a:r>
              <a:rPr lang="en-US" b="1" dirty="0" err="1"/>
              <a:t>Calorimetry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800" y="1577181"/>
            <a:ext cx="6172200" cy="4629150"/>
          </a:xfrm>
        </p:spPr>
      </p:pic>
    </p:spTree>
    <p:extLst>
      <p:ext uri="{BB962C8B-B14F-4D97-AF65-F5344CB8AC3E}">
        <p14:creationId xmlns:p14="http://schemas.microsoft.com/office/powerpoint/2010/main" val="35960876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Latent </a:t>
            </a:r>
            <a:r>
              <a:rPr lang="en-US" b="1" dirty="0" smtClean="0"/>
              <a:t>heat</a:t>
            </a:r>
            <a:endParaRPr lang="en-US" b="1"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Latent heat</a:t>
            </a:r>
            <a:r>
              <a:rPr lang="en-US" dirty="0" smtClean="0"/>
              <a:t> is the energy released or absorbed by a body or a </a:t>
            </a:r>
            <a:r>
              <a:rPr lang="en-US" dirty="0" smtClean="0">
                <a:hlinkClick r:id="rId2" tooltip="Thermodynamic system"/>
              </a:rPr>
              <a:t>thermodynamic system</a:t>
            </a:r>
            <a:r>
              <a:rPr lang="en-US" dirty="0" smtClean="0"/>
              <a:t> during a constant-temperature process. A typical example is a change of </a:t>
            </a:r>
            <a:r>
              <a:rPr lang="en-US" dirty="0" smtClean="0">
                <a:hlinkClick r:id="rId3" tooltip="State of matter"/>
              </a:rPr>
              <a:t>state of matter</a:t>
            </a:r>
            <a:r>
              <a:rPr lang="en-US" dirty="0" smtClean="0"/>
              <a:t>, meaning a </a:t>
            </a:r>
            <a:r>
              <a:rPr lang="en-US" dirty="0" smtClean="0">
                <a:hlinkClick r:id="rId4" tooltip="Phase transition"/>
              </a:rPr>
              <a:t>phase transition</a:t>
            </a:r>
            <a:r>
              <a:rPr lang="en-US" dirty="0" smtClean="0"/>
              <a:t> such as the melting of ice or the boiling of water. The term was introduced around 1762 by </a:t>
            </a:r>
            <a:r>
              <a:rPr lang="en-US" dirty="0" smtClean="0">
                <a:hlinkClick r:id="rId5" tooltip="Scotland"/>
              </a:rPr>
              <a:t>Scottish</a:t>
            </a:r>
            <a:r>
              <a:rPr lang="en-US" dirty="0" smtClean="0"/>
              <a:t> chemist </a:t>
            </a:r>
            <a:r>
              <a:rPr lang="en-US" dirty="0" smtClean="0">
                <a:hlinkClick r:id="rId6" tooltip="Joseph Black"/>
              </a:rPr>
              <a:t>Joseph Black</a:t>
            </a:r>
            <a:r>
              <a:rPr lang="en-US" dirty="0" smtClean="0"/>
              <a:t>. It is derived from the Latin </a:t>
            </a:r>
            <a:r>
              <a:rPr lang="en-US" i="1" dirty="0" err="1" smtClean="0"/>
              <a:t>latere</a:t>
            </a:r>
            <a:r>
              <a:rPr lang="en-US" dirty="0" smtClean="0"/>
              <a:t> (</a:t>
            </a:r>
            <a:r>
              <a:rPr lang="en-US" i="1" dirty="0" smtClean="0"/>
              <a:t>to lie hidden</a:t>
            </a:r>
            <a:r>
              <a:rPr lang="en-US" dirty="0" smtClean="0"/>
              <a:t>). Black used the term in the context of </a:t>
            </a:r>
            <a:r>
              <a:rPr lang="en-US" dirty="0" err="1" smtClean="0">
                <a:hlinkClick r:id="rId7" tooltip="Calorimetry"/>
              </a:rPr>
              <a:t>calorimetry</a:t>
            </a:r>
            <a:r>
              <a:rPr lang="en-US" dirty="0" smtClean="0"/>
              <a:t> when referring to the heat transferred that caused a change of volume while the thermodynamic system was held at constant temperature.</a:t>
            </a:r>
          </a:p>
          <a:p>
            <a:pPr marL="0" indent="0">
              <a:buNone/>
            </a:pPr>
            <a:r>
              <a:rPr lang="en-US" dirty="0" smtClean="0"/>
              <a:t>In contrast to latent heat, an energy is called a </a:t>
            </a:r>
            <a:r>
              <a:rPr lang="en-US" dirty="0" smtClean="0">
                <a:hlinkClick r:id="rId8" tooltip="Sensible heat"/>
              </a:rPr>
              <a:t>sensible energy or heat</a:t>
            </a:r>
            <a:r>
              <a:rPr lang="en-US" dirty="0" smtClean="0"/>
              <a:t> when it causes processes that do result in a change of the temperature of the system.</a:t>
            </a:r>
          </a:p>
        </p:txBody>
      </p:sp>
    </p:spTree>
    <p:extLst>
      <p:ext uri="{BB962C8B-B14F-4D97-AF65-F5344CB8AC3E}">
        <p14:creationId xmlns:p14="http://schemas.microsoft.com/office/powerpoint/2010/main" val="38379306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Latent heat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0" y="1531461"/>
            <a:ext cx="5715000" cy="5143500"/>
          </a:xfrm>
        </p:spPr>
      </p:pic>
    </p:spTree>
    <p:extLst>
      <p:ext uri="{BB962C8B-B14F-4D97-AF65-F5344CB8AC3E}">
        <p14:creationId xmlns:p14="http://schemas.microsoft.com/office/powerpoint/2010/main" val="38730210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Heat capacity</a:t>
            </a:r>
            <a:endParaRPr lang="en-US" dirty="0"/>
          </a:p>
        </p:txBody>
      </p:sp>
      <p:sp>
        <p:nvSpPr>
          <p:cNvPr id="3" name="Content Placeholder 2"/>
          <p:cNvSpPr>
            <a:spLocks noGrp="1"/>
          </p:cNvSpPr>
          <p:nvPr>
            <p:ph idx="1"/>
          </p:nvPr>
        </p:nvSpPr>
        <p:spPr/>
        <p:txBody>
          <a:bodyPr/>
          <a:lstStyle/>
          <a:p>
            <a:pPr marL="0" indent="0">
              <a:buNone/>
            </a:pPr>
            <a:r>
              <a:rPr lang="en-US" b="1" dirty="0" smtClean="0"/>
              <a:t>Heat capacity</a:t>
            </a:r>
            <a:r>
              <a:rPr lang="en-US" dirty="0" smtClean="0"/>
              <a:t>, or </a:t>
            </a:r>
            <a:r>
              <a:rPr lang="en-US" b="1" dirty="0" smtClean="0"/>
              <a:t>thermal capacity</a:t>
            </a:r>
            <a:r>
              <a:rPr lang="en-US" dirty="0" smtClean="0"/>
              <a:t>, is a </a:t>
            </a:r>
            <a:r>
              <a:rPr lang="en-US" dirty="0" smtClean="0">
                <a:hlinkClick r:id="rId2" tooltip="Measurement"/>
              </a:rPr>
              <a:t>measurable</a:t>
            </a:r>
            <a:r>
              <a:rPr lang="en-US" dirty="0" smtClean="0"/>
              <a:t> </a:t>
            </a:r>
            <a:r>
              <a:rPr lang="en-US" dirty="0" smtClean="0">
                <a:hlinkClick r:id="rId3" tooltip="Physical quantity"/>
              </a:rPr>
              <a:t>physical quantity</a:t>
            </a:r>
            <a:r>
              <a:rPr lang="en-US" dirty="0" smtClean="0"/>
              <a:t>; it's the ratio of the </a:t>
            </a:r>
            <a:r>
              <a:rPr lang="en-US" dirty="0" smtClean="0">
                <a:hlinkClick r:id="rId4" tooltip="Heat"/>
              </a:rPr>
              <a:t>heat</a:t>
            </a:r>
            <a:r>
              <a:rPr lang="en-US" dirty="0" smtClean="0"/>
              <a:t> added to (or subtracted from) an object to the resulting </a:t>
            </a:r>
            <a:r>
              <a:rPr lang="en-US" dirty="0" smtClean="0">
                <a:hlinkClick r:id="rId5" tooltip="Temperature"/>
              </a:rPr>
              <a:t>temperature</a:t>
            </a:r>
            <a:r>
              <a:rPr lang="en-US" dirty="0" smtClean="0"/>
              <a:t> change.</a:t>
            </a:r>
            <a:endParaRPr lang="en-US" dirty="0"/>
          </a:p>
        </p:txBody>
      </p:sp>
    </p:spTree>
    <p:extLst>
      <p:ext uri="{BB962C8B-B14F-4D97-AF65-F5344CB8AC3E}">
        <p14:creationId xmlns:p14="http://schemas.microsoft.com/office/powerpoint/2010/main" val="70453338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Heat capacity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9205" y="1707482"/>
            <a:ext cx="6887995" cy="4236117"/>
          </a:xfrm>
        </p:spPr>
      </p:pic>
    </p:spTree>
    <p:extLst>
      <p:ext uri="{BB962C8B-B14F-4D97-AF65-F5344CB8AC3E}">
        <p14:creationId xmlns:p14="http://schemas.microsoft.com/office/powerpoint/2010/main" val="219852885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Laws of thermodynamics</a:t>
            </a:r>
          </a:p>
        </p:txBody>
      </p:sp>
      <p:sp>
        <p:nvSpPr>
          <p:cNvPr id="3" name="Content Placeholder 2"/>
          <p:cNvSpPr>
            <a:spLocks noGrp="1"/>
          </p:cNvSpPr>
          <p:nvPr>
            <p:ph idx="1"/>
          </p:nvPr>
        </p:nvSpPr>
        <p:spPr/>
        <p:txBody>
          <a:bodyPr/>
          <a:lstStyle/>
          <a:p>
            <a:pPr marL="0" indent="0">
              <a:buNone/>
            </a:pPr>
            <a:r>
              <a:rPr lang="en-US" dirty="0" smtClean="0"/>
              <a:t>The four </a:t>
            </a:r>
            <a:r>
              <a:rPr lang="en-US" b="1" dirty="0" smtClean="0"/>
              <a:t>laws of </a:t>
            </a:r>
            <a:r>
              <a:rPr lang="en-US" b="1" dirty="0" smtClean="0">
                <a:hlinkClick r:id="rId2" tooltip="Thermodynamics"/>
              </a:rPr>
              <a:t>thermodynamics</a:t>
            </a:r>
            <a:r>
              <a:rPr lang="en-US" dirty="0" smtClean="0"/>
              <a:t> define fundamental physical quantities (</a:t>
            </a:r>
            <a:r>
              <a:rPr lang="en-US" dirty="0" smtClean="0">
                <a:hlinkClick r:id="rId3" tooltip="Temperature"/>
              </a:rPr>
              <a:t>temperature</a:t>
            </a:r>
            <a:r>
              <a:rPr lang="en-US" dirty="0" smtClean="0"/>
              <a:t>, </a:t>
            </a:r>
            <a:r>
              <a:rPr lang="en-US" dirty="0" smtClean="0">
                <a:hlinkClick r:id="rId4" tooltip="Energy"/>
              </a:rPr>
              <a:t>energy</a:t>
            </a:r>
            <a:r>
              <a:rPr lang="en-US" dirty="0" smtClean="0"/>
              <a:t>, and </a:t>
            </a:r>
            <a:r>
              <a:rPr lang="en-US" dirty="0" smtClean="0">
                <a:hlinkClick r:id="rId5" tooltip="Entropy"/>
              </a:rPr>
              <a:t>entropy</a:t>
            </a:r>
            <a:r>
              <a:rPr lang="en-US" dirty="0" smtClean="0"/>
              <a:t>) that characterize </a:t>
            </a:r>
            <a:r>
              <a:rPr lang="en-US" dirty="0" smtClean="0">
                <a:hlinkClick r:id="rId6" tooltip="Thermodynamic system"/>
              </a:rPr>
              <a:t>thermodynamic systems</a:t>
            </a:r>
            <a:r>
              <a:rPr lang="en-US" dirty="0" smtClean="0"/>
              <a:t>. The laws describe how these quantities behave under various circumstances, and forbid certain phenomena (such as </a:t>
            </a:r>
            <a:r>
              <a:rPr lang="en-US" dirty="0" smtClean="0">
                <a:hlinkClick r:id="rId7" tooltip="Perpetual motion"/>
              </a:rPr>
              <a:t>perpetual motion</a:t>
            </a:r>
            <a:r>
              <a:rPr lang="en-US" dirty="0" smtClean="0"/>
              <a:t>).</a:t>
            </a:r>
          </a:p>
        </p:txBody>
      </p:sp>
    </p:spTree>
    <p:extLst>
      <p:ext uri="{BB962C8B-B14F-4D97-AF65-F5344CB8AC3E}">
        <p14:creationId xmlns:p14="http://schemas.microsoft.com/office/powerpoint/2010/main" val="313694233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Laws of thermodynamics </a:t>
            </a:r>
            <a:r>
              <a:rPr lang="en-US" b="1" dirty="0"/>
              <a:t>(continued)</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The four laws of thermodynamics are:</a:t>
            </a:r>
          </a:p>
          <a:p>
            <a:r>
              <a:rPr lang="en-US" dirty="0" err="1" smtClean="0">
                <a:hlinkClick r:id="rId2" tooltip="Zeroth law of thermodynamics"/>
              </a:rPr>
              <a:t>Zeroth</a:t>
            </a:r>
            <a:r>
              <a:rPr lang="en-US" dirty="0" smtClean="0">
                <a:hlinkClick r:id="rId2" tooltip="Zeroth law of thermodynamics"/>
              </a:rPr>
              <a:t> law of thermodynamics</a:t>
            </a:r>
            <a:r>
              <a:rPr lang="en-US" dirty="0" smtClean="0"/>
              <a:t>: If two systems are in thermal equilibrium separately, with a third system, they must be in thermal equilibrium with each other. This law helps define the notion of </a:t>
            </a:r>
            <a:r>
              <a:rPr lang="en-US" dirty="0" smtClean="0">
                <a:hlinkClick r:id="rId3" tooltip="Temperature"/>
              </a:rPr>
              <a:t>temperature</a:t>
            </a:r>
            <a:r>
              <a:rPr lang="en-US" dirty="0" smtClean="0"/>
              <a:t>.</a:t>
            </a:r>
          </a:p>
          <a:p>
            <a:r>
              <a:rPr lang="en-US" dirty="0" smtClean="0">
                <a:hlinkClick r:id="rId4" tooltip="First law of thermodynamics"/>
              </a:rPr>
              <a:t>First law of thermodynamics</a:t>
            </a:r>
            <a:r>
              <a:rPr lang="en-US" dirty="0" smtClean="0"/>
              <a:t>: Because </a:t>
            </a:r>
            <a:r>
              <a:rPr lang="en-US" dirty="0" smtClean="0">
                <a:hlinkClick r:id="rId5" tooltip="Conservation of energy"/>
              </a:rPr>
              <a:t>energy is conserved</a:t>
            </a:r>
            <a:r>
              <a:rPr lang="en-US" dirty="0" smtClean="0"/>
              <a:t>, the internal energy of a system changes as heat flows in or out of it. Equivalently, </a:t>
            </a:r>
            <a:r>
              <a:rPr lang="en-US" dirty="0" smtClean="0">
                <a:hlinkClick r:id="rId6" tooltip="Perpetual motion machine"/>
              </a:rPr>
              <a:t>perpetual motion machines</a:t>
            </a:r>
            <a:r>
              <a:rPr lang="en-US" dirty="0" smtClean="0"/>
              <a:t> of the first kind are impossible.</a:t>
            </a:r>
          </a:p>
          <a:p>
            <a:r>
              <a:rPr lang="en-US" dirty="0" smtClean="0">
                <a:hlinkClick r:id="rId7" tooltip="Second law of thermodynamics"/>
              </a:rPr>
              <a:t>Second law of thermodynamics</a:t>
            </a:r>
            <a:r>
              <a:rPr lang="en-US" dirty="0" smtClean="0"/>
              <a:t>: The entropy of any isolated system never decreases. Such systems spontaneously evolve towards </a:t>
            </a:r>
            <a:r>
              <a:rPr lang="en-US" dirty="0" smtClean="0">
                <a:hlinkClick r:id="rId8" tooltip="Thermodynamic equilibrium"/>
              </a:rPr>
              <a:t>thermodynamic equilibrium</a:t>
            </a:r>
            <a:r>
              <a:rPr lang="en-US" dirty="0" smtClean="0"/>
              <a:t> — the state of maximum </a:t>
            </a:r>
            <a:r>
              <a:rPr lang="en-US" dirty="0" smtClean="0">
                <a:hlinkClick r:id="rId9" tooltip="Entropy"/>
              </a:rPr>
              <a:t>entropy</a:t>
            </a:r>
            <a:r>
              <a:rPr lang="en-US" dirty="0" smtClean="0"/>
              <a:t> of the system. Equivalently, </a:t>
            </a:r>
            <a:r>
              <a:rPr lang="en-US" dirty="0" smtClean="0">
                <a:hlinkClick r:id="rId6" tooltip="Perpetual motion machine"/>
              </a:rPr>
              <a:t>perpetual motion machines</a:t>
            </a:r>
            <a:r>
              <a:rPr lang="en-US" dirty="0" smtClean="0"/>
              <a:t> of the second kind are impossible.</a:t>
            </a:r>
          </a:p>
          <a:p>
            <a:r>
              <a:rPr lang="en-US" dirty="0" smtClean="0">
                <a:hlinkClick r:id="rId10" tooltip="Third law of thermodynamics"/>
              </a:rPr>
              <a:t>Third law of thermodynamics</a:t>
            </a:r>
            <a:r>
              <a:rPr lang="en-US" dirty="0" smtClean="0"/>
              <a:t>: The entropy of a system approaches a constant value as the temperature approaches </a:t>
            </a:r>
            <a:r>
              <a:rPr lang="en-US" dirty="0" smtClean="0">
                <a:hlinkClick r:id="rId11" tooltip="Absolute zero"/>
              </a:rPr>
              <a:t>absolute zero</a:t>
            </a:r>
            <a:r>
              <a:rPr lang="en-US" dirty="0" smtClean="0"/>
              <a:t>. With the exception of </a:t>
            </a:r>
            <a:r>
              <a:rPr lang="en-US" dirty="0" smtClean="0">
                <a:hlinkClick r:id="rId12" tooltip="Glass"/>
              </a:rPr>
              <a:t>glasses</a:t>
            </a:r>
            <a:r>
              <a:rPr lang="en-US" dirty="0" smtClean="0"/>
              <a:t> the entropy of a system at absolute zero is typically close to zero, and is equal to the log of the multiplicity of the quantum </a:t>
            </a:r>
            <a:r>
              <a:rPr lang="en-US" dirty="0" smtClean="0">
                <a:hlinkClick r:id="rId13" tooltip="Ground state"/>
              </a:rPr>
              <a:t>ground state</a:t>
            </a:r>
            <a:r>
              <a:rPr lang="en-US" dirty="0" smtClean="0"/>
              <a:t>.</a:t>
            </a:r>
          </a:p>
          <a:p>
            <a:pPr marL="0" indent="0">
              <a:buNone/>
            </a:pPr>
            <a:endParaRPr lang="en-US" dirty="0"/>
          </a:p>
        </p:txBody>
      </p:sp>
    </p:spTree>
    <p:extLst>
      <p:ext uri="{BB962C8B-B14F-4D97-AF65-F5344CB8AC3E}">
        <p14:creationId xmlns:p14="http://schemas.microsoft.com/office/powerpoint/2010/main" val="18822109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Heat </a:t>
            </a:r>
            <a:r>
              <a:rPr lang="en-US" b="1" dirty="0" smtClean="0"/>
              <a:t>engine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A</a:t>
            </a:r>
            <a:r>
              <a:rPr lang="en-US" dirty="0" smtClean="0"/>
              <a:t> </a:t>
            </a:r>
            <a:r>
              <a:rPr lang="en-US" b="1" dirty="0" smtClean="0"/>
              <a:t>heat engine</a:t>
            </a:r>
            <a:r>
              <a:rPr lang="en-US" dirty="0" smtClean="0"/>
              <a:t> is a system that converts heat or </a:t>
            </a:r>
            <a:r>
              <a:rPr lang="en-US" dirty="0" smtClean="0">
                <a:hlinkClick r:id="rId2" tooltip="Thermal energy"/>
              </a:rPr>
              <a:t>thermal energy</a:t>
            </a:r>
            <a:r>
              <a:rPr lang="en-US" dirty="0" smtClean="0"/>
              <a:t> to </a:t>
            </a:r>
            <a:r>
              <a:rPr lang="en-US" dirty="0" smtClean="0">
                <a:hlinkClick r:id="rId3" tooltip="Mechanical energy"/>
              </a:rPr>
              <a:t>mechanical energy</a:t>
            </a:r>
            <a:r>
              <a:rPr lang="en-US" dirty="0" smtClean="0"/>
              <a:t>, which can then be used to do </a:t>
            </a:r>
            <a:r>
              <a:rPr lang="en-US" dirty="0" smtClean="0">
                <a:hlinkClick r:id="rId4" tooltip="Mechanical work"/>
              </a:rPr>
              <a:t>mechanical work</a:t>
            </a:r>
            <a:r>
              <a:rPr lang="en-US" dirty="0" smtClean="0"/>
              <a:t>. It does this by bringing a working substance from a higher state temperature to a lower state temperature. A heat "source" generates thermal energy that brings the working substance to the high temperature state. The working substance generates work in the "</a:t>
            </a:r>
            <a:r>
              <a:rPr lang="en-US" dirty="0" smtClean="0">
                <a:hlinkClick r:id="rId5" tooltip="Thermodynamic system"/>
              </a:rPr>
              <a:t>working body</a:t>
            </a:r>
            <a:r>
              <a:rPr lang="en-US" dirty="0" smtClean="0"/>
              <a:t>" of the engine while </a:t>
            </a:r>
            <a:r>
              <a:rPr lang="en-US" dirty="0" smtClean="0">
                <a:hlinkClick r:id="rId6" tooltip="Heat transfer"/>
              </a:rPr>
              <a:t>transferring heat</a:t>
            </a:r>
            <a:r>
              <a:rPr lang="en-US" dirty="0" smtClean="0"/>
              <a:t> to the colder "</a:t>
            </a:r>
            <a:r>
              <a:rPr lang="en-US" dirty="0" smtClean="0">
                <a:hlinkClick r:id="rId7" tooltip="Heat sink"/>
              </a:rPr>
              <a:t>sink</a:t>
            </a:r>
            <a:r>
              <a:rPr lang="en-US" dirty="0" smtClean="0"/>
              <a:t>" until it reaches a low temperature state. During this process some of the thermal energy is converted into </a:t>
            </a:r>
            <a:r>
              <a:rPr lang="en-US" dirty="0" smtClean="0">
                <a:hlinkClick r:id="rId8" tooltip="Energy"/>
              </a:rPr>
              <a:t>work</a:t>
            </a:r>
            <a:r>
              <a:rPr lang="en-US" dirty="0" smtClean="0"/>
              <a:t> by exploiting the properties of the working substance. The working substance can be any system with a non-zero </a:t>
            </a:r>
            <a:r>
              <a:rPr lang="en-US" dirty="0" smtClean="0">
                <a:hlinkClick r:id="rId9" tooltip="Heat capacity"/>
              </a:rPr>
              <a:t>heat capacity</a:t>
            </a:r>
            <a:r>
              <a:rPr lang="en-US" dirty="0" smtClean="0"/>
              <a:t>, but it usually is a gas or liquid.</a:t>
            </a:r>
            <a:endParaRPr lang="en-US" dirty="0"/>
          </a:p>
        </p:txBody>
      </p:sp>
    </p:spTree>
    <p:extLst>
      <p:ext uri="{BB962C8B-B14F-4D97-AF65-F5344CB8AC3E}">
        <p14:creationId xmlns:p14="http://schemas.microsoft.com/office/powerpoint/2010/main" val="237852641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Heat engine </a:t>
            </a:r>
            <a:r>
              <a:rPr lang="en-US" dirty="0"/>
              <a:t>(continued)</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In general an </a:t>
            </a:r>
            <a:r>
              <a:rPr lang="en-US" dirty="0" smtClean="0">
                <a:hlinkClick r:id="rId2" tooltip="Engine"/>
              </a:rPr>
              <a:t>engine</a:t>
            </a:r>
            <a:r>
              <a:rPr lang="en-US" dirty="0" smtClean="0"/>
              <a:t> converts energy to mechanical </a:t>
            </a:r>
            <a:r>
              <a:rPr lang="en-US" dirty="0" smtClean="0">
                <a:hlinkClick r:id="rId3" tooltip="Work (physics)"/>
              </a:rPr>
              <a:t>work</a:t>
            </a:r>
            <a:r>
              <a:rPr lang="en-US" dirty="0" smtClean="0"/>
              <a:t>. Heat engines distinguish themselves from other types of engines by the fact that their efficiency is fundamentally limited by </a:t>
            </a:r>
            <a:r>
              <a:rPr lang="en-US" dirty="0" smtClean="0">
                <a:hlinkClick r:id="rId4" tooltip="Carnot's theorem (thermodynamics)"/>
              </a:rPr>
              <a:t>Carnot's theorem</a:t>
            </a:r>
            <a:r>
              <a:rPr lang="en-US" dirty="0" smtClean="0"/>
              <a:t>. Although this efficiency limitation can be a drawback, an advantage of heat engines is that most forms of energy can be easily converted to heat by processes like </a:t>
            </a:r>
            <a:r>
              <a:rPr lang="en-US" dirty="0" smtClean="0">
                <a:hlinkClick r:id="rId5" tooltip="Exothermic reaction"/>
              </a:rPr>
              <a:t>exothermic reactions</a:t>
            </a:r>
            <a:r>
              <a:rPr lang="en-US" dirty="0" smtClean="0"/>
              <a:t> (such as combustion), </a:t>
            </a:r>
            <a:r>
              <a:rPr lang="en-US" dirty="0" smtClean="0">
                <a:hlinkClick r:id="rId6" tooltip="Absorption (electromagnetic radiation)"/>
              </a:rPr>
              <a:t>absorption</a:t>
            </a:r>
            <a:r>
              <a:rPr lang="en-US" dirty="0" smtClean="0"/>
              <a:t> of light or energetic particles, </a:t>
            </a:r>
            <a:r>
              <a:rPr lang="en-US" dirty="0" smtClean="0">
                <a:hlinkClick r:id="rId7" tooltip="Friction"/>
              </a:rPr>
              <a:t>friction</a:t>
            </a:r>
            <a:r>
              <a:rPr lang="en-US" dirty="0" smtClean="0"/>
              <a:t>, </a:t>
            </a:r>
            <a:r>
              <a:rPr lang="en-US" dirty="0" smtClean="0">
                <a:hlinkClick r:id="rId8" tooltip="Dissipation"/>
              </a:rPr>
              <a:t>dissipation</a:t>
            </a:r>
            <a:r>
              <a:rPr lang="en-US" dirty="0" smtClean="0"/>
              <a:t> and </a:t>
            </a:r>
            <a:r>
              <a:rPr lang="en-US" dirty="0" smtClean="0">
                <a:hlinkClick r:id="rId9" tooltip="Electrical resistance"/>
              </a:rPr>
              <a:t>resistance</a:t>
            </a:r>
            <a:r>
              <a:rPr lang="en-US" dirty="0" smtClean="0"/>
              <a:t>. Since the heat source that supplies thermal energy to the engine can thus be powered by virtually any kind of energy, heat engines are very versatile and have a wide range of applicability.</a:t>
            </a:r>
          </a:p>
          <a:p>
            <a:pPr marL="0" indent="0">
              <a:buNone/>
            </a:pPr>
            <a:r>
              <a:rPr lang="en-US" dirty="0" smtClean="0"/>
              <a:t>Heat engines are often confused with the cycles they attempt to mimic. Typically when describing the physical device the term 'engine' is used. When describing the model the term 'cycle' is used.</a:t>
            </a:r>
          </a:p>
          <a:p>
            <a:pPr marL="0" indent="0">
              <a:buNone/>
            </a:pPr>
            <a:endParaRPr lang="en-US" dirty="0"/>
          </a:p>
        </p:txBody>
      </p:sp>
    </p:spTree>
    <p:extLst>
      <p:ext uri="{BB962C8B-B14F-4D97-AF65-F5344CB8AC3E}">
        <p14:creationId xmlns:p14="http://schemas.microsoft.com/office/powerpoint/2010/main" val="1162790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Turbulence</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5965985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Carnot cycle</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 </a:t>
            </a:r>
            <a:r>
              <a:rPr lang="en-US" b="1" dirty="0" smtClean="0"/>
              <a:t>Carnot cycle</a:t>
            </a:r>
            <a:r>
              <a:rPr lang="en-US" dirty="0" smtClean="0"/>
              <a:t> is a theoretical </a:t>
            </a:r>
            <a:r>
              <a:rPr lang="en-US" dirty="0" smtClean="0">
                <a:hlinkClick r:id="rId2" tooltip="Thermodynamic cycle"/>
              </a:rPr>
              <a:t>thermodynamic cycle</a:t>
            </a:r>
            <a:r>
              <a:rPr lang="en-US" dirty="0" smtClean="0"/>
              <a:t> proposed by </a:t>
            </a:r>
            <a:r>
              <a:rPr lang="en-US" dirty="0" smtClean="0">
                <a:hlinkClick r:id="rId3" tooltip="Nicolas Léonard Sadi Carnot"/>
              </a:rPr>
              <a:t>Nicolas Léonard </a:t>
            </a:r>
            <a:r>
              <a:rPr lang="en-US" dirty="0" err="1" smtClean="0">
                <a:hlinkClick r:id="rId3" tooltip="Nicolas Léonard Sadi Carnot"/>
              </a:rPr>
              <a:t>Sadi</a:t>
            </a:r>
            <a:r>
              <a:rPr lang="en-US" dirty="0" smtClean="0">
                <a:hlinkClick r:id="rId3" tooltip="Nicolas Léonard Sadi Carnot"/>
              </a:rPr>
              <a:t> Carnot</a:t>
            </a:r>
            <a:r>
              <a:rPr lang="en-US" dirty="0" smtClean="0"/>
              <a:t> in 1824 and expanded by others in the 1830s and 1840s. It can be shown that it is the most efficient cycle for converting a given amount of </a:t>
            </a:r>
            <a:r>
              <a:rPr lang="en-US" dirty="0" smtClean="0">
                <a:hlinkClick r:id="rId4" tooltip="Thermal energy"/>
              </a:rPr>
              <a:t>thermal energy</a:t>
            </a:r>
            <a:r>
              <a:rPr lang="en-US" dirty="0" smtClean="0"/>
              <a:t> into </a:t>
            </a:r>
            <a:r>
              <a:rPr lang="en-US" dirty="0" smtClean="0">
                <a:hlinkClick r:id="rId5" tooltip="Work (physics)"/>
              </a:rPr>
              <a:t>work</a:t>
            </a:r>
            <a:r>
              <a:rPr lang="en-US" dirty="0" smtClean="0"/>
              <a:t>, or conversely, creating a temperature difference (e.g. refrigeration) by doing a given amount of work.</a:t>
            </a:r>
          </a:p>
          <a:p>
            <a:pPr marL="0" indent="0">
              <a:buNone/>
            </a:pPr>
            <a:r>
              <a:rPr lang="en-US" dirty="0" smtClean="0"/>
              <a:t>Every single thermodynamic system exists in a particular state. When a system is taken through a series of different states and finally returned to its initial state, a thermodynamic cycle is said to have occurred. In the process of going through this cycle, the system may perform work on its surroundings, thereby acting as a </a:t>
            </a:r>
            <a:r>
              <a:rPr lang="en-US" dirty="0" smtClean="0">
                <a:hlinkClick r:id="rId6" tooltip="Heat engine"/>
              </a:rPr>
              <a:t>heat engine</a:t>
            </a:r>
            <a:r>
              <a:rPr lang="en-US" dirty="0" smtClean="0"/>
              <a:t>. A system undergoing a Carnot cycle is called a </a:t>
            </a:r>
            <a:r>
              <a:rPr lang="en-US" dirty="0" smtClean="0">
                <a:hlinkClick r:id="rId7" tooltip="Carnot heat engine"/>
              </a:rPr>
              <a:t>Carnot heat engine</a:t>
            </a:r>
            <a:r>
              <a:rPr lang="en-US" dirty="0" smtClean="0"/>
              <a:t>, although such a "perfect" engine is only a theoretical limit and cannot be built in practice.</a:t>
            </a:r>
          </a:p>
          <a:p>
            <a:pPr marL="0" indent="0">
              <a:buNone/>
            </a:pPr>
            <a:endParaRPr lang="en-US" dirty="0"/>
          </a:p>
        </p:txBody>
      </p:sp>
    </p:spTree>
    <p:extLst>
      <p:ext uri="{BB962C8B-B14F-4D97-AF65-F5344CB8AC3E}">
        <p14:creationId xmlns:p14="http://schemas.microsoft.com/office/powerpoint/2010/main" val="76166231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8902" y="1525960"/>
            <a:ext cx="6153497" cy="4493840"/>
          </a:xfrm>
        </p:spPr>
      </p:pic>
    </p:spTree>
    <p:extLst>
      <p:ext uri="{BB962C8B-B14F-4D97-AF65-F5344CB8AC3E}">
        <p14:creationId xmlns:p14="http://schemas.microsoft.com/office/powerpoint/2010/main" val="23222026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Entropy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E</a:t>
            </a:r>
            <a:r>
              <a:rPr lang="en-US" b="1" dirty="0" smtClean="0"/>
              <a:t>ntropy</a:t>
            </a:r>
            <a:r>
              <a:rPr lang="en-US" dirty="0" smtClean="0"/>
              <a:t> (usual symbol </a:t>
            </a:r>
            <a:r>
              <a:rPr lang="en-US" i="1" dirty="0" smtClean="0"/>
              <a:t>S</a:t>
            </a:r>
            <a:r>
              <a:rPr lang="en-US" dirty="0" smtClean="0"/>
              <a:t>) is a measure of the number of specific ways in which a </a:t>
            </a:r>
            <a:r>
              <a:rPr lang="en-US" dirty="0" smtClean="0">
                <a:hlinkClick r:id="rId2" tooltip="Thermodynamic system"/>
              </a:rPr>
              <a:t>thermodynamic system</a:t>
            </a:r>
            <a:r>
              <a:rPr lang="en-US" dirty="0" smtClean="0"/>
              <a:t> may be arranged, commonly understood as a measure of </a:t>
            </a:r>
            <a:r>
              <a:rPr lang="en-US" dirty="0" smtClean="0">
                <a:hlinkClick r:id="rId3" tooltip="Entropy (order and disorder)"/>
              </a:rPr>
              <a:t>disorder</a:t>
            </a:r>
            <a:r>
              <a:rPr lang="en-US" dirty="0" smtClean="0"/>
              <a:t>. According to the </a:t>
            </a:r>
            <a:r>
              <a:rPr lang="en-US" dirty="0" smtClean="0">
                <a:hlinkClick r:id="rId4" tooltip="Second law of thermodynamics"/>
              </a:rPr>
              <a:t>second law of thermodynamics</a:t>
            </a:r>
            <a:r>
              <a:rPr lang="en-US" dirty="0" smtClean="0"/>
              <a:t> the entropy of an </a:t>
            </a:r>
            <a:r>
              <a:rPr lang="en-US" dirty="0" smtClean="0">
                <a:hlinkClick r:id="rId5" tooltip="Isolated system"/>
              </a:rPr>
              <a:t>isolated system</a:t>
            </a:r>
            <a:r>
              <a:rPr lang="en-US" dirty="0" smtClean="0"/>
              <a:t> never decreases; such systems spontaneously evolve</a:t>
            </a:r>
            <a:r>
              <a:rPr lang="en-US" baseline="30000" dirty="0" smtClean="0">
                <a:effectLst/>
              </a:rPr>
              <a:t> </a:t>
            </a:r>
            <a:r>
              <a:rPr lang="en-US" dirty="0" smtClean="0"/>
              <a:t>towards thermodynamic equilibrium, the configuration with </a:t>
            </a:r>
            <a:r>
              <a:rPr lang="en-US" dirty="0" smtClean="0">
                <a:hlinkClick r:id="rId6" tooltip="Maximum entropy thermodynamics"/>
              </a:rPr>
              <a:t>maximum entropy</a:t>
            </a:r>
            <a:r>
              <a:rPr lang="en-US" dirty="0" smtClean="0"/>
              <a:t>. Systems that are not isolated may decrease in entropy. Since entropy is a </a:t>
            </a:r>
            <a:r>
              <a:rPr lang="en-US" dirty="0" smtClean="0">
                <a:hlinkClick r:id="rId7" tooltip="State function"/>
              </a:rPr>
              <a:t>state function</a:t>
            </a:r>
            <a:r>
              <a:rPr lang="en-US" dirty="0" smtClean="0"/>
              <a:t>, the change in the entropy of a system is the same for any process going from a given initial state to a given final state, whether the process is </a:t>
            </a:r>
            <a:r>
              <a:rPr lang="en-US" dirty="0" smtClean="0">
                <a:hlinkClick r:id="rId8" tooltip="Reversible process (thermodynamics)"/>
              </a:rPr>
              <a:t>reversible</a:t>
            </a:r>
            <a:r>
              <a:rPr lang="en-US" dirty="0" smtClean="0"/>
              <a:t> or </a:t>
            </a:r>
            <a:r>
              <a:rPr lang="en-US" dirty="0" smtClean="0">
                <a:hlinkClick r:id="rId9" tooltip="Irreversible process"/>
              </a:rPr>
              <a:t>irreversible</a:t>
            </a:r>
            <a:r>
              <a:rPr lang="en-US" dirty="0" smtClean="0"/>
              <a:t>. However irreversible processes increase the combined entropy of the system and its environment.</a:t>
            </a:r>
            <a:endParaRPr lang="en-US" dirty="0"/>
          </a:p>
        </p:txBody>
      </p:sp>
    </p:spTree>
    <p:extLst>
      <p:ext uri="{BB962C8B-B14F-4D97-AF65-F5344CB8AC3E}">
        <p14:creationId xmlns:p14="http://schemas.microsoft.com/office/powerpoint/2010/main" val="291565049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Entropy</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1529620"/>
            <a:ext cx="6248400" cy="4906462"/>
          </a:xfrm>
        </p:spPr>
      </p:pic>
    </p:spTree>
    <p:extLst>
      <p:ext uri="{BB962C8B-B14F-4D97-AF65-F5344CB8AC3E}">
        <p14:creationId xmlns:p14="http://schemas.microsoft.com/office/powerpoint/2010/main" val="304131875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Heat death of the universe</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The </a:t>
            </a:r>
            <a:r>
              <a:rPr lang="en-US" b="1" dirty="0" smtClean="0"/>
              <a:t>heat death of the universe</a:t>
            </a:r>
            <a:r>
              <a:rPr lang="en-US" dirty="0" smtClean="0"/>
              <a:t> is a historically suggested </a:t>
            </a:r>
            <a:r>
              <a:rPr lang="en-US" dirty="0" smtClean="0">
                <a:hlinkClick r:id="rId2" tooltip="Ultimate fate of the universe"/>
              </a:rPr>
              <a:t>ultimate fate of the universe</a:t>
            </a:r>
            <a:r>
              <a:rPr lang="en-US" dirty="0" smtClean="0"/>
              <a:t> in which the universe has diminished to a state of no </a:t>
            </a:r>
            <a:r>
              <a:rPr lang="en-US" dirty="0" smtClean="0">
                <a:hlinkClick r:id="rId3" tooltip="Thermodynamic free energy"/>
              </a:rPr>
              <a:t>thermodynamic free energy</a:t>
            </a:r>
            <a:r>
              <a:rPr lang="en-US" dirty="0" smtClean="0"/>
              <a:t> and therefore can no longer sustain processes that consume energy (including </a:t>
            </a:r>
            <a:r>
              <a:rPr lang="en-US" dirty="0" smtClean="0">
                <a:hlinkClick r:id="rId4" tooltip="Computation"/>
              </a:rPr>
              <a:t>computation</a:t>
            </a:r>
            <a:r>
              <a:rPr lang="en-US" dirty="0" smtClean="0"/>
              <a:t> and </a:t>
            </a:r>
            <a:r>
              <a:rPr lang="en-US" dirty="0" smtClean="0">
                <a:hlinkClick r:id="rId5" tooltip="Life"/>
              </a:rPr>
              <a:t>life</a:t>
            </a:r>
            <a:r>
              <a:rPr lang="en-US" dirty="0" smtClean="0"/>
              <a:t>). Heat death does not imply any particular </a:t>
            </a:r>
            <a:r>
              <a:rPr lang="en-US" dirty="0" smtClean="0">
                <a:hlinkClick r:id="rId6" tooltip="Thermodynamic temperature"/>
              </a:rPr>
              <a:t>absolute temperature</a:t>
            </a:r>
            <a:r>
              <a:rPr lang="en-US" dirty="0" smtClean="0"/>
              <a:t>; it only requires that temperature differences or other processes may no longer be exploited to perform </a:t>
            </a:r>
            <a:r>
              <a:rPr lang="en-US" dirty="0" smtClean="0">
                <a:hlinkClick r:id="rId7" tooltip="Work (thermodynamics)"/>
              </a:rPr>
              <a:t>work</a:t>
            </a:r>
            <a:r>
              <a:rPr lang="en-US" dirty="0" smtClean="0"/>
              <a:t>. In the language of </a:t>
            </a:r>
            <a:r>
              <a:rPr lang="en-US" dirty="0" smtClean="0">
                <a:hlinkClick r:id="rId8" tooltip="Physics"/>
              </a:rPr>
              <a:t>physics</a:t>
            </a:r>
            <a:r>
              <a:rPr lang="en-US" dirty="0" smtClean="0"/>
              <a:t>, this is when the universe reaches </a:t>
            </a:r>
            <a:r>
              <a:rPr lang="en-US" dirty="0" smtClean="0">
                <a:hlinkClick r:id="rId9" tooltip="Thermodynamic equilibrium"/>
              </a:rPr>
              <a:t>thermodynamic equilibrium</a:t>
            </a:r>
            <a:r>
              <a:rPr lang="en-US" dirty="0" smtClean="0"/>
              <a:t> (maximum </a:t>
            </a:r>
            <a:r>
              <a:rPr lang="en-US" dirty="0" smtClean="0">
                <a:hlinkClick r:id="rId10" tooltip="Entropy"/>
              </a:rPr>
              <a:t>entropy</a:t>
            </a:r>
            <a:r>
              <a:rPr lang="en-US" dirty="0" smtClean="0"/>
              <a:t>). The hypothesis of heat death stems from the ideas of </a:t>
            </a:r>
            <a:r>
              <a:rPr lang="en-US" dirty="0" smtClean="0">
                <a:hlinkClick r:id="rId11" tooltip="William Thomson, 1st Baron Kelvin"/>
              </a:rPr>
              <a:t>William Thomson, 1st Baron Kelvin</a:t>
            </a:r>
            <a:r>
              <a:rPr lang="en-US" dirty="0" smtClean="0"/>
              <a:t>, who in the 1850s took the </a:t>
            </a:r>
            <a:r>
              <a:rPr lang="en-US" dirty="0" smtClean="0">
                <a:hlinkClick r:id="rId12" tooltip="Theory of heat"/>
              </a:rPr>
              <a:t>theory of heat</a:t>
            </a:r>
            <a:r>
              <a:rPr lang="en-US" dirty="0" smtClean="0"/>
              <a:t> as </a:t>
            </a:r>
            <a:r>
              <a:rPr lang="en-US" dirty="0" smtClean="0">
                <a:hlinkClick r:id="rId13" tooltip="Mechanical energy"/>
              </a:rPr>
              <a:t>mechanical energy</a:t>
            </a:r>
            <a:r>
              <a:rPr lang="en-US" dirty="0" smtClean="0"/>
              <a:t> loss in </a:t>
            </a:r>
            <a:r>
              <a:rPr lang="en-US" dirty="0" smtClean="0">
                <a:hlinkClick r:id="rId14" tooltip="Nature"/>
              </a:rPr>
              <a:t>nature</a:t>
            </a:r>
            <a:r>
              <a:rPr lang="en-US" dirty="0" smtClean="0"/>
              <a:t> (as embodied in the first two </a:t>
            </a:r>
            <a:r>
              <a:rPr lang="en-US" dirty="0" smtClean="0">
                <a:hlinkClick r:id="rId15" tooltip="Laws of thermodynamics"/>
              </a:rPr>
              <a:t>laws of thermodynamics</a:t>
            </a:r>
            <a:r>
              <a:rPr lang="en-US" dirty="0" smtClean="0"/>
              <a:t>) and extrapolated it to larger processes on a universal scale.</a:t>
            </a:r>
          </a:p>
          <a:p>
            <a:pPr marL="0" indent="0">
              <a:buNone/>
            </a:pPr>
            <a:r>
              <a:rPr lang="en-US" dirty="0" smtClean="0"/>
              <a:t>In a more recent view than Kelvin's, it has been recognized by a respected authority on thermodynamics, </a:t>
            </a:r>
            <a:r>
              <a:rPr lang="en-US" dirty="0" smtClean="0">
                <a:hlinkClick r:id="rId16" tooltip="Max Planck"/>
              </a:rPr>
              <a:t>Max Planck</a:t>
            </a:r>
            <a:r>
              <a:rPr lang="en-US" dirty="0" smtClean="0"/>
              <a:t>, that the phrase 'entropy of the universe' has no meaning because it admits of no accurate definition. Kelvin's speculation falls with this recognition.</a:t>
            </a:r>
          </a:p>
        </p:txBody>
      </p:sp>
    </p:spTree>
    <p:extLst>
      <p:ext uri="{BB962C8B-B14F-4D97-AF65-F5344CB8AC3E}">
        <p14:creationId xmlns:p14="http://schemas.microsoft.com/office/powerpoint/2010/main" val="264159895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Heat death of the universe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7400" y="1573204"/>
            <a:ext cx="7102200" cy="4446595"/>
          </a:xfrm>
        </p:spPr>
      </p:pic>
    </p:spTree>
    <p:extLst>
      <p:ext uri="{BB962C8B-B14F-4D97-AF65-F5344CB8AC3E}">
        <p14:creationId xmlns:p14="http://schemas.microsoft.com/office/powerpoint/2010/main" val="120160762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Time’s arrow</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 </a:t>
            </a:r>
            <a:r>
              <a:rPr lang="en-US" b="1" dirty="0" smtClean="0"/>
              <a:t>arrow of time</a:t>
            </a:r>
            <a:r>
              <a:rPr lang="en-US" dirty="0" smtClean="0"/>
              <a:t>, or </a:t>
            </a:r>
            <a:r>
              <a:rPr lang="en-US" b="1" dirty="0" smtClean="0"/>
              <a:t>time's arrow</a:t>
            </a:r>
            <a:r>
              <a:rPr lang="en-US" dirty="0" smtClean="0"/>
              <a:t>, is a concept developed in 1927 by the British astronomer </a:t>
            </a:r>
            <a:r>
              <a:rPr lang="en-US" dirty="0" smtClean="0">
                <a:hlinkClick r:id="rId2" tooltip="Arthur Eddington"/>
              </a:rPr>
              <a:t>Arthur </a:t>
            </a:r>
            <a:r>
              <a:rPr lang="en-US" dirty="0" err="1" smtClean="0">
                <a:hlinkClick r:id="rId2" tooltip="Arthur Eddington"/>
              </a:rPr>
              <a:t>Eddington</a:t>
            </a:r>
            <a:r>
              <a:rPr lang="en-US" dirty="0" smtClean="0"/>
              <a:t> involving the "one-way direction" or "asymmetry" of time. This direction, which can be determined, according to </a:t>
            </a:r>
            <a:r>
              <a:rPr lang="en-US" dirty="0" err="1" smtClean="0"/>
              <a:t>Eddington</a:t>
            </a:r>
            <a:r>
              <a:rPr lang="en-US" dirty="0" smtClean="0"/>
              <a:t>, by studying the organization of atoms, molecules and bodies, might be drawn upon a four-dimensional relativistic map of the world (</a:t>
            </a:r>
            <a:r>
              <a:rPr lang="en-US" i="1" dirty="0" smtClean="0"/>
              <a:t>"a solid block of paper"</a:t>
            </a:r>
            <a:r>
              <a:rPr lang="en-US" dirty="0" smtClean="0"/>
              <a:t>).</a:t>
            </a:r>
          </a:p>
          <a:p>
            <a:pPr marL="0" indent="0">
              <a:buNone/>
            </a:pPr>
            <a:r>
              <a:rPr lang="en-US" dirty="0" smtClean="0">
                <a:hlinkClick r:id="rId3" tooltip="Physics"/>
              </a:rPr>
              <a:t>Physical</a:t>
            </a:r>
            <a:r>
              <a:rPr lang="en-US" dirty="0" smtClean="0"/>
              <a:t> processes at the </a:t>
            </a:r>
            <a:r>
              <a:rPr lang="en-US" dirty="0" smtClean="0">
                <a:hlinkClick r:id="rId4" tooltip="Microscopic"/>
              </a:rPr>
              <a:t>microscopic</a:t>
            </a:r>
            <a:r>
              <a:rPr lang="en-US" dirty="0" smtClean="0"/>
              <a:t> level are believed to be either entirely or mostly </a:t>
            </a:r>
            <a:r>
              <a:rPr lang="en-US" dirty="0" smtClean="0">
                <a:hlinkClick r:id="rId5" tooltip="T-symmetry"/>
              </a:rPr>
              <a:t>time-symmetric</a:t>
            </a:r>
            <a:r>
              <a:rPr lang="en-US" dirty="0" smtClean="0"/>
              <a:t>: if the direction of time were to reverse, the theoretical statements that describe them would remain true. Yet at the </a:t>
            </a:r>
            <a:r>
              <a:rPr lang="en-US" dirty="0" smtClean="0">
                <a:hlinkClick r:id="rId6" tooltip="Macroscopic"/>
              </a:rPr>
              <a:t>macroscopic</a:t>
            </a:r>
            <a:r>
              <a:rPr lang="en-US" dirty="0" smtClean="0"/>
              <a:t> level it often appears that this is not the case: there is an obvious direction (or </a:t>
            </a:r>
            <a:r>
              <a:rPr lang="en-US" i="1" dirty="0" smtClean="0"/>
              <a:t>flow</a:t>
            </a:r>
            <a:r>
              <a:rPr lang="en-US" dirty="0" smtClean="0"/>
              <a:t>) of </a:t>
            </a:r>
            <a:r>
              <a:rPr lang="en-US" dirty="0" smtClean="0">
                <a:hlinkClick r:id="rId7" tooltip="Time"/>
              </a:rPr>
              <a:t>time</a:t>
            </a:r>
            <a:r>
              <a:rPr lang="en-US" dirty="0" smtClean="0"/>
              <a:t>.</a:t>
            </a:r>
          </a:p>
        </p:txBody>
      </p:sp>
    </p:spTree>
    <p:extLst>
      <p:ext uri="{BB962C8B-B14F-4D97-AF65-F5344CB8AC3E}">
        <p14:creationId xmlns:p14="http://schemas.microsoft.com/office/powerpoint/2010/main" val="489387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Time’s arrow</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2837" y="1370806"/>
            <a:ext cx="7689163" cy="5029994"/>
          </a:xfrm>
        </p:spPr>
      </p:pic>
    </p:spTree>
    <p:extLst>
      <p:ext uri="{BB962C8B-B14F-4D97-AF65-F5344CB8AC3E}">
        <p14:creationId xmlns:p14="http://schemas.microsoft.com/office/powerpoint/2010/main" val="285993449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A human can be destroyed but cannot be </a:t>
            </a:r>
            <a:r>
              <a:rPr lang="en-US" dirty="0" smtClean="0"/>
              <a:t>recreated</a:t>
            </a:r>
            <a:endParaRPr lang="en-US" dirty="0" smtClean="0">
              <a:effectLst/>
            </a:endParaRPr>
          </a:p>
        </p:txBody>
      </p:sp>
    </p:spTree>
    <p:extLst>
      <p:ext uri="{BB962C8B-B14F-4D97-AF65-F5344CB8AC3E}">
        <p14:creationId xmlns:p14="http://schemas.microsoft.com/office/powerpoint/2010/main" val="323809803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Thermal pollution</a:t>
            </a:r>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Thermal pollution</a:t>
            </a:r>
            <a:r>
              <a:rPr lang="en-US" dirty="0" smtClean="0"/>
              <a:t> is the degradation of </a:t>
            </a:r>
            <a:r>
              <a:rPr lang="en-US" dirty="0" smtClean="0">
                <a:hlinkClick r:id="rId2" tooltip="Water quality"/>
              </a:rPr>
              <a:t>water quality</a:t>
            </a:r>
            <a:r>
              <a:rPr lang="en-US" dirty="0" smtClean="0"/>
              <a:t> by any process that changes ambient water </a:t>
            </a:r>
            <a:r>
              <a:rPr lang="en-US" dirty="0" smtClean="0">
                <a:hlinkClick r:id="rId3" tooltip="Temperature"/>
              </a:rPr>
              <a:t>temperature</a:t>
            </a:r>
            <a:r>
              <a:rPr lang="en-US" dirty="0" smtClean="0"/>
              <a:t>.</a:t>
            </a:r>
          </a:p>
          <a:p>
            <a:pPr marL="0" indent="0">
              <a:buNone/>
            </a:pPr>
            <a:r>
              <a:rPr lang="en-US" dirty="0" smtClean="0"/>
              <a:t>A common cause of thermal pollution is the use of water as a </a:t>
            </a:r>
            <a:r>
              <a:rPr lang="en-US" dirty="0" smtClean="0">
                <a:hlinkClick r:id="rId4" tooltip="Coolant"/>
              </a:rPr>
              <a:t>coolant</a:t>
            </a:r>
            <a:r>
              <a:rPr lang="en-US" dirty="0" smtClean="0"/>
              <a:t> by </a:t>
            </a:r>
            <a:r>
              <a:rPr lang="en-US" dirty="0" smtClean="0">
                <a:hlinkClick r:id="rId5" tooltip="Power plants"/>
              </a:rPr>
              <a:t>power plants</a:t>
            </a:r>
            <a:r>
              <a:rPr lang="en-US" dirty="0" smtClean="0"/>
              <a:t> and industrial manufacturers. When water used as a coolant is returned to the natural environment at a higher temperature, the change in temperature decreases </a:t>
            </a:r>
            <a:r>
              <a:rPr lang="en-US" dirty="0" smtClean="0">
                <a:hlinkClick r:id="rId6" tooltip="Oxygen"/>
              </a:rPr>
              <a:t>oxygen</a:t>
            </a:r>
            <a:r>
              <a:rPr lang="en-US" dirty="0" smtClean="0"/>
              <a:t> supply and affects </a:t>
            </a:r>
            <a:r>
              <a:rPr lang="en-US" dirty="0" smtClean="0">
                <a:hlinkClick r:id="rId7" tooltip="Ecosystem"/>
              </a:rPr>
              <a:t>ecosystem</a:t>
            </a:r>
            <a:r>
              <a:rPr lang="en-US" dirty="0" smtClean="0"/>
              <a:t> composition. </a:t>
            </a:r>
            <a:r>
              <a:rPr lang="en-US" dirty="0" smtClean="0">
                <a:hlinkClick r:id="rId8" tooltip="Urban runoff"/>
              </a:rPr>
              <a:t>Urban runoff</a:t>
            </a:r>
            <a:r>
              <a:rPr lang="en-US" dirty="0" smtClean="0"/>
              <a:t>–</a:t>
            </a:r>
            <a:r>
              <a:rPr lang="en-US" dirty="0" err="1" smtClean="0">
                <a:hlinkClick r:id="rId9" tooltip="Stormwater"/>
              </a:rPr>
              <a:t>stormwater</a:t>
            </a:r>
            <a:r>
              <a:rPr lang="en-US" dirty="0" smtClean="0"/>
              <a:t> discharged to surface waters from </a:t>
            </a:r>
            <a:r>
              <a:rPr lang="en-US" dirty="0" smtClean="0">
                <a:hlinkClick r:id="rId10" tooltip="Road"/>
              </a:rPr>
              <a:t>roads</a:t>
            </a:r>
            <a:r>
              <a:rPr lang="en-US" dirty="0" smtClean="0"/>
              <a:t> and </a:t>
            </a:r>
            <a:r>
              <a:rPr lang="en-US" dirty="0" smtClean="0">
                <a:hlinkClick r:id="rId11" tooltip="Parking lot"/>
              </a:rPr>
              <a:t>parking lots</a:t>
            </a:r>
            <a:r>
              <a:rPr lang="en-US" dirty="0" smtClean="0"/>
              <a:t>–can also be a source of elevated water temperatures.</a:t>
            </a:r>
          </a:p>
          <a:p>
            <a:pPr marL="0" indent="0">
              <a:buNone/>
            </a:pPr>
            <a:r>
              <a:rPr lang="en-US" dirty="0" smtClean="0"/>
              <a:t>When a power plant first opens or shuts down for repair or other causes, fish and other organisms adapted to particular temperature range can be killed by the abrupt change in water temperature known as "thermal shock."</a:t>
            </a:r>
          </a:p>
          <a:p>
            <a:pPr marL="0" indent="0">
              <a:buNone/>
            </a:pPr>
            <a:endParaRPr lang="en-US" dirty="0"/>
          </a:p>
        </p:txBody>
      </p:sp>
    </p:spTree>
    <p:extLst>
      <p:ext uri="{BB962C8B-B14F-4D97-AF65-F5344CB8AC3E}">
        <p14:creationId xmlns:p14="http://schemas.microsoft.com/office/powerpoint/2010/main" val="2752991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Chaos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5490461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Enthalpy</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Enthalpy</a:t>
            </a:r>
            <a:r>
              <a:rPr lang="en-US" dirty="0"/>
              <a:t> is a defined </a:t>
            </a:r>
            <a:r>
              <a:rPr lang="en-US" dirty="0">
                <a:hlinkClick r:id="rId2" tooltip="Thermodynamic potential"/>
              </a:rPr>
              <a:t>thermodynamic potential</a:t>
            </a:r>
            <a:r>
              <a:rPr lang="en-US" dirty="0"/>
              <a:t>, designated by the letter "H", that consists of the </a:t>
            </a:r>
            <a:r>
              <a:rPr lang="en-US" dirty="0">
                <a:hlinkClick r:id="rId3" tooltip="Internal energy"/>
              </a:rPr>
              <a:t>internal energy</a:t>
            </a:r>
            <a:r>
              <a:rPr lang="en-US" dirty="0"/>
              <a:t> of the system (U) plus the product of </a:t>
            </a:r>
            <a:r>
              <a:rPr lang="en-US" dirty="0">
                <a:hlinkClick r:id="rId4" tooltip="Pressure"/>
              </a:rPr>
              <a:t>pressure</a:t>
            </a:r>
            <a:r>
              <a:rPr lang="en-US" dirty="0"/>
              <a:t> (p) and </a:t>
            </a:r>
            <a:r>
              <a:rPr lang="en-US" dirty="0">
                <a:hlinkClick r:id="rId5" tooltip="Volume"/>
              </a:rPr>
              <a:t>volume</a:t>
            </a:r>
            <a:r>
              <a:rPr lang="en-US" dirty="0"/>
              <a:t> (V) of the </a:t>
            </a:r>
            <a:r>
              <a:rPr lang="en-US" dirty="0" smtClean="0"/>
              <a:t>system.</a:t>
            </a:r>
          </a:p>
          <a:p>
            <a:pPr marL="0" indent="0">
              <a:buNone/>
            </a:pPr>
            <a:r>
              <a:rPr lang="en-US" dirty="0"/>
              <a:t>Since enthalpy, H, consists of </a:t>
            </a:r>
            <a:r>
              <a:rPr lang="en-US" dirty="0">
                <a:hlinkClick r:id="rId3" tooltip="Internal energy"/>
              </a:rPr>
              <a:t>internal energy</a:t>
            </a:r>
            <a:r>
              <a:rPr lang="en-US" dirty="0"/>
              <a:t>, U, plus the product of </a:t>
            </a:r>
            <a:r>
              <a:rPr lang="en-US" dirty="0">
                <a:hlinkClick r:id="rId4" tooltip="Pressure"/>
              </a:rPr>
              <a:t>pressure</a:t>
            </a:r>
            <a:r>
              <a:rPr lang="en-US" dirty="0"/>
              <a:t> (p) and the </a:t>
            </a:r>
            <a:r>
              <a:rPr lang="en-US" dirty="0">
                <a:hlinkClick r:id="rId5" tooltip="Volume"/>
              </a:rPr>
              <a:t>volume</a:t>
            </a:r>
            <a:r>
              <a:rPr lang="en-US" dirty="0"/>
              <a:t> (V) of the system, which are all functions of the state of the </a:t>
            </a:r>
            <a:r>
              <a:rPr lang="en-US" dirty="0">
                <a:hlinkClick r:id="rId6" tooltip="Thermodynamic system"/>
              </a:rPr>
              <a:t>thermodynamic system</a:t>
            </a:r>
            <a:r>
              <a:rPr lang="en-US" dirty="0"/>
              <a:t>, enthalpy is a </a:t>
            </a:r>
            <a:r>
              <a:rPr lang="en-US" dirty="0">
                <a:hlinkClick r:id="rId7" tooltip="State function"/>
              </a:rPr>
              <a:t>state function</a:t>
            </a:r>
            <a:r>
              <a:rPr lang="en-US" dirty="0"/>
              <a:t>.</a:t>
            </a:r>
          </a:p>
          <a:p>
            <a:pPr marL="0" indent="0">
              <a:buNone/>
            </a:pPr>
            <a:r>
              <a:rPr lang="en-US" dirty="0"/>
              <a:t>The unit of measurement for enthalpy in the </a:t>
            </a:r>
            <a:r>
              <a:rPr lang="en-US" dirty="0">
                <a:hlinkClick r:id="rId8" tooltip="International System of Units"/>
              </a:rPr>
              <a:t>International System of Units</a:t>
            </a:r>
            <a:r>
              <a:rPr lang="en-US" dirty="0"/>
              <a:t> (SI) is the </a:t>
            </a:r>
            <a:r>
              <a:rPr lang="en-US" dirty="0">
                <a:hlinkClick r:id="rId9" tooltip="Joule"/>
              </a:rPr>
              <a:t>joule</a:t>
            </a:r>
            <a:r>
              <a:rPr lang="en-US" dirty="0"/>
              <a:t>, but other historical, conventional units are still in use, such as the </a:t>
            </a:r>
            <a:r>
              <a:rPr lang="en-US" dirty="0">
                <a:hlinkClick r:id="rId10" tooltip="British thermal unit"/>
              </a:rPr>
              <a:t>British thermal unit</a:t>
            </a:r>
            <a:r>
              <a:rPr lang="en-US" dirty="0"/>
              <a:t> and the </a:t>
            </a:r>
            <a:r>
              <a:rPr lang="en-US" dirty="0">
                <a:hlinkClick r:id="rId11" tooltip="Calorie"/>
              </a:rPr>
              <a:t>calorie</a:t>
            </a:r>
            <a:r>
              <a:rPr lang="en-US" dirty="0" smtClean="0"/>
              <a:t>.</a:t>
            </a:r>
            <a:endParaRPr lang="en-US" dirty="0"/>
          </a:p>
        </p:txBody>
      </p:sp>
    </p:spTree>
    <p:extLst>
      <p:ext uri="{BB962C8B-B14F-4D97-AF65-F5344CB8AC3E}">
        <p14:creationId xmlns:p14="http://schemas.microsoft.com/office/powerpoint/2010/main" val="19692094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655218"/>
            <a:ext cx="7315200" cy="5470946"/>
          </a:xfrm>
        </p:spPr>
      </p:pic>
    </p:spTree>
    <p:extLst>
      <p:ext uri="{BB962C8B-B14F-4D97-AF65-F5344CB8AC3E}">
        <p14:creationId xmlns:p14="http://schemas.microsoft.com/office/powerpoint/2010/main" val="18642222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Computing </a:t>
            </a:r>
            <a:r>
              <a:rPr lang="en-US" dirty="0" smtClean="0"/>
              <a:t>thermodynamics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0927636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Reversible </a:t>
            </a:r>
            <a:r>
              <a:rPr lang="en-US" b="1" dirty="0" smtClean="0"/>
              <a:t>computing</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a:t>Reversible computing</a:t>
            </a:r>
            <a:r>
              <a:rPr lang="en-US" dirty="0"/>
              <a:t> is a model of </a:t>
            </a:r>
            <a:r>
              <a:rPr lang="en-US" dirty="0">
                <a:hlinkClick r:id="rId2" tooltip="Computing"/>
              </a:rPr>
              <a:t>computing</a:t>
            </a:r>
            <a:r>
              <a:rPr lang="en-US" dirty="0"/>
              <a:t> where the </a:t>
            </a:r>
            <a:r>
              <a:rPr lang="en-US" dirty="0">
                <a:hlinkClick r:id="rId3" tooltip="Computational process"/>
              </a:rPr>
              <a:t>computational process</a:t>
            </a:r>
            <a:r>
              <a:rPr lang="en-US" dirty="0"/>
              <a:t> to some extent is reversible, i.e., </a:t>
            </a:r>
            <a:r>
              <a:rPr lang="en-US" dirty="0">
                <a:hlinkClick r:id="rId4" tooltip="DTIME"/>
              </a:rPr>
              <a:t>time</a:t>
            </a:r>
            <a:r>
              <a:rPr lang="en-US" dirty="0"/>
              <a:t>-</a:t>
            </a:r>
            <a:r>
              <a:rPr lang="en-US" dirty="0">
                <a:hlinkClick r:id="rId5" tooltip="Invertible function"/>
              </a:rPr>
              <a:t>invertible</a:t>
            </a:r>
            <a:r>
              <a:rPr lang="en-US" dirty="0"/>
              <a:t>. In a </a:t>
            </a:r>
            <a:r>
              <a:rPr lang="en-US" dirty="0">
                <a:hlinkClick r:id="rId6" tooltip="Computational model"/>
              </a:rPr>
              <a:t>computational model</a:t>
            </a:r>
            <a:r>
              <a:rPr lang="en-US" dirty="0"/>
              <a:t> that uses </a:t>
            </a:r>
            <a:r>
              <a:rPr lang="en-US" dirty="0">
                <a:hlinkClick r:id="rId7" tooltip="State transition system"/>
              </a:rPr>
              <a:t>transitions</a:t>
            </a:r>
            <a:r>
              <a:rPr lang="en-US" dirty="0"/>
              <a:t> from one state of the abstract machine to another, a necessary condition for reversibility is that the relation of the mapping from states to their successors must be </a:t>
            </a:r>
            <a:r>
              <a:rPr lang="en-US" dirty="0">
                <a:hlinkClick r:id="rId8" tooltip="Injective function"/>
              </a:rPr>
              <a:t>one-to-one</a:t>
            </a:r>
            <a:r>
              <a:rPr lang="en-US" dirty="0"/>
              <a:t>. Reversible computing is generally considered an </a:t>
            </a:r>
            <a:r>
              <a:rPr lang="en-US" dirty="0">
                <a:hlinkClick r:id="rId9" tooltip="Unconventional computing"/>
              </a:rPr>
              <a:t>unconventional</a:t>
            </a:r>
            <a:r>
              <a:rPr lang="en-US" dirty="0"/>
              <a:t> form of computing.</a:t>
            </a:r>
          </a:p>
          <a:p>
            <a:pPr marL="0" indent="0">
              <a:buNone/>
            </a:pPr>
            <a:r>
              <a:rPr lang="en-US" dirty="0"/>
              <a:t>There are two major, closely related, types of reversibility that are of particular interest for this purpose: </a:t>
            </a:r>
            <a:r>
              <a:rPr lang="en-US" i="1" dirty="0"/>
              <a:t>physical reversibility</a:t>
            </a:r>
            <a:r>
              <a:rPr lang="en-US" dirty="0"/>
              <a:t> and </a:t>
            </a:r>
            <a:r>
              <a:rPr lang="en-US" i="1" dirty="0"/>
              <a:t>logical reversibility</a:t>
            </a:r>
            <a:r>
              <a:rPr lang="en-US" dirty="0" smtClean="0"/>
              <a:t>.</a:t>
            </a:r>
            <a:endParaRPr lang="en-US" dirty="0"/>
          </a:p>
          <a:p>
            <a:pPr marL="0" indent="0">
              <a:buNone/>
            </a:pPr>
            <a:r>
              <a:rPr lang="en-US" dirty="0"/>
              <a:t>A process is said to be </a:t>
            </a:r>
            <a:r>
              <a:rPr lang="en-US" i="1" dirty="0"/>
              <a:t>physically reversible</a:t>
            </a:r>
            <a:r>
              <a:rPr lang="en-US" dirty="0"/>
              <a:t> if it results in no increase in physical </a:t>
            </a:r>
            <a:r>
              <a:rPr lang="en-US" dirty="0">
                <a:hlinkClick r:id="rId10" tooltip="Entropy"/>
              </a:rPr>
              <a:t>entropy</a:t>
            </a:r>
            <a:r>
              <a:rPr lang="en-US" dirty="0"/>
              <a:t>; it is </a:t>
            </a:r>
            <a:r>
              <a:rPr lang="en-US" i="1" dirty="0">
                <a:hlinkClick r:id="rId11" tooltip="Isentropic"/>
              </a:rPr>
              <a:t>isentropic</a:t>
            </a:r>
            <a:r>
              <a:rPr lang="en-US" dirty="0"/>
              <a:t>. These circuits are also referred to as </a:t>
            </a:r>
            <a:r>
              <a:rPr lang="en-US" b="1" dirty="0"/>
              <a:t>charge recovery logic</a:t>
            </a:r>
            <a:r>
              <a:rPr lang="en-US" dirty="0"/>
              <a:t>, </a:t>
            </a:r>
            <a:r>
              <a:rPr lang="en-US" dirty="0">
                <a:hlinkClick r:id="rId12" tooltip="Adiabatic circuit"/>
              </a:rPr>
              <a:t>adiabatic circuits</a:t>
            </a:r>
            <a:r>
              <a:rPr lang="en-US" dirty="0"/>
              <a:t>, or </a:t>
            </a:r>
            <a:r>
              <a:rPr lang="en-US" b="1" dirty="0">
                <a:hlinkClick r:id="rId13" tooltip="Adiabatic"/>
              </a:rPr>
              <a:t>adiabatic</a:t>
            </a:r>
            <a:r>
              <a:rPr lang="en-US" b="1" dirty="0"/>
              <a:t> computing</a:t>
            </a:r>
            <a:r>
              <a:rPr lang="en-US" dirty="0"/>
              <a:t>. Although </a:t>
            </a:r>
            <a:r>
              <a:rPr lang="en-US" i="1" dirty="0"/>
              <a:t>in practice</a:t>
            </a:r>
            <a:r>
              <a:rPr lang="en-US" dirty="0"/>
              <a:t> no </a:t>
            </a:r>
            <a:r>
              <a:rPr lang="en-US" dirty="0" err="1"/>
              <a:t>nonstationary</a:t>
            </a:r>
            <a:r>
              <a:rPr lang="en-US" dirty="0"/>
              <a:t> physical process can be </a:t>
            </a:r>
            <a:r>
              <a:rPr lang="en-US" i="1" dirty="0"/>
              <a:t>exactly</a:t>
            </a:r>
            <a:r>
              <a:rPr lang="en-US" dirty="0"/>
              <a:t> physically reversible or isentropic, there is no known limit to the closeness with which we can approach perfect reversibility, in systems that are sufficiently well-isolated from interactions with unknown external environments, when the laws of physics describing the system's evolution are precisely known</a:t>
            </a:r>
            <a:r>
              <a:rPr lang="en-US" dirty="0" smtClean="0"/>
              <a:t>.</a:t>
            </a:r>
            <a:endParaRPr lang="en-US" dirty="0"/>
          </a:p>
        </p:txBody>
      </p:sp>
    </p:spTree>
    <p:extLst>
      <p:ext uri="{BB962C8B-B14F-4D97-AF65-F5344CB8AC3E}">
        <p14:creationId xmlns:p14="http://schemas.microsoft.com/office/powerpoint/2010/main" val="124300408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Black body problem</a:t>
            </a:r>
          </a:p>
        </p:txBody>
      </p:sp>
      <p:sp>
        <p:nvSpPr>
          <p:cNvPr id="3" name="Content Placeholder 2"/>
          <p:cNvSpPr>
            <a:spLocks noGrp="1"/>
          </p:cNvSpPr>
          <p:nvPr>
            <p:ph idx="1"/>
          </p:nvPr>
        </p:nvSpPr>
        <p:spPr/>
        <p:txBody>
          <a:bodyPr/>
          <a:lstStyle/>
          <a:p>
            <a:r>
              <a:rPr lang="en-US" dirty="0"/>
              <a:t>Absolutely black </a:t>
            </a:r>
            <a:r>
              <a:rPr lang="en-US" dirty="0" smtClean="0"/>
              <a:t>body</a:t>
            </a:r>
            <a:endParaRPr lang="en-US" dirty="0" smtClean="0">
              <a:effectLst/>
            </a:endParaRPr>
          </a:p>
        </p:txBody>
      </p:sp>
    </p:spTree>
    <p:extLst>
      <p:ext uri="{BB962C8B-B14F-4D97-AF65-F5344CB8AC3E}">
        <p14:creationId xmlns:p14="http://schemas.microsoft.com/office/powerpoint/2010/main" val="371374783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Black </a:t>
            </a:r>
            <a:r>
              <a:rPr lang="en-US" b="1" dirty="0" smtClean="0"/>
              <a:t>body</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A </a:t>
            </a:r>
            <a:r>
              <a:rPr lang="en-US" b="1" dirty="0"/>
              <a:t>black body</a:t>
            </a:r>
            <a:r>
              <a:rPr lang="en-US" dirty="0"/>
              <a:t> is an idealized </a:t>
            </a:r>
            <a:r>
              <a:rPr lang="en-US" dirty="0">
                <a:hlinkClick r:id="rId2" tooltip="Physical body"/>
              </a:rPr>
              <a:t>physical body</a:t>
            </a:r>
            <a:r>
              <a:rPr lang="en-US" dirty="0"/>
              <a:t> that absorbs all incident </a:t>
            </a:r>
            <a:r>
              <a:rPr lang="en-US" dirty="0">
                <a:hlinkClick r:id="rId3" tooltip="Electromagnetic radiation"/>
              </a:rPr>
              <a:t>electromagnetic radiation</a:t>
            </a:r>
            <a:r>
              <a:rPr lang="en-US" dirty="0"/>
              <a:t>, regardless of frequency or angle of incidence. A </a:t>
            </a:r>
            <a:r>
              <a:rPr lang="en-US" b="1" dirty="0"/>
              <a:t>white body</a:t>
            </a:r>
            <a:r>
              <a:rPr lang="en-US" dirty="0"/>
              <a:t> is one with a "rough surface [that] reflects all incident rays completely and uniformly in all directions</a:t>
            </a:r>
            <a:r>
              <a:rPr lang="en-US" dirty="0" smtClean="0"/>
              <a:t>."</a:t>
            </a:r>
            <a:endParaRPr lang="en-US" dirty="0"/>
          </a:p>
          <a:p>
            <a:pPr marL="0" indent="0">
              <a:buNone/>
            </a:pPr>
            <a:r>
              <a:rPr lang="en-US" dirty="0"/>
              <a:t>A black body in </a:t>
            </a:r>
            <a:r>
              <a:rPr lang="en-US" dirty="0">
                <a:hlinkClick r:id="rId4" tooltip="Thermal equilibrium"/>
              </a:rPr>
              <a:t>thermal equilibrium</a:t>
            </a:r>
            <a:r>
              <a:rPr lang="en-US" dirty="0"/>
              <a:t> (that is, at a constant temperature) emits electromagnetic radiation called </a:t>
            </a:r>
            <a:r>
              <a:rPr lang="en-US" dirty="0">
                <a:hlinkClick r:id="rId5" tooltip="Black-body radiation"/>
              </a:rPr>
              <a:t>black-body radiation</a:t>
            </a:r>
            <a:r>
              <a:rPr lang="en-US" dirty="0"/>
              <a:t>. The radiation is emitted according to </a:t>
            </a:r>
            <a:r>
              <a:rPr lang="en-US" dirty="0">
                <a:hlinkClick r:id="rId6" tooltip="Planck's law"/>
              </a:rPr>
              <a:t>Planck's law</a:t>
            </a:r>
            <a:r>
              <a:rPr lang="en-US" dirty="0"/>
              <a:t>, meaning that it has a </a:t>
            </a:r>
            <a:r>
              <a:rPr lang="en-US" dirty="0">
                <a:hlinkClick r:id="rId7" tooltip="Frequency spectrum"/>
              </a:rPr>
              <a:t>spectrum</a:t>
            </a:r>
            <a:r>
              <a:rPr lang="en-US" dirty="0"/>
              <a:t> that is determined by the </a:t>
            </a:r>
            <a:r>
              <a:rPr lang="en-US" dirty="0">
                <a:hlinkClick r:id="rId8" tooltip="Temperature"/>
              </a:rPr>
              <a:t>temperature</a:t>
            </a:r>
            <a:r>
              <a:rPr lang="en-US" dirty="0"/>
              <a:t> alone (see figure at right), not by the body's shape or composition.</a:t>
            </a:r>
          </a:p>
          <a:p>
            <a:pPr marL="0" indent="0">
              <a:buNone/>
            </a:pPr>
            <a:r>
              <a:rPr lang="en-US" dirty="0"/>
              <a:t>A black body in thermal equilibrium has two notable properties</a:t>
            </a:r>
            <a:r>
              <a:rPr lang="en-US" dirty="0" smtClean="0"/>
              <a:t>:</a:t>
            </a:r>
            <a:endParaRPr lang="en-US" dirty="0"/>
          </a:p>
          <a:p>
            <a:pPr marL="0" indent="0">
              <a:buNone/>
            </a:pPr>
            <a:r>
              <a:rPr lang="en-US" dirty="0"/>
              <a:t>It is an ideal emitter: at every frequency, it emits as much energy as – or more energy than – any other body at the same temperature.</a:t>
            </a:r>
          </a:p>
          <a:p>
            <a:pPr marL="0" indent="0">
              <a:buNone/>
            </a:pPr>
            <a:r>
              <a:rPr lang="en-US" dirty="0"/>
              <a:t>It is a diffuse emitter: the energy is radiated </a:t>
            </a:r>
            <a:r>
              <a:rPr lang="en-US" dirty="0" err="1">
                <a:hlinkClick r:id="rId9" tooltip="Isotropic radiator"/>
              </a:rPr>
              <a:t>isotropically</a:t>
            </a:r>
            <a:r>
              <a:rPr lang="en-US" dirty="0"/>
              <a:t>, independent of direction.</a:t>
            </a:r>
          </a:p>
          <a:p>
            <a:pPr marL="0" indent="0">
              <a:buNone/>
            </a:pPr>
            <a:endParaRPr lang="en-US" dirty="0"/>
          </a:p>
        </p:txBody>
      </p:sp>
    </p:spTree>
    <p:extLst>
      <p:ext uri="{BB962C8B-B14F-4D97-AF65-F5344CB8AC3E}">
        <p14:creationId xmlns:p14="http://schemas.microsoft.com/office/powerpoint/2010/main" val="355415259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One-way function and thermodynamics </a:t>
            </a:r>
            <a:r>
              <a:rPr lang="en-US" sz="3200" dirty="0" smtClean="0"/>
              <a:t>parallels</a:t>
            </a:r>
            <a:endParaRPr lang="en-US" sz="32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9741606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Electromagnetism</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8925604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Static </a:t>
            </a:r>
            <a:r>
              <a:rPr lang="en-US" dirty="0" smtClean="0"/>
              <a:t>electricity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4322554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Coulomb's </a:t>
            </a:r>
            <a:r>
              <a:rPr lang="en-US" b="1" dirty="0" smtClean="0"/>
              <a:t>law</a:t>
            </a:r>
            <a:endParaRPr lang="en-US" dirty="0"/>
          </a:p>
        </p:txBody>
      </p:sp>
      <p:sp>
        <p:nvSpPr>
          <p:cNvPr id="3" name="Content Placeholder 2"/>
          <p:cNvSpPr>
            <a:spLocks noGrp="1"/>
          </p:cNvSpPr>
          <p:nvPr>
            <p:ph idx="1"/>
          </p:nvPr>
        </p:nvSpPr>
        <p:spPr/>
        <p:txBody>
          <a:bodyPr/>
          <a:lstStyle/>
          <a:p>
            <a:pPr marL="0" indent="0">
              <a:buNone/>
            </a:pPr>
            <a:r>
              <a:rPr lang="en-US" dirty="0"/>
              <a:t>Similar to real gas in </a:t>
            </a:r>
            <a:r>
              <a:rPr lang="en-US" dirty="0" smtClean="0"/>
              <a:t>thermodynamics</a:t>
            </a:r>
            <a:endParaRPr lang="en-US" dirty="0"/>
          </a:p>
        </p:txBody>
      </p:sp>
    </p:spTree>
    <p:extLst>
      <p:ext uri="{BB962C8B-B14F-4D97-AF65-F5344CB8AC3E}">
        <p14:creationId xmlns:p14="http://schemas.microsoft.com/office/powerpoint/2010/main" val="20086855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2027</TotalTime>
  <Words>7125</Words>
  <Application>Microsoft Office PowerPoint</Application>
  <PresentationFormat>On-screen Show (4:3)</PresentationFormat>
  <Paragraphs>212</Paragraphs>
  <Slides>102</Slides>
  <Notes>0</Notes>
  <HiddenSlides>0</HiddenSlides>
  <MMClips>0</MMClips>
  <ScaleCrop>false</ScaleCrop>
  <HeadingPairs>
    <vt:vector size="4" baseType="variant">
      <vt:variant>
        <vt:lpstr>Theme</vt:lpstr>
      </vt:variant>
      <vt:variant>
        <vt:i4>1</vt:i4>
      </vt:variant>
      <vt:variant>
        <vt:lpstr>Slide Titles</vt:lpstr>
      </vt:variant>
      <vt:variant>
        <vt:i4>102</vt:i4>
      </vt:variant>
    </vt:vector>
  </HeadingPairs>
  <TitlesOfParts>
    <vt:vector size="103" baseType="lpstr">
      <vt:lpstr>Office Theme</vt:lpstr>
      <vt:lpstr>5 Lecture in physics</vt:lpstr>
      <vt:lpstr>Thermodynamics</vt:lpstr>
      <vt:lpstr>Thermodynamics (continued)</vt:lpstr>
      <vt:lpstr>(continued) Thermodynamics</vt:lpstr>
      <vt:lpstr>Brownian motion</vt:lpstr>
      <vt:lpstr>Brownian motion (continued)</vt:lpstr>
      <vt:lpstr>(continued) Brownian motion</vt:lpstr>
      <vt:lpstr>Turbulence</vt:lpstr>
      <vt:lpstr>Chaos</vt:lpstr>
      <vt:lpstr>Thermal equilibrium</vt:lpstr>
      <vt:lpstr>Zeroth law of thermodynamics</vt:lpstr>
      <vt:lpstr>Zeroth law of thermodynamics (continued)</vt:lpstr>
      <vt:lpstr>(continued) Zeroth law of thermodynamics</vt:lpstr>
      <vt:lpstr>Ideal gas law</vt:lpstr>
      <vt:lpstr>R</vt:lpstr>
      <vt:lpstr>PowerPoint Presentation</vt:lpstr>
      <vt:lpstr>PowerPoint Presentation</vt:lpstr>
      <vt:lpstr>PowerPoint Presentation</vt:lpstr>
      <vt:lpstr>PowerPoint Presentation</vt:lpstr>
      <vt:lpstr>Boltzmann constant</vt:lpstr>
      <vt:lpstr>PowerPoint Presentation</vt:lpstr>
      <vt:lpstr>Otto cycle</vt:lpstr>
      <vt:lpstr>Diesel cycle</vt:lpstr>
      <vt:lpstr>Heat pump</vt:lpstr>
      <vt:lpstr>Refrigerator</vt:lpstr>
      <vt:lpstr>E = 1.5kT for stars</vt:lpstr>
      <vt:lpstr>Real gas</vt:lpstr>
      <vt:lpstr>Real gas (continued)</vt:lpstr>
      <vt:lpstr>Van der Waals equation</vt:lpstr>
      <vt:lpstr>Van der Waals equation (continued)</vt:lpstr>
      <vt:lpstr>Phase transition</vt:lpstr>
      <vt:lpstr>Kinetic theory</vt:lpstr>
      <vt:lpstr>Kinetic theory (continued)</vt:lpstr>
      <vt:lpstr>Molecular interpretation of temperature</vt:lpstr>
      <vt:lpstr>Molecular interpretation of temperature (continued)</vt:lpstr>
      <vt:lpstr>(continued) Molecular interpretation of temperature</vt:lpstr>
      <vt:lpstr>Molecular interpretation of temperature (continued)</vt:lpstr>
      <vt:lpstr>Maxwell–Boltzmann distribution</vt:lpstr>
      <vt:lpstr>Maxwell–Boltzmann distribution (continued)</vt:lpstr>
      <vt:lpstr>(continued) Maxwell–Boltzmann distribution</vt:lpstr>
      <vt:lpstr>Maxwell–Boltzmann distribution (continued)</vt:lpstr>
      <vt:lpstr>Equipartition theorem</vt:lpstr>
      <vt:lpstr>Vapor pressure</vt:lpstr>
      <vt:lpstr>Vapor pressure (continued)</vt:lpstr>
      <vt:lpstr>(continued) Vapor pressure</vt:lpstr>
      <vt:lpstr>Humidity</vt:lpstr>
      <vt:lpstr>Humidity (continued)</vt:lpstr>
      <vt:lpstr>Diffusion</vt:lpstr>
      <vt:lpstr>Diffusion (continued)</vt:lpstr>
      <vt:lpstr>Fick's laws of diffusion</vt:lpstr>
      <vt:lpstr>Dalton's law</vt:lpstr>
      <vt:lpstr>Mean free path</vt:lpstr>
      <vt:lpstr>Mean free path</vt:lpstr>
      <vt:lpstr>Random walk process</vt:lpstr>
      <vt:lpstr>Heat equation</vt:lpstr>
      <vt:lpstr>Black-Scholes equation</vt:lpstr>
      <vt:lpstr>Heat transfer</vt:lpstr>
      <vt:lpstr>Heat transfer (continued)</vt:lpstr>
      <vt:lpstr>(continued) Heat transfer</vt:lpstr>
      <vt:lpstr>PowerPoint Presentation</vt:lpstr>
      <vt:lpstr>Conduction</vt:lpstr>
      <vt:lpstr>Convection</vt:lpstr>
      <vt:lpstr>Radiation</vt:lpstr>
      <vt:lpstr>Internal energy</vt:lpstr>
      <vt:lpstr>Internal energy (continued)</vt:lpstr>
      <vt:lpstr>Internal energy (continued)</vt:lpstr>
      <vt:lpstr>PowerPoint Presentation</vt:lpstr>
      <vt:lpstr>Calorimetry</vt:lpstr>
      <vt:lpstr>Calorimetry (continued)</vt:lpstr>
      <vt:lpstr>(continued) Calorimetry</vt:lpstr>
      <vt:lpstr>(continued) Calorimetry</vt:lpstr>
      <vt:lpstr>Latent heat</vt:lpstr>
      <vt:lpstr>Latent heat</vt:lpstr>
      <vt:lpstr>Heat capacity</vt:lpstr>
      <vt:lpstr>Heat capacity</vt:lpstr>
      <vt:lpstr>Laws of thermodynamics</vt:lpstr>
      <vt:lpstr>Laws of thermodynamics (continued)</vt:lpstr>
      <vt:lpstr>Heat engine</vt:lpstr>
      <vt:lpstr>Heat engine (continued)</vt:lpstr>
      <vt:lpstr>Carnot cycle</vt:lpstr>
      <vt:lpstr>PowerPoint Presentation</vt:lpstr>
      <vt:lpstr>Entropy</vt:lpstr>
      <vt:lpstr>Entropy</vt:lpstr>
      <vt:lpstr>Heat death of the universe</vt:lpstr>
      <vt:lpstr>Heat death of the universe</vt:lpstr>
      <vt:lpstr>Time’s arrow</vt:lpstr>
      <vt:lpstr>Time’s arrow</vt:lpstr>
      <vt:lpstr>PowerPoint Presentation</vt:lpstr>
      <vt:lpstr>Thermal pollution</vt:lpstr>
      <vt:lpstr>Enthalpy</vt:lpstr>
      <vt:lpstr>PowerPoint Presentation</vt:lpstr>
      <vt:lpstr>Computing thermodynamics</vt:lpstr>
      <vt:lpstr>Reversible computing</vt:lpstr>
      <vt:lpstr>Black body problem</vt:lpstr>
      <vt:lpstr>Black body</vt:lpstr>
      <vt:lpstr>One-way function and thermodynamics parallels</vt:lpstr>
      <vt:lpstr>Electromagnetism</vt:lpstr>
      <vt:lpstr>Static electricity</vt:lpstr>
      <vt:lpstr>Coulomb's law</vt:lpstr>
      <vt:lpstr>Electrical circuits</vt:lpstr>
      <vt:lpstr>Gates</vt:lpstr>
      <vt:lpstr>Maxwell’s Equations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Lecture in physics</dc:title>
  <dc:creator>LENOVO</dc:creator>
  <cp:lastModifiedBy>LENOVO</cp:lastModifiedBy>
  <cp:revision>128</cp:revision>
  <dcterms:created xsi:type="dcterms:W3CDTF">2014-10-18T00:56:18Z</dcterms:created>
  <dcterms:modified xsi:type="dcterms:W3CDTF">2014-10-21T00:24:36Z</dcterms:modified>
</cp:coreProperties>
</file>