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8" r:id="rId3"/>
    <p:sldId id="358" r:id="rId4"/>
    <p:sldId id="378" r:id="rId5"/>
    <p:sldId id="338" r:id="rId6"/>
    <p:sldId id="291" r:id="rId7"/>
    <p:sldId id="299" r:id="rId8"/>
    <p:sldId id="293" r:id="rId9"/>
    <p:sldId id="334" r:id="rId10"/>
    <p:sldId id="335" r:id="rId11"/>
    <p:sldId id="336" r:id="rId12"/>
    <p:sldId id="257" r:id="rId13"/>
    <p:sldId id="301" r:id="rId14"/>
    <p:sldId id="365" r:id="rId15"/>
    <p:sldId id="258" r:id="rId16"/>
    <p:sldId id="259" r:id="rId17"/>
    <p:sldId id="260" r:id="rId18"/>
    <p:sldId id="302" r:id="rId19"/>
    <p:sldId id="303" r:id="rId20"/>
    <p:sldId id="304" r:id="rId21"/>
    <p:sldId id="305" r:id="rId22"/>
    <p:sldId id="296" r:id="rId23"/>
    <p:sldId id="261" r:id="rId24"/>
    <p:sldId id="306" r:id="rId25"/>
    <p:sldId id="372" r:id="rId26"/>
    <p:sldId id="262" r:id="rId27"/>
    <p:sldId id="307" r:id="rId28"/>
    <p:sldId id="308" r:id="rId29"/>
    <p:sldId id="309" r:id="rId30"/>
    <p:sldId id="354" r:id="rId31"/>
    <p:sldId id="349" r:id="rId32"/>
    <p:sldId id="263" r:id="rId33"/>
    <p:sldId id="310" r:id="rId34"/>
    <p:sldId id="264" r:id="rId35"/>
    <p:sldId id="311" r:id="rId36"/>
    <p:sldId id="350" r:id="rId37"/>
    <p:sldId id="351" r:id="rId38"/>
    <p:sldId id="352" r:id="rId39"/>
    <p:sldId id="265" r:id="rId40"/>
    <p:sldId id="283" r:id="rId41"/>
    <p:sldId id="312" r:id="rId42"/>
    <p:sldId id="267" r:id="rId43"/>
    <p:sldId id="313" r:id="rId44"/>
    <p:sldId id="266" r:id="rId45"/>
    <p:sldId id="314" r:id="rId46"/>
    <p:sldId id="268" r:id="rId47"/>
    <p:sldId id="315" r:id="rId48"/>
    <p:sldId id="377" r:id="rId49"/>
    <p:sldId id="369" r:id="rId50"/>
    <p:sldId id="360" r:id="rId51"/>
    <p:sldId id="295" r:id="rId52"/>
    <p:sldId id="316" r:id="rId53"/>
    <p:sldId id="345" r:id="rId54"/>
    <p:sldId id="339" r:id="rId55"/>
    <p:sldId id="284" r:id="rId56"/>
    <p:sldId id="269" r:id="rId57"/>
    <p:sldId id="317" r:id="rId58"/>
    <p:sldId id="292" r:id="rId59"/>
    <p:sldId id="318" r:id="rId60"/>
    <p:sldId id="346" r:id="rId61"/>
    <p:sldId id="270" r:id="rId62"/>
    <p:sldId id="319" r:id="rId63"/>
    <p:sldId id="271" r:id="rId64"/>
    <p:sldId id="320" r:id="rId65"/>
    <p:sldId id="273" r:id="rId66"/>
    <p:sldId id="321" r:id="rId67"/>
    <p:sldId id="297" r:id="rId68"/>
    <p:sldId id="274" r:id="rId69"/>
    <p:sldId id="290" r:id="rId70"/>
    <p:sldId id="294" r:id="rId71"/>
    <p:sldId id="298" r:id="rId72"/>
    <p:sldId id="322" r:id="rId73"/>
    <p:sldId id="337" r:id="rId74"/>
    <p:sldId id="356" r:id="rId75"/>
    <p:sldId id="357" r:id="rId76"/>
    <p:sldId id="370" r:id="rId77"/>
    <p:sldId id="289" r:id="rId78"/>
    <p:sldId id="323" r:id="rId79"/>
    <p:sldId id="275" r:id="rId80"/>
    <p:sldId id="324" r:id="rId81"/>
    <p:sldId id="276" r:id="rId82"/>
    <p:sldId id="325" r:id="rId83"/>
    <p:sldId id="286" r:id="rId84"/>
    <p:sldId id="326" r:id="rId85"/>
    <p:sldId id="287" r:id="rId86"/>
    <p:sldId id="327" r:id="rId87"/>
    <p:sldId id="347" r:id="rId88"/>
    <p:sldId id="348" r:id="rId89"/>
    <p:sldId id="278" r:id="rId90"/>
    <p:sldId id="279" r:id="rId91"/>
    <p:sldId id="280" r:id="rId92"/>
    <p:sldId id="281" r:id="rId93"/>
    <p:sldId id="328" r:id="rId94"/>
    <p:sldId id="282" r:id="rId95"/>
    <p:sldId id="329" r:id="rId96"/>
    <p:sldId id="361" r:id="rId97"/>
    <p:sldId id="362" r:id="rId98"/>
    <p:sldId id="366" r:id="rId99"/>
    <p:sldId id="367" r:id="rId100"/>
    <p:sldId id="288" r:id="rId101"/>
    <p:sldId id="330" r:id="rId102"/>
    <p:sldId id="331" r:id="rId103"/>
    <p:sldId id="332" r:id="rId104"/>
    <p:sldId id="373" r:id="rId105"/>
    <p:sldId id="371" r:id="rId106"/>
    <p:sldId id="285" r:id="rId107"/>
    <p:sldId id="333" r:id="rId108"/>
    <p:sldId id="353" r:id="rId109"/>
    <p:sldId id="359" r:id="rId110"/>
    <p:sldId id="363" r:id="rId111"/>
    <p:sldId id="364" r:id="rId112"/>
    <p:sldId id="374" r:id="rId113"/>
    <p:sldId id="376" r:id="rId114"/>
    <p:sldId id="343" r:id="rId115"/>
    <p:sldId id="344" r:id="rId116"/>
    <p:sldId id="355" r:id="rId117"/>
    <p:sldId id="340" r:id="rId118"/>
    <p:sldId id="341" r:id="rId119"/>
    <p:sldId id="342" r:id="rId120"/>
    <p:sldId id="375"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DDC153-4EB6-4F22-9308-1812857248C0}"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29060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DC153-4EB6-4F22-9308-1812857248C0}"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11538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DC153-4EB6-4F22-9308-1812857248C0}"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398041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DC153-4EB6-4F22-9308-1812857248C0}"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168565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DC153-4EB6-4F22-9308-1812857248C0}"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280464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DDC153-4EB6-4F22-9308-1812857248C0}"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209204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DDC153-4EB6-4F22-9308-1812857248C0}"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130405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DDC153-4EB6-4F22-9308-1812857248C0}"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82141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DC153-4EB6-4F22-9308-1812857248C0}"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295822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DC153-4EB6-4F22-9308-1812857248C0}"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8166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DC153-4EB6-4F22-9308-1812857248C0}"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0417E-CFC3-4A8A-A7C6-619CD80ED5EF}" type="slidenum">
              <a:rPr lang="en-US" smtClean="0"/>
              <a:t>‹#›</a:t>
            </a:fld>
            <a:endParaRPr lang="en-US"/>
          </a:p>
        </p:txBody>
      </p:sp>
    </p:spTree>
    <p:extLst>
      <p:ext uri="{BB962C8B-B14F-4D97-AF65-F5344CB8AC3E}">
        <p14:creationId xmlns:p14="http://schemas.microsoft.com/office/powerpoint/2010/main" val="407667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DC153-4EB6-4F22-9308-1812857248C0}" type="datetimeFigureOut">
              <a:rPr lang="en-US" smtClean="0"/>
              <a:t>10/7/2014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0417E-CFC3-4A8A-A7C6-619CD80ED5EF}" type="slidenum">
              <a:rPr lang="en-US" smtClean="0"/>
              <a:t>‹#›</a:t>
            </a:fld>
            <a:endParaRPr lang="en-US"/>
          </a:p>
        </p:txBody>
      </p:sp>
    </p:spTree>
    <p:extLst>
      <p:ext uri="{BB962C8B-B14F-4D97-AF65-F5344CB8AC3E}">
        <p14:creationId xmlns:p14="http://schemas.microsoft.com/office/powerpoint/2010/main" val="31869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en.wikipedia.org/wiki/Elasticity_(physics)" TargetMode="External"/><Relationship Id="rId2" Type="http://schemas.openxmlformats.org/officeDocument/2006/relationships/hyperlink" Target="http://en.wikipedia.org/wiki/Deformation_(engineering)" TargetMode="External"/><Relationship Id="rId1" Type="http://schemas.openxmlformats.org/officeDocument/2006/relationships/slideLayout" Target="../slideLayouts/slideLayout2.xml"/><Relationship Id="rId4" Type="http://schemas.openxmlformats.org/officeDocument/2006/relationships/hyperlink" Target="http://en.wikipedia.org/wiki/Yield_(engineering)" TargetMode="External"/></Relationships>
</file>

<file path=ppt/slides/_rels/slide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hyperlink" Target="http://en.wikipedia.org/wiki/Strength_of_materials" TargetMode="External"/><Relationship Id="rId13" Type="http://schemas.openxmlformats.org/officeDocument/2006/relationships/hyperlink" Target="http://en.wikipedia.org/wiki/Mask_data_preparation" TargetMode="External"/><Relationship Id="rId3" Type="http://schemas.openxmlformats.org/officeDocument/2006/relationships/hyperlink" Target="http://en.wikipedia.org/wiki/Bone" TargetMode="External"/><Relationship Id="rId7" Type="http://schemas.openxmlformats.org/officeDocument/2006/relationships/hyperlink" Target="http://en.wikipedia.org/wiki/Metal" TargetMode="External"/><Relationship Id="rId12" Type="http://schemas.openxmlformats.org/officeDocument/2006/relationships/hyperlink" Target="http://en.wikipedia.org/wiki/Fracture_mechanics" TargetMode="External"/><Relationship Id="rId2" Type="http://schemas.openxmlformats.org/officeDocument/2006/relationships/hyperlink" Target="http://en.wikipedia.org/wiki/Stress_(physics)" TargetMode="External"/><Relationship Id="rId16" Type="http://schemas.openxmlformats.org/officeDocument/2006/relationships/hyperlink" Target="http://en.wikipedia.org/wiki/Rectangles" TargetMode="External"/><Relationship Id="rId1" Type="http://schemas.openxmlformats.org/officeDocument/2006/relationships/slideLayout" Target="../slideLayouts/slideLayout2.xml"/><Relationship Id="rId6" Type="http://schemas.openxmlformats.org/officeDocument/2006/relationships/hyperlink" Target="http://en.wikipedia.org/wiki/Gemstone" TargetMode="External"/><Relationship Id="rId11" Type="http://schemas.openxmlformats.org/officeDocument/2006/relationships/hyperlink" Target="http://en.wikipedia.org/wiki/Optical" TargetMode="External"/><Relationship Id="rId5" Type="http://schemas.openxmlformats.org/officeDocument/2006/relationships/hyperlink" Target="http://en.wikipedia.org/wiki/Crystal" TargetMode="External"/><Relationship Id="rId15" Type="http://schemas.openxmlformats.org/officeDocument/2006/relationships/hyperlink" Target="http://en.wikipedia.org/wiki/Trapezoids" TargetMode="External"/><Relationship Id="rId10" Type="http://schemas.openxmlformats.org/officeDocument/2006/relationships/hyperlink" Target="http://en.wikipedia.org/wiki/Light" TargetMode="External"/><Relationship Id="rId4" Type="http://schemas.openxmlformats.org/officeDocument/2006/relationships/hyperlink" Target="http://en.wikipedia.org/wiki/Bone_fracture" TargetMode="External"/><Relationship Id="rId9" Type="http://schemas.openxmlformats.org/officeDocument/2006/relationships/hyperlink" Target="http://en.wikipedia.org/wiki/Transmission_(telecommunications)" TargetMode="External"/><Relationship Id="rId14" Type="http://schemas.openxmlformats.org/officeDocument/2006/relationships/hyperlink" Target="http://en.wikipedia.org/wiki/Integrated_circuit_design"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hyperlink" Target="http://en.wikipedia.org/wiki/Force" TargetMode="External"/><Relationship Id="rId13" Type="http://schemas.openxmlformats.org/officeDocument/2006/relationships/hyperlink" Target="http://en.wikipedia.org/wiki/Weather" TargetMode="External"/><Relationship Id="rId3" Type="http://schemas.openxmlformats.org/officeDocument/2006/relationships/hyperlink" Target="http://en.wikipedia.org/wiki/Natural_science" TargetMode="External"/><Relationship Id="rId7" Type="http://schemas.openxmlformats.org/officeDocument/2006/relationships/hyperlink" Target="http://en.wikipedia.org/wiki/Aerodynamics" TargetMode="External"/><Relationship Id="rId12" Type="http://schemas.openxmlformats.org/officeDocument/2006/relationships/hyperlink" Target="http://en.wikipedia.org/wiki/Petroleum" TargetMode="External"/><Relationship Id="rId17" Type="http://schemas.openxmlformats.org/officeDocument/2006/relationships/hyperlink" Target="http://en.wikipedia.org/wiki/Traffic_engineering_(transportation)" TargetMode="External"/><Relationship Id="rId2" Type="http://schemas.openxmlformats.org/officeDocument/2006/relationships/hyperlink" Target="http://en.wikipedia.org/wiki/Fluid_mechanics" TargetMode="External"/><Relationship Id="rId16" Type="http://schemas.openxmlformats.org/officeDocument/2006/relationships/hyperlink" Target="http://en.wikipedia.org/wiki/Fission_weapon" TargetMode="External"/><Relationship Id="rId1" Type="http://schemas.openxmlformats.org/officeDocument/2006/relationships/slideLayout" Target="../slideLayouts/slideLayout2.xml"/><Relationship Id="rId6" Type="http://schemas.openxmlformats.org/officeDocument/2006/relationships/hyperlink" Target="http://en.wikipedia.org/wiki/Gas" TargetMode="External"/><Relationship Id="rId11" Type="http://schemas.openxmlformats.org/officeDocument/2006/relationships/hyperlink" Target="http://en.wikipedia.org/wiki/Mass_flow_rate" TargetMode="External"/><Relationship Id="rId5" Type="http://schemas.openxmlformats.org/officeDocument/2006/relationships/hyperlink" Target="http://en.wikipedia.org/wiki/Liquid" TargetMode="External"/><Relationship Id="rId15" Type="http://schemas.openxmlformats.org/officeDocument/2006/relationships/hyperlink" Target="http://en.wikipedia.org/wiki/Interstellar_space" TargetMode="External"/><Relationship Id="rId10" Type="http://schemas.openxmlformats.org/officeDocument/2006/relationships/hyperlink" Target="http://en.wikipedia.org/wiki/Aircraft" TargetMode="External"/><Relationship Id="rId4" Type="http://schemas.openxmlformats.org/officeDocument/2006/relationships/hyperlink" Target="http://en.wikipedia.org/wiki/Fluid" TargetMode="External"/><Relationship Id="rId9" Type="http://schemas.openxmlformats.org/officeDocument/2006/relationships/hyperlink" Target="http://en.wikipedia.org/wiki/Moment_(physics)" TargetMode="External"/><Relationship Id="rId14" Type="http://schemas.openxmlformats.org/officeDocument/2006/relationships/hyperlink" Target="http://en.wikipedia.org/wiki/Nebula"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en.wikipedia.org/wiki/Thermal_conduction" TargetMode="External"/><Relationship Id="rId7" Type="http://schemas.openxmlformats.org/officeDocument/2006/relationships/hyperlink" Target="http://en.wikipedia.org/wiki/Daniel_Bernoulli" TargetMode="External"/><Relationship Id="rId2" Type="http://schemas.openxmlformats.org/officeDocument/2006/relationships/hyperlink" Target="http://en.wikipedia.org/wiki/Inviscid_flow" TargetMode="External"/><Relationship Id="rId1" Type="http://schemas.openxmlformats.org/officeDocument/2006/relationships/slideLayout" Target="../slideLayouts/slideLayout2.xml"/><Relationship Id="rId6" Type="http://schemas.openxmlformats.org/officeDocument/2006/relationships/hyperlink" Target="http://en.wikipedia.org/wiki/Potential_energy" TargetMode="External"/><Relationship Id="rId5" Type="http://schemas.openxmlformats.org/officeDocument/2006/relationships/hyperlink" Target="http://en.wikipedia.org/wiki/Fluid" TargetMode="External"/><Relationship Id="rId4" Type="http://schemas.openxmlformats.org/officeDocument/2006/relationships/hyperlink" Target="http://en.wikipedia.org/wiki/Pressure" TargetMode="External"/></Relationships>
</file>

<file path=ppt/slides/_rels/slide10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en.wikipedia.org/wiki/Drag_(physics)" TargetMode="External"/><Relationship Id="rId7" Type="http://schemas.openxmlformats.org/officeDocument/2006/relationships/hyperlink" Target="http://en.wikipedia.org/wiki/Water" TargetMode="External"/><Relationship Id="rId2" Type="http://schemas.openxmlformats.org/officeDocument/2006/relationships/hyperlink" Target="http://en.wikipedia.org/wiki/Fluid" TargetMode="External"/><Relationship Id="rId1" Type="http://schemas.openxmlformats.org/officeDocument/2006/relationships/slideLayout" Target="../slideLayouts/slideLayout2.xml"/><Relationship Id="rId6" Type="http://schemas.openxmlformats.org/officeDocument/2006/relationships/hyperlink" Target="http://en.wikipedia.org/wiki/Honey" TargetMode="External"/><Relationship Id="rId5" Type="http://schemas.openxmlformats.org/officeDocument/2006/relationships/hyperlink" Target="http://en.wikipedia.org/wiki/Tensile_stress" TargetMode="External"/><Relationship Id="rId4" Type="http://schemas.openxmlformats.org/officeDocument/2006/relationships/hyperlink" Target="http://en.wikipedia.org/wiki/Shear_stres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en.wikipedia.org/wiki/Rotor_ship" TargetMode="External"/><Relationship Id="rId2" Type="http://schemas.openxmlformats.org/officeDocument/2006/relationships/hyperlink" Target="http://en.wikipedia.org/wiki/List_of_ball_games" TargetMode="External"/><Relationship Id="rId1" Type="http://schemas.openxmlformats.org/officeDocument/2006/relationships/slideLayout" Target="../slideLayouts/slideLayout2.xml"/><Relationship Id="rId4" Type="http://schemas.openxmlformats.org/officeDocument/2006/relationships/hyperlink" Target="http://en.wikipedia.org/wiki/Flettner_airplane"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en.wikipedia.org/wiki/Impact_event" TargetMode="External"/><Relationship Id="rId3" Type="http://schemas.openxmlformats.org/officeDocument/2006/relationships/hyperlink" Target="http://en.wikipedia.org/wiki/Earthquake" TargetMode="External"/><Relationship Id="rId7" Type="http://schemas.openxmlformats.org/officeDocument/2006/relationships/hyperlink" Target="http://en.wikipedia.org/wiki/Ice_calving" TargetMode="External"/><Relationship Id="rId2" Type="http://schemas.openxmlformats.org/officeDocument/2006/relationships/hyperlink" Target="http://en.wikipedia.org/wiki/Tsunamis_in_lakes" TargetMode="External"/><Relationship Id="rId1" Type="http://schemas.openxmlformats.org/officeDocument/2006/relationships/slideLayout" Target="../slideLayouts/slideLayout2.xml"/><Relationship Id="rId6" Type="http://schemas.openxmlformats.org/officeDocument/2006/relationships/hyperlink" Target="http://en.wikipedia.org/wiki/Nuclear_device" TargetMode="External"/><Relationship Id="rId5" Type="http://schemas.openxmlformats.org/officeDocument/2006/relationships/hyperlink" Target="http://en.wikipedia.org/wiki/Underwater_explosion" TargetMode="External"/><Relationship Id="rId4" Type="http://schemas.openxmlformats.org/officeDocument/2006/relationships/hyperlink" Target="http://en.wikipedia.org/wiki/Volcanic_eruption"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hyperlink" Target="http://en.wikipedia.org/wiki/Interactive" TargetMode="External"/><Relationship Id="rId3" Type="http://schemas.openxmlformats.org/officeDocument/2006/relationships/hyperlink" Target="http://en.wikipedia.org/wiki/Mediated_reality" TargetMode="External"/><Relationship Id="rId7" Type="http://schemas.openxmlformats.org/officeDocument/2006/relationships/hyperlink" Target="http://en.wikipedia.org/wiki/Object_recognition" TargetMode="External"/><Relationship Id="rId2" Type="http://schemas.openxmlformats.org/officeDocument/2006/relationships/hyperlink" Target="http://en.wikipedia.org/wiki/GPS" TargetMode="External"/><Relationship Id="rId1" Type="http://schemas.openxmlformats.org/officeDocument/2006/relationships/slideLayout" Target="../slideLayouts/slideLayout2.xml"/><Relationship Id="rId6" Type="http://schemas.openxmlformats.org/officeDocument/2006/relationships/hyperlink" Target="http://en.wikipedia.org/wiki/Computer_vision" TargetMode="External"/><Relationship Id="rId5" Type="http://schemas.openxmlformats.org/officeDocument/2006/relationships/hyperlink" Target="http://en.wikipedia.org/wiki/Real-time_computing" TargetMode="External"/><Relationship Id="rId4" Type="http://schemas.openxmlformats.org/officeDocument/2006/relationships/hyperlink" Target="http://en.wikipedia.org/wiki/Virtual_reality"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en.wikipedia.org/wiki/Electrical_engineering" TargetMode="External"/><Relationship Id="rId2" Type="http://schemas.openxmlformats.org/officeDocument/2006/relationships/hyperlink" Target="http://en.wikipedia.org/wiki/Mechanical_engineering" TargetMode="External"/><Relationship Id="rId1" Type="http://schemas.openxmlformats.org/officeDocument/2006/relationships/slideLayout" Target="../slideLayouts/slideLayout2.xml"/><Relationship Id="rId6" Type="http://schemas.openxmlformats.org/officeDocument/2006/relationships/hyperlink" Target="http://en.wikipedia.org/wiki/Bio-inspired_robotics" TargetMode="External"/><Relationship Id="rId5" Type="http://schemas.openxmlformats.org/officeDocument/2006/relationships/hyperlink" Target="http://en.wikipedia.org/wiki/Robot" TargetMode="External"/><Relationship Id="rId4" Type="http://schemas.openxmlformats.org/officeDocument/2006/relationships/hyperlink" Target="http://en.wikipedia.org/wiki/Computer_science"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Mass" TargetMode="External"/><Relationship Id="rId3" Type="http://schemas.openxmlformats.org/officeDocument/2006/relationships/hyperlink" Target="http://en.wikipedia.org/wiki/SI" TargetMode="External"/><Relationship Id="rId7" Type="http://schemas.openxmlformats.org/officeDocument/2006/relationships/hyperlink" Target="http://en.wikipedia.org/wiki/Second" TargetMode="External"/><Relationship Id="rId2" Type="http://schemas.openxmlformats.org/officeDocument/2006/relationships/hyperlink" Target="http://en.wikipedia.org/wiki/Plural" TargetMode="External"/><Relationship Id="rId1" Type="http://schemas.openxmlformats.org/officeDocument/2006/relationships/slideLayout" Target="../slideLayouts/slideLayout2.xml"/><Relationship Id="rId6" Type="http://schemas.openxmlformats.org/officeDocument/2006/relationships/hyperlink" Target="http://en.wikipedia.org/wiki/Newton_(unit)" TargetMode="External"/><Relationship Id="rId5" Type="http://schemas.openxmlformats.org/officeDocument/2006/relationships/hyperlink" Target="http://en.wikipedia.org/wiki/Meters_per_second" TargetMode="External"/><Relationship Id="rId4" Type="http://schemas.openxmlformats.org/officeDocument/2006/relationships/hyperlink" Target="http://en.wikipedia.org/wiki/Kilogram" TargetMode="External"/><Relationship Id="rId9" Type="http://schemas.openxmlformats.org/officeDocument/2006/relationships/hyperlink" Target="http://en.wikipedia.org/wiki/Velocity"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Motion_(physics)" TargetMode="External"/><Relationship Id="rId2" Type="http://schemas.openxmlformats.org/officeDocument/2006/relationships/hyperlink" Target="http://en.wikipedia.org/wiki/Classical_physics" TargetMode="External"/><Relationship Id="rId1" Type="http://schemas.openxmlformats.org/officeDocument/2006/relationships/slideLayout" Target="../slideLayouts/slideLayout2.xml"/><Relationship Id="rId5" Type="http://schemas.openxmlformats.org/officeDocument/2006/relationships/hyperlink" Target="http://en.wikipedia.org/wiki/Mass" TargetMode="External"/><Relationship Id="rId4" Type="http://schemas.openxmlformats.org/officeDocument/2006/relationships/hyperlink" Target="http://en.wikipedia.org/wiki/Forc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Classical_mechanics" TargetMode="External"/><Relationship Id="rId2" Type="http://schemas.openxmlformats.org/officeDocument/2006/relationships/hyperlink" Target="http://en.wikipedia.org/wiki/Physical_law" TargetMode="External"/><Relationship Id="rId1" Type="http://schemas.openxmlformats.org/officeDocument/2006/relationships/slideLayout" Target="../slideLayouts/slideLayout2.xml"/><Relationship Id="rId5" Type="http://schemas.openxmlformats.org/officeDocument/2006/relationships/hyperlink" Target="http://en.wikipedia.org/wiki/Motion_(physics)" TargetMode="External"/><Relationship Id="rId4" Type="http://schemas.openxmlformats.org/officeDocument/2006/relationships/hyperlink" Target="http://en.wikipedia.org/wiki/Forc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Forces" TargetMode="External"/><Relationship Id="rId3" Type="http://schemas.openxmlformats.org/officeDocument/2006/relationships/hyperlink" Target="http://en.wikipedia.org/wiki/Velocity" TargetMode="External"/><Relationship Id="rId7" Type="http://schemas.openxmlformats.org/officeDocument/2006/relationships/hyperlink" Target="http://en.wikipedia.org/wiki/Vector_sum" TargetMode="External"/><Relationship Id="rId2" Type="http://schemas.openxmlformats.org/officeDocument/2006/relationships/hyperlink" Target="http://en.wikipedia.org/wiki/Inertial_reference_frame" TargetMode="External"/><Relationship Id="rId1" Type="http://schemas.openxmlformats.org/officeDocument/2006/relationships/slideLayout" Target="../slideLayouts/slideLayout2.xml"/><Relationship Id="rId6" Type="http://schemas.openxmlformats.org/officeDocument/2006/relationships/hyperlink" Target="http://en.wikipedia.org/wiki/Newton's_laws_of_motion#cite_note-first-law-dmmy-3" TargetMode="External"/><Relationship Id="rId5" Type="http://schemas.openxmlformats.org/officeDocument/2006/relationships/hyperlink" Target="http://en.wikipedia.org/wiki/Newton's_laws_of_motion#cite_note-first-law-shaums-2" TargetMode="External"/><Relationship Id="rId10" Type="http://schemas.openxmlformats.org/officeDocument/2006/relationships/hyperlink" Target="http://en.wikipedia.org/wiki/Acceleration" TargetMode="External"/><Relationship Id="rId4" Type="http://schemas.openxmlformats.org/officeDocument/2006/relationships/hyperlink" Target="http://en.wikipedia.org/wiki/Force" TargetMode="External"/><Relationship Id="rId9" Type="http://schemas.openxmlformats.org/officeDocument/2006/relationships/hyperlink" Target="http://en.wikipedia.org/wiki/Mas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Philosophi%C3%A6_Naturalis_Principia_Mathematica" TargetMode="External"/><Relationship Id="rId2" Type="http://schemas.openxmlformats.org/officeDocument/2006/relationships/hyperlink" Target="http://en.wikipedia.org/wiki/Isaac_Newton" TargetMode="External"/><Relationship Id="rId1" Type="http://schemas.openxmlformats.org/officeDocument/2006/relationships/slideLayout" Target="../slideLayouts/slideLayout2.xml"/><Relationship Id="rId5" Type="http://schemas.openxmlformats.org/officeDocument/2006/relationships/hyperlink" Target="http://en.wikipedia.org/wiki/Kepler's_laws_of_planetary_motion" TargetMode="External"/><Relationship Id="rId4" Type="http://schemas.openxmlformats.org/officeDocument/2006/relationships/hyperlink" Target="http://en.wikipedia.org/wiki/Newton's_law_of_universal_gravitati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Directly_proportional" TargetMode="External"/><Relationship Id="rId2" Type="http://schemas.openxmlformats.org/officeDocument/2006/relationships/hyperlink" Target="http://en.wikipedia.org/wiki/Force" TargetMode="External"/><Relationship Id="rId1" Type="http://schemas.openxmlformats.org/officeDocument/2006/relationships/slideLayout" Target="../slideLayouts/slideLayout2.xml"/><Relationship Id="rId4" Type="http://schemas.openxmlformats.org/officeDocument/2006/relationships/hyperlink" Target="http://en.wikipedia.org/wiki/Shell_theore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Orbital_period" TargetMode="External"/><Relationship Id="rId3" Type="http://schemas.openxmlformats.org/officeDocument/2006/relationships/hyperlink" Target="http://en.wikipedia.org/wiki/Planet" TargetMode="External"/><Relationship Id="rId7" Type="http://schemas.openxmlformats.org/officeDocument/2006/relationships/hyperlink" Target="http://en.wikipedia.org/wiki/Focus_(geometry)" TargetMode="External"/><Relationship Id="rId2" Type="http://schemas.openxmlformats.org/officeDocument/2006/relationships/hyperlink" Target="http://en.wikipedia.org/wiki/Scientific_law" TargetMode="External"/><Relationship Id="rId1" Type="http://schemas.openxmlformats.org/officeDocument/2006/relationships/slideLayout" Target="../slideLayouts/slideLayout2.xml"/><Relationship Id="rId6" Type="http://schemas.openxmlformats.org/officeDocument/2006/relationships/hyperlink" Target="http://en.wikipedia.org/wiki/Ellipse" TargetMode="External"/><Relationship Id="rId5" Type="http://schemas.openxmlformats.org/officeDocument/2006/relationships/hyperlink" Target="http://en.wikipedia.org/wiki/Orbit" TargetMode="External"/><Relationship Id="rId4" Type="http://schemas.openxmlformats.org/officeDocument/2006/relationships/hyperlink" Target="http://en.wikipedia.org/wiki/Sun" TargetMode="External"/><Relationship Id="rId9" Type="http://schemas.openxmlformats.org/officeDocument/2006/relationships/hyperlink" Target="http://en.wikipedia.org/wiki/Semi-major_axi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irst_law_of_thermodynamics" TargetMode="External"/><Relationship Id="rId2" Type="http://schemas.openxmlformats.org/officeDocument/2006/relationships/hyperlink" Target="http://en.wikipedia.org/wiki/Friction" TargetMode="External"/><Relationship Id="rId1" Type="http://schemas.openxmlformats.org/officeDocument/2006/relationships/slideLayout" Target="../slideLayouts/slideLayout2.xml"/><Relationship Id="rId4" Type="http://schemas.openxmlformats.org/officeDocument/2006/relationships/hyperlink" Target="http://en.wikipedia.org/wiki/Second_law_of_thermodynami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n.wikipedia.org/wiki/Forc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Ramp" TargetMode="External"/><Relationship Id="rId2" Type="http://schemas.openxmlformats.org/officeDocument/2006/relationships/hyperlink" Target="http://en.wikipedia.org/wiki/Simple_machin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Plastic_deformation" TargetMode="External"/><Relationship Id="rId3" Type="http://schemas.openxmlformats.org/officeDocument/2006/relationships/hyperlink" Target="http://en.wikipedia.org/wiki/Ball" TargetMode="External"/><Relationship Id="rId7" Type="http://schemas.openxmlformats.org/officeDocument/2006/relationships/hyperlink" Target="http://en.wikipedia.org/wiki/Rolling_resistance#Primary_cause" TargetMode="External"/><Relationship Id="rId2" Type="http://schemas.openxmlformats.org/officeDocument/2006/relationships/hyperlink" Target="http://en.wikipedia.org/wiki/Motion_(physics)" TargetMode="External"/><Relationship Id="rId1" Type="http://schemas.openxmlformats.org/officeDocument/2006/relationships/slideLayout" Target="../slideLayouts/slideLayout2.xml"/><Relationship Id="rId6" Type="http://schemas.openxmlformats.org/officeDocument/2006/relationships/hyperlink" Target="http://en.wikipedia.org/wiki/Plasticity_(physics)" TargetMode="External"/><Relationship Id="rId5" Type="http://schemas.openxmlformats.org/officeDocument/2006/relationships/hyperlink" Target="http://en.wikipedia.org/wiki/Wheel" TargetMode="External"/><Relationship Id="rId10" Type="http://schemas.openxmlformats.org/officeDocument/2006/relationships/hyperlink" Target="http://en.wikipedia.org/wiki/Friction" TargetMode="External"/><Relationship Id="rId4" Type="http://schemas.openxmlformats.org/officeDocument/2006/relationships/hyperlink" Target="http://en.wikipedia.org/wiki/Tire" TargetMode="External"/><Relationship Id="rId9" Type="http://schemas.openxmlformats.org/officeDocument/2006/relationships/hyperlink" Target="http://en.wikipedia.org/wiki/Frictional_contact_mechanic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en.wikipedia.org/wiki/Sliding_fric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Rolling_resistance#Depends_on_load" TargetMode="External"/><Relationship Id="rId13" Type="http://schemas.openxmlformats.org/officeDocument/2006/relationships/hyperlink" Target="http://en.wikipedia.org/wiki/Sand" TargetMode="External"/><Relationship Id="rId3" Type="http://schemas.openxmlformats.org/officeDocument/2006/relationships/hyperlink" Target="http://en.wikipedia.org/wiki/Train" TargetMode="External"/><Relationship Id="rId7" Type="http://schemas.openxmlformats.org/officeDocument/2006/relationships/hyperlink" Target="http://en.wikipedia.org/wiki/Rolling_resistance#Depends_on_speed" TargetMode="External"/><Relationship Id="rId12" Type="http://schemas.openxmlformats.org/officeDocument/2006/relationships/hyperlink" Target="http://en.wikipedia.org/wiki/Wheelset_(rail_transport)" TargetMode="External"/><Relationship Id="rId2" Type="http://schemas.openxmlformats.org/officeDocument/2006/relationships/hyperlink" Target="http://en.wikipedia.org/wiki/Vehicle" TargetMode="External"/><Relationship Id="rId1" Type="http://schemas.openxmlformats.org/officeDocument/2006/relationships/slideLayout" Target="../slideLayouts/slideLayout2.xml"/><Relationship Id="rId6" Type="http://schemas.openxmlformats.org/officeDocument/2006/relationships/hyperlink" Target="http://en.wikipedia.org/wiki/Rolling_resistance#Depends_on_diameter" TargetMode="External"/><Relationship Id="rId11" Type="http://schemas.openxmlformats.org/officeDocument/2006/relationships/hyperlink" Target="http://en.wikipedia.org/wiki/Steel" TargetMode="External"/><Relationship Id="rId5" Type="http://schemas.openxmlformats.org/officeDocument/2006/relationships/hyperlink" Target="http://en.wikipedia.org/wiki/Bus" TargetMode="External"/><Relationship Id="rId10" Type="http://schemas.openxmlformats.org/officeDocument/2006/relationships/hyperlink" Target="http://en.wikipedia.org/wiki/Tire" TargetMode="External"/><Relationship Id="rId4" Type="http://schemas.openxmlformats.org/officeDocument/2006/relationships/hyperlink" Target="http://en.wikipedia.org/wiki/Rail_tracks" TargetMode="External"/><Relationship Id="rId9" Type="http://schemas.openxmlformats.org/officeDocument/2006/relationships/hyperlink" Target="http://en.wikipedia.org/wiki/Hysteresis" TargetMode="External"/><Relationship Id="rId14" Type="http://schemas.openxmlformats.org/officeDocument/2006/relationships/hyperlink" Target="http://en.wikipedia.org/wiki/Concret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Inner_product" TargetMode="External"/><Relationship Id="rId2" Type="http://schemas.openxmlformats.org/officeDocument/2006/relationships/hyperlink" Target="http://en.wikipedia.org/wiki/Euclidean_vector" TargetMode="External"/><Relationship Id="rId1" Type="http://schemas.openxmlformats.org/officeDocument/2006/relationships/slideLayout" Target="../slideLayouts/slideLayout2.xml"/><Relationship Id="rId4" Type="http://schemas.openxmlformats.org/officeDocument/2006/relationships/hyperlink" Target="http://en.wikipedia.org/wiki/Scalar_(mathematic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Potential_energy" TargetMode="External"/><Relationship Id="rId13" Type="http://schemas.openxmlformats.org/officeDocument/2006/relationships/hyperlink" Target="http://en.wikipedia.org/wiki/Erwin_Schr%C3%B6dinger" TargetMode="External"/><Relationship Id="rId18" Type="http://schemas.openxmlformats.org/officeDocument/2006/relationships/hyperlink" Target="http://en.wikipedia.org/wiki/Quantum_field_theory" TargetMode="External"/><Relationship Id="rId3" Type="http://schemas.openxmlformats.org/officeDocument/2006/relationships/hyperlink" Target="http://en.wikipedia.org/wiki/Classical_mechanics" TargetMode="External"/><Relationship Id="rId21" Type="http://schemas.openxmlformats.org/officeDocument/2006/relationships/hyperlink" Target="http://en.wikipedia.org/wiki/Chaos_theory" TargetMode="External"/><Relationship Id="rId7" Type="http://schemas.openxmlformats.org/officeDocument/2006/relationships/hyperlink" Target="http://en.wikipedia.org/wiki/Kinetic_energy" TargetMode="External"/><Relationship Id="rId12" Type="http://schemas.openxmlformats.org/officeDocument/2006/relationships/hyperlink" Target="http://en.wikipedia.org/wiki/Functional_integration" TargetMode="External"/><Relationship Id="rId17" Type="http://schemas.openxmlformats.org/officeDocument/2006/relationships/hyperlink" Target="http://en.wikipedia.org/wiki/Quantum_mechanics" TargetMode="External"/><Relationship Id="rId2" Type="http://schemas.openxmlformats.org/officeDocument/2006/relationships/hyperlink" Target="http://en.wikipedia.org/wiki/Mathematical_physics" TargetMode="External"/><Relationship Id="rId16" Type="http://schemas.openxmlformats.org/officeDocument/2006/relationships/hyperlink" Target="http://en.wikipedia.org/wiki/Richard_Feynman" TargetMode="External"/><Relationship Id="rId20" Type="http://schemas.openxmlformats.org/officeDocument/2006/relationships/hyperlink" Target="http://en.wikipedia.org/wiki/General_relativity" TargetMode="External"/><Relationship Id="rId1" Type="http://schemas.openxmlformats.org/officeDocument/2006/relationships/slideLayout" Target="../slideLayouts/slideLayout2.xml"/><Relationship Id="rId6" Type="http://schemas.openxmlformats.org/officeDocument/2006/relationships/hyperlink" Target="http://en.wikipedia.org/wiki/Scalar_%28physics%29" TargetMode="External"/><Relationship Id="rId11" Type="http://schemas.openxmlformats.org/officeDocument/2006/relationships/hyperlink" Target="http://en.wikipedia.org/wiki/Hamiltonian_mechanics" TargetMode="External"/><Relationship Id="rId5" Type="http://schemas.openxmlformats.org/officeDocument/2006/relationships/hyperlink" Target="http://en.wikipedia.org/wiki/Euclidean_vector" TargetMode="External"/><Relationship Id="rId15" Type="http://schemas.openxmlformats.org/officeDocument/2006/relationships/hyperlink" Target="http://en.wikipedia.org/wiki/Werner_Heisenberg" TargetMode="External"/><Relationship Id="rId10" Type="http://schemas.openxmlformats.org/officeDocument/2006/relationships/hyperlink" Target="http://en.wikipedia.org/wiki/Lagrangian_mechanics" TargetMode="External"/><Relationship Id="rId19" Type="http://schemas.openxmlformats.org/officeDocument/2006/relationships/hyperlink" Target="http://en.wikipedia.org/wiki/Albert_Einstein" TargetMode="External"/><Relationship Id="rId4" Type="http://schemas.openxmlformats.org/officeDocument/2006/relationships/hyperlink" Target="http://en.wikipedia.org/wiki/Newtonian_mechanics" TargetMode="External"/><Relationship Id="rId9" Type="http://schemas.openxmlformats.org/officeDocument/2006/relationships/hyperlink" Target="http://en.wikipedia.org/wiki/Force" TargetMode="External"/><Relationship Id="rId14" Type="http://schemas.openxmlformats.org/officeDocument/2006/relationships/hyperlink" Target="http://en.wikipedia.org/wiki/Paul_Dirac" TargetMode="External"/><Relationship Id="rId22" Type="http://schemas.openxmlformats.org/officeDocument/2006/relationships/hyperlink" Target="http://en.wikipedia.org/wiki/Noether%27s_theore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Space#Classical_mechanics" TargetMode="External"/><Relationship Id="rId2" Type="http://schemas.openxmlformats.org/officeDocument/2006/relationships/hyperlink" Target="http://en.wikipedia.org/wiki/Euclidean_vector" TargetMode="External"/><Relationship Id="rId1" Type="http://schemas.openxmlformats.org/officeDocument/2006/relationships/slideLayout" Target="../slideLayouts/slideLayout2.xml"/><Relationship Id="rId4" Type="http://schemas.openxmlformats.org/officeDocument/2006/relationships/hyperlink" Target="http://en.wikipedia.org/wiki/Origin_(mathematics)"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Cross_product" TargetMode="External"/><Relationship Id="rId3" Type="http://schemas.openxmlformats.org/officeDocument/2006/relationships/hyperlink" Target="http://en.wikipedia.org/wiki/Euclidean_vector#Length" TargetMode="External"/><Relationship Id="rId7" Type="http://schemas.openxmlformats.org/officeDocument/2006/relationships/hyperlink" Target="http://en.wikipedia.org/wiki/Euclidean_vector" TargetMode="External"/><Relationship Id="rId2" Type="http://schemas.openxmlformats.org/officeDocument/2006/relationships/hyperlink" Target="http://en.wikipedia.org/wiki/Coordinate_vector" TargetMode="External"/><Relationship Id="rId1" Type="http://schemas.openxmlformats.org/officeDocument/2006/relationships/slideLayout" Target="../slideLayouts/slideLayout2.xml"/><Relationship Id="rId6" Type="http://schemas.openxmlformats.org/officeDocument/2006/relationships/hyperlink" Target="http://en.wikipedia.org/wiki/Scalar_(mathematics)" TargetMode="External"/><Relationship Id="rId5" Type="http://schemas.openxmlformats.org/officeDocument/2006/relationships/hyperlink" Target="http://en.wikipedia.org/wiki/Dot_operator" TargetMode="External"/><Relationship Id="rId4" Type="http://schemas.openxmlformats.org/officeDocument/2006/relationships/hyperlink" Target="http://en.wikipedia.org/wiki/Cosine" TargetMode="External"/><Relationship Id="rId9" Type="http://schemas.openxmlformats.org/officeDocument/2006/relationships/hyperlink" Target="http://en.wikipedia.org/wiki/Pseudovector"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en.wikipedia.org/wiki/Vector_produc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Moment_of_inertia" TargetMode="External"/><Relationship Id="rId2" Type="http://schemas.openxmlformats.org/officeDocument/2006/relationships/hyperlink" Target="http://en.wikipedia.org/wiki/Euclidean_vector" TargetMode="External"/><Relationship Id="rId1" Type="http://schemas.openxmlformats.org/officeDocument/2006/relationships/slideLayout" Target="../slideLayouts/slideLayout2.xml"/><Relationship Id="rId6" Type="http://schemas.openxmlformats.org/officeDocument/2006/relationships/hyperlink" Target="http://en.wikipedia.org/wiki/Particle" TargetMode="External"/><Relationship Id="rId5" Type="http://schemas.openxmlformats.org/officeDocument/2006/relationships/hyperlink" Target="http://en.wikipedia.org/wiki/Rigid_body" TargetMode="External"/><Relationship Id="rId4" Type="http://schemas.openxmlformats.org/officeDocument/2006/relationships/hyperlink" Target="http://en.wikipedia.org/wiki/Rotational_speed"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en.wikipedia.org/wiki/Elementary_arithmetic" TargetMode="External"/><Relationship Id="rId3" Type="http://schemas.openxmlformats.org/officeDocument/2006/relationships/hyperlink" Target="http://en.wikipedia.org/wiki/Matrix_(mathematics)" TargetMode="External"/><Relationship Id="rId7" Type="http://schemas.openxmlformats.org/officeDocument/2006/relationships/hyperlink" Target="http://en.wikipedia.org/wiki/Multiplication" TargetMode="External"/><Relationship Id="rId2" Type="http://schemas.openxmlformats.org/officeDocument/2006/relationships/hyperlink" Target="http://en.wikipedia.org/wiki/Binary_operation" TargetMode="External"/><Relationship Id="rId1" Type="http://schemas.openxmlformats.org/officeDocument/2006/relationships/slideLayout" Target="../slideLayouts/slideLayout2.xml"/><Relationship Id="rId6" Type="http://schemas.openxmlformats.org/officeDocument/2006/relationships/hyperlink" Target="http://en.wikipedia.org/wiki/Complex_number" TargetMode="External"/><Relationship Id="rId5" Type="http://schemas.openxmlformats.org/officeDocument/2006/relationships/hyperlink" Target="http://en.wikipedia.org/wiki/Real_number" TargetMode="External"/><Relationship Id="rId4" Type="http://schemas.openxmlformats.org/officeDocument/2006/relationships/hyperlink" Target="http://en.wikipedia.org/wiki/Number" TargetMode="External"/><Relationship Id="rId9" Type="http://schemas.openxmlformats.org/officeDocument/2006/relationships/hyperlink" Target="http://en.wikipedia.org/wiki/Matrix_(mathematics)#Size"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www.physicsclassroom.com/Class/momentum/u4l1a.cf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en.wikipedia.org/wiki/Acciden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Weight_function" TargetMode="External"/><Relationship Id="rId2" Type="http://schemas.openxmlformats.org/officeDocument/2006/relationships/hyperlink" Target="http://en.wikipedia.org/wiki/Mass" TargetMode="External"/><Relationship Id="rId1" Type="http://schemas.openxmlformats.org/officeDocument/2006/relationships/slideLayout" Target="../slideLayouts/slideLayout2.xml"/><Relationship Id="rId5" Type="http://schemas.openxmlformats.org/officeDocument/2006/relationships/hyperlink" Target="http://en.wikipedia.org/wiki/Mechanics" TargetMode="External"/><Relationship Id="rId4" Type="http://schemas.openxmlformats.org/officeDocument/2006/relationships/hyperlink" Target="http://en.wikipedia.org/wiki/Position_(vector)"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en.wikipedia.org/wiki/Linear_syste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en.wikipedia.org/wiki/Torque" TargetMode="External"/><Relationship Id="rId13" Type="http://schemas.openxmlformats.org/officeDocument/2006/relationships/hyperlink" Target="http://en.wikipedia.org/wiki/Potential_energy" TargetMode="External"/><Relationship Id="rId3" Type="http://schemas.openxmlformats.org/officeDocument/2006/relationships/hyperlink" Target="http://en.wikipedia.org/wiki/Rigid_body" TargetMode="External"/><Relationship Id="rId7" Type="http://schemas.openxmlformats.org/officeDocument/2006/relationships/hyperlink" Target="http://en.wikipedia.org/wiki/Rest_frame" TargetMode="External"/><Relationship Id="rId12" Type="http://schemas.openxmlformats.org/officeDocument/2006/relationships/hyperlink" Target="http://en.wikipedia.org/wiki/Generalized_coordinates" TargetMode="External"/><Relationship Id="rId2" Type="http://schemas.openxmlformats.org/officeDocument/2006/relationships/hyperlink" Target="http://en.wikipedia.org/wiki/Particle" TargetMode="External"/><Relationship Id="rId1" Type="http://schemas.openxmlformats.org/officeDocument/2006/relationships/slideLayout" Target="../slideLayouts/slideLayout2.xml"/><Relationship Id="rId6" Type="http://schemas.openxmlformats.org/officeDocument/2006/relationships/hyperlink" Target="http://en.wikipedia.org/wiki/Non-inertial_reference_frame" TargetMode="External"/><Relationship Id="rId11" Type="http://schemas.openxmlformats.org/officeDocument/2006/relationships/hyperlink" Target="http://en.wikipedia.org/wiki/Gradient" TargetMode="External"/><Relationship Id="rId5" Type="http://schemas.openxmlformats.org/officeDocument/2006/relationships/hyperlink" Target="http://en.wikipedia.org/wiki/Net_force" TargetMode="External"/><Relationship Id="rId10" Type="http://schemas.openxmlformats.org/officeDocument/2006/relationships/hyperlink" Target="http://en.wikipedia.org/wiki/Configuration_space" TargetMode="External"/><Relationship Id="rId4" Type="http://schemas.openxmlformats.org/officeDocument/2006/relationships/hyperlink" Target="http://en.wikipedia.org/wiki/Dynamical_system" TargetMode="External"/><Relationship Id="rId9" Type="http://schemas.openxmlformats.org/officeDocument/2006/relationships/hyperlink" Target="http://en.wikipedia.org/wiki/Conservative_system"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en.wikipedia.org/wiki/Rectangular" TargetMode="External"/><Relationship Id="rId2" Type="http://schemas.openxmlformats.org/officeDocument/2006/relationships/hyperlink" Target="http://en.wikipedia.org/wiki/Stiffnes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en.wikipedia.org/wiki/Earth" TargetMode="External"/><Relationship Id="rId3" Type="http://schemas.openxmlformats.org/officeDocument/2006/relationships/hyperlink" Target="http://en.wikipedia.org/wiki/Point_(geometry)" TargetMode="External"/><Relationship Id="rId7" Type="http://schemas.openxmlformats.org/officeDocument/2006/relationships/hyperlink" Target="http://en.wiktionary.org/wiki/spin" TargetMode="External"/><Relationship Id="rId2" Type="http://schemas.openxmlformats.org/officeDocument/2006/relationships/hyperlink" Target="http://en.wikipedia.org/wiki/Circular_motion" TargetMode="External"/><Relationship Id="rId1" Type="http://schemas.openxmlformats.org/officeDocument/2006/relationships/slideLayout" Target="../slideLayouts/slideLayout2.xml"/><Relationship Id="rId6" Type="http://schemas.openxmlformats.org/officeDocument/2006/relationships/hyperlink" Target="http://en.wikipedia.org/wiki/Center_of_mass" TargetMode="External"/><Relationship Id="rId5" Type="http://schemas.openxmlformats.org/officeDocument/2006/relationships/hyperlink" Target="http://en.wikipedia.org/wiki/Line_(geometry)" TargetMode="External"/><Relationship Id="rId10" Type="http://schemas.openxmlformats.org/officeDocument/2006/relationships/hyperlink" Target="http://en.wikipedia.org/wiki/Orbit" TargetMode="External"/><Relationship Id="rId4" Type="http://schemas.openxmlformats.org/officeDocument/2006/relationships/hyperlink" Target="http://en.wikipedia.org/wiki/Three-dimensional_space" TargetMode="External"/><Relationship Id="rId9" Type="http://schemas.openxmlformats.org/officeDocument/2006/relationships/hyperlink" Target="http://en.wikipedia.org/wiki/Sun"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en.wikipedia.org/wiki/Frictional_force" TargetMode="External"/><Relationship Id="rId3" Type="http://schemas.openxmlformats.org/officeDocument/2006/relationships/hyperlink" Target="http://en.wikipedia.org/wiki/Kinetic_energy" TargetMode="External"/><Relationship Id="rId7" Type="http://schemas.openxmlformats.org/officeDocument/2006/relationships/hyperlink" Target="http://en.wikipedia.org/wiki/Non-Conservative_Force" TargetMode="External"/><Relationship Id="rId12" Type="http://schemas.openxmlformats.org/officeDocument/2006/relationships/hyperlink" Target="http://en.wikipedia.org/wiki/James_Prescott_Joule" TargetMode="External"/><Relationship Id="rId2" Type="http://schemas.openxmlformats.org/officeDocument/2006/relationships/hyperlink" Target="http://en.wikipedia.org/wiki/Potential_energy" TargetMode="External"/><Relationship Id="rId1" Type="http://schemas.openxmlformats.org/officeDocument/2006/relationships/slideLayout" Target="../slideLayouts/slideLayout2.xml"/><Relationship Id="rId6" Type="http://schemas.openxmlformats.org/officeDocument/2006/relationships/hyperlink" Target="http://en.wikipedia.org/wiki/Velocity" TargetMode="External"/><Relationship Id="rId11" Type="http://schemas.openxmlformats.org/officeDocument/2006/relationships/hyperlink" Target="http://en.wikipedia.org/wiki/Dissipation" TargetMode="External"/><Relationship Id="rId5" Type="http://schemas.openxmlformats.org/officeDocument/2006/relationships/hyperlink" Target="http://en.wikipedia.org/wiki/Speed" TargetMode="External"/><Relationship Id="rId10" Type="http://schemas.openxmlformats.org/officeDocument/2006/relationships/hyperlink" Target="http://en.wikipedia.org/wiki/Inelastic_collision" TargetMode="External"/><Relationship Id="rId4" Type="http://schemas.openxmlformats.org/officeDocument/2006/relationships/hyperlink" Target="http://en.wikipedia.org/wiki/Conservative_force" TargetMode="External"/><Relationship Id="rId9" Type="http://schemas.openxmlformats.org/officeDocument/2006/relationships/hyperlink" Target="http://en.wikipedia.org/wiki/Elastic_collisio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en.wikipedia.org/wiki/Kinetic_energy" TargetMode="External"/><Relationship Id="rId3" Type="http://schemas.openxmlformats.org/officeDocument/2006/relationships/hyperlink" Target="http://en.wikipedia.org/wiki/Isolated_system" TargetMode="External"/><Relationship Id="rId7" Type="http://schemas.openxmlformats.org/officeDocument/2006/relationships/hyperlink" Target="http://en.wikipedia.org/wiki/Energy_conversion" TargetMode="External"/><Relationship Id="rId2" Type="http://schemas.openxmlformats.org/officeDocument/2006/relationships/hyperlink" Target="http://en.wikipedia.org/wiki/Energy" TargetMode="External"/><Relationship Id="rId1" Type="http://schemas.openxmlformats.org/officeDocument/2006/relationships/slideLayout" Target="../slideLayouts/slideLayout2.xml"/><Relationship Id="rId6" Type="http://schemas.openxmlformats.org/officeDocument/2006/relationships/hyperlink" Target="http://en.wikipedia.org/wiki/Chemical_energy" TargetMode="External"/><Relationship Id="rId11" Type="http://schemas.openxmlformats.org/officeDocument/2006/relationships/hyperlink" Target="http://en.wikipedia.org/wiki/Perpetual_motion#Classification" TargetMode="External"/><Relationship Id="rId5" Type="http://schemas.openxmlformats.org/officeDocument/2006/relationships/hyperlink" Target="http://en.wikipedia.org/wiki/Forms_of_energy" TargetMode="External"/><Relationship Id="rId10" Type="http://schemas.openxmlformats.org/officeDocument/2006/relationships/hyperlink" Target="http://en.wikipedia.org/wiki/Laws_of_science" TargetMode="External"/><Relationship Id="rId4" Type="http://schemas.openxmlformats.org/officeDocument/2006/relationships/hyperlink" Target="http://en.wikipedia.org/wiki/Conservation_law_(physics)" TargetMode="External"/><Relationship Id="rId9" Type="http://schemas.openxmlformats.org/officeDocument/2006/relationships/hyperlink" Target="http://en.wikipedia.org/wiki/Dynamite"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Work_(physics)" TargetMode="External"/><Relationship Id="rId7" Type="http://schemas.openxmlformats.org/officeDocument/2006/relationships/hyperlink" Target="http://en.wikipedia.org/wiki/Friction" TargetMode="External"/><Relationship Id="rId2" Type="http://schemas.openxmlformats.org/officeDocument/2006/relationships/hyperlink" Target="http://en.wikipedia.org/wiki/Force" TargetMode="External"/><Relationship Id="rId1" Type="http://schemas.openxmlformats.org/officeDocument/2006/relationships/slideLayout" Target="../slideLayouts/slideLayout2.xml"/><Relationship Id="rId6" Type="http://schemas.openxmlformats.org/officeDocument/2006/relationships/hyperlink" Target="http://en.wikipedia.org/wiki/Gravitation" TargetMode="External"/><Relationship Id="rId5" Type="http://schemas.openxmlformats.org/officeDocument/2006/relationships/hyperlink" Target="http://en.wikipedia.org/wiki/Potential_energy" TargetMode="External"/><Relationship Id="rId4" Type="http://schemas.openxmlformats.org/officeDocument/2006/relationships/hyperlink" Target="http://en.wikipedia.org/wiki/Scalar_potentia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en.wikipedia.org/wiki/Force_(physic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en.wikipedia.org/wiki/Deformation_(engineering)" TargetMode="External"/><Relationship Id="rId2" Type="http://schemas.openxmlformats.org/officeDocument/2006/relationships/hyperlink" Target="http://en.wikipedia.org/wiki/Ancient_Greek" TargetMode="External"/><Relationship Id="rId1" Type="http://schemas.openxmlformats.org/officeDocument/2006/relationships/slideLayout" Target="../slideLayouts/slideLayout2.xml"/><Relationship Id="rId4" Type="http://schemas.openxmlformats.org/officeDocument/2006/relationships/hyperlink" Target="http://en.wikipedia.org/wiki/Structural_loa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en.wikipedia.org/wiki/Anagram" TargetMode="External"/><Relationship Id="rId3" Type="http://schemas.openxmlformats.org/officeDocument/2006/relationships/hyperlink" Target="http://en.wikipedia.org/wiki/Force" TargetMode="External"/><Relationship Id="rId7" Type="http://schemas.openxmlformats.org/officeDocument/2006/relationships/hyperlink" Target="http://en.wikipedia.org/wiki/Latin" TargetMode="External"/><Relationship Id="rId2" Type="http://schemas.openxmlformats.org/officeDocument/2006/relationships/hyperlink" Target="http://en.wikipedia.org/wiki/Physics" TargetMode="External"/><Relationship Id="rId1" Type="http://schemas.openxmlformats.org/officeDocument/2006/relationships/slideLayout" Target="../slideLayouts/slideLayout2.xml"/><Relationship Id="rId6" Type="http://schemas.openxmlformats.org/officeDocument/2006/relationships/hyperlink" Target="http://en.wikipedia.org/wiki/Robert_Hooke" TargetMode="External"/><Relationship Id="rId5" Type="http://schemas.openxmlformats.org/officeDocument/2006/relationships/hyperlink" Target="http://en.wikipedia.org/wiki/Stiffness" TargetMode="External"/><Relationship Id="rId4" Type="http://schemas.openxmlformats.org/officeDocument/2006/relationships/hyperlink" Target="http://en.wikipedia.org/wiki/Spring_(mechanics)"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en.wikipedia.org/wiki/Human_heart" TargetMode="External"/><Relationship Id="rId13" Type="http://schemas.openxmlformats.org/officeDocument/2006/relationships/hyperlink" Target="http://en.wikipedia.org/wiki/Geyser" TargetMode="External"/><Relationship Id="rId18" Type="http://schemas.openxmlformats.org/officeDocument/2006/relationships/hyperlink" Target="http://en.wikipedia.org/wiki/Astronomy" TargetMode="External"/><Relationship Id="rId3" Type="http://schemas.openxmlformats.org/officeDocument/2006/relationships/hyperlink" Target="http://en.wikipedia.org/wiki/Mechanical_equilibrium" TargetMode="External"/><Relationship Id="rId7" Type="http://schemas.openxmlformats.org/officeDocument/2006/relationships/hyperlink" Target="http://en.wikipedia.org/wiki/Dynamic_system" TargetMode="External"/><Relationship Id="rId12" Type="http://schemas.openxmlformats.org/officeDocument/2006/relationships/hyperlink" Target="http://en.wikipedia.org/wiki/Ecology" TargetMode="External"/><Relationship Id="rId17" Type="http://schemas.openxmlformats.org/officeDocument/2006/relationships/hyperlink" Target="http://en.wikipedia.org/wiki/Cepheid_variable" TargetMode="External"/><Relationship Id="rId2" Type="http://schemas.openxmlformats.org/officeDocument/2006/relationships/hyperlink" Target="http://en.wikipedia.org/wiki/Time" TargetMode="External"/><Relationship Id="rId16" Type="http://schemas.openxmlformats.org/officeDocument/2006/relationships/hyperlink" Target="http://en.wikipedia.org/wiki/Nerve_cell" TargetMode="External"/><Relationship Id="rId1" Type="http://schemas.openxmlformats.org/officeDocument/2006/relationships/slideLayout" Target="../slideLayouts/slideLayout2.xml"/><Relationship Id="rId6" Type="http://schemas.openxmlformats.org/officeDocument/2006/relationships/hyperlink" Target="http://en.wikipedia.org/wiki/Vibration" TargetMode="External"/><Relationship Id="rId11" Type="http://schemas.openxmlformats.org/officeDocument/2006/relationships/hyperlink" Target="http://en.wikipedia.org/wiki/Predator-prey" TargetMode="External"/><Relationship Id="rId5" Type="http://schemas.openxmlformats.org/officeDocument/2006/relationships/hyperlink" Target="http://en.wikipedia.org/wiki/Alternating_current" TargetMode="External"/><Relationship Id="rId15" Type="http://schemas.openxmlformats.org/officeDocument/2006/relationships/hyperlink" Target="http://en.wikipedia.org/wiki/Musical_instrument" TargetMode="External"/><Relationship Id="rId10" Type="http://schemas.openxmlformats.org/officeDocument/2006/relationships/hyperlink" Target="http://en.wikipedia.org/wiki/Economics" TargetMode="External"/><Relationship Id="rId4" Type="http://schemas.openxmlformats.org/officeDocument/2006/relationships/hyperlink" Target="http://en.wikipedia.org/wiki/Pendulum" TargetMode="External"/><Relationship Id="rId9" Type="http://schemas.openxmlformats.org/officeDocument/2006/relationships/hyperlink" Target="http://en.wikipedia.org/wiki/Business_cycle" TargetMode="External"/><Relationship Id="rId14" Type="http://schemas.openxmlformats.org/officeDocument/2006/relationships/hyperlink" Target="http://en.wikipedia.org/wiki/Geology"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en.wikipedia.org/wiki/Woodwind_instrument" TargetMode="External"/><Relationship Id="rId13" Type="http://schemas.openxmlformats.org/officeDocument/2006/relationships/hyperlink" Target="http://en.wikipedia.org/wiki/Sound" TargetMode="External"/><Relationship Id="rId18" Type="http://schemas.openxmlformats.org/officeDocument/2006/relationships/hyperlink" Target="http://en.wikipedia.org/wiki/Engine_balance" TargetMode="External"/><Relationship Id="rId26" Type="http://schemas.openxmlformats.org/officeDocument/2006/relationships/hyperlink" Target="http://en.wikipedia.org/wiki/Acoustical_engineering" TargetMode="External"/><Relationship Id="rId3" Type="http://schemas.openxmlformats.org/officeDocument/2006/relationships/hyperlink" Target="http://en.wikipedia.org/wiki/Equilibrium_point" TargetMode="External"/><Relationship Id="rId21" Type="http://schemas.openxmlformats.org/officeDocument/2006/relationships/hyperlink" Target="http://en.wikipedia.org/wiki/Wave" TargetMode="External"/><Relationship Id="rId7" Type="http://schemas.openxmlformats.org/officeDocument/2006/relationships/hyperlink" Target="http://en.wikipedia.org/wiki/Reed_(music)" TargetMode="External"/><Relationship Id="rId12" Type="http://schemas.openxmlformats.org/officeDocument/2006/relationships/hyperlink" Target="http://en.wikipedia.org/wiki/Energy" TargetMode="External"/><Relationship Id="rId17" Type="http://schemas.openxmlformats.org/officeDocument/2006/relationships/hyperlink" Target="http://en.wikipedia.org/wiki/Machine" TargetMode="External"/><Relationship Id="rId25" Type="http://schemas.openxmlformats.org/officeDocument/2006/relationships/hyperlink" Target="http://commons.wikimedia.org/wiki/Category:Drum_vibration_animations" TargetMode="External"/><Relationship Id="rId2" Type="http://schemas.openxmlformats.org/officeDocument/2006/relationships/hyperlink" Target="http://en.wikipedia.org/wiki/Oscillation" TargetMode="External"/><Relationship Id="rId16" Type="http://schemas.openxmlformats.org/officeDocument/2006/relationships/hyperlink" Target="http://en.wikipedia.org/wiki/Electric_motor" TargetMode="External"/><Relationship Id="rId20" Type="http://schemas.openxmlformats.org/officeDocument/2006/relationships/hyperlink" Target="http://en.wikipedia.org/wiki/Gear" TargetMode="External"/><Relationship Id="rId29" Type="http://schemas.openxmlformats.org/officeDocument/2006/relationships/hyperlink" Target="http://en.wikipedia.org/wiki/Engineering" TargetMode="External"/><Relationship Id="rId1" Type="http://schemas.openxmlformats.org/officeDocument/2006/relationships/slideLayout" Target="../slideLayouts/slideLayout2.xml"/><Relationship Id="rId6" Type="http://schemas.openxmlformats.org/officeDocument/2006/relationships/hyperlink" Target="http://en.wikipedia.org/wiki/Tuning_fork" TargetMode="External"/><Relationship Id="rId11" Type="http://schemas.openxmlformats.org/officeDocument/2006/relationships/hyperlink" Target="http://en.wikipedia.org/wiki/Loudspeaker" TargetMode="External"/><Relationship Id="rId24" Type="http://schemas.openxmlformats.org/officeDocument/2006/relationships/hyperlink" Target="http://en.wikipedia.org/wiki/Vibrations_of_a_circular_drum" TargetMode="External"/><Relationship Id="rId5" Type="http://schemas.openxmlformats.org/officeDocument/2006/relationships/hyperlink" Target="http://en.wikipedia.org/wiki/Random" TargetMode="External"/><Relationship Id="rId15" Type="http://schemas.openxmlformats.org/officeDocument/2006/relationships/hyperlink" Target="http://en.wikipedia.org/wiki/Engine" TargetMode="External"/><Relationship Id="rId23" Type="http://schemas.openxmlformats.org/officeDocument/2006/relationships/hyperlink" Target="http://en.wikipedia.org/wiki/Ear_drum" TargetMode="External"/><Relationship Id="rId28" Type="http://schemas.openxmlformats.org/officeDocument/2006/relationships/hyperlink" Target="http://en.wikipedia.org/wiki/Mechanical_engineering" TargetMode="External"/><Relationship Id="rId10" Type="http://schemas.openxmlformats.org/officeDocument/2006/relationships/hyperlink" Target="http://en.wikipedia.org/wiki/Mobile_phones" TargetMode="External"/><Relationship Id="rId19" Type="http://schemas.openxmlformats.org/officeDocument/2006/relationships/hyperlink" Target="http://en.wikipedia.org/wiki/Friction" TargetMode="External"/><Relationship Id="rId4" Type="http://schemas.openxmlformats.org/officeDocument/2006/relationships/hyperlink" Target="http://en.wikipedia.org/wiki/Periodic_function" TargetMode="External"/><Relationship Id="rId9" Type="http://schemas.openxmlformats.org/officeDocument/2006/relationships/hyperlink" Target="http://en.wikipedia.org/wiki/Harmonica" TargetMode="External"/><Relationship Id="rId14" Type="http://schemas.openxmlformats.org/officeDocument/2006/relationships/hyperlink" Target="http://en.wikipedia.org/wiki/Noise" TargetMode="External"/><Relationship Id="rId22" Type="http://schemas.openxmlformats.org/officeDocument/2006/relationships/hyperlink" Target="http://en.wikipedia.org/wiki/Vocal_cords" TargetMode="External"/><Relationship Id="rId27" Type="http://schemas.openxmlformats.org/officeDocument/2006/relationships/hyperlink" Target="http://en.wikipedia.org/wiki/Automotive_engineering"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en.wikipedia.org/wiki/Amplitude" TargetMode="External"/><Relationship Id="rId2" Type="http://schemas.openxmlformats.org/officeDocument/2006/relationships/hyperlink" Target="http://en.wikipedia.org/wiki/Oscillate" TargetMode="External"/><Relationship Id="rId1" Type="http://schemas.openxmlformats.org/officeDocument/2006/relationships/slideLayout" Target="../slideLayouts/slideLayout2.xml"/><Relationship Id="rId6" Type="http://schemas.openxmlformats.org/officeDocument/2006/relationships/hyperlink" Target="http://en.wikipedia.org/wiki/Vibrational_energy" TargetMode="External"/><Relationship Id="rId5" Type="http://schemas.openxmlformats.org/officeDocument/2006/relationships/hyperlink" Target="http://en.wikipedia.org/wiki/Periodic_function" TargetMode="External"/><Relationship Id="rId4" Type="http://schemas.openxmlformats.org/officeDocument/2006/relationships/hyperlink" Target="http://en.wikipedia.org/wiki/Frequency"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en.wikipedia.org/wiki/Vector_(mathematics)" TargetMode="External"/><Relationship Id="rId2" Type="http://schemas.openxmlformats.org/officeDocument/2006/relationships/hyperlink" Target="http://en.wikipedia.org/wiki/Square_matrix" TargetMode="External"/><Relationship Id="rId1" Type="http://schemas.openxmlformats.org/officeDocument/2006/relationships/slideLayout" Target="../slideLayouts/slideLayout2.xml"/><Relationship Id="rId4" Type="http://schemas.openxmlformats.org/officeDocument/2006/relationships/hyperlink" Target="http://en.wikipedia.org/wiki/Matrix_multiplication"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en.wikipedia.org/wiki/Oscillation" TargetMode="External"/><Relationship Id="rId2" Type="http://schemas.openxmlformats.org/officeDocument/2006/relationships/hyperlink" Target="http://en.wikipedia.org/wiki/Energ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en.wikipedia.org/wiki/Matter" TargetMode="External"/><Relationship Id="rId2" Type="http://schemas.openxmlformats.org/officeDocument/2006/relationships/hyperlink" Target="http://en.wikipedia.org/wiki/Wave" TargetMode="External"/><Relationship Id="rId1" Type="http://schemas.openxmlformats.org/officeDocument/2006/relationships/slideLayout" Target="../slideLayouts/slideLayout2.xml"/><Relationship Id="rId4" Type="http://schemas.openxmlformats.org/officeDocument/2006/relationships/hyperlink" Target="http://en.wikipedia.org/wiki/Transmission_medium"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en.wikipedia.org/wiki/Transverse_wave" TargetMode="External"/><Relationship Id="rId2" Type="http://schemas.openxmlformats.org/officeDocument/2006/relationships/hyperlink" Target="http://en.wikipedia.org/wiki/Nonlinear" TargetMode="External"/><Relationship Id="rId1" Type="http://schemas.openxmlformats.org/officeDocument/2006/relationships/slideLayout" Target="../slideLayouts/slideLayout2.xml"/><Relationship Id="rId5" Type="http://schemas.openxmlformats.org/officeDocument/2006/relationships/hyperlink" Target="http://en.wikipedia.org/wiki/Surface_wave" TargetMode="External"/><Relationship Id="rId4" Type="http://schemas.openxmlformats.org/officeDocument/2006/relationships/hyperlink" Target="http://en.wikipedia.org/wiki/Longitudinal_wave"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en.wikipedia.org/wiki/Earthquakes" TargetMode="External"/><Relationship Id="rId3" Type="http://schemas.openxmlformats.org/officeDocument/2006/relationships/hyperlink" Target="http://en.wikipedia.org/wiki/Piezoelectricity" TargetMode="External"/><Relationship Id="rId7" Type="http://schemas.openxmlformats.org/officeDocument/2006/relationships/hyperlink" Target="http://en.wikipedia.org/wiki/Earth" TargetMode="External"/><Relationship Id="rId2" Type="http://schemas.openxmlformats.org/officeDocument/2006/relationships/hyperlink" Target="http://en.wikipedia.org/wiki/Surface_acoustic_wave" TargetMode="External"/><Relationship Id="rId1" Type="http://schemas.openxmlformats.org/officeDocument/2006/relationships/slideLayout" Target="../slideLayouts/slideLayout2.xml"/><Relationship Id="rId6" Type="http://schemas.openxmlformats.org/officeDocument/2006/relationships/hyperlink" Target="http://en.wikipedia.org/wiki/Seismic_wave" TargetMode="External"/><Relationship Id="rId5" Type="http://schemas.openxmlformats.org/officeDocument/2006/relationships/hyperlink" Target="http://en.wikipedia.org/wiki/Non-destructive_testing" TargetMode="External"/><Relationship Id="rId4" Type="http://schemas.openxmlformats.org/officeDocument/2006/relationships/hyperlink" Target="http://en.wikipedia.org/wiki/Interdigital_transducer" TargetMode="External"/><Relationship Id="rId9" Type="http://schemas.openxmlformats.org/officeDocument/2006/relationships/hyperlink" Target="http://en.wikipedia.org/wiki/Lamb_waves"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hyperlink" Target="http://en.wikipedia.org/wiki/Water" TargetMode="External"/><Relationship Id="rId3" Type="http://schemas.openxmlformats.org/officeDocument/2006/relationships/hyperlink" Target="http://en.wikipedia.org/wiki/Mechanical_wave" TargetMode="External"/><Relationship Id="rId7" Type="http://schemas.openxmlformats.org/officeDocument/2006/relationships/hyperlink" Target="http://en.wikipedia.org/wiki/Air" TargetMode="External"/><Relationship Id="rId2" Type="http://schemas.openxmlformats.org/officeDocument/2006/relationships/hyperlink" Target="http://en.wikipedia.org/wiki/Vibration" TargetMode="External"/><Relationship Id="rId1" Type="http://schemas.openxmlformats.org/officeDocument/2006/relationships/slideLayout" Target="../slideLayouts/slideLayout2.xml"/><Relationship Id="rId6" Type="http://schemas.openxmlformats.org/officeDocument/2006/relationships/hyperlink" Target="http://en.wikipedia.org/wiki/Transmission_medium" TargetMode="External"/><Relationship Id="rId5" Type="http://schemas.openxmlformats.org/officeDocument/2006/relationships/hyperlink" Target="http://en.wikipedia.org/wiki/Particle_displacement" TargetMode="External"/><Relationship Id="rId10" Type="http://schemas.openxmlformats.org/officeDocument/2006/relationships/hyperlink" Target="http://en.wikipedia.org/wiki/Psychology" TargetMode="External"/><Relationship Id="rId4" Type="http://schemas.openxmlformats.org/officeDocument/2006/relationships/hyperlink" Target="http://en.wikipedia.org/wiki/Pressure" TargetMode="External"/><Relationship Id="rId9" Type="http://schemas.openxmlformats.org/officeDocument/2006/relationships/hyperlink" Target="http://en.wikipedia.org/wiki/Physiology"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en.wikipedia.org/wiki/Rhythm" TargetMode="External"/><Relationship Id="rId13" Type="http://schemas.openxmlformats.org/officeDocument/2006/relationships/hyperlink" Target="http://en.wikipedia.org/wiki/Timbre" TargetMode="External"/><Relationship Id="rId3" Type="http://schemas.openxmlformats.org/officeDocument/2006/relationships/hyperlink" Target="http://en.wikipedia.org/wiki/Media_(arts)" TargetMode="External"/><Relationship Id="rId7" Type="http://schemas.openxmlformats.org/officeDocument/2006/relationships/hyperlink" Target="http://en.wikipedia.org/wiki/Harmony" TargetMode="External"/><Relationship Id="rId12" Type="http://schemas.openxmlformats.org/officeDocument/2006/relationships/hyperlink" Target="http://en.wikipedia.org/wiki/Dynamics_(music)" TargetMode="External"/><Relationship Id="rId2" Type="http://schemas.openxmlformats.org/officeDocument/2006/relationships/hyperlink" Target="http://en.wikipedia.org/wiki/Art" TargetMode="External"/><Relationship Id="rId1" Type="http://schemas.openxmlformats.org/officeDocument/2006/relationships/slideLayout" Target="../slideLayouts/slideLayout2.xml"/><Relationship Id="rId6" Type="http://schemas.openxmlformats.org/officeDocument/2006/relationships/hyperlink" Target="http://en.wikipedia.org/wiki/Melody" TargetMode="External"/><Relationship Id="rId11" Type="http://schemas.openxmlformats.org/officeDocument/2006/relationships/hyperlink" Target="http://en.wikipedia.org/wiki/Articulation_(music)" TargetMode="External"/><Relationship Id="rId5" Type="http://schemas.openxmlformats.org/officeDocument/2006/relationships/hyperlink" Target="http://en.wikipedia.org/wiki/Pitch_(music)" TargetMode="External"/><Relationship Id="rId10" Type="http://schemas.openxmlformats.org/officeDocument/2006/relationships/hyperlink" Target="http://en.wikipedia.org/wiki/Meter_(music)" TargetMode="External"/><Relationship Id="rId4" Type="http://schemas.openxmlformats.org/officeDocument/2006/relationships/hyperlink" Target="http://en.wikipedia.org/wiki/Sound" TargetMode="External"/><Relationship Id="rId9" Type="http://schemas.openxmlformats.org/officeDocument/2006/relationships/hyperlink" Target="http://en.wikipedia.org/wiki/Tempo" TargetMode="External"/><Relationship Id="rId14" Type="http://schemas.openxmlformats.org/officeDocument/2006/relationships/hyperlink" Target="http://en.wikipedia.org/wiki/Texture_(music)"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en.wikipedia.org/wiki/Photon" TargetMode="External"/><Relationship Id="rId7" Type="http://schemas.openxmlformats.org/officeDocument/2006/relationships/hyperlink" Target="http://en.wikipedia.org/wiki/Visible_spectrum" TargetMode="External"/><Relationship Id="rId2" Type="http://schemas.openxmlformats.org/officeDocument/2006/relationships/hyperlink" Target="http://en.wikipedia.org/wiki/Electromagnetism" TargetMode="External"/><Relationship Id="rId1" Type="http://schemas.openxmlformats.org/officeDocument/2006/relationships/slideLayout" Target="../slideLayouts/slideLayout2.xml"/><Relationship Id="rId6" Type="http://schemas.openxmlformats.org/officeDocument/2006/relationships/hyperlink" Target="http://en.wikipedia.org/wiki/Electromagnetic_spectrum" TargetMode="External"/><Relationship Id="rId5" Type="http://schemas.openxmlformats.org/officeDocument/2006/relationships/hyperlink" Target="http://en.wikipedia.org/wiki/Visible_light" TargetMode="External"/><Relationship Id="rId4" Type="http://schemas.openxmlformats.org/officeDocument/2006/relationships/hyperlink" Target="http://en.wikipedia.org/wiki/Radiant_energy"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en.wikipedia.org/wiki/Fermi_surface" TargetMode="External"/><Relationship Id="rId2" Type="http://schemas.openxmlformats.org/officeDocument/2006/relationships/hyperlink" Target="http://en.wikipedia.org/wiki/Experimental_physics" TargetMode="External"/><Relationship Id="rId1" Type="http://schemas.openxmlformats.org/officeDocument/2006/relationships/slideLayout" Target="../slideLayouts/slideLayout2.xml"/><Relationship Id="rId5" Type="http://schemas.openxmlformats.org/officeDocument/2006/relationships/hyperlink" Target="http://en.wikipedia.org/wiki/Magnetic_field" TargetMode="External"/><Relationship Id="rId4" Type="http://schemas.openxmlformats.org/officeDocument/2006/relationships/hyperlink" Target="http://en.wikipedia.org/wiki/Me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7200" b="1" dirty="0"/>
              <a:t>3 Lecture in physics</a:t>
            </a:r>
          </a:p>
        </p:txBody>
      </p:sp>
      <p:sp>
        <p:nvSpPr>
          <p:cNvPr id="3" name="Subtitle 2"/>
          <p:cNvSpPr>
            <a:spLocks noGrp="1"/>
          </p:cNvSpPr>
          <p:nvPr>
            <p:ph type="subTitle" idx="1"/>
          </p:nvPr>
        </p:nvSpPr>
        <p:spPr>
          <a:xfrm>
            <a:off x="1371600" y="2133600"/>
            <a:ext cx="6400800" cy="4191000"/>
          </a:xfrm>
        </p:spPr>
        <p:txBody>
          <a:bodyPr>
            <a:normAutofit fontScale="92500" lnSpcReduction="20000"/>
          </a:bodyPr>
          <a:lstStyle/>
          <a:p>
            <a:r>
              <a:rPr lang="en-US" b="1" dirty="0">
                <a:solidFill>
                  <a:srgbClr val="FF0000"/>
                </a:solidFill>
              </a:rPr>
              <a:t>Newton </a:t>
            </a:r>
            <a:r>
              <a:rPr lang="en-US" b="1" dirty="0" smtClean="0">
                <a:solidFill>
                  <a:srgbClr val="FF0000"/>
                </a:solidFill>
              </a:rPr>
              <a:t>Laws</a:t>
            </a:r>
          </a:p>
          <a:p>
            <a:r>
              <a:rPr lang="en-US" b="1" dirty="0" err="1">
                <a:solidFill>
                  <a:srgbClr val="FF0000"/>
                </a:solidFill>
              </a:rPr>
              <a:t>Kepler's</a:t>
            </a:r>
            <a:r>
              <a:rPr lang="en-US" b="1" dirty="0">
                <a:solidFill>
                  <a:srgbClr val="FF0000"/>
                </a:solidFill>
              </a:rPr>
              <a:t> laws</a:t>
            </a:r>
          </a:p>
          <a:p>
            <a:r>
              <a:rPr lang="en-US" b="1" dirty="0" smtClean="0">
                <a:solidFill>
                  <a:srgbClr val="FF0000"/>
                </a:solidFill>
              </a:rPr>
              <a:t>Friction</a:t>
            </a:r>
          </a:p>
          <a:p>
            <a:r>
              <a:rPr lang="en-US" b="1" dirty="0">
                <a:solidFill>
                  <a:srgbClr val="FF0000"/>
                </a:solidFill>
              </a:rPr>
              <a:t>Rotation</a:t>
            </a:r>
            <a:endParaRPr lang="en-US" b="1" dirty="0" smtClean="0">
              <a:solidFill>
                <a:srgbClr val="FF0000"/>
              </a:solidFill>
            </a:endParaRPr>
          </a:p>
          <a:p>
            <a:r>
              <a:rPr lang="en-US" b="1" dirty="0" smtClean="0">
                <a:solidFill>
                  <a:srgbClr val="FF0000"/>
                </a:solidFill>
              </a:rPr>
              <a:t>Moment</a:t>
            </a:r>
          </a:p>
          <a:p>
            <a:r>
              <a:rPr lang="en-US" b="1" dirty="0">
                <a:solidFill>
                  <a:srgbClr val="FF0000"/>
                </a:solidFill>
              </a:rPr>
              <a:t>Oscillations</a:t>
            </a:r>
          </a:p>
          <a:p>
            <a:r>
              <a:rPr lang="en-US" b="1" dirty="0" smtClean="0">
                <a:solidFill>
                  <a:srgbClr val="FF0000"/>
                </a:solidFill>
              </a:rPr>
              <a:t>Waves</a:t>
            </a:r>
            <a:endParaRPr lang="en-US" b="1" dirty="0" smtClean="0">
              <a:solidFill>
                <a:srgbClr val="FF0000"/>
              </a:solidFill>
            </a:endParaRPr>
          </a:p>
          <a:p>
            <a:r>
              <a:rPr lang="en-US" b="1" dirty="0" smtClean="0">
                <a:solidFill>
                  <a:srgbClr val="FF0000"/>
                </a:solidFill>
              </a:rPr>
              <a:t>Deformation</a:t>
            </a:r>
          </a:p>
          <a:p>
            <a:r>
              <a:rPr lang="en-US" b="1" dirty="0" smtClean="0">
                <a:solidFill>
                  <a:srgbClr val="FF0000"/>
                </a:solidFill>
              </a:rPr>
              <a:t>Fluid</a:t>
            </a:r>
            <a:endParaRPr lang="en-US" b="1" dirty="0">
              <a:solidFill>
                <a:srgbClr val="FF0000"/>
              </a:solidFill>
            </a:endParaRPr>
          </a:p>
        </p:txBody>
      </p:sp>
    </p:spTree>
    <p:extLst>
      <p:ext uri="{BB962C8B-B14F-4D97-AF65-F5344CB8AC3E}">
        <p14:creationId xmlns:p14="http://schemas.microsoft.com/office/powerpoint/2010/main" val="213562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Kinetic energy change theorem</a:t>
            </a:r>
          </a:p>
        </p:txBody>
      </p:sp>
      <p:sp>
        <p:nvSpPr>
          <p:cNvPr id="3" name="Content Placeholder 2"/>
          <p:cNvSpPr>
            <a:spLocks noGrp="1"/>
          </p:cNvSpPr>
          <p:nvPr>
            <p:ph idx="1"/>
          </p:nvPr>
        </p:nvSpPr>
        <p:spPr/>
        <p:txBody>
          <a:bodyPr>
            <a:noAutofit/>
          </a:bodyPr>
          <a:lstStyle/>
          <a:p>
            <a:pPr marL="0" indent="0">
              <a:buNone/>
            </a:pPr>
            <a:r>
              <a:rPr lang="en-US" sz="6000" dirty="0"/>
              <a:t>Change in kinetic energy of mechanical system is equal to work of the internal and the external forces.</a:t>
            </a:r>
          </a:p>
        </p:txBody>
      </p:sp>
    </p:spTree>
    <p:extLst>
      <p:ext uri="{BB962C8B-B14F-4D97-AF65-F5344CB8AC3E}">
        <p14:creationId xmlns:p14="http://schemas.microsoft.com/office/powerpoint/2010/main" val="22489974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t>Plasticity</a:t>
            </a:r>
            <a:endParaRPr lang="en-US" sz="9600" dirty="0"/>
          </a:p>
        </p:txBody>
      </p:sp>
      <p:sp>
        <p:nvSpPr>
          <p:cNvPr id="3" name="Content Placeholder 2"/>
          <p:cNvSpPr>
            <a:spLocks noGrp="1"/>
          </p:cNvSpPr>
          <p:nvPr>
            <p:ph idx="1"/>
          </p:nvPr>
        </p:nvSpPr>
        <p:spPr/>
        <p:txBody>
          <a:bodyPr/>
          <a:lstStyle/>
          <a:p>
            <a:pPr marL="0" indent="0">
              <a:buNone/>
            </a:pPr>
            <a:r>
              <a:rPr lang="en-US" b="1" dirty="0" smtClean="0"/>
              <a:t>Plasticity</a:t>
            </a:r>
            <a:r>
              <a:rPr lang="en-US" dirty="0" smtClean="0"/>
              <a:t> </a:t>
            </a:r>
            <a:r>
              <a:rPr lang="en-US" dirty="0"/>
              <a:t>describes the </a:t>
            </a:r>
            <a:r>
              <a:rPr lang="en-US" dirty="0">
                <a:hlinkClick r:id="rId2" tooltip="Deformation (engineering)"/>
              </a:rPr>
              <a:t>deformation</a:t>
            </a:r>
            <a:r>
              <a:rPr lang="en-US" dirty="0"/>
              <a:t> of a material undergoing non-reversible changes of shape in response to applied forces</a:t>
            </a:r>
            <a:r>
              <a:rPr lang="en-US" dirty="0" smtClean="0"/>
              <a:t>. </a:t>
            </a:r>
            <a:r>
              <a:rPr lang="en-US" dirty="0"/>
              <a:t>For example, a solid piece of metal being bent or pounded into a new shape displays plasticity as permanent changes occur within the material itself. In engineering, the transition from </a:t>
            </a:r>
            <a:r>
              <a:rPr lang="en-US" dirty="0">
                <a:hlinkClick r:id="rId3" tooltip="Elasticity (physics)"/>
              </a:rPr>
              <a:t>elastic</a:t>
            </a:r>
            <a:r>
              <a:rPr lang="en-US" dirty="0"/>
              <a:t> behavior to plastic behavior is called </a:t>
            </a:r>
            <a:r>
              <a:rPr lang="en-US" dirty="0">
                <a:hlinkClick r:id="rId4" tooltip="Yield (engineering)"/>
              </a:rPr>
              <a:t>yield</a:t>
            </a:r>
            <a:r>
              <a:rPr lang="en-US" dirty="0"/>
              <a:t>.</a:t>
            </a:r>
          </a:p>
        </p:txBody>
      </p:sp>
    </p:spTree>
    <p:extLst>
      <p:ext uri="{BB962C8B-B14F-4D97-AF65-F5344CB8AC3E}">
        <p14:creationId xmlns:p14="http://schemas.microsoft.com/office/powerpoint/2010/main" val="31776894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3166" y="1600200"/>
            <a:ext cx="6957667" cy="4525963"/>
          </a:xfrm>
        </p:spPr>
      </p:pic>
    </p:spTree>
    <p:extLst>
      <p:ext uri="{BB962C8B-B14F-4D97-AF65-F5344CB8AC3E}">
        <p14:creationId xmlns:p14="http://schemas.microsoft.com/office/powerpoint/2010/main" val="11238916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t>Fracture</a:t>
            </a:r>
            <a:endParaRPr lang="en-US" sz="9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A </a:t>
            </a:r>
            <a:r>
              <a:rPr lang="en-US" b="1" dirty="0"/>
              <a:t>fracture</a:t>
            </a:r>
            <a:r>
              <a:rPr lang="en-US" dirty="0"/>
              <a:t> is the separation of an object or material into two or more pieces under the action of </a:t>
            </a:r>
            <a:r>
              <a:rPr lang="en-US" dirty="0">
                <a:hlinkClick r:id="rId2" tooltip="Stress (physics)"/>
              </a:rPr>
              <a:t>stress</a:t>
            </a:r>
            <a:r>
              <a:rPr lang="en-US" dirty="0"/>
              <a:t>.</a:t>
            </a:r>
          </a:p>
          <a:p>
            <a:pPr marL="0" indent="0">
              <a:buNone/>
            </a:pPr>
            <a:r>
              <a:rPr lang="en-US" dirty="0"/>
              <a:t>The fracture of a solid usually occurs due to the development of certain displacement discontinuity surfaces within the solid. If a displacement develops perpendicular to the surface of displacement, it is called a normal tensile crack or simply a crack; if a displacement develops tangentially to the surface of displacement, it is called a shear crack, slip band, or dislocation</a:t>
            </a:r>
            <a:r>
              <a:rPr lang="en-US" dirty="0" smtClean="0"/>
              <a:t>.</a:t>
            </a:r>
            <a:endParaRPr lang="en-US" dirty="0"/>
          </a:p>
          <a:p>
            <a:pPr marL="0" indent="0">
              <a:buNone/>
            </a:pPr>
            <a:r>
              <a:rPr lang="en-US" dirty="0"/>
              <a:t>The word </a:t>
            </a:r>
            <a:r>
              <a:rPr lang="en-US" i="1" dirty="0"/>
              <a:t>fracture</a:t>
            </a:r>
            <a:r>
              <a:rPr lang="en-US" dirty="0"/>
              <a:t> is often applied to </a:t>
            </a:r>
            <a:r>
              <a:rPr lang="en-US" dirty="0">
                <a:hlinkClick r:id="rId3" tooltip="Bone"/>
              </a:rPr>
              <a:t>bones</a:t>
            </a:r>
            <a:r>
              <a:rPr lang="en-US" dirty="0"/>
              <a:t> of living creatures (that is, a </a:t>
            </a:r>
            <a:r>
              <a:rPr lang="en-US" dirty="0">
                <a:hlinkClick r:id="rId4" tooltip="Bone fracture"/>
              </a:rPr>
              <a:t>bone fracture</a:t>
            </a:r>
            <a:r>
              <a:rPr lang="en-US" dirty="0"/>
              <a:t>), or to </a:t>
            </a:r>
            <a:r>
              <a:rPr lang="en-US" dirty="0">
                <a:hlinkClick r:id="rId5" tooltip="Crystal"/>
              </a:rPr>
              <a:t>crystals</a:t>
            </a:r>
            <a:r>
              <a:rPr lang="en-US" dirty="0"/>
              <a:t> or crystalline materials, such as </a:t>
            </a:r>
            <a:r>
              <a:rPr lang="en-US" dirty="0">
                <a:hlinkClick r:id="rId6" tooltip="Gemstone"/>
              </a:rPr>
              <a:t>gemstones</a:t>
            </a:r>
            <a:r>
              <a:rPr lang="en-US" dirty="0"/>
              <a:t> or </a:t>
            </a:r>
            <a:r>
              <a:rPr lang="en-US" dirty="0">
                <a:hlinkClick r:id="rId7" tooltip="Metal"/>
              </a:rPr>
              <a:t>metal</a:t>
            </a:r>
            <a:r>
              <a:rPr lang="en-US" dirty="0"/>
              <a:t>. Sometimes, in crystalline materials, individual crystals fracture without the body actually separating into two or more pieces. Depending on the substance which is fractured, a fracture reduces </a:t>
            </a:r>
            <a:r>
              <a:rPr lang="en-US" dirty="0">
                <a:hlinkClick r:id="rId8" tooltip="Strength of materials"/>
              </a:rPr>
              <a:t>strength</a:t>
            </a:r>
            <a:r>
              <a:rPr lang="en-US" dirty="0"/>
              <a:t> (most substances) or inhibits </a:t>
            </a:r>
            <a:r>
              <a:rPr lang="en-US" dirty="0">
                <a:hlinkClick r:id="rId9" tooltip="Transmission (telecommunications)"/>
              </a:rPr>
              <a:t>transmission</a:t>
            </a:r>
            <a:r>
              <a:rPr lang="en-US" dirty="0"/>
              <a:t> of </a:t>
            </a:r>
            <a:r>
              <a:rPr lang="en-US" dirty="0">
                <a:hlinkClick r:id="rId10" tooltip="Light"/>
              </a:rPr>
              <a:t>light</a:t>
            </a:r>
            <a:r>
              <a:rPr lang="en-US" dirty="0"/>
              <a:t> (</a:t>
            </a:r>
            <a:r>
              <a:rPr lang="en-US" dirty="0">
                <a:hlinkClick r:id="rId11" tooltip="Optical"/>
              </a:rPr>
              <a:t>optical</a:t>
            </a:r>
            <a:r>
              <a:rPr lang="en-US" dirty="0"/>
              <a:t> crystals).</a:t>
            </a:r>
          </a:p>
          <a:p>
            <a:pPr marL="0" indent="0">
              <a:buNone/>
            </a:pPr>
            <a:r>
              <a:rPr lang="en-US" dirty="0"/>
              <a:t>A detailed understanding of how fracture occurs in materials may be assisted by the study of </a:t>
            </a:r>
            <a:r>
              <a:rPr lang="en-US" dirty="0">
                <a:hlinkClick r:id="rId12" tooltip="Fracture mechanics"/>
              </a:rPr>
              <a:t>fracture mechanics</a:t>
            </a:r>
            <a:r>
              <a:rPr lang="en-US" dirty="0"/>
              <a:t>.</a:t>
            </a:r>
          </a:p>
          <a:p>
            <a:pPr marL="0" indent="0">
              <a:buNone/>
            </a:pPr>
            <a:r>
              <a:rPr lang="en-US" dirty="0"/>
              <a:t>A </a:t>
            </a:r>
            <a:r>
              <a:rPr lang="en-US" b="1" dirty="0"/>
              <a:t>fracture</a:t>
            </a:r>
            <a:r>
              <a:rPr lang="en-US" dirty="0"/>
              <a:t> is also the term used for a particular </a:t>
            </a:r>
            <a:r>
              <a:rPr lang="en-US" dirty="0">
                <a:hlinkClick r:id="rId13" tooltip="Mask data preparation"/>
              </a:rPr>
              <a:t>mask data preparation</a:t>
            </a:r>
            <a:r>
              <a:rPr lang="en-US" dirty="0"/>
              <a:t> procedure within the realm of </a:t>
            </a:r>
            <a:r>
              <a:rPr lang="en-US" dirty="0">
                <a:hlinkClick r:id="rId14" tooltip="Integrated circuit design"/>
              </a:rPr>
              <a:t>integrated circuit design</a:t>
            </a:r>
            <a:r>
              <a:rPr lang="en-US" dirty="0"/>
              <a:t> that involves transposing complex polygons into simpler shapes such as </a:t>
            </a:r>
            <a:r>
              <a:rPr lang="en-US" dirty="0">
                <a:hlinkClick r:id="rId15" tooltip="Trapezoids"/>
              </a:rPr>
              <a:t>trapezoids</a:t>
            </a:r>
            <a:r>
              <a:rPr lang="en-US" dirty="0"/>
              <a:t> and </a:t>
            </a:r>
            <a:r>
              <a:rPr lang="en-US" dirty="0">
                <a:hlinkClick r:id="rId16" tooltip="Rectangles"/>
              </a:rPr>
              <a:t>rectangles</a:t>
            </a:r>
            <a:r>
              <a:rPr lang="en-US" dirty="0" smtClean="0"/>
              <a:t>.</a:t>
            </a:r>
            <a:endParaRPr lang="en-US" dirty="0"/>
          </a:p>
        </p:txBody>
      </p:sp>
    </p:spTree>
    <p:extLst>
      <p:ext uri="{BB962C8B-B14F-4D97-AF65-F5344CB8AC3E}">
        <p14:creationId xmlns:p14="http://schemas.microsoft.com/office/powerpoint/2010/main" val="20040404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450" y="2863056"/>
            <a:ext cx="4991100" cy="2000250"/>
          </a:xfrm>
        </p:spPr>
      </p:pic>
    </p:spTree>
    <p:extLst>
      <p:ext uri="{BB962C8B-B14F-4D97-AF65-F5344CB8AC3E}">
        <p14:creationId xmlns:p14="http://schemas.microsoft.com/office/powerpoint/2010/main" val="18345297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7200" dirty="0"/>
              <a:t>Stresses in Earth’s crust due to collisions of the tectonic plates cause earthquakes. </a:t>
            </a:r>
            <a:endParaRPr lang="en-US" sz="7200" b="1" dirty="0"/>
          </a:p>
        </p:txBody>
      </p:sp>
    </p:spTree>
    <p:extLst>
      <p:ext uri="{BB962C8B-B14F-4D97-AF65-F5344CB8AC3E}">
        <p14:creationId xmlns:p14="http://schemas.microsoft.com/office/powerpoint/2010/main" val="29283191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8800" dirty="0"/>
              <a:t>Deformation of space-time in General Relativity (Black Hole</a:t>
            </a:r>
            <a:r>
              <a:rPr lang="en-US" sz="8800" dirty="0" smtClean="0"/>
              <a:t>)</a:t>
            </a:r>
            <a:endParaRPr lang="en-US" sz="8800" b="1" dirty="0"/>
          </a:p>
        </p:txBody>
      </p:sp>
    </p:spTree>
    <p:extLst>
      <p:ext uri="{BB962C8B-B14F-4D97-AF65-F5344CB8AC3E}">
        <p14:creationId xmlns:p14="http://schemas.microsoft.com/office/powerpoint/2010/main" val="16621714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Fluid </a:t>
            </a:r>
            <a:r>
              <a:rPr lang="en-US" sz="9600" b="1" dirty="0" smtClean="0"/>
              <a:t>dynamics</a:t>
            </a:r>
            <a:endParaRPr lang="en-US" sz="9600"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F</a:t>
            </a:r>
            <a:r>
              <a:rPr lang="en-US" b="1" dirty="0" smtClean="0"/>
              <a:t>luid dynamics</a:t>
            </a:r>
            <a:r>
              <a:rPr lang="en-US" dirty="0" smtClean="0"/>
              <a:t> is a </a:t>
            </a:r>
            <a:r>
              <a:rPr lang="en-US" dirty="0" err="1" smtClean="0"/>
              <a:t>subdiscipline</a:t>
            </a:r>
            <a:r>
              <a:rPr lang="en-US" dirty="0" smtClean="0"/>
              <a:t> of </a:t>
            </a:r>
            <a:r>
              <a:rPr lang="en-US" dirty="0" smtClean="0">
                <a:hlinkClick r:id="rId2" tooltip="Fluid mechanics"/>
              </a:rPr>
              <a:t>fluid mechanics</a:t>
            </a:r>
            <a:r>
              <a:rPr lang="en-US" dirty="0" smtClean="0"/>
              <a:t> that deals with </a:t>
            </a:r>
            <a:r>
              <a:rPr lang="en-US" b="1" dirty="0" smtClean="0"/>
              <a:t>fluid flow</a:t>
            </a:r>
            <a:r>
              <a:rPr lang="en-US" dirty="0" smtClean="0"/>
              <a:t>—the </a:t>
            </a:r>
            <a:r>
              <a:rPr lang="en-US" dirty="0" smtClean="0">
                <a:hlinkClick r:id="rId3" tooltip="Natural science"/>
              </a:rPr>
              <a:t>natural science</a:t>
            </a:r>
            <a:r>
              <a:rPr lang="en-US" dirty="0" smtClean="0"/>
              <a:t> of </a:t>
            </a:r>
            <a:r>
              <a:rPr lang="en-US" dirty="0" smtClean="0">
                <a:hlinkClick r:id="rId4" tooltip="Fluid"/>
              </a:rPr>
              <a:t>fluids</a:t>
            </a:r>
            <a:r>
              <a:rPr lang="en-US" dirty="0" smtClean="0"/>
              <a:t> (</a:t>
            </a:r>
            <a:r>
              <a:rPr lang="en-US" dirty="0" smtClean="0">
                <a:hlinkClick r:id="rId5" tooltip="Liquid"/>
              </a:rPr>
              <a:t>liquids</a:t>
            </a:r>
            <a:r>
              <a:rPr lang="en-US" dirty="0" smtClean="0"/>
              <a:t> and </a:t>
            </a:r>
            <a:r>
              <a:rPr lang="en-US" dirty="0" smtClean="0">
                <a:hlinkClick r:id="rId6" tooltip="Gas"/>
              </a:rPr>
              <a:t>gases</a:t>
            </a:r>
            <a:r>
              <a:rPr lang="en-US" dirty="0" smtClean="0"/>
              <a:t>) in motion. It has several </a:t>
            </a:r>
            <a:r>
              <a:rPr lang="en-US" dirty="0" err="1" smtClean="0"/>
              <a:t>subdisciplines</a:t>
            </a:r>
            <a:r>
              <a:rPr lang="en-US" dirty="0" smtClean="0"/>
              <a:t> itself, including </a:t>
            </a:r>
            <a:r>
              <a:rPr lang="en-US" b="1" dirty="0" smtClean="0">
                <a:hlinkClick r:id="rId7" tooltip="Aerodynamics"/>
              </a:rPr>
              <a:t>aerodynamics</a:t>
            </a:r>
            <a:r>
              <a:rPr lang="en-US" dirty="0" smtClean="0"/>
              <a:t> (the study of air and other gases in motion) and </a:t>
            </a:r>
            <a:r>
              <a:rPr lang="en-US" b="1" dirty="0" smtClean="0"/>
              <a:t>hydrodynamics</a:t>
            </a:r>
            <a:r>
              <a:rPr lang="en-US" dirty="0" smtClean="0"/>
              <a:t> (the study of liquids in motion). Fluid dynamics has a wide range of applications, including calculating </a:t>
            </a:r>
            <a:r>
              <a:rPr lang="en-US" dirty="0" smtClean="0">
                <a:hlinkClick r:id="rId8" tooltip="Force"/>
              </a:rPr>
              <a:t>forces</a:t>
            </a:r>
            <a:r>
              <a:rPr lang="en-US" dirty="0" smtClean="0"/>
              <a:t> and </a:t>
            </a:r>
            <a:r>
              <a:rPr lang="en-US" dirty="0" smtClean="0">
                <a:hlinkClick r:id="rId9" tooltip="Moment (physics)"/>
              </a:rPr>
              <a:t>moments</a:t>
            </a:r>
            <a:r>
              <a:rPr lang="en-US" dirty="0" smtClean="0"/>
              <a:t> on </a:t>
            </a:r>
            <a:r>
              <a:rPr lang="en-US" dirty="0" smtClean="0">
                <a:hlinkClick r:id="rId10" tooltip="Aircraft"/>
              </a:rPr>
              <a:t>aircraft</a:t>
            </a:r>
            <a:r>
              <a:rPr lang="en-US" dirty="0" smtClean="0"/>
              <a:t>, determining the </a:t>
            </a:r>
            <a:r>
              <a:rPr lang="en-US" dirty="0" smtClean="0">
                <a:hlinkClick r:id="rId11" tooltip="Mass flow rate"/>
              </a:rPr>
              <a:t>mass flow rate</a:t>
            </a:r>
            <a:r>
              <a:rPr lang="en-US" dirty="0" smtClean="0"/>
              <a:t> of </a:t>
            </a:r>
            <a:r>
              <a:rPr lang="en-US" dirty="0" smtClean="0">
                <a:hlinkClick r:id="rId12" tooltip="Petroleum"/>
              </a:rPr>
              <a:t>petroleum</a:t>
            </a:r>
            <a:r>
              <a:rPr lang="en-US" dirty="0" smtClean="0"/>
              <a:t> through pipelines, predicting </a:t>
            </a:r>
            <a:r>
              <a:rPr lang="en-US" dirty="0" smtClean="0">
                <a:hlinkClick r:id="rId13" tooltip="Weather"/>
              </a:rPr>
              <a:t>weather</a:t>
            </a:r>
            <a:r>
              <a:rPr lang="en-US" dirty="0" smtClean="0"/>
              <a:t> patterns, understanding </a:t>
            </a:r>
            <a:r>
              <a:rPr lang="en-US" dirty="0" smtClean="0">
                <a:hlinkClick r:id="rId14" tooltip="Nebula"/>
              </a:rPr>
              <a:t>nebulae</a:t>
            </a:r>
            <a:r>
              <a:rPr lang="en-US" dirty="0" smtClean="0"/>
              <a:t> in </a:t>
            </a:r>
            <a:r>
              <a:rPr lang="en-US" dirty="0" smtClean="0">
                <a:hlinkClick r:id="rId15" tooltip="Interstellar space"/>
              </a:rPr>
              <a:t>interstellar space</a:t>
            </a:r>
            <a:r>
              <a:rPr lang="en-US" dirty="0" smtClean="0"/>
              <a:t> and </a:t>
            </a:r>
            <a:r>
              <a:rPr lang="en-US" dirty="0" err="1" smtClean="0"/>
              <a:t>modelling</a:t>
            </a:r>
            <a:r>
              <a:rPr lang="en-US" dirty="0" smtClean="0"/>
              <a:t> </a:t>
            </a:r>
            <a:r>
              <a:rPr lang="en-US" dirty="0" smtClean="0">
                <a:hlinkClick r:id="rId16" tooltip="Fission weapon"/>
              </a:rPr>
              <a:t>fission weapon</a:t>
            </a:r>
            <a:r>
              <a:rPr lang="en-US" dirty="0" smtClean="0"/>
              <a:t> detonation. Some of its principles are even used in </a:t>
            </a:r>
            <a:r>
              <a:rPr lang="en-US" dirty="0" smtClean="0">
                <a:hlinkClick r:id="rId17" tooltip="Traffic engineering (transportation)"/>
              </a:rPr>
              <a:t>traffic engineering</a:t>
            </a:r>
            <a:r>
              <a:rPr lang="en-US" dirty="0" smtClean="0"/>
              <a:t>, where traffic is treated as a continuous fluid, and crowd dynamics.</a:t>
            </a:r>
            <a:endParaRPr lang="en-US" dirty="0"/>
          </a:p>
        </p:txBody>
      </p:sp>
    </p:spTree>
    <p:extLst>
      <p:ext uri="{BB962C8B-B14F-4D97-AF65-F5344CB8AC3E}">
        <p14:creationId xmlns:p14="http://schemas.microsoft.com/office/powerpoint/2010/main" val="25291065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5051" y="2661458"/>
            <a:ext cx="2973897" cy="2403446"/>
          </a:xfrm>
        </p:spPr>
      </p:pic>
    </p:spTree>
    <p:extLst>
      <p:ext uri="{BB962C8B-B14F-4D97-AF65-F5344CB8AC3E}">
        <p14:creationId xmlns:p14="http://schemas.microsoft.com/office/powerpoint/2010/main" val="11475807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Bernoulli's </a:t>
            </a:r>
            <a:r>
              <a:rPr lang="en-US" b="1" dirty="0" smtClean="0"/>
              <a:t>principle</a:t>
            </a:r>
            <a:endParaRPr lang="en-US" dirty="0"/>
          </a:p>
        </p:txBody>
      </p:sp>
      <p:sp>
        <p:nvSpPr>
          <p:cNvPr id="3" name="Content Placeholder 2"/>
          <p:cNvSpPr>
            <a:spLocks noGrp="1"/>
          </p:cNvSpPr>
          <p:nvPr>
            <p:ph idx="1"/>
          </p:nvPr>
        </p:nvSpPr>
        <p:spPr/>
        <p:txBody>
          <a:bodyPr/>
          <a:lstStyle/>
          <a:p>
            <a:pPr marL="0" indent="0">
              <a:buNone/>
            </a:pPr>
            <a:r>
              <a:rPr lang="en-US" b="1" dirty="0"/>
              <a:t>Bernoulli's principle</a:t>
            </a:r>
            <a:r>
              <a:rPr lang="en-US" dirty="0"/>
              <a:t> states that for an </a:t>
            </a:r>
            <a:r>
              <a:rPr lang="en-US" dirty="0" err="1">
                <a:hlinkClick r:id="rId2" tooltip="Inviscid flow"/>
              </a:rPr>
              <a:t>inviscid</a:t>
            </a:r>
            <a:r>
              <a:rPr lang="en-US" dirty="0">
                <a:hlinkClick r:id="rId2" tooltip="Inviscid flow"/>
              </a:rPr>
              <a:t> flow</a:t>
            </a:r>
            <a:r>
              <a:rPr lang="en-US" dirty="0"/>
              <a:t> of a </a:t>
            </a:r>
            <a:r>
              <a:rPr lang="en-US" dirty="0" err="1">
                <a:hlinkClick r:id="rId3" tooltip="Thermal conduction"/>
              </a:rPr>
              <a:t>nonconducting</a:t>
            </a:r>
            <a:r>
              <a:rPr lang="en-US" dirty="0"/>
              <a:t> fluid, an increase in the speed of the fluid occurs simultaneously with a decrease in </a:t>
            </a:r>
            <a:r>
              <a:rPr lang="en-US" dirty="0">
                <a:hlinkClick r:id="rId4" tooltip="Pressure"/>
              </a:rPr>
              <a:t>pressure</a:t>
            </a:r>
            <a:r>
              <a:rPr lang="en-US" dirty="0"/>
              <a:t> or a decrease in the </a:t>
            </a:r>
            <a:r>
              <a:rPr lang="en-US" dirty="0">
                <a:hlinkClick r:id="rId5" tooltip="Fluid"/>
              </a:rPr>
              <a:t>fluid</a:t>
            </a:r>
            <a:r>
              <a:rPr lang="en-US" dirty="0"/>
              <a:t>'s </a:t>
            </a:r>
            <a:r>
              <a:rPr lang="en-US" dirty="0">
                <a:hlinkClick r:id="rId6" tooltip="Potential energy"/>
              </a:rPr>
              <a:t>potential energy</a:t>
            </a:r>
            <a:r>
              <a:rPr lang="en-US" dirty="0" smtClean="0"/>
              <a:t>. </a:t>
            </a:r>
            <a:r>
              <a:rPr lang="en-US" dirty="0"/>
              <a:t>The principle is named after </a:t>
            </a:r>
            <a:r>
              <a:rPr lang="en-US" dirty="0">
                <a:hlinkClick r:id="rId7" tooltip="Daniel Bernoulli"/>
              </a:rPr>
              <a:t>Daniel Bernoulli</a:t>
            </a:r>
            <a:r>
              <a:rPr lang="en-US" dirty="0"/>
              <a:t> who published it in his book </a:t>
            </a:r>
            <a:r>
              <a:rPr lang="en-US" i="1" dirty="0" err="1"/>
              <a:t>Hydrodynamica</a:t>
            </a:r>
            <a:r>
              <a:rPr lang="en-US" dirty="0"/>
              <a:t> in 1738.</a:t>
            </a:r>
          </a:p>
        </p:txBody>
      </p:sp>
    </p:spTree>
    <p:extLst>
      <p:ext uri="{BB962C8B-B14F-4D97-AF65-F5344CB8AC3E}">
        <p14:creationId xmlns:p14="http://schemas.microsoft.com/office/powerpoint/2010/main" val="40794759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Bernoulli's principle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734469"/>
            <a:ext cx="5715000" cy="2257425"/>
          </a:xfrm>
        </p:spPr>
      </p:pic>
    </p:spTree>
    <p:extLst>
      <p:ext uri="{BB962C8B-B14F-4D97-AF65-F5344CB8AC3E}">
        <p14:creationId xmlns:p14="http://schemas.microsoft.com/office/powerpoint/2010/main" val="335994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7924800" cy="5562600"/>
          </a:xfrm>
        </p:spPr>
      </p:pic>
    </p:spTree>
    <p:extLst>
      <p:ext uri="{BB962C8B-B14F-4D97-AF65-F5344CB8AC3E}">
        <p14:creationId xmlns:p14="http://schemas.microsoft.com/office/powerpoint/2010/main" val="12802162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Viscosity</a:t>
            </a:r>
            <a:endParaRPr lang="en-US" dirty="0"/>
          </a:p>
        </p:txBody>
      </p:sp>
      <p:sp>
        <p:nvSpPr>
          <p:cNvPr id="3" name="Content Placeholder 2"/>
          <p:cNvSpPr>
            <a:spLocks noGrp="1"/>
          </p:cNvSpPr>
          <p:nvPr>
            <p:ph idx="1"/>
          </p:nvPr>
        </p:nvSpPr>
        <p:spPr/>
        <p:txBody>
          <a:bodyPr/>
          <a:lstStyle/>
          <a:p>
            <a:pPr marL="0" indent="0">
              <a:buNone/>
            </a:pPr>
            <a:r>
              <a:rPr lang="en-US" dirty="0"/>
              <a:t>The </a:t>
            </a:r>
            <a:r>
              <a:rPr lang="en-US" b="1" dirty="0"/>
              <a:t>viscosity</a:t>
            </a:r>
            <a:r>
              <a:rPr lang="en-US" dirty="0"/>
              <a:t> of a </a:t>
            </a:r>
            <a:r>
              <a:rPr lang="en-US" dirty="0">
                <a:hlinkClick r:id="rId2" tooltip="Fluid"/>
              </a:rPr>
              <a:t>fluid</a:t>
            </a:r>
            <a:r>
              <a:rPr lang="en-US" dirty="0"/>
              <a:t> is a measure of its </a:t>
            </a:r>
            <a:r>
              <a:rPr lang="en-US" dirty="0">
                <a:hlinkClick r:id="rId3" tooltip="Drag (physics)"/>
              </a:rPr>
              <a:t>resistance</a:t>
            </a:r>
            <a:r>
              <a:rPr lang="en-US" dirty="0"/>
              <a:t> to gradual deformation by </a:t>
            </a:r>
            <a:r>
              <a:rPr lang="en-US" dirty="0">
                <a:hlinkClick r:id="rId4" tooltip="Shear stress"/>
              </a:rPr>
              <a:t>shear stress</a:t>
            </a:r>
            <a:r>
              <a:rPr lang="en-US" dirty="0"/>
              <a:t> or </a:t>
            </a:r>
            <a:r>
              <a:rPr lang="en-US" dirty="0">
                <a:hlinkClick r:id="rId5" tooltip="Tensile stress"/>
              </a:rPr>
              <a:t>tensile stress</a:t>
            </a:r>
            <a:r>
              <a:rPr lang="en-US" dirty="0"/>
              <a:t>. For liquids, it corresponds to the informal concept of "thickness". For example, </a:t>
            </a:r>
            <a:r>
              <a:rPr lang="en-US" dirty="0">
                <a:hlinkClick r:id="rId6" tooltip="Honey"/>
              </a:rPr>
              <a:t>honey</a:t>
            </a:r>
            <a:r>
              <a:rPr lang="en-US" dirty="0"/>
              <a:t> has a much higher viscosity than </a:t>
            </a:r>
            <a:r>
              <a:rPr lang="en-US" dirty="0">
                <a:hlinkClick r:id="rId7" tooltip="Water"/>
              </a:rPr>
              <a:t>water</a:t>
            </a:r>
            <a:r>
              <a:rPr lang="en-US" dirty="0"/>
              <a:t>.</a:t>
            </a:r>
          </a:p>
        </p:txBody>
      </p:sp>
    </p:spTree>
    <p:extLst>
      <p:ext uri="{BB962C8B-B14F-4D97-AF65-F5344CB8AC3E}">
        <p14:creationId xmlns:p14="http://schemas.microsoft.com/office/powerpoint/2010/main" val="13583175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Magnus </a:t>
            </a:r>
            <a:r>
              <a:rPr lang="en-US" b="1" dirty="0" smtClean="0"/>
              <a:t>effect</a:t>
            </a:r>
            <a:endParaRPr lang="en-US" dirty="0"/>
          </a:p>
        </p:txBody>
      </p:sp>
      <p:sp>
        <p:nvSpPr>
          <p:cNvPr id="3" name="Content Placeholder 2"/>
          <p:cNvSpPr>
            <a:spLocks noGrp="1"/>
          </p:cNvSpPr>
          <p:nvPr>
            <p:ph idx="1"/>
          </p:nvPr>
        </p:nvSpPr>
        <p:spPr/>
        <p:txBody>
          <a:bodyPr/>
          <a:lstStyle/>
          <a:p>
            <a:pPr marL="0" indent="0">
              <a:buNone/>
            </a:pPr>
            <a:r>
              <a:rPr lang="en-US" dirty="0"/>
              <a:t>The </a:t>
            </a:r>
            <a:r>
              <a:rPr lang="en-US" b="1" dirty="0"/>
              <a:t>Magnus effect</a:t>
            </a:r>
            <a:r>
              <a:rPr lang="en-US" dirty="0"/>
              <a:t> is the commonly observed effect in which a spinning ball (or cylinder) curves away from its principal flight path. It is important in many </a:t>
            </a:r>
            <a:r>
              <a:rPr lang="en-US" dirty="0">
                <a:hlinkClick r:id="rId2" tooltip="List of ball games"/>
              </a:rPr>
              <a:t>ball sports</a:t>
            </a:r>
            <a:r>
              <a:rPr lang="en-US" dirty="0"/>
              <a:t>. It affects spinning missiles, and has some engineering uses, for instance in the design of </a:t>
            </a:r>
            <a:r>
              <a:rPr lang="en-US" dirty="0">
                <a:hlinkClick r:id="rId3" tooltip="Rotor ship"/>
              </a:rPr>
              <a:t>rotor ships</a:t>
            </a:r>
            <a:r>
              <a:rPr lang="en-US" dirty="0"/>
              <a:t> and </a:t>
            </a:r>
            <a:r>
              <a:rPr lang="en-US" dirty="0" err="1">
                <a:hlinkClick r:id="rId4" tooltip="Flettner airplane"/>
              </a:rPr>
              <a:t>Flettner</a:t>
            </a:r>
            <a:r>
              <a:rPr lang="en-US" dirty="0">
                <a:hlinkClick r:id="rId4" tooltip="Flettner airplane"/>
              </a:rPr>
              <a:t> </a:t>
            </a:r>
            <a:r>
              <a:rPr lang="en-US" dirty="0" err="1">
                <a:hlinkClick r:id="rId4" tooltip="Flettner airplane"/>
              </a:rPr>
              <a:t>aeroplanes</a:t>
            </a:r>
            <a:r>
              <a:rPr lang="en-US" dirty="0" smtClean="0"/>
              <a:t>.</a:t>
            </a:r>
            <a:endParaRPr lang="en-US" dirty="0"/>
          </a:p>
        </p:txBody>
      </p:sp>
    </p:spTree>
    <p:extLst>
      <p:ext uri="{BB962C8B-B14F-4D97-AF65-F5344CB8AC3E}">
        <p14:creationId xmlns:p14="http://schemas.microsoft.com/office/powerpoint/2010/main" val="10527133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Tsunami</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 </a:t>
            </a:r>
            <a:r>
              <a:rPr lang="en-US" b="1" dirty="0"/>
              <a:t>tsunami</a:t>
            </a:r>
            <a:r>
              <a:rPr lang="en-US" dirty="0"/>
              <a:t> </a:t>
            </a:r>
            <a:r>
              <a:rPr lang="en-US" dirty="0" smtClean="0"/>
              <a:t>also </a:t>
            </a:r>
            <a:r>
              <a:rPr lang="en-US" dirty="0"/>
              <a:t>known as a </a:t>
            </a:r>
            <a:r>
              <a:rPr lang="en-US" b="1" dirty="0"/>
              <a:t>seismic sea wave</a:t>
            </a:r>
            <a:r>
              <a:rPr lang="en-US" dirty="0"/>
              <a:t>, is a series of water waves caused by the displacement of a large volume of a body of water, generally an ocean or a </a:t>
            </a:r>
            <a:r>
              <a:rPr lang="en-US" dirty="0">
                <a:hlinkClick r:id="rId2" tooltip="Tsunamis in lakes"/>
              </a:rPr>
              <a:t>large lake</a:t>
            </a:r>
            <a:r>
              <a:rPr lang="en-US" dirty="0"/>
              <a:t>. </a:t>
            </a:r>
            <a:r>
              <a:rPr lang="en-US" dirty="0">
                <a:hlinkClick r:id="rId3" tooltip="Earthquake"/>
              </a:rPr>
              <a:t>Earthquakes</a:t>
            </a:r>
            <a:r>
              <a:rPr lang="en-US" dirty="0"/>
              <a:t>, </a:t>
            </a:r>
            <a:r>
              <a:rPr lang="en-US" dirty="0">
                <a:hlinkClick r:id="rId4" tooltip="Volcanic eruption"/>
              </a:rPr>
              <a:t>volcanic eruptions</a:t>
            </a:r>
            <a:r>
              <a:rPr lang="en-US" dirty="0"/>
              <a:t> and other </a:t>
            </a:r>
            <a:r>
              <a:rPr lang="en-US" dirty="0">
                <a:hlinkClick r:id="rId5" tooltip="Underwater explosion"/>
              </a:rPr>
              <a:t>underwater explosions</a:t>
            </a:r>
            <a:r>
              <a:rPr lang="en-US" dirty="0"/>
              <a:t> (including detonations of underwater </a:t>
            </a:r>
            <a:r>
              <a:rPr lang="en-US" dirty="0">
                <a:hlinkClick r:id="rId6" tooltip="Nuclear device"/>
              </a:rPr>
              <a:t>nuclear devices</a:t>
            </a:r>
            <a:r>
              <a:rPr lang="en-US" dirty="0"/>
              <a:t>), landslides, </a:t>
            </a:r>
            <a:r>
              <a:rPr lang="en-US" dirty="0">
                <a:hlinkClick r:id="rId7" tooltip="Ice calving"/>
              </a:rPr>
              <a:t>glacier </a:t>
            </a:r>
            <a:r>
              <a:rPr lang="en-US" dirty="0" err="1">
                <a:hlinkClick r:id="rId7" tooltip="Ice calving"/>
              </a:rPr>
              <a:t>calvings</a:t>
            </a:r>
            <a:r>
              <a:rPr lang="en-US" dirty="0"/>
              <a:t>, </a:t>
            </a:r>
            <a:r>
              <a:rPr lang="en-US" dirty="0">
                <a:hlinkClick r:id="rId8" tooltip="Impact event"/>
              </a:rPr>
              <a:t>meteorite impacts</a:t>
            </a:r>
            <a:r>
              <a:rPr lang="en-US" dirty="0"/>
              <a:t> and other disturbances above or below water all have the potential to generate a tsunami.</a:t>
            </a:r>
          </a:p>
        </p:txBody>
      </p:sp>
    </p:spTree>
    <p:extLst>
      <p:ext uri="{BB962C8B-B14F-4D97-AF65-F5344CB8AC3E}">
        <p14:creationId xmlns:p14="http://schemas.microsoft.com/office/powerpoint/2010/main" val="38544138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6600" dirty="0"/>
              <a:t>Classical electricity theory often considers electric current as the flow of the liquid. </a:t>
            </a:r>
            <a:endParaRPr lang="en-US" sz="6600" b="1" dirty="0"/>
          </a:p>
        </p:txBody>
      </p:sp>
    </p:spTree>
    <p:extLst>
      <p:ext uri="{BB962C8B-B14F-4D97-AF65-F5344CB8AC3E}">
        <p14:creationId xmlns:p14="http://schemas.microsoft.com/office/powerpoint/2010/main" val="21083706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Augmented reality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Augmented reality</a:t>
            </a:r>
            <a:r>
              <a:rPr lang="en-US" dirty="0"/>
              <a:t> (</a:t>
            </a:r>
            <a:r>
              <a:rPr lang="en-US" b="1" dirty="0"/>
              <a:t>AR</a:t>
            </a:r>
            <a:r>
              <a:rPr lang="en-US" dirty="0"/>
              <a:t>) is a live direct or indirect view of a physical, real-world environment whose elements are </a:t>
            </a:r>
            <a:r>
              <a:rPr lang="en-US" i="1" dirty="0"/>
              <a:t>augmented</a:t>
            </a:r>
            <a:r>
              <a:rPr lang="en-US" dirty="0"/>
              <a:t> (or supplemented) by computer-generated sensory input such as sound, video, graphics or </a:t>
            </a:r>
            <a:r>
              <a:rPr lang="en-US" dirty="0">
                <a:hlinkClick r:id="rId2" tooltip="GPS"/>
              </a:rPr>
              <a:t>GPS</a:t>
            </a:r>
            <a:r>
              <a:rPr lang="en-US" dirty="0"/>
              <a:t> data. It is related to a more general concept called </a:t>
            </a:r>
            <a:r>
              <a:rPr lang="en-US" dirty="0">
                <a:hlinkClick r:id="rId3" tooltip="Mediated reality"/>
              </a:rPr>
              <a:t>mediated reality</a:t>
            </a:r>
            <a:r>
              <a:rPr lang="en-US" dirty="0"/>
              <a:t>, in which a view of reality is modified (possibly even diminished rather than augmented) by a computer. As a result, the technology functions by enhancing one’s current perception of reality</a:t>
            </a:r>
            <a:r>
              <a:rPr lang="en-US" dirty="0" smtClean="0"/>
              <a:t>. </a:t>
            </a:r>
            <a:r>
              <a:rPr lang="en-US" dirty="0"/>
              <a:t>By contrast, </a:t>
            </a:r>
            <a:r>
              <a:rPr lang="en-US" dirty="0">
                <a:hlinkClick r:id="rId4" tooltip="Virtual reality"/>
              </a:rPr>
              <a:t>virtual reality</a:t>
            </a:r>
            <a:r>
              <a:rPr lang="en-US" dirty="0"/>
              <a:t> replaces the real world with a simulated one</a:t>
            </a:r>
            <a:r>
              <a:rPr lang="en-US" dirty="0" smtClean="0"/>
              <a:t>. </a:t>
            </a:r>
            <a:r>
              <a:rPr lang="en-US" dirty="0"/>
              <a:t>Augmentation is conventionally in </a:t>
            </a:r>
            <a:r>
              <a:rPr lang="en-US" dirty="0">
                <a:hlinkClick r:id="rId5" tooltip="Real-time computing"/>
              </a:rPr>
              <a:t>real-time</a:t>
            </a:r>
            <a:r>
              <a:rPr lang="en-US" dirty="0"/>
              <a:t> and in semantic context with environmental elements, such as sports scores on TV during a match. With the help of advanced AR technology (e.g. adding </a:t>
            </a:r>
            <a:r>
              <a:rPr lang="en-US" dirty="0">
                <a:hlinkClick r:id="rId6" tooltip="Computer vision"/>
              </a:rPr>
              <a:t>computer vision</a:t>
            </a:r>
            <a:r>
              <a:rPr lang="en-US" dirty="0"/>
              <a:t> and </a:t>
            </a:r>
            <a:r>
              <a:rPr lang="en-US" dirty="0">
                <a:hlinkClick r:id="rId7" tooltip="Object recognition"/>
              </a:rPr>
              <a:t>object recognition</a:t>
            </a:r>
            <a:r>
              <a:rPr lang="en-US" dirty="0"/>
              <a:t>) the information about the surrounding real world of the user becomes </a:t>
            </a:r>
            <a:r>
              <a:rPr lang="en-US" dirty="0">
                <a:hlinkClick r:id="rId8" tooltip="Interactive"/>
              </a:rPr>
              <a:t>interactive</a:t>
            </a:r>
            <a:r>
              <a:rPr lang="en-US" dirty="0"/>
              <a:t> and digitally </a:t>
            </a:r>
            <a:r>
              <a:rPr lang="en-US" dirty="0" err="1"/>
              <a:t>manipulable</a:t>
            </a:r>
            <a:r>
              <a:rPr lang="en-US" dirty="0"/>
              <a:t>. Artificial information about the environment and its objects can be overlaid on the real world.</a:t>
            </a:r>
          </a:p>
        </p:txBody>
      </p:sp>
    </p:spTree>
    <p:extLst>
      <p:ext uri="{BB962C8B-B14F-4D97-AF65-F5344CB8AC3E}">
        <p14:creationId xmlns:p14="http://schemas.microsoft.com/office/powerpoint/2010/main" val="18683868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Robotics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Robotics</a:t>
            </a:r>
            <a:r>
              <a:rPr lang="en-US" dirty="0"/>
              <a:t> is the branch of </a:t>
            </a:r>
            <a:r>
              <a:rPr lang="en-US" dirty="0">
                <a:hlinkClick r:id="rId2" tooltip="Mechanical engineering"/>
              </a:rPr>
              <a:t>mechanical engineering</a:t>
            </a:r>
            <a:r>
              <a:rPr lang="en-US" dirty="0"/>
              <a:t>, </a:t>
            </a:r>
            <a:r>
              <a:rPr lang="en-US" dirty="0">
                <a:hlinkClick r:id="rId3" tooltip="Electrical engineering"/>
              </a:rPr>
              <a:t>electrical engineering</a:t>
            </a:r>
            <a:r>
              <a:rPr lang="en-US" dirty="0"/>
              <a:t> and </a:t>
            </a:r>
            <a:r>
              <a:rPr lang="en-US" dirty="0">
                <a:hlinkClick r:id="rId4" tooltip="Computer science"/>
              </a:rPr>
              <a:t>computer science</a:t>
            </a:r>
            <a:r>
              <a:rPr lang="en-US" dirty="0"/>
              <a:t> that deals with the design, construction, operation, and application of </a:t>
            </a:r>
            <a:r>
              <a:rPr lang="en-US" dirty="0">
                <a:hlinkClick r:id="rId5" tooltip="Robot"/>
              </a:rPr>
              <a:t>robots</a:t>
            </a:r>
            <a:r>
              <a:rPr lang="en-US" dirty="0" smtClean="0"/>
              <a:t>, </a:t>
            </a:r>
            <a:r>
              <a:rPr lang="en-US" dirty="0"/>
              <a:t>as well as computer systems for their control, sensory feedback, and information processing. These technologies deal with automated machines that can take the place of humans in dangerous environments or manufacturing processes, or resemble humans in appearance, behavior, and/or cognition. Many of today's robots are inspired by nature contributing to the field of </a:t>
            </a:r>
            <a:r>
              <a:rPr lang="en-US" dirty="0">
                <a:hlinkClick r:id="rId6" tooltip="Bio-inspired robotics"/>
              </a:rPr>
              <a:t>bio-inspired robotics</a:t>
            </a:r>
            <a:r>
              <a:rPr lang="en-US" dirty="0" smtClean="0"/>
              <a:t>.</a:t>
            </a:r>
            <a:endParaRPr lang="en-US" dirty="0"/>
          </a:p>
        </p:txBody>
      </p:sp>
    </p:spTree>
    <p:extLst>
      <p:ext uri="{BB962C8B-B14F-4D97-AF65-F5344CB8AC3E}">
        <p14:creationId xmlns:p14="http://schemas.microsoft.com/office/powerpoint/2010/main" val="2149355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Forensic </a:t>
            </a:r>
            <a:r>
              <a:rPr lang="en-US" b="1" dirty="0" smtClean="0"/>
              <a:t>science</a:t>
            </a:r>
            <a:endParaRPr lang="en-US" dirty="0"/>
          </a:p>
        </p:txBody>
      </p:sp>
      <p:sp>
        <p:nvSpPr>
          <p:cNvPr id="3" name="Content Placeholder 2"/>
          <p:cNvSpPr>
            <a:spLocks noGrp="1"/>
          </p:cNvSpPr>
          <p:nvPr>
            <p:ph idx="1"/>
          </p:nvPr>
        </p:nvSpPr>
        <p:spPr/>
        <p:txBody>
          <a:bodyPr/>
          <a:lstStyle/>
          <a:p>
            <a:pPr marL="0" indent="0">
              <a:buNone/>
            </a:pPr>
            <a:r>
              <a:rPr lang="en-US" b="1" dirty="0"/>
              <a:t>Forensic science</a:t>
            </a:r>
            <a:r>
              <a:rPr lang="en-US" dirty="0"/>
              <a:t> is the scientific method of gathering and examining information about the past which is then used in a court of law.</a:t>
            </a:r>
          </a:p>
        </p:txBody>
      </p:sp>
    </p:spTree>
    <p:extLst>
      <p:ext uri="{BB962C8B-B14F-4D97-AF65-F5344CB8AC3E}">
        <p14:creationId xmlns:p14="http://schemas.microsoft.com/office/powerpoint/2010/main" val="7815168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Exercises</a:t>
            </a:r>
          </a:p>
        </p:txBody>
      </p:sp>
      <p:sp>
        <p:nvSpPr>
          <p:cNvPr id="3" name="Content Placeholder 2"/>
          <p:cNvSpPr>
            <a:spLocks noGrp="1"/>
          </p:cNvSpPr>
          <p:nvPr>
            <p:ph idx="1"/>
          </p:nvPr>
        </p:nvSpPr>
        <p:spPr/>
        <p:txBody>
          <a:bodyPr>
            <a:normAutofit fontScale="92500" lnSpcReduction="20000"/>
          </a:bodyPr>
          <a:lstStyle/>
          <a:p>
            <a:r>
              <a:rPr lang="en-US" dirty="0"/>
              <a:t>1. Define mass, material point, inertia, force, linear and angular momenta, moment and energy in classical mechanics. </a:t>
            </a:r>
          </a:p>
          <a:p>
            <a:r>
              <a:rPr lang="en-US" dirty="0"/>
              <a:t>2. Formulate the Newton’s Laws of motion. </a:t>
            </a:r>
          </a:p>
          <a:p>
            <a:r>
              <a:rPr lang="en-US" dirty="0"/>
              <a:t>3. How would you find a center of mass of a body?</a:t>
            </a:r>
          </a:p>
          <a:p>
            <a:r>
              <a:rPr lang="en-US" dirty="0"/>
              <a:t>4. Can you pull yourself out of the mud, why? Can internal forces move the center of mass of a mechanical system and why? </a:t>
            </a:r>
          </a:p>
          <a:p>
            <a:r>
              <a:rPr lang="en-US" dirty="0"/>
              <a:t>5. Explain the </a:t>
            </a:r>
            <a:r>
              <a:rPr lang="en-US" dirty="0" err="1"/>
              <a:t>Kepler’s</a:t>
            </a:r>
            <a:r>
              <a:rPr lang="en-US" dirty="0"/>
              <a:t> Laws.</a:t>
            </a:r>
          </a:p>
          <a:p>
            <a:pPr marL="0" indent="0">
              <a:buNone/>
            </a:pPr>
            <a:endParaRPr lang="en-US" dirty="0"/>
          </a:p>
        </p:txBody>
      </p:sp>
    </p:spTree>
    <p:extLst>
      <p:ext uri="{BB962C8B-B14F-4D97-AF65-F5344CB8AC3E}">
        <p14:creationId xmlns:p14="http://schemas.microsoft.com/office/powerpoint/2010/main" val="1038908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smtClean="0"/>
              <a:t>Exercises </a:t>
            </a:r>
            <a:r>
              <a:rPr lang="en-US" dirty="0"/>
              <a:t>(continued)</a:t>
            </a:r>
          </a:p>
        </p:txBody>
      </p:sp>
      <p:sp>
        <p:nvSpPr>
          <p:cNvPr id="3" name="Content Placeholder 2"/>
          <p:cNvSpPr>
            <a:spLocks noGrp="1"/>
          </p:cNvSpPr>
          <p:nvPr>
            <p:ph idx="1"/>
          </p:nvPr>
        </p:nvSpPr>
        <p:spPr/>
        <p:txBody>
          <a:bodyPr>
            <a:normAutofit fontScale="92500" lnSpcReduction="20000"/>
          </a:bodyPr>
          <a:lstStyle/>
          <a:p>
            <a:r>
              <a:rPr lang="en-US" dirty="0"/>
              <a:t>6. What in the main rule of mechanics (related to the lever’s length)?</a:t>
            </a:r>
          </a:p>
          <a:p>
            <a:r>
              <a:rPr lang="en-US" dirty="0"/>
              <a:t>7. Formulate and explain the laws of conservation in mechanics. </a:t>
            </a:r>
          </a:p>
          <a:p>
            <a:r>
              <a:rPr lang="en-US" dirty="0"/>
              <a:t>8. What is friction? Write expressions for friction forces. </a:t>
            </a:r>
          </a:p>
          <a:p>
            <a:r>
              <a:rPr lang="en-US" dirty="0"/>
              <a:t>9. Explain elasticity, plasticity and fluid mechanics. </a:t>
            </a:r>
            <a:endParaRPr lang="en-US" dirty="0" smtClean="0"/>
          </a:p>
          <a:p>
            <a:r>
              <a:rPr lang="en-US" dirty="0"/>
              <a:t>10. Write the equations of Hook’s Law and oscillations. </a:t>
            </a:r>
          </a:p>
        </p:txBody>
      </p:sp>
    </p:spTree>
    <p:extLst>
      <p:ext uri="{BB962C8B-B14F-4D97-AF65-F5344CB8AC3E}">
        <p14:creationId xmlns:p14="http://schemas.microsoft.com/office/powerpoint/2010/main" val="26689074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r>
              <a:rPr lang="en-US" dirty="0" smtClean="0"/>
              <a:t>) 3 </a:t>
            </a:r>
            <a:r>
              <a:rPr lang="en-US" dirty="0"/>
              <a:t>Exercises</a:t>
            </a:r>
          </a:p>
        </p:txBody>
      </p:sp>
      <p:sp>
        <p:nvSpPr>
          <p:cNvPr id="3" name="Content Placeholder 2"/>
          <p:cNvSpPr>
            <a:spLocks noGrp="1"/>
          </p:cNvSpPr>
          <p:nvPr>
            <p:ph idx="1"/>
          </p:nvPr>
        </p:nvSpPr>
        <p:spPr/>
        <p:txBody>
          <a:bodyPr>
            <a:normAutofit fontScale="92500" lnSpcReduction="20000"/>
          </a:bodyPr>
          <a:lstStyle/>
          <a:p>
            <a:r>
              <a:rPr lang="en-US" dirty="0" smtClean="0"/>
              <a:t>11</a:t>
            </a:r>
            <a:r>
              <a:rPr lang="en-US" dirty="0"/>
              <a:t>. Two eggs collide. Everything is the same for both eggs, except, one egg moves and the other is at rest. Which egg is more likely to be smashed? </a:t>
            </a:r>
          </a:p>
          <a:p>
            <a:r>
              <a:rPr lang="en-US" dirty="0"/>
              <a:t>12. For which types of collisions the momentum is conserved? </a:t>
            </a:r>
            <a:endParaRPr lang="en-US" dirty="0" smtClean="0"/>
          </a:p>
          <a:p>
            <a:r>
              <a:rPr lang="en-US" dirty="0"/>
              <a:t>13. Calculate change of weight of the same mass on the equator, compared to the pole. </a:t>
            </a:r>
            <a:endParaRPr lang="en-US" dirty="0" smtClean="0"/>
          </a:p>
          <a:p>
            <a:r>
              <a:rPr lang="en-US" dirty="0"/>
              <a:t>14. Solve some collision problems using momentum conservation. </a:t>
            </a:r>
            <a:endParaRPr lang="en-US" dirty="0" smtClean="0"/>
          </a:p>
          <a:p>
            <a:r>
              <a:rPr lang="en-US" dirty="0"/>
              <a:t>15. Why is perpetual motion impossible? </a:t>
            </a:r>
            <a:endParaRPr lang="en-US" dirty="0" smtClean="0"/>
          </a:p>
        </p:txBody>
      </p:sp>
    </p:spTree>
    <p:extLst>
      <p:ext uri="{BB962C8B-B14F-4D97-AF65-F5344CB8AC3E}">
        <p14:creationId xmlns:p14="http://schemas.microsoft.com/office/powerpoint/2010/main" val="239924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Linear </a:t>
            </a:r>
            <a:r>
              <a:rPr lang="en-US" sz="4800" b="1" dirty="0" smtClean="0"/>
              <a:t>momentum </a:t>
            </a:r>
            <a:r>
              <a:rPr lang="en-US" sz="4800" dirty="0"/>
              <a:t>(continued)</a:t>
            </a:r>
            <a:endParaRPr lang="en-US" sz="4800" b="1" dirty="0"/>
          </a:p>
        </p:txBody>
      </p:sp>
      <p:sp>
        <p:nvSpPr>
          <p:cNvPr id="3" name="Content Placeholder 2"/>
          <p:cNvSpPr>
            <a:spLocks noGrp="1"/>
          </p:cNvSpPr>
          <p:nvPr>
            <p:ph idx="1"/>
          </p:nvPr>
        </p:nvSpPr>
        <p:spPr/>
        <p:txBody>
          <a:bodyPr>
            <a:normAutofit lnSpcReduction="10000"/>
          </a:bodyPr>
          <a:lstStyle/>
          <a:p>
            <a:pPr marL="0" indent="0">
              <a:buNone/>
            </a:pPr>
            <a:r>
              <a:rPr lang="en-US" b="1" dirty="0"/>
              <a:t>L</a:t>
            </a:r>
            <a:r>
              <a:rPr lang="en-US" b="1" dirty="0" smtClean="0"/>
              <a:t>inear momentum</a:t>
            </a:r>
            <a:r>
              <a:rPr lang="en-US" dirty="0" smtClean="0"/>
              <a:t> or </a:t>
            </a:r>
            <a:r>
              <a:rPr lang="en-US" b="1" dirty="0" smtClean="0"/>
              <a:t>translational momentum</a:t>
            </a:r>
            <a:r>
              <a:rPr lang="en-US" dirty="0" smtClean="0"/>
              <a:t> (</a:t>
            </a:r>
            <a:r>
              <a:rPr lang="en-US" dirty="0" smtClean="0">
                <a:hlinkClick r:id="rId2" tooltip="Plural"/>
              </a:rPr>
              <a:t>pl.</a:t>
            </a:r>
            <a:r>
              <a:rPr lang="en-US" dirty="0" smtClean="0"/>
              <a:t> momenta; </a:t>
            </a:r>
            <a:r>
              <a:rPr lang="en-US" dirty="0" smtClean="0">
                <a:hlinkClick r:id="rId3" tooltip="SI"/>
              </a:rPr>
              <a:t>SI</a:t>
            </a:r>
            <a:r>
              <a:rPr lang="en-US" dirty="0" smtClean="0"/>
              <a:t> unit </a:t>
            </a:r>
            <a:r>
              <a:rPr lang="en-US" dirty="0" smtClean="0">
                <a:hlinkClick r:id="rId4" tooltip="Kilogram"/>
              </a:rPr>
              <a:t>kg</a:t>
            </a:r>
            <a:r>
              <a:rPr lang="en-US" dirty="0" smtClean="0"/>
              <a:t> </a:t>
            </a:r>
            <a:r>
              <a:rPr lang="en-US" dirty="0" smtClean="0">
                <a:hlinkClick r:id="rId5" tooltip="Meters per second"/>
              </a:rPr>
              <a:t>m/s</a:t>
            </a:r>
            <a:r>
              <a:rPr lang="en-US" dirty="0" smtClean="0"/>
              <a:t>, or equivalently, </a:t>
            </a:r>
            <a:r>
              <a:rPr lang="en-US" dirty="0" smtClean="0">
                <a:hlinkClick r:id="rId6" tooltip="Newton (unit)"/>
              </a:rPr>
              <a:t>N</a:t>
            </a:r>
            <a:r>
              <a:rPr lang="en-US" dirty="0" smtClean="0"/>
              <a:t> </a:t>
            </a:r>
            <a:r>
              <a:rPr lang="en-US" dirty="0" smtClean="0">
                <a:hlinkClick r:id="rId7" tooltip="Second"/>
              </a:rPr>
              <a:t>s</a:t>
            </a:r>
            <a:r>
              <a:rPr lang="en-US" dirty="0" smtClean="0"/>
              <a:t>) is the product of the </a:t>
            </a:r>
            <a:r>
              <a:rPr lang="en-US" dirty="0" smtClean="0">
                <a:hlinkClick r:id="rId8" tooltip="Mass"/>
              </a:rPr>
              <a:t>mass</a:t>
            </a:r>
            <a:r>
              <a:rPr lang="en-US" dirty="0" smtClean="0"/>
              <a:t> and </a:t>
            </a:r>
            <a:r>
              <a:rPr lang="en-US" dirty="0" smtClean="0">
                <a:hlinkClick r:id="rId9" tooltip="Velocity"/>
              </a:rPr>
              <a:t>velocity</a:t>
            </a:r>
            <a:r>
              <a:rPr lang="en-US" dirty="0" smtClean="0"/>
              <a:t> of an object. For example, a heavy truck moving quickly has a large momentum—it takes a large or prolonged force to get the truck up to this speed, and it takes a large or prolonged force to bring it to a stop afterwards. If the truck were lighter, or moving more slowly, then it would have less momentum.</a:t>
            </a:r>
            <a:endParaRPr lang="en-US" dirty="0"/>
          </a:p>
        </p:txBody>
      </p:sp>
    </p:spTree>
    <p:extLst>
      <p:ext uri="{BB962C8B-B14F-4D97-AF65-F5344CB8AC3E}">
        <p14:creationId xmlns:p14="http://schemas.microsoft.com/office/powerpoint/2010/main" val="13397338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Exercises (continued)</a:t>
            </a:r>
          </a:p>
        </p:txBody>
      </p:sp>
      <p:sp>
        <p:nvSpPr>
          <p:cNvPr id="3" name="Content Placeholder 2"/>
          <p:cNvSpPr>
            <a:spLocks noGrp="1"/>
          </p:cNvSpPr>
          <p:nvPr>
            <p:ph idx="1"/>
          </p:nvPr>
        </p:nvSpPr>
        <p:spPr/>
        <p:txBody>
          <a:bodyPr/>
          <a:lstStyle/>
          <a:p>
            <a:r>
              <a:rPr lang="en-US" dirty="0"/>
              <a:t>16. If a body is rotated and the thread fails, how would the body move</a:t>
            </a:r>
            <a:r>
              <a:rPr lang="en-US" dirty="0" smtClean="0"/>
              <a:t>?</a:t>
            </a:r>
          </a:p>
          <a:p>
            <a:r>
              <a:rPr lang="en-US" dirty="0" smtClean="0"/>
              <a:t>17</a:t>
            </a:r>
            <a:r>
              <a:rPr lang="en-US" dirty="0"/>
              <a:t>. Calculate the difference in weight on the pole and on the equator of the Earth due to the ellipsoidal form of the Earth. Take 21 km as the difference in the distances to the center of the Earth. </a:t>
            </a:r>
          </a:p>
          <a:p>
            <a:pPr marL="0" indent="0">
              <a:buNone/>
            </a:pPr>
            <a:endParaRPr lang="en-US" dirty="0"/>
          </a:p>
        </p:txBody>
      </p:sp>
    </p:spTree>
    <p:extLst>
      <p:ext uri="{BB962C8B-B14F-4D97-AF65-F5344CB8AC3E}">
        <p14:creationId xmlns:p14="http://schemas.microsoft.com/office/powerpoint/2010/main" val="406197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Linear momentum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102" y="1600200"/>
            <a:ext cx="5659796" cy="4525963"/>
          </a:xfrm>
        </p:spPr>
      </p:pic>
    </p:spTree>
    <p:extLst>
      <p:ext uri="{BB962C8B-B14F-4D97-AF65-F5344CB8AC3E}">
        <p14:creationId xmlns:p14="http://schemas.microsoft.com/office/powerpoint/2010/main" val="194889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Inertia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Inertia</a:t>
            </a:r>
            <a:r>
              <a:rPr lang="en-US" dirty="0"/>
              <a:t> is the resistance of any physical object to any change in its state of motion, including changes to its speed and direction. It is the tendency of objects to keep moving in a straight line at constant velocity. The principle of inertia is one of the fundamental principles of </a:t>
            </a:r>
            <a:r>
              <a:rPr lang="en-US" dirty="0">
                <a:hlinkClick r:id="rId2" tooltip="Classical physics"/>
              </a:rPr>
              <a:t>classical physics</a:t>
            </a:r>
            <a:r>
              <a:rPr lang="en-US" dirty="0"/>
              <a:t> that are used to describe the </a:t>
            </a:r>
            <a:r>
              <a:rPr lang="en-US" dirty="0">
                <a:hlinkClick r:id="rId3" tooltip="Motion (physics)"/>
              </a:rPr>
              <a:t>motion</a:t>
            </a:r>
            <a:r>
              <a:rPr lang="en-US" dirty="0"/>
              <a:t> of objects and how they are affected by applied </a:t>
            </a:r>
            <a:r>
              <a:rPr lang="en-US" dirty="0">
                <a:hlinkClick r:id="rId4" tooltip="Forces"/>
              </a:rPr>
              <a:t>forces</a:t>
            </a:r>
            <a:r>
              <a:rPr lang="en-US" dirty="0"/>
              <a:t>. Inertia comes from the Latin word, </a:t>
            </a:r>
            <a:r>
              <a:rPr lang="en-US" i="1" dirty="0" err="1"/>
              <a:t>iners</a:t>
            </a:r>
            <a:r>
              <a:rPr lang="en-US" dirty="0"/>
              <a:t>, meaning idle, sluggish. Inertia is one of the primary manifestations of </a:t>
            </a:r>
            <a:r>
              <a:rPr lang="en-US" dirty="0">
                <a:hlinkClick r:id="rId5" tooltip="Mass"/>
              </a:rPr>
              <a:t>mass</a:t>
            </a:r>
            <a:r>
              <a:rPr lang="en-US" dirty="0"/>
              <a:t>, which is a quantitative property of physical systems.</a:t>
            </a:r>
          </a:p>
        </p:txBody>
      </p:sp>
    </p:spTree>
    <p:extLst>
      <p:ext uri="{BB962C8B-B14F-4D97-AF65-F5344CB8AC3E}">
        <p14:creationId xmlns:p14="http://schemas.microsoft.com/office/powerpoint/2010/main" val="2214748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Newton's laws of motion</a:t>
            </a:r>
            <a:endParaRPr lang="en-US" sz="6000" b="1" dirty="0"/>
          </a:p>
        </p:txBody>
      </p:sp>
      <p:sp>
        <p:nvSpPr>
          <p:cNvPr id="3" name="Content Placeholder 2"/>
          <p:cNvSpPr>
            <a:spLocks noGrp="1"/>
          </p:cNvSpPr>
          <p:nvPr>
            <p:ph idx="1"/>
          </p:nvPr>
        </p:nvSpPr>
        <p:spPr/>
        <p:txBody>
          <a:bodyPr/>
          <a:lstStyle/>
          <a:p>
            <a:pPr marL="0" indent="0">
              <a:buNone/>
            </a:pPr>
            <a:r>
              <a:rPr lang="en-US" b="1" dirty="0" smtClean="0"/>
              <a:t>Newton's laws of motion</a:t>
            </a:r>
            <a:r>
              <a:rPr lang="en-US" dirty="0" smtClean="0"/>
              <a:t> are three </a:t>
            </a:r>
            <a:r>
              <a:rPr lang="en-US" dirty="0" smtClean="0">
                <a:hlinkClick r:id="rId2" tooltip="Physical law"/>
              </a:rPr>
              <a:t>physical laws</a:t>
            </a:r>
            <a:r>
              <a:rPr lang="en-US" dirty="0" smtClean="0"/>
              <a:t> that together laid the foundation for </a:t>
            </a:r>
            <a:r>
              <a:rPr lang="en-US" dirty="0" smtClean="0">
                <a:hlinkClick r:id="rId3" tooltip="Classical mechanics"/>
              </a:rPr>
              <a:t>classical mechanics</a:t>
            </a:r>
            <a:r>
              <a:rPr lang="en-US" dirty="0" smtClean="0"/>
              <a:t>. They describe the relationship between a body and the </a:t>
            </a:r>
            <a:r>
              <a:rPr lang="en-US" dirty="0" smtClean="0">
                <a:hlinkClick r:id="rId4" tooltip="Force"/>
              </a:rPr>
              <a:t>forces</a:t>
            </a:r>
            <a:r>
              <a:rPr lang="en-US" dirty="0" smtClean="0"/>
              <a:t> acting upon it, and its </a:t>
            </a:r>
            <a:r>
              <a:rPr lang="en-US" dirty="0" smtClean="0">
                <a:hlinkClick r:id="rId5" tooltip="Motion (physics)"/>
              </a:rPr>
              <a:t>motion</a:t>
            </a:r>
            <a:r>
              <a:rPr lang="en-US" dirty="0" smtClean="0"/>
              <a:t> in response to said forces.</a:t>
            </a:r>
            <a:endParaRPr lang="en-US" dirty="0"/>
          </a:p>
        </p:txBody>
      </p:sp>
    </p:spTree>
    <p:extLst>
      <p:ext uri="{BB962C8B-B14F-4D97-AF65-F5344CB8AC3E}">
        <p14:creationId xmlns:p14="http://schemas.microsoft.com/office/powerpoint/2010/main" val="357037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Newton's laws of motion </a:t>
            </a:r>
            <a:r>
              <a:rPr lang="en-US" dirty="0"/>
              <a:t>(continued)</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They have been expressed in several different ways over nearly three centuries, and can be </a:t>
            </a:r>
            <a:r>
              <a:rPr lang="en-US" dirty="0" err="1" smtClean="0"/>
              <a:t>summarised</a:t>
            </a:r>
            <a:r>
              <a:rPr lang="en-US" dirty="0" smtClean="0"/>
              <a:t> as follows:</a:t>
            </a:r>
          </a:p>
          <a:p>
            <a:pPr marL="0" indent="0">
              <a:buNone/>
            </a:pPr>
            <a:r>
              <a:rPr lang="en-US" b="1" dirty="0" smtClean="0"/>
              <a:t>1. First law</a:t>
            </a:r>
            <a:r>
              <a:rPr lang="en-US" dirty="0" smtClean="0"/>
              <a:t>: When viewed in an </a:t>
            </a:r>
            <a:r>
              <a:rPr lang="en-US" dirty="0" smtClean="0">
                <a:hlinkClick r:id="rId2" tooltip="Inertial reference frame"/>
              </a:rPr>
              <a:t>inertial reference frame</a:t>
            </a:r>
            <a:r>
              <a:rPr lang="en-US" dirty="0" smtClean="0"/>
              <a:t>, an object either remains at rest or continues to move at a constant </a:t>
            </a:r>
            <a:r>
              <a:rPr lang="en-US" dirty="0" smtClean="0">
                <a:hlinkClick r:id="rId3" tooltip="Velocity"/>
              </a:rPr>
              <a:t>velocity</a:t>
            </a:r>
            <a:r>
              <a:rPr lang="en-US" dirty="0" smtClean="0"/>
              <a:t>, unless acted upon by an external </a:t>
            </a:r>
            <a:r>
              <a:rPr lang="en-US" dirty="0" smtClean="0">
                <a:hlinkClick r:id="rId4" tooltip="Force"/>
              </a:rPr>
              <a:t>force</a:t>
            </a:r>
            <a:r>
              <a:rPr lang="en-US" dirty="0" smtClean="0"/>
              <a:t>.</a:t>
            </a:r>
            <a:r>
              <a:rPr lang="en-US" baseline="30000" dirty="0" smtClean="0">
                <a:hlinkClick r:id="rId5"/>
              </a:rPr>
              <a:t>[2]</a:t>
            </a:r>
            <a:r>
              <a:rPr lang="en-US" baseline="30000" dirty="0" smtClean="0">
                <a:hlinkClick r:id="rId6"/>
              </a:rPr>
              <a:t>[3]</a:t>
            </a:r>
            <a:endParaRPr lang="en-US" dirty="0" smtClean="0"/>
          </a:p>
          <a:p>
            <a:pPr marL="0" indent="0">
              <a:buNone/>
            </a:pPr>
            <a:r>
              <a:rPr lang="en-US" b="1" dirty="0" smtClean="0"/>
              <a:t>2. Second law</a:t>
            </a:r>
            <a:r>
              <a:rPr lang="en-US" dirty="0" smtClean="0"/>
              <a:t>: F=ma. The </a:t>
            </a:r>
            <a:r>
              <a:rPr lang="en-US" dirty="0" smtClean="0">
                <a:hlinkClick r:id="rId7" tooltip="Vector sum"/>
              </a:rPr>
              <a:t>vector sum</a:t>
            </a:r>
            <a:r>
              <a:rPr lang="en-US" dirty="0" smtClean="0"/>
              <a:t> of the </a:t>
            </a:r>
            <a:r>
              <a:rPr lang="en-US" dirty="0" smtClean="0">
                <a:hlinkClick r:id="rId8" tooltip="Forces"/>
              </a:rPr>
              <a:t>forces</a:t>
            </a:r>
            <a:r>
              <a:rPr lang="en-US" dirty="0" smtClean="0"/>
              <a:t> </a:t>
            </a:r>
            <a:r>
              <a:rPr lang="en-US" b="1" dirty="0" smtClean="0"/>
              <a:t>F</a:t>
            </a:r>
            <a:r>
              <a:rPr lang="en-US" dirty="0" smtClean="0"/>
              <a:t> on an object is equal to the </a:t>
            </a:r>
            <a:r>
              <a:rPr lang="en-US" dirty="0" smtClean="0">
                <a:hlinkClick r:id="rId9" tooltip="Mass"/>
              </a:rPr>
              <a:t>mass</a:t>
            </a:r>
            <a:r>
              <a:rPr lang="en-US" dirty="0" smtClean="0"/>
              <a:t> </a:t>
            </a:r>
            <a:r>
              <a:rPr lang="en-US" i="1" dirty="0" smtClean="0"/>
              <a:t>m</a:t>
            </a:r>
            <a:r>
              <a:rPr lang="en-US" dirty="0" smtClean="0"/>
              <a:t> of that object multiplied by the </a:t>
            </a:r>
            <a:r>
              <a:rPr lang="en-US" dirty="0" smtClean="0">
                <a:hlinkClick r:id="rId10" tooltip="Acceleration"/>
              </a:rPr>
              <a:t>acceleration</a:t>
            </a:r>
            <a:r>
              <a:rPr lang="en-US" dirty="0" smtClean="0"/>
              <a:t> vector </a:t>
            </a:r>
            <a:r>
              <a:rPr lang="en-US" b="1" dirty="0" smtClean="0"/>
              <a:t>a</a:t>
            </a:r>
            <a:r>
              <a:rPr lang="en-US" dirty="0" smtClean="0"/>
              <a:t> of the object.</a:t>
            </a:r>
          </a:p>
          <a:p>
            <a:pPr marL="0" indent="0">
              <a:buNone/>
            </a:pPr>
            <a:r>
              <a:rPr lang="en-US" b="1" dirty="0" smtClean="0"/>
              <a:t>3. Third law</a:t>
            </a:r>
            <a:r>
              <a:rPr lang="en-US" dirty="0" smtClean="0"/>
              <a:t>: When one body exerts a force on a second body, the second body simultaneously exerts a force equal in magnitude and opposite in direction on the first body.</a:t>
            </a:r>
          </a:p>
          <a:p>
            <a:pPr marL="0" indent="0">
              <a:buNone/>
            </a:pPr>
            <a:endParaRPr lang="en-US" dirty="0"/>
          </a:p>
        </p:txBody>
      </p:sp>
    </p:spTree>
    <p:extLst>
      <p:ext uri="{BB962C8B-B14F-4D97-AF65-F5344CB8AC3E}">
        <p14:creationId xmlns:p14="http://schemas.microsoft.com/office/powerpoint/2010/main" val="291061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(continued</a:t>
            </a:r>
            <a:r>
              <a:rPr lang="en-US" dirty="0" smtClean="0"/>
              <a:t>) </a:t>
            </a:r>
            <a:r>
              <a:rPr lang="en-US" b="1" dirty="0" smtClean="0"/>
              <a:t>Newton's laws of motion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three laws of motion were first compiled by </a:t>
            </a:r>
            <a:r>
              <a:rPr lang="en-US" dirty="0" smtClean="0">
                <a:hlinkClick r:id="rId2" tooltip="Isaac Newton"/>
              </a:rPr>
              <a:t>Isaac Newton</a:t>
            </a:r>
            <a:r>
              <a:rPr lang="en-US" dirty="0" smtClean="0"/>
              <a:t> in his </a:t>
            </a:r>
            <a:r>
              <a:rPr lang="en-US" i="1" dirty="0" err="1" smtClean="0">
                <a:hlinkClick r:id="rId3" tooltip="Philosophiæ Naturalis Principia Mathematica"/>
              </a:rPr>
              <a:t>Philosophiæ</a:t>
            </a:r>
            <a:r>
              <a:rPr lang="en-US" i="1" dirty="0" smtClean="0">
                <a:hlinkClick r:id="rId3" tooltip="Philosophiæ Naturalis Principia Mathematica"/>
              </a:rPr>
              <a:t> </a:t>
            </a:r>
            <a:r>
              <a:rPr lang="en-US" i="1" dirty="0" err="1" smtClean="0">
                <a:hlinkClick r:id="rId3" tooltip="Philosophiæ Naturalis Principia Mathematica"/>
              </a:rPr>
              <a:t>Naturalis</a:t>
            </a:r>
            <a:r>
              <a:rPr lang="en-US" i="1" dirty="0" smtClean="0">
                <a:hlinkClick r:id="rId3" tooltip="Philosophiæ Naturalis Principia Mathematica"/>
              </a:rPr>
              <a:t> Principia </a:t>
            </a:r>
            <a:r>
              <a:rPr lang="en-US" i="1" dirty="0" err="1" smtClean="0">
                <a:hlinkClick r:id="rId3" tooltip="Philosophiæ Naturalis Principia Mathematica"/>
              </a:rPr>
              <a:t>Mathematica</a:t>
            </a:r>
            <a:r>
              <a:rPr lang="en-US" dirty="0" smtClean="0"/>
              <a:t> (</a:t>
            </a:r>
            <a:r>
              <a:rPr lang="en-US" i="1" dirty="0" smtClean="0"/>
              <a:t>Mathematical Principles of Natural Philosophy</a:t>
            </a:r>
            <a:r>
              <a:rPr lang="en-US" dirty="0" smtClean="0"/>
              <a:t>), first published in 1687. Newton used them to explain and investigate the motion of many physical objects and systems. For example, in the third volume of the text, Newton showed that these laws of motion, combined with his </a:t>
            </a:r>
            <a:r>
              <a:rPr lang="en-US" dirty="0" smtClean="0">
                <a:hlinkClick r:id="rId4" tooltip="Newton's law of universal gravitation"/>
              </a:rPr>
              <a:t>law of universal gravitation</a:t>
            </a:r>
            <a:r>
              <a:rPr lang="en-US" dirty="0" smtClean="0"/>
              <a:t>, explained </a:t>
            </a:r>
            <a:r>
              <a:rPr lang="en-US" dirty="0" err="1" smtClean="0">
                <a:hlinkClick r:id="rId5" tooltip="Kepler's laws of planetary motion"/>
              </a:rPr>
              <a:t>Kepler's</a:t>
            </a:r>
            <a:r>
              <a:rPr lang="en-US" dirty="0" smtClean="0">
                <a:hlinkClick r:id="rId5" tooltip="Kepler's laws of planetary motion"/>
              </a:rPr>
              <a:t> laws of planetary motion</a:t>
            </a:r>
            <a:r>
              <a:rPr lang="en-US" dirty="0" smtClean="0"/>
              <a:t>.</a:t>
            </a:r>
            <a:endParaRPr lang="en-US" dirty="0"/>
          </a:p>
        </p:txBody>
      </p:sp>
    </p:spTree>
    <p:extLst>
      <p:ext uri="{BB962C8B-B14F-4D97-AF65-F5344CB8AC3E}">
        <p14:creationId xmlns:p14="http://schemas.microsoft.com/office/powerpoint/2010/main" val="151752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Newton's laws of motion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462" y="2133600"/>
            <a:ext cx="3267075" cy="3333750"/>
          </a:xfrm>
        </p:spPr>
      </p:pic>
    </p:spTree>
    <p:extLst>
      <p:ext uri="{BB962C8B-B14F-4D97-AF65-F5344CB8AC3E}">
        <p14:creationId xmlns:p14="http://schemas.microsoft.com/office/powerpoint/2010/main" val="750658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617" y="1600200"/>
            <a:ext cx="6014766" cy="4525963"/>
          </a:xfrm>
        </p:spPr>
      </p:pic>
    </p:spTree>
    <p:extLst>
      <p:ext uri="{BB962C8B-B14F-4D97-AF65-F5344CB8AC3E}">
        <p14:creationId xmlns:p14="http://schemas.microsoft.com/office/powerpoint/2010/main" val="350316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9600" dirty="0"/>
              <a:t>Homework and other </a:t>
            </a:r>
            <a:r>
              <a:rPr lang="en-US" sz="9600" dirty="0" smtClean="0"/>
              <a:t>questions</a:t>
            </a:r>
            <a:endParaRPr lang="en-US" sz="9600" dirty="0"/>
          </a:p>
        </p:txBody>
      </p:sp>
    </p:spTree>
    <p:extLst>
      <p:ext uri="{BB962C8B-B14F-4D97-AF65-F5344CB8AC3E}">
        <p14:creationId xmlns:p14="http://schemas.microsoft.com/office/powerpoint/2010/main" val="218359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430" y="1600200"/>
            <a:ext cx="6043140" cy="4525963"/>
          </a:xfrm>
        </p:spPr>
      </p:pic>
    </p:spTree>
    <p:extLst>
      <p:ext uri="{BB962C8B-B14F-4D97-AF65-F5344CB8AC3E}">
        <p14:creationId xmlns:p14="http://schemas.microsoft.com/office/powerpoint/2010/main" val="4031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430" y="1219200"/>
            <a:ext cx="6043140" cy="4525963"/>
          </a:xfrm>
        </p:spPr>
      </p:pic>
    </p:spTree>
    <p:extLst>
      <p:ext uri="{BB962C8B-B14F-4D97-AF65-F5344CB8AC3E}">
        <p14:creationId xmlns:p14="http://schemas.microsoft.com/office/powerpoint/2010/main" val="1019370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20000" dirty="0"/>
              <a:t>m</a:t>
            </a:r>
            <a:r>
              <a:rPr lang="en-US" sz="20000" dirty="0" smtClean="0"/>
              <a:t>v = Ft</a:t>
            </a:r>
            <a:endParaRPr lang="en-US" sz="20000" dirty="0"/>
          </a:p>
        </p:txBody>
      </p:sp>
    </p:spTree>
    <p:extLst>
      <p:ext uri="{BB962C8B-B14F-4D97-AF65-F5344CB8AC3E}">
        <p14:creationId xmlns:p14="http://schemas.microsoft.com/office/powerpoint/2010/main" val="356163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Newton's law of universal gravitation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Newton's law of universal gravitation</a:t>
            </a:r>
            <a:r>
              <a:rPr lang="en-US" dirty="0" smtClean="0"/>
              <a:t> states that any two bodies in the universe attract each other with a </a:t>
            </a:r>
            <a:r>
              <a:rPr lang="en-US" dirty="0" smtClean="0">
                <a:hlinkClick r:id="rId2" tooltip="Force"/>
              </a:rPr>
              <a:t>force</a:t>
            </a:r>
            <a:r>
              <a:rPr lang="en-US" dirty="0" smtClean="0"/>
              <a:t> that is </a:t>
            </a:r>
            <a:r>
              <a:rPr lang="en-US" dirty="0" smtClean="0">
                <a:hlinkClick r:id="rId3" tooltip="Directly proportional"/>
              </a:rPr>
              <a:t>directly proportional</a:t>
            </a:r>
            <a:r>
              <a:rPr lang="en-US" dirty="0" smtClean="0"/>
              <a:t> to the product of their masses and inversely proportional to the square of the distance between them. (Separately it was shown that large spherically symmetrical masses attract and are attracted as if all </a:t>
            </a:r>
            <a:r>
              <a:rPr lang="en-US" dirty="0" smtClean="0">
                <a:hlinkClick r:id="rId4" tooltip="Shell theorem"/>
              </a:rPr>
              <a:t>their mass were concentrated at their centers</a:t>
            </a:r>
            <a:r>
              <a:rPr lang="en-US" dirty="0" smtClean="0"/>
              <a:t>.) </a:t>
            </a:r>
          </a:p>
          <a:p>
            <a:pPr marL="0" indent="0">
              <a:buNone/>
            </a:pPr>
            <a:r>
              <a:rPr lang="en-US" dirty="0"/>
              <a:t>(Similar to Coulomb Law</a:t>
            </a:r>
            <a:r>
              <a:rPr lang="en-US" dirty="0" smtClean="0"/>
              <a:t>)</a:t>
            </a:r>
            <a:endParaRPr lang="en-US" dirty="0"/>
          </a:p>
        </p:txBody>
      </p:sp>
    </p:spTree>
    <p:extLst>
      <p:ext uri="{BB962C8B-B14F-4D97-AF65-F5344CB8AC3E}">
        <p14:creationId xmlns:p14="http://schemas.microsoft.com/office/powerpoint/2010/main" val="221905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Newton's law of universal gravitation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169" y="1600200"/>
            <a:ext cx="6465661" cy="4525963"/>
          </a:xfrm>
        </p:spPr>
      </p:pic>
    </p:spTree>
    <p:extLst>
      <p:ext uri="{BB962C8B-B14F-4D97-AF65-F5344CB8AC3E}">
        <p14:creationId xmlns:p14="http://schemas.microsoft.com/office/powerpoint/2010/main" val="333752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6000" dirty="0" smtClean="0"/>
              <a:t>G </a:t>
            </a:r>
            <a:r>
              <a:rPr lang="en-US" sz="6000" dirty="0"/>
              <a:t>= 6. </a:t>
            </a:r>
            <a:r>
              <a:rPr lang="en-US" sz="6000" dirty="0" smtClean="0"/>
              <a:t>673×10</a:t>
            </a:r>
            <a:r>
              <a:rPr lang="en-US" sz="6000" baseline="30000" dirty="0" smtClean="0"/>
              <a:t>-11 </a:t>
            </a:r>
            <a:r>
              <a:rPr lang="en-US" sz="6000" dirty="0" smtClean="0"/>
              <a:t>N(m/kg)</a:t>
            </a:r>
            <a:r>
              <a:rPr lang="en-US" sz="6000" baseline="30000" dirty="0" smtClean="0"/>
              <a:t>2</a:t>
            </a:r>
            <a:r>
              <a:rPr lang="en-US" sz="6000" dirty="0" smtClean="0"/>
              <a:t> </a:t>
            </a:r>
            <a:endParaRPr lang="en-US" sz="6000" dirty="0"/>
          </a:p>
        </p:txBody>
      </p:sp>
    </p:spTree>
    <p:extLst>
      <p:ext uri="{BB962C8B-B14F-4D97-AF65-F5344CB8AC3E}">
        <p14:creationId xmlns:p14="http://schemas.microsoft.com/office/powerpoint/2010/main" val="310769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Kepler's</a:t>
            </a:r>
            <a:r>
              <a:rPr lang="en-US" b="1" dirty="0" smtClean="0"/>
              <a:t> laws of planetary motion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err="1" smtClean="0"/>
              <a:t>Kepler's</a:t>
            </a:r>
            <a:r>
              <a:rPr lang="en-US" b="1" dirty="0" smtClean="0"/>
              <a:t> laws of planetary motion</a:t>
            </a:r>
            <a:r>
              <a:rPr lang="en-US" dirty="0" smtClean="0"/>
              <a:t> are three </a:t>
            </a:r>
            <a:r>
              <a:rPr lang="en-US" dirty="0" smtClean="0">
                <a:hlinkClick r:id="rId2" tooltip="Scientific law"/>
              </a:rPr>
              <a:t>scientific laws</a:t>
            </a:r>
            <a:r>
              <a:rPr lang="en-US" dirty="0" smtClean="0"/>
              <a:t> describing the motion of </a:t>
            </a:r>
            <a:r>
              <a:rPr lang="en-US" dirty="0" smtClean="0">
                <a:hlinkClick r:id="rId3" tooltip="Planet"/>
              </a:rPr>
              <a:t>planets</a:t>
            </a:r>
            <a:r>
              <a:rPr lang="en-US" dirty="0" smtClean="0"/>
              <a:t> around the </a:t>
            </a:r>
            <a:r>
              <a:rPr lang="en-US" dirty="0" smtClean="0">
                <a:hlinkClick r:id="rId4" tooltip="Sun"/>
              </a:rPr>
              <a:t>Sun</a:t>
            </a:r>
            <a:r>
              <a:rPr lang="en-US" dirty="0" smtClean="0"/>
              <a:t>. </a:t>
            </a:r>
            <a:r>
              <a:rPr lang="en-US" dirty="0" err="1" smtClean="0"/>
              <a:t>Kepler's</a:t>
            </a:r>
            <a:r>
              <a:rPr lang="en-US" dirty="0" smtClean="0"/>
              <a:t> laws are now traditionally enumerated in this way:</a:t>
            </a:r>
          </a:p>
          <a:p>
            <a:pPr marL="0" indent="0">
              <a:buNone/>
            </a:pPr>
            <a:r>
              <a:rPr lang="en-US" dirty="0" smtClean="0"/>
              <a:t>1. The </a:t>
            </a:r>
            <a:r>
              <a:rPr lang="en-US" dirty="0" smtClean="0">
                <a:hlinkClick r:id="rId5" tooltip="Orbit"/>
              </a:rPr>
              <a:t>orbit</a:t>
            </a:r>
            <a:r>
              <a:rPr lang="en-US" dirty="0" smtClean="0"/>
              <a:t> of a planet is an </a:t>
            </a:r>
            <a:r>
              <a:rPr lang="en-US" dirty="0" smtClean="0">
                <a:hlinkClick r:id="rId6" tooltip="Ellipse"/>
              </a:rPr>
              <a:t>ellipse</a:t>
            </a:r>
            <a:r>
              <a:rPr lang="en-US" dirty="0" smtClean="0"/>
              <a:t> with the Sun at one of the two </a:t>
            </a:r>
            <a:r>
              <a:rPr lang="en-US" dirty="0" smtClean="0">
                <a:hlinkClick r:id="rId7" tooltip="Focus (geometry)"/>
              </a:rPr>
              <a:t>foci</a:t>
            </a:r>
            <a:r>
              <a:rPr lang="en-US" dirty="0" smtClean="0"/>
              <a:t>.</a:t>
            </a:r>
          </a:p>
          <a:p>
            <a:pPr marL="0" indent="0">
              <a:buNone/>
            </a:pPr>
            <a:r>
              <a:rPr lang="en-US" dirty="0" smtClean="0"/>
              <a:t>2. A line segment joining a planet and the Sun sweeps out equal areas during equal intervals of time.</a:t>
            </a:r>
          </a:p>
          <a:p>
            <a:pPr marL="0" indent="0">
              <a:buNone/>
            </a:pPr>
            <a:r>
              <a:rPr lang="en-US" dirty="0" smtClean="0"/>
              <a:t>3. The square of the </a:t>
            </a:r>
            <a:r>
              <a:rPr lang="en-US" dirty="0" smtClean="0">
                <a:hlinkClick r:id="rId8" tooltip="Orbital period"/>
              </a:rPr>
              <a:t>orbital period</a:t>
            </a:r>
            <a:r>
              <a:rPr lang="en-US" dirty="0" smtClean="0"/>
              <a:t> of a planet is proportional to the cube of the </a:t>
            </a:r>
            <a:r>
              <a:rPr lang="en-US" dirty="0" smtClean="0">
                <a:hlinkClick r:id="rId9" tooltip="Semi-major axis"/>
              </a:rPr>
              <a:t>semi-major axis</a:t>
            </a:r>
            <a:r>
              <a:rPr lang="en-US" dirty="0" smtClean="0"/>
              <a:t> of its orbit.</a:t>
            </a:r>
          </a:p>
          <a:p>
            <a:pPr marL="0" indent="0">
              <a:buNone/>
            </a:pPr>
            <a:endParaRPr lang="en-US" dirty="0"/>
          </a:p>
        </p:txBody>
      </p:sp>
    </p:spTree>
    <p:extLst>
      <p:ext uri="{BB962C8B-B14F-4D97-AF65-F5344CB8AC3E}">
        <p14:creationId xmlns:p14="http://schemas.microsoft.com/office/powerpoint/2010/main" val="386052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762000"/>
            <a:ext cx="6662157" cy="4949031"/>
          </a:xfrm>
        </p:spPr>
      </p:pic>
    </p:spTree>
    <p:extLst>
      <p:ext uri="{BB962C8B-B14F-4D97-AF65-F5344CB8AC3E}">
        <p14:creationId xmlns:p14="http://schemas.microsoft.com/office/powerpoint/2010/main" val="218439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143000"/>
            <a:ext cx="6504161" cy="4625181"/>
          </a:xfrm>
        </p:spPr>
      </p:pic>
    </p:spTree>
    <p:extLst>
      <p:ext uri="{BB962C8B-B14F-4D97-AF65-F5344CB8AC3E}">
        <p14:creationId xmlns:p14="http://schemas.microsoft.com/office/powerpoint/2010/main" val="376481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38200"/>
            <a:ext cx="7843366" cy="4591844"/>
          </a:xfrm>
        </p:spPr>
      </p:pic>
    </p:spTree>
    <p:extLst>
      <p:ext uri="{BB962C8B-B14F-4D97-AF65-F5344CB8AC3E}">
        <p14:creationId xmlns:p14="http://schemas.microsoft.com/office/powerpoint/2010/main" val="136313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Missed: </a:t>
            </a:r>
          </a:p>
        </p:txBody>
      </p:sp>
      <p:sp>
        <p:nvSpPr>
          <p:cNvPr id="3" name="Content Placeholder 2"/>
          <p:cNvSpPr>
            <a:spLocks noGrp="1"/>
          </p:cNvSpPr>
          <p:nvPr>
            <p:ph idx="1"/>
          </p:nvPr>
        </p:nvSpPr>
        <p:spPr/>
        <p:txBody>
          <a:bodyPr/>
          <a:lstStyle/>
          <a:p>
            <a:r>
              <a:rPr lang="en-US" dirty="0"/>
              <a:t>Set </a:t>
            </a:r>
            <a:r>
              <a:rPr lang="en-US" dirty="0" smtClean="0"/>
              <a:t>theory</a:t>
            </a:r>
          </a:p>
          <a:p>
            <a:r>
              <a:rPr lang="en-US" dirty="0"/>
              <a:t>Arithmetic equivalents of logical </a:t>
            </a:r>
            <a:r>
              <a:rPr lang="en-US" dirty="0" smtClean="0"/>
              <a:t>operations</a:t>
            </a:r>
          </a:p>
          <a:p>
            <a:r>
              <a:rPr lang="en-US" dirty="0" smtClean="0"/>
              <a:t>Average </a:t>
            </a:r>
            <a:r>
              <a:rPr lang="en-US" dirty="0"/>
              <a:t>value of a continuous function</a:t>
            </a:r>
          </a:p>
          <a:p>
            <a:r>
              <a:rPr lang="en-US" dirty="0"/>
              <a:t>Substitution and by parts integration</a:t>
            </a:r>
          </a:p>
        </p:txBody>
      </p:sp>
    </p:spTree>
    <p:extLst>
      <p:ext uri="{BB962C8B-B14F-4D97-AF65-F5344CB8AC3E}">
        <p14:creationId xmlns:p14="http://schemas.microsoft.com/office/powerpoint/2010/main" val="1164247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Perpetual </a:t>
            </a:r>
            <a:r>
              <a:rPr lang="en-US" b="1" dirty="0" smtClean="0"/>
              <a:t>motion</a:t>
            </a:r>
            <a:endParaRPr lang="en-US" dirty="0"/>
          </a:p>
        </p:txBody>
      </p:sp>
      <p:sp>
        <p:nvSpPr>
          <p:cNvPr id="3" name="Content Placeholder 2"/>
          <p:cNvSpPr>
            <a:spLocks noGrp="1"/>
          </p:cNvSpPr>
          <p:nvPr>
            <p:ph idx="1"/>
          </p:nvPr>
        </p:nvSpPr>
        <p:spPr/>
        <p:txBody>
          <a:bodyPr/>
          <a:lstStyle/>
          <a:p>
            <a:pPr marL="0" indent="0">
              <a:buNone/>
            </a:pPr>
            <a:r>
              <a:rPr lang="en-US" b="1" dirty="0"/>
              <a:t>Perpetual motion</a:t>
            </a:r>
            <a:r>
              <a:rPr lang="en-US" dirty="0"/>
              <a:t> is motion that continues indefinitely without any external source of energy</a:t>
            </a:r>
            <a:r>
              <a:rPr lang="en-US" dirty="0" smtClean="0"/>
              <a:t>. </a:t>
            </a:r>
            <a:r>
              <a:rPr lang="en-US" dirty="0"/>
              <a:t>This is impossible in practice because of </a:t>
            </a:r>
            <a:r>
              <a:rPr lang="en-US" dirty="0">
                <a:hlinkClick r:id="rId2" tooltip="Friction"/>
              </a:rPr>
              <a:t>friction</a:t>
            </a:r>
            <a:r>
              <a:rPr lang="en-US" dirty="0"/>
              <a:t> and other sources of energy loss</a:t>
            </a:r>
            <a:r>
              <a:rPr lang="en-US" dirty="0" smtClean="0"/>
              <a:t>. </a:t>
            </a:r>
            <a:r>
              <a:rPr lang="en-US" dirty="0"/>
              <a:t>A </a:t>
            </a:r>
            <a:r>
              <a:rPr lang="en-US" b="1" dirty="0"/>
              <a:t>perpetual motion machine</a:t>
            </a:r>
            <a:r>
              <a:rPr lang="en-US" dirty="0"/>
              <a:t> is a hypothetical machine that can do work indefinitely without an energy source. This kind of machine is impossible, as it would violate the </a:t>
            </a:r>
            <a:r>
              <a:rPr lang="en-US" dirty="0">
                <a:hlinkClick r:id="rId3" tooltip="First law of thermodynamics"/>
              </a:rPr>
              <a:t>first</a:t>
            </a:r>
            <a:r>
              <a:rPr lang="en-US" dirty="0"/>
              <a:t> or </a:t>
            </a:r>
            <a:r>
              <a:rPr lang="en-US" dirty="0">
                <a:hlinkClick r:id="rId4" tooltip="Second law of thermodynamics"/>
              </a:rPr>
              <a:t>second law of thermodynamics</a:t>
            </a:r>
            <a:r>
              <a:rPr lang="en-US" dirty="0"/>
              <a:t>.</a:t>
            </a:r>
          </a:p>
        </p:txBody>
      </p:sp>
    </p:spTree>
    <p:extLst>
      <p:ext uri="{BB962C8B-B14F-4D97-AF65-F5344CB8AC3E}">
        <p14:creationId xmlns:p14="http://schemas.microsoft.com/office/powerpoint/2010/main" val="92580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t>Friction</a:t>
            </a:r>
            <a:endParaRPr lang="en-US" sz="9600" dirty="0"/>
          </a:p>
        </p:txBody>
      </p:sp>
      <p:sp>
        <p:nvSpPr>
          <p:cNvPr id="3" name="Content Placeholder 2"/>
          <p:cNvSpPr>
            <a:spLocks noGrp="1"/>
          </p:cNvSpPr>
          <p:nvPr>
            <p:ph idx="1"/>
          </p:nvPr>
        </p:nvSpPr>
        <p:spPr/>
        <p:txBody>
          <a:bodyPr/>
          <a:lstStyle/>
          <a:p>
            <a:r>
              <a:rPr lang="en-US" dirty="0"/>
              <a:t>Static friction (sliding)</a:t>
            </a:r>
            <a:endParaRPr lang="en-US" b="1" dirty="0"/>
          </a:p>
          <a:p>
            <a:r>
              <a:rPr lang="en-US" dirty="0"/>
              <a:t>Kinetic friction (sliding)</a:t>
            </a:r>
            <a:endParaRPr lang="en-US" b="1" dirty="0"/>
          </a:p>
          <a:p>
            <a:r>
              <a:rPr lang="en-US" b="1" dirty="0"/>
              <a:t>Rolling </a:t>
            </a:r>
            <a:r>
              <a:rPr lang="en-US" b="1" dirty="0" smtClean="0"/>
              <a:t>resistance</a:t>
            </a:r>
            <a:endParaRPr lang="en-US" b="1" dirty="0"/>
          </a:p>
        </p:txBody>
      </p:sp>
    </p:spTree>
    <p:extLst>
      <p:ext uri="{BB962C8B-B14F-4D97-AF65-F5344CB8AC3E}">
        <p14:creationId xmlns:p14="http://schemas.microsoft.com/office/powerpoint/2010/main" val="1489865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Friction </a:t>
            </a:r>
            <a:r>
              <a:rPr lang="en-US" sz="7200" dirty="0"/>
              <a:t>(continued)</a:t>
            </a:r>
          </a:p>
        </p:txBody>
      </p:sp>
      <p:sp>
        <p:nvSpPr>
          <p:cNvPr id="3" name="Content Placeholder 2"/>
          <p:cNvSpPr>
            <a:spLocks noGrp="1"/>
          </p:cNvSpPr>
          <p:nvPr>
            <p:ph idx="1"/>
          </p:nvPr>
        </p:nvSpPr>
        <p:spPr/>
        <p:txBody>
          <a:bodyPr/>
          <a:lstStyle/>
          <a:p>
            <a:pPr marL="0" indent="0">
              <a:buNone/>
            </a:pPr>
            <a:r>
              <a:rPr lang="en-US" b="1" dirty="0" smtClean="0"/>
              <a:t>Friction</a:t>
            </a:r>
            <a:r>
              <a:rPr lang="en-US" dirty="0" smtClean="0"/>
              <a:t> is the </a:t>
            </a:r>
            <a:r>
              <a:rPr lang="en-US" dirty="0" smtClean="0">
                <a:hlinkClick r:id="rId2" tooltip="Force"/>
              </a:rPr>
              <a:t>force</a:t>
            </a:r>
            <a:r>
              <a:rPr lang="en-US" dirty="0" smtClean="0"/>
              <a:t> resisting the relative motion of solid surfaces, fluid layers, and material elements sliding against each other. </a:t>
            </a:r>
            <a:endParaRPr lang="en-US" dirty="0"/>
          </a:p>
        </p:txBody>
      </p:sp>
    </p:spTree>
    <p:extLst>
      <p:ext uri="{BB962C8B-B14F-4D97-AF65-F5344CB8AC3E}">
        <p14:creationId xmlns:p14="http://schemas.microsoft.com/office/powerpoint/2010/main" val="1004300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19" y="685800"/>
            <a:ext cx="8110781" cy="5181600"/>
          </a:xfrm>
        </p:spPr>
      </p:pic>
    </p:spTree>
    <p:extLst>
      <p:ext uri="{BB962C8B-B14F-4D97-AF65-F5344CB8AC3E}">
        <p14:creationId xmlns:p14="http://schemas.microsoft.com/office/powerpoint/2010/main" val="1285460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Inclined plane</a:t>
            </a:r>
            <a:endParaRPr lang="en-US" sz="96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 </a:t>
            </a:r>
            <a:r>
              <a:rPr lang="en-US" b="1" dirty="0" smtClean="0"/>
              <a:t>inclined plane</a:t>
            </a:r>
            <a:r>
              <a:rPr lang="en-US" dirty="0" smtClean="0"/>
              <a:t> is a flat supporting surface tilted at an angle, with one end higher than the other, used as an aid for raising or lowering a load.</a:t>
            </a:r>
            <a:r>
              <a:rPr lang="en-US" baseline="30000" dirty="0"/>
              <a:t> </a:t>
            </a:r>
            <a:r>
              <a:rPr lang="en-US" dirty="0" smtClean="0"/>
              <a:t>The inclined plane is one of the six classical </a:t>
            </a:r>
            <a:r>
              <a:rPr lang="en-US" dirty="0" smtClean="0">
                <a:hlinkClick r:id="rId2" tooltip="Simple machine"/>
              </a:rPr>
              <a:t>simple machines</a:t>
            </a:r>
            <a:r>
              <a:rPr lang="en-US" dirty="0" smtClean="0"/>
              <a:t> defined by Renaissance scientists. Inclined planes are widely used to move heavy loads over vertical obstacles; examples vary from a </a:t>
            </a:r>
            <a:r>
              <a:rPr lang="en-US" dirty="0" smtClean="0">
                <a:hlinkClick r:id="rId3" tooltip="Ramp"/>
              </a:rPr>
              <a:t>ramp</a:t>
            </a:r>
            <a:r>
              <a:rPr lang="en-US" dirty="0" smtClean="0"/>
              <a:t> used to load goods into a truck, to a person walking up a pedestrian ramp, to an automobile or railroad train climbing a grade.</a:t>
            </a:r>
            <a:endParaRPr lang="en-US" dirty="0"/>
          </a:p>
        </p:txBody>
      </p:sp>
    </p:spTree>
    <p:extLst>
      <p:ext uri="{BB962C8B-B14F-4D97-AF65-F5344CB8AC3E}">
        <p14:creationId xmlns:p14="http://schemas.microsoft.com/office/powerpoint/2010/main" val="321426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762000"/>
            <a:ext cx="6581775" cy="4734632"/>
          </a:xfrm>
        </p:spPr>
      </p:pic>
    </p:spTree>
    <p:extLst>
      <p:ext uri="{BB962C8B-B14F-4D97-AF65-F5344CB8AC3E}">
        <p14:creationId xmlns:p14="http://schemas.microsoft.com/office/powerpoint/2010/main" val="4124602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Rolling </a:t>
            </a:r>
            <a:r>
              <a:rPr lang="en-US" b="1" dirty="0" smtClean="0"/>
              <a:t>resistance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Rolling resistance</a:t>
            </a:r>
            <a:r>
              <a:rPr lang="en-US" dirty="0"/>
              <a:t>, sometimes called </a:t>
            </a:r>
            <a:r>
              <a:rPr lang="en-US" b="1" dirty="0"/>
              <a:t>rolling friction</a:t>
            </a:r>
            <a:r>
              <a:rPr lang="en-US" dirty="0"/>
              <a:t> or </a:t>
            </a:r>
            <a:r>
              <a:rPr lang="en-US" b="1" dirty="0"/>
              <a:t>rolling drag</a:t>
            </a:r>
            <a:r>
              <a:rPr lang="en-US" dirty="0"/>
              <a:t>, is the force resisting the </a:t>
            </a:r>
            <a:r>
              <a:rPr lang="en-US" dirty="0">
                <a:hlinkClick r:id="rId2" tooltip="Motion (physics)"/>
              </a:rPr>
              <a:t>motion</a:t>
            </a:r>
            <a:r>
              <a:rPr lang="en-US" dirty="0"/>
              <a:t> when a body (such as a </a:t>
            </a:r>
            <a:r>
              <a:rPr lang="en-US" dirty="0">
                <a:hlinkClick r:id="rId3" tooltip="Ball"/>
              </a:rPr>
              <a:t>ball</a:t>
            </a:r>
            <a:r>
              <a:rPr lang="en-US" dirty="0"/>
              <a:t>, </a:t>
            </a:r>
            <a:r>
              <a:rPr lang="en-US" dirty="0">
                <a:hlinkClick r:id="rId4" tooltip="Tire"/>
              </a:rPr>
              <a:t>tire</a:t>
            </a:r>
            <a:r>
              <a:rPr lang="en-US" dirty="0"/>
              <a:t>, or </a:t>
            </a:r>
            <a:r>
              <a:rPr lang="en-US" dirty="0">
                <a:hlinkClick r:id="rId5" tooltip="Wheel"/>
              </a:rPr>
              <a:t>wheel</a:t>
            </a:r>
            <a:r>
              <a:rPr lang="en-US" dirty="0"/>
              <a:t>) rolls on a surface. It is mainly caused by </a:t>
            </a:r>
            <a:r>
              <a:rPr lang="en-US" dirty="0">
                <a:hlinkClick r:id="rId6" tooltip="Plasticity (physics)"/>
              </a:rPr>
              <a:t>non-elastic</a:t>
            </a:r>
            <a:r>
              <a:rPr lang="en-US" dirty="0"/>
              <a:t> effects; that is, not all the energy needed for deformation (or movement) of the wheel, roadbed, etc. is recovered when the pressure is removed. Two forms of this are hysteresis losses (see </a:t>
            </a:r>
            <a:r>
              <a:rPr lang="en-US" dirty="0">
                <a:hlinkClick r:id="rId7" tooltip="Rolling resistance"/>
              </a:rPr>
              <a:t>below</a:t>
            </a:r>
            <a:r>
              <a:rPr lang="en-US" dirty="0"/>
              <a:t>), and permanent </a:t>
            </a:r>
            <a:r>
              <a:rPr lang="en-US" dirty="0">
                <a:hlinkClick r:id="rId8" tooltip="Plastic deformation"/>
              </a:rPr>
              <a:t>(plastic) deformation</a:t>
            </a:r>
            <a:r>
              <a:rPr lang="en-US" dirty="0"/>
              <a:t> of the object or the surface (e.g. soil). Another cause of rolling resistance lies in the </a:t>
            </a:r>
            <a:r>
              <a:rPr lang="en-US" dirty="0">
                <a:hlinkClick r:id="rId9" tooltip="Frictional contact mechanics"/>
              </a:rPr>
              <a:t>slippage</a:t>
            </a:r>
            <a:r>
              <a:rPr lang="en-US" dirty="0"/>
              <a:t> between the wheel and the surface, which dissipates energy. Note that only the last of these effects involves </a:t>
            </a:r>
            <a:r>
              <a:rPr lang="en-US" dirty="0">
                <a:hlinkClick r:id="rId10" tooltip="Friction"/>
              </a:rPr>
              <a:t>friction</a:t>
            </a:r>
            <a:r>
              <a:rPr lang="en-US" dirty="0"/>
              <a:t>, therefore the name "rolling friction" is to an extent a misnomer</a:t>
            </a:r>
            <a:r>
              <a:rPr lang="en-US" dirty="0" smtClean="0"/>
              <a:t>.</a:t>
            </a:r>
            <a:endParaRPr lang="en-US" dirty="0"/>
          </a:p>
        </p:txBody>
      </p:sp>
    </p:spTree>
    <p:extLst>
      <p:ext uri="{BB962C8B-B14F-4D97-AF65-F5344CB8AC3E}">
        <p14:creationId xmlns:p14="http://schemas.microsoft.com/office/powerpoint/2010/main" val="239812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Rolling </a:t>
            </a:r>
            <a:r>
              <a:rPr lang="en-US" b="1" dirty="0" smtClean="0"/>
              <a:t>resistance </a:t>
            </a:r>
            <a:r>
              <a:rPr lang="en-US" dirty="0"/>
              <a:t>(continued)</a:t>
            </a:r>
          </a:p>
        </p:txBody>
      </p:sp>
      <p:sp>
        <p:nvSpPr>
          <p:cNvPr id="3" name="Content Placeholder 2"/>
          <p:cNvSpPr>
            <a:spLocks noGrp="1"/>
          </p:cNvSpPr>
          <p:nvPr>
            <p:ph idx="1"/>
          </p:nvPr>
        </p:nvSpPr>
        <p:spPr/>
        <p:txBody>
          <a:bodyPr/>
          <a:lstStyle/>
          <a:p>
            <a:pPr marL="0" indent="0">
              <a:buNone/>
            </a:pPr>
            <a:r>
              <a:rPr lang="en-US" dirty="0"/>
              <a:t>In analogy with </a:t>
            </a:r>
            <a:r>
              <a:rPr lang="en-US" dirty="0">
                <a:hlinkClick r:id="rId2" tooltip="Sliding friction"/>
              </a:rPr>
              <a:t>sliding friction</a:t>
            </a:r>
            <a:r>
              <a:rPr lang="en-US" dirty="0"/>
              <a:t>, rolling resistance is often expressed as a coefficient times the normal force. This coefficient of rolling resistance is generally much smaller than the coefficient of sliding friction.</a:t>
            </a:r>
          </a:p>
        </p:txBody>
      </p:sp>
    </p:spTree>
    <p:extLst>
      <p:ext uri="{BB962C8B-B14F-4D97-AF65-F5344CB8AC3E}">
        <p14:creationId xmlns:p14="http://schemas.microsoft.com/office/powerpoint/2010/main" val="370153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Rolling </a:t>
            </a:r>
            <a:r>
              <a:rPr lang="en-US" b="1" dirty="0" smtClean="0"/>
              <a:t>resistance </a:t>
            </a:r>
            <a:r>
              <a:rPr lang="en-US" dirty="0"/>
              <a:t>(continued)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Any coasting wheeled </a:t>
            </a:r>
            <a:r>
              <a:rPr lang="en-US" dirty="0">
                <a:hlinkClick r:id="rId2" tooltip="Vehicle"/>
              </a:rPr>
              <a:t>vehicle</a:t>
            </a:r>
            <a:r>
              <a:rPr lang="en-US" dirty="0"/>
              <a:t> will gradually slow down due to rolling resistance including that of the bearings, but a </a:t>
            </a:r>
            <a:r>
              <a:rPr lang="en-US" dirty="0">
                <a:hlinkClick r:id="rId3" tooltip="Train"/>
              </a:rPr>
              <a:t>train</a:t>
            </a:r>
            <a:r>
              <a:rPr lang="en-US" dirty="0"/>
              <a:t> car with steel wheels running on steel </a:t>
            </a:r>
            <a:r>
              <a:rPr lang="en-US" dirty="0">
                <a:hlinkClick r:id="rId4" tooltip="Rail tracks"/>
              </a:rPr>
              <a:t>rails</a:t>
            </a:r>
            <a:r>
              <a:rPr lang="en-US" dirty="0"/>
              <a:t> will roll farther than a </a:t>
            </a:r>
            <a:r>
              <a:rPr lang="en-US" dirty="0">
                <a:hlinkClick r:id="rId5" tooltip="Bus"/>
              </a:rPr>
              <a:t>bus</a:t>
            </a:r>
            <a:r>
              <a:rPr lang="en-US" dirty="0"/>
              <a:t> of the same mass with rubber tires running on tarmac. Factors that contribute to rolling resistance are the (amount of) deformation of the wheels, the deformation of the roadbed surface, and movement below the surface. Additional contributing factors include </a:t>
            </a:r>
            <a:r>
              <a:rPr lang="en-US" dirty="0">
                <a:hlinkClick r:id="rId6"/>
              </a:rPr>
              <a:t>wheel diameter</a:t>
            </a:r>
            <a:r>
              <a:rPr lang="en-US" dirty="0"/>
              <a:t>, </a:t>
            </a:r>
            <a:r>
              <a:rPr lang="en-US" dirty="0">
                <a:hlinkClick r:id="rId7"/>
              </a:rPr>
              <a:t>speed</a:t>
            </a:r>
            <a:r>
              <a:rPr lang="en-US" dirty="0" smtClean="0"/>
              <a:t>, </a:t>
            </a:r>
            <a:r>
              <a:rPr lang="en-US" dirty="0">
                <a:hlinkClick r:id="rId8"/>
              </a:rPr>
              <a:t>load on wheel</a:t>
            </a:r>
            <a:r>
              <a:rPr lang="en-US" dirty="0"/>
              <a:t>, surface adhesion, sliding, and relative micro-sliding between the surfaces of contact. The losses due to </a:t>
            </a:r>
            <a:r>
              <a:rPr lang="en-US" dirty="0">
                <a:hlinkClick r:id="rId9" tooltip="Hysteresis"/>
              </a:rPr>
              <a:t>hysteresis</a:t>
            </a:r>
            <a:r>
              <a:rPr lang="en-US" dirty="0"/>
              <a:t> also depend strongly on the material properties of the wheel or tire and the surface. For example, a </a:t>
            </a:r>
            <a:r>
              <a:rPr lang="en-US" dirty="0">
                <a:hlinkClick r:id="rId10" tooltip="Tire"/>
              </a:rPr>
              <a:t>rubber tire</a:t>
            </a:r>
            <a:r>
              <a:rPr lang="en-US" dirty="0"/>
              <a:t> will have higher rolling resistance on a paved road than a </a:t>
            </a:r>
            <a:r>
              <a:rPr lang="en-US" dirty="0">
                <a:hlinkClick r:id="rId11" tooltip="Steel"/>
              </a:rPr>
              <a:t>steel</a:t>
            </a:r>
            <a:r>
              <a:rPr lang="en-US" dirty="0"/>
              <a:t> </a:t>
            </a:r>
            <a:r>
              <a:rPr lang="en-US" dirty="0">
                <a:hlinkClick r:id="rId12" tooltip="Wheelset (rail transport)"/>
              </a:rPr>
              <a:t>railroad wheel</a:t>
            </a:r>
            <a:r>
              <a:rPr lang="en-US" dirty="0"/>
              <a:t> on a steel rail. Also, </a:t>
            </a:r>
            <a:r>
              <a:rPr lang="en-US" dirty="0">
                <a:hlinkClick r:id="rId13" tooltip="Sand"/>
              </a:rPr>
              <a:t>sand</a:t>
            </a:r>
            <a:r>
              <a:rPr lang="en-US" dirty="0"/>
              <a:t> on the ground will give more rolling resistance than </a:t>
            </a:r>
            <a:r>
              <a:rPr lang="en-US" dirty="0">
                <a:hlinkClick r:id="rId14" tooltip="Concrete"/>
              </a:rPr>
              <a:t>concrete</a:t>
            </a:r>
            <a:r>
              <a:rPr lang="en-US" dirty="0"/>
              <a:t>.</a:t>
            </a:r>
          </a:p>
        </p:txBody>
      </p:sp>
    </p:spTree>
    <p:extLst>
      <p:ext uri="{BB962C8B-B14F-4D97-AF65-F5344CB8AC3E}">
        <p14:creationId xmlns:p14="http://schemas.microsoft.com/office/powerpoint/2010/main" val="1601012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t>Vector</a:t>
            </a:r>
          </a:p>
        </p:txBody>
      </p:sp>
      <p:sp>
        <p:nvSpPr>
          <p:cNvPr id="3" name="Content Placeholder 2"/>
          <p:cNvSpPr>
            <a:spLocks noGrp="1"/>
          </p:cNvSpPr>
          <p:nvPr>
            <p:ph idx="1"/>
          </p:nvPr>
        </p:nvSpPr>
        <p:spPr/>
        <p:txBody>
          <a:bodyPr/>
          <a:lstStyle/>
          <a:p>
            <a:pPr marL="0" indent="0">
              <a:buNone/>
            </a:pPr>
            <a:r>
              <a:rPr lang="en-US" dirty="0" smtClean="0">
                <a:hlinkClick r:id="rId2" tooltip="Euclidean vector"/>
              </a:rPr>
              <a:t>Euclidean vector</a:t>
            </a:r>
            <a:r>
              <a:rPr lang="en-US" dirty="0" smtClean="0"/>
              <a:t>, a geometric entity endowed with magnitude and direction as well as a positive-definite </a:t>
            </a:r>
            <a:r>
              <a:rPr lang="en-US" dirty="0" smtClean="0">
                <a:hlinkClick r:id="rId3" tooltip="Inner product"/>
              </a:rPr>
              <a:t>inner product</a:t>
            </a:r>
            <a:r>
              <a:rPr lang="en-US" dirty="0" smtClean="0"/>
              <a:t>; an element of a Euclidean vector space. In physics, Euclidean vectors are used to represent physical quantities that have both magnitude and direction, such as force, in contrast to </a:t>
            </a:r>
            <a:r>
              <a:rPr lang="en-US" dirty="0" smtClean="0">
                <a:hlinkClick r:id="rId4" tooltip="Scalar (mathematics)"/>
              </a:rPr>
              <a:t>scalar</a:t>
            </a:r>
            <a:r>
              <a:rPr lang="en-US" dirty="0" smtClean="0"/>
              <a:t> quantities, which have no direction. </a:t>
            </a:r>
          </a:p>
        </p:txBody>
      </p:sp>
    </p:spTree>
    <p:extLst>
      <p:ext uri="{BB962C8B-B14F-4D97-AF65-F5344CB8AC3E}">
        <p14:creationId xmlns:p14="http://schemas.microsoft.com/office/powerpoint/2010/main" val="302558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mechanics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Analytical mechanics</a:t>
            </a:r>
            <a:r>
              <a:rPr lang="en-US" dirty="0"/>
              <a:t> (or </a:t>
            </a:r>
            <a:r>
              <a:rPr lang="en-US" b="1" dirty="0"/>
              <a:t>theoretical mechanics</a:t>
            </a:r>
            <a:r>
              <a:rPr lang="en-US" dirty="0"/>
              <a:t>), developed in the 18th century and onward, are </a:t>
            </a:r>
            <a:r>
              <a:rPr lang="en-US" dirty="0">
                <a:hlinkClick r:id="rId2" tooltip="Mathematical physics"/>
              </a:rPr>
              <a:t>mathematical physics</a:t>
            </a:r>
            <a:r>
              <a:rPr lang="en-US" dirty="0"/>
              <a:t>' refinements of </a:t>
            </a:r>
            <a:r>
              <a:rPr lang="en-US" dirty="0">
                <a:hlinkClick r:id="rId3" tooltip="Classical mechanics"/>
              </a:rPr>
              <a:t>classical mechanics</a:t>
            </a:r>
            <a:r>
              <a:rPr lang="en-US" dirty="0"/>
              <a:t>, originally </a:t>
            </a:r>
            <a:r>
              <a:rPr lang="en-US" dirty="0">
                <a:hlinkClick r:id="rId4" tooltip="Newtonian mechanics"/>
              </a:rPr>
              <a:t>Newtonian mechanics</a:t>
            </a:r>
            <a:r>
              <a:rPr lang="en-US" dirty="0"/>
              <a:t>, often termed </a:t>
            </a:r>
            <a:r>
              <a:rPr lang="en-US" i="1" dirty="0" err="1">
                <a:hlinkClick r:id="rId5" tooltip="Euclidean vector"/>
              </a:rPr>
              <a:t>vectorial</a:t>
            </a:r>
            <a:r>
              <a:rPr lang="en-US" i="1" dirty="0"/>
              <a:t> mechanics</a:t>
            </a:r>
            <a:r>
              <a:rPr lang="en-US" dirty="0"/>
              <a:t>. To model motion, analytical mechanics uses two </a:t>
            </a:r>
            <a:r>
              <a:rPr lang="en-US" i="1" dirty="0">
                <a:hlinkClick r:id="rId6" tooltip="Scalar (physics)"/>
              </a:rPr>
              <a:t>scalar</a:t>
            </a:r>
            <a:r>
              <a:rPr lang="en-US" dirty="0"/>
              <a:t> properties of motion—its </a:t>
            </a:r>
            <a:r>
              <a:rPr lang="en-US" dirty="0">
                <a:hlinkClick r:id="rId7" tooltip="Kinetic energy"/>
              </a:rPr>
              <a:t>kinetic energy</a:t>
            </a:r>
            <a:r>
              <a:rPr lang="en-US" dirty="0"/>
              <a:t> and its </a:t>
            </a:r>
            <a:r>
              <a:rPr lang="en-US" dirty="0">
                <a:hlinkClick r:id="rId8" tooltip="Potential energy"/>
              </a:rPr>
              <a:t>potential energy</a:t>
            </a:r>
            <a:r>
              <a:rPr lang="en-US" dirty="0"/>
              <a:t>—not Newton's </a:t>
            </a:r>
            <a:r>
              <a:rPr lang="en-US" dirty="0" err="1"/>
              <a:t>vectorial</a:t>
            </a:r>
            <a:r>
              <a:rPr lang="en-US" dirty="0"/>
              <a:t> </a:t>
            </a:r>
            <a:r>
              <a:rPr lang="en-US">
                <a:hlinkClick r:id="rId9" tooltip="Force"/>
              </a:rPr>
              <a:t>forces</a:t>
            </a:r>
            <a:r>
              <a:rPr lang="en-US" smtClean="0"/>
              <a:t>. </a:t>
            </a:r>
            <a:r>
              <a:rPr lang="en-US" dirty="0"/>
              <a:t>(A scalar is represented by a quantity, as denotes intensity, whereas a vector is represented by quantity plus direction.)</a:t>
            </a:r>
          </a:p>
          <a:p>
            <a:pPr marL="0" indent="0">
              <a:buNone/>
            </a:pPr>
            <a:r>
              <a:rPr lang="en-US" dirty="0"/>
              <a:t>Principally </a:t>
            </a:r>
            <a:r>
              <a:rPr lang="en-US" dirty="0" err="1">
                <a:hlinkClick r:id="rId10" tooltip="Lagrangian mechanics"/>
              </a:rPr>
              <a:t>Lagrangian</a:t>
            </a:r>
            <a:r>
              <a:rPr lang="en-US" dirty="0">
                <a:hlinkClick r:id="rId10" tooltip="Lagrangian mechanics"/>
              </a:rPr>
              <a:t> mechanics</a:t>
            </a:r>
            <a:r>
              <a:rPr lang="en-US" dirty="0"/>
              <a:t> and </a:t>
            </a:r>
            <a:r>
              <a:rPr lang="en-US" dirty="0">
                <a:hlinkClick r:id="rId11" tooltip="Hamiltonian mechanics"/>
              </a:rPr>
              <a:t>Hamiltonian mechanics</a:t>
            </a:r>
            <a:r>
              <a:rPr lang="en-US" dirty="0"/>
              <a:t>, both tightly intertwined, analytical mechanics efficiently extends the scope of classical mechanics to solve problems by employing the concept of a system's </a:t>
            </a:r>
            <a:r>
              <a:rPr lang="en-US" i="1" dirty="0"/>
              <a:t>constraints</a:t>
            </a:r>
            <a:r>
              <a:rPr lang="en-US" dirty="0"/>
              <a:t> and </a:t>
            </a:r>
            <a:r>
              <a:rPr lang="en-US" i="1" dirty="0">
                <a:hlinkClick r:id="rId12" tooltip="Functional integration"/>
              </a:rPr>
              <a:t>path integrals</a:t>
            </a:r>
            <a:r>
              <a:rPr lang="en-US" dirty="0"/>
              <a:t>. Using these concepts, theoretical physicists—such as </a:t>
            </a:r>
            <a:r>
              <a:rPr lang="en-US" dirty="0">
                <a:hlinkClick r:id="rId13" tooltip="Erwin Schrödinger"/>
              </a:rPr>
              <a:t>Schrödinger</a:t>
            </a:r>
            <a:r>
              <a:rPr lang="en-US" dirty="0"/>
              <a:t>, </a:t>
            </a:r>
            <a:r>
              <a:rPr lang="en-US" dirty="0">
                <a:hlinkClick r:id="rId14" tooltip="Paul Dirac"/>
              </a:rPr>
              <a:t>Dirac</a:t>
            </a:r>
            <a:r>
              <a:rPr lang="en-US" dirty="0"/>
              <a:t>, </a:t>
            </a:r>
            <a:r>
              <a:rPr lang="en-US" dirty="0">
                <a:hlinkClick r:id="rId15" tooltip="Werner Heisenberg"/>
              </a:rPr>
              <a:t>Heisenberg</a:t>
            </a:r>
            <a:r>
              <a:rPr lang="en-US" dirty="0"/>
              <a:t> and </a:t>
            </a:r>
            <a:r>
              <a:rPr lang="en-US" dirty="0">
                <a:hlinkClick r:id="rId16" tooltip="Richard Feynman"/>
              </a:rPr>
              <a:t>Feynman</a:t>
            </a:r>
            <a:r>
              <a:rPr lang="en-US" dirty="0"/>
              <a:t>—developed </a:t>
            </a:r>
            <a:r>
              <a:rPr lang="en-US" dirty="0">
                <a:hlinkClick r:id="rId17" tooltip="Quantum mechanics"/>
              </a:rPr>
              <a:t>quantum mechanics</a:t>
            </a:r>
            <a:r>
              <a:rPr lang="en-US" dirty="0"/>
              <a:t> and its elaboration, </a:t>
            </a:r>
            <a:r>
              <a:rPr lang="en-US" dirty="0">
                <a:hlinkClick r:id="rId18" tooltip="Quantum field theory"/>
              </a:rPr>
              <a:t>quantum field </a:t>
            </a:r>
            <a:r>
              <a:rPr lang="en-US" dirty="0" smtClean="0">
                <a:hlinkClick r:id="rId18" tooltip="Quantum field theory"/>
              </a:rPr>
              <a:t>theory</a:t>
            </a:r>
            <a:r>
              <a:rPr lang="en-US" dirty="0" smtClean="0"/>
              <a:t>. </a:t>
            </a:r>
            <a:r>
              <a:rPr lang="en-US" dirty="0"/>
              <a:t>Applications and extensions reach into </a:t>
            </a:r>
            <a:r>
              <a:rPr lang="en-US" dirty="0">
                <a:hlinkClick r:id="rId19" tooltip="Albert Einstein"/>
              </a:rPr>
              <a:t>Einstein</a:t>
            </a:r>
            <a:r>
              <a:rPr lang="en-US" dirty="0"/>
              <a:t>'s </a:t>
            </a:r>
            <a:r>
              <a:rPr lang="en-US" dirty="0">
                <a:hlinkClick r:id="rId20" tooltip="General relativity"/>
              </a:rPr>
              <a:t>general relativity</a:t>
            </a:r>
            <a:r>
              <a:rPr lang="en-US" dirty="0"/>
              <a:t> as well as </a:t>
            </a:r>
            <a:r>
              <a:rPr lang="en-US" dirty="0">
                <a:hlinkClick r:id="rId21" tooltip="Chaos theory"/>
              </a:rPr>
              <a:t>chaos theory</a:t>
            </a:r>
            <a:r>
              <a:rPr lang="en-US" dirty="0"/>
              <a:t>. A very general result from analytical mechanics is </a:t>
            </a:r>
            <a:r>
              <a:rPr lang="en-US" dirty="0" err="1">
                <a:hlinkClick r:id="rId22" tooltip="Noether's theorem"/>
              </a:rPr>
              <a:t>Noether's</a:t>
            </a:r>
            <a:r>
              <a:rPr lang="en-US" dirty="0">
                <a:hlinkClick r:id="rId22" tooltip="Noether's theorem"/>
              </a:rPr>
              <a:t> theorem</a:t>
            </a:r>
            <a:r>
              <a:rPr lang="en-US" dirty="0"/>
              <a:t>, which fuels much of modern theoretical physics.</a:t>
            </a:r>
          </a:p>
          <a:p>
            <a:pPr marL="0" indent="0">
              <a:buNone/>
            </a:pPr>
            <a:endParaRPr lang="en-US" dirty="0"/>
          </a:p>
        </p:txBody>
      </p:sp>
    </p:spTree>
    <p:extLst>
      <p:ext uri="{BB962C8B-B14F-4D97-AF65-F5344CB8AC3E}">
        <p14:creationId xmlns:p14="http://schemas.microsoft.com/office/powerpoint/2010/main" val="1620067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Radius </a:t>
            </a:r>
            <a:r>
              <a:rPr lang="en-US" sz="9600" b="1" dirty="0"/>
              <a:t>vector</a:t>
            </a:r>
            <a:endParaRPr lang="en-US" sz="9600" dirty="0"/>
          </a:p>
        </p:txBody>
      </p:sp>
      <p:sp>
        <p:nvSpPr>
          <p:cNvPr id="3" name="Content Placeholder 2"/>
          <p:cNvSpPr>
            <a:spLocks noGrp="1"/>
          </p:cNvSpPr>
          <p:nvPr>
            <p:ph idx="1"/>
          </p:nvPr>
        </p:nvSpPr>
        <p:spPr/>
        <p:txBody>
          <a:bodyPr/>
          <a:lstStyle/>
          <a:p>
            <a:pPr marL="0" indent="0">
              <a:buNone/>
            </a:pPr>
            <a:r>
              <a:rPr lang="en-US" dirty="0" smtClean="0"/>
              <a:t>A </a:t>
            </a:r>
            <a:r>
              <a:rPr lang="en-US" b="1" dirty="0"/>
              <a:t>position</a:t>
            </a:r>
            <a:r>
              <a:rPr lang="en-US" dirty="0"/>
              <a:t> or </a:t>
            </a:r>
            <a:r>
              <a:rPr lang="en-US" b="1" dirty="0"/>
              <a:t>position vector</a:t>
            </a:r>
            <a:r>
              <a:rPr lang="en-US" dirty="0"/>
              <a:t>, also known as </a:t>
            </a:r>
            <a:r>
              <a:rPr lang="en-US" b="1" dirty="0"/>
              <a:t>location vector</a:t>
            </a:r>
            <a:r>
              <a:rPr lang="en-US" dirty="0"/>
              <a:t> or </a:t>
            </a:r>
            <a:r>
              <a:rPr lang="en-US" b="1" dirty="0"/>
              <a:t>radius vector</a:t>
            </a:r>
            <a:r>
              <a:rPr lang="en-US" dirty="0"/>
              <a:t>, is a </a:t>
            </a:r>
            <a:r>
              <a:rPr lang="en-US" dirty="0">
                <a:hlinkClick r:id="rId2" tooltip="Euclidean vector"/>
              </a:rPr>
              <a:t>Euclidean vector</a:t>
            </a:r>
            <a:r>
              <a:rPr lang="en-US" dirty="0"/>
              <a:t> that represents the position of a point </a:t>
            </a:r>
            <a:r>
              <a:rPr lang="en-US" i="1" dirty="0"/>
              <a:t>P</a:t>
            </a:r>
            <a:r>
              <a:rPr lang="en-US" dirty="0"/>
              <a:t> in </a:t>
            </a:r>
            <a:r>
              <a:rPr lang="en-US" dirty="0">
                <a:hlinkClick r:id="rId3" tooltip="Space"/>
              </a:rPr>
              <a:t>space</a:t>
            </a:r>
            <a:r>
              <a:rPr lang="en-US" dirty="0"/>
              <a:t> in relation to an arbitrary reference </a:t>
            </a:r>
            <a:r>
              <a:rPr lang="en-US" dirty="0">
                <a:hlinkClick r:id="rId4" tooltip="Origin (mathematics)"/>
              </a:rPr>
              <a:t>origin</a:t>
            </a:r>
            <a:r>
              <a:rPr lang="en-US" dirty="0"/>
              <a:t> </a:t>
            </a:r>
            <a:r>
              <a:rPr lang="en-US" i="1" dirty="0"/>
              <a:t>O</a:t>
            </a:r>
            <a:r>
              <a:rPr lang="en-US" dirty="0"/>
              <a:t>. Usually denoted </a:t>
            </a:r>
            <a:r>
              <a:rPr lang="en-US" b="1" dirty="0"/>
              <a:t>x</a:t>
            </a:r>
            <a:r>
              <a:rPr lang="en-US" dirty="0"/>
              <a:t>, </a:t>
            </a:r>
            <a:r>
              <a:rPr lang="en-US" b="1" dirty="0"/>
              <a:t>r</a:t>
            </a:r>
            <a:r>
              <a:rPr lang="en-US" dirty="0"/>
              <a:t>, or </a:t>
            </a:r>
            <a:r>
              <a:rPr lang="en-US" b="1" dirty="0"/>
              <a:t>s</a:t>
            </a:r>
            <a:r>
              <a:rPr lang="en-US" dirty="0"/>
              <a:t>, it corresponds to the straight line distance from </a:t>
            </a:r>
            <a:r>
              <a:rPr lang="en-US" i="1" dirty="0"/>
              <a:t>O</a:t>
            </a:r>
            <a:r>
              <a:rPr lang="en-US" dirty="0"/>
              <a:t> to </a:t>
            </a:r>
            <a:r>
              <a:rPr lang="en-US" i="1" dirty="0" smtClean="0"/>
              <a:t>P</a:t>
            </a:r>
            <a:r>
              <a:rPr lang="en-US" dirty="0" smtClean="0"/>
              <a:t>.</a:t>
            </a:r>
            <a:endParaRPr lang="en-US" dirty="0"/>
          </a:p>
        </p:txBody>
      </p:sp>
    </p:spTree>
    <p:extLst>
      <p:ext uri="{BB962C8B-B14F-4D97-AF65-F5344CB8AC3E}">
        <p14:creationId xmlns:p14="http://schemas.microsoft.com/office/powerpoint/2010/main" val="1195818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219200"/>
            <a:ext cx="7006742" cy="4676999"/>
          </a:xfrm>
        </p:spPr>
      </p:pic>
    </p:spTree>
    <p:extLst>
      <p:ext uri="{BB962C8B-B14F-4D97-AF65-F5344CB8AC3E}">
        <p14:creationId xmlns:p14="http://schemas.microsoft.com/office/powerpoint/2010/main" val="3512149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Dot product</a:t>
            </a:r>
            <a:endParaRPr lang="en-US" sz="9600" b="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a:t>
            </a:r>
            <a:r>
              <a:rPr lang="en-US" dirty="0" smtClean="0"/>
              <a:t>he </a:t>
            </a:r>
            <a:r>
              <a:rPr lang="en-US" b="1" dirty="0" smtClean="0"/>
              <a:t>dot product</a:t>
            </a:r>
            <a:r>
              <a:rPr lang="en-US" dirty="0" smtClean="0"/>
              <a:t>, or </a:t>
            </a:r>
            <a:r>
              <a:rPr lang="en-US" b="1" dirty="0" smtClean="0"/>
              <a:t>scalar product</a:t>
            </a:r>
            <a:r>
              <a:rPr lang="en-US" dirty="0" smtClean="0"/>
              <a:t> (or sometimes </a:t>
            </a:r>
            <a:r>
              <a:rPr lang="en-US" b="1" dirty="0" smtClean="0"/>
              <a:t>inner product</a:t>
            </a:r>
            <a:r>
              <a:rPr lang="en-US" dirty="0" smtClean="0"/>
              <a:t> in the context of Euclidean space), is an algebraic operation that takes two equal-length sequences of numbers (usually </a:t>
            </a:r>
            <a:r>
              <a:rPr lang="en-US" dirty="0" smtClean="0">
                <a:hlinkClick r:id="rId2" tooltip="Coordinate vector"/>
              </a:rPr>
              <a:t>coordinate vectors</a:t>
            </a:r>
            <a:r>
              <a:rPr lang="en-US" dirty="0" smtClean="0"/>
              <a:t>) and returns a single number. This operation can be defined either algebraically or geometrically. Algebraically, it is the sum of the products of the corresponding entries of the two sequences of numbers. Geometrically, it is the product of the </a:t>
            </a:r>
            <a:r>
              <a:rPr lang="en-US" dirty="0" smtClean="0">
                <a:hlinkClick r:id="rId3" tooltip="Euclidean vector"/>
              </a:rPr>
              <a:t>Euclidean magnitudes</a:t>
            </a:r>
            <a:r>
              <a:rPr lang="en-US" dirty="0" smtClean="0"/>
              <a:t> of the two vectors and the </a:t>
            </a:r>
            <a:r>
              <a:rPr lang="en-US" dirty="0" smtClean="0">
                <a:hlinkClick r:id="rId4" tooltip="Cosine"/>
              </a:rPr>
              <a:t>cosine</a:t>
            </a:r>
            <a:r>
              <a:rPr lang="en-US" dirty="0" smtClean="0"/>
              <a:t> of the angle between them. The name "dot product" is derived from the </a:t>
            </a:r>
            <a:r>
              <a:rPr lang="en-US" dirty="0" smtClean="0">
                <a:hlinkClick r:id="rId5" tooltip="Dot operator"/>
              </a:rPr>
              <a:t>centered dot</a:t>
            </a:r>
            <a:r>
              <a:rPr lang="en-US" dirty="0" smtClean="0"/>
              <a:t> " </a:t>
            </a:r>
            <a:r>
              <a:rPr lang="en-US" b="1" dirty="0" smtClean="0"/>
              <a:t>·</a:t>
            </a:r>
            <a:r>
              <a:rPr lang="en-US" dirty="0" smtClean="0"/>
              <a:t> " that is often used to designate this operation; the alternative name "scalar product" emphasizes the </a:t>
            </a:r>
            <a:r>
              <a:rPr lang="en-US" dirty="0" smtClean="0">
                <a:hlinkClick r:id="rId6" tooltip="Scalar (mathematics)"/>
              </a:rPr>
              <a:t>scalar</a:t>
            </a:r>
            <a:r>
              <a:rPr lang="en-US" dirty="0" smtClean="0"/>
              <a:t> (rather than </a:t>
            </a:r>
            <a:r>
              <a:rPr lang="en-US" dirty="0" err="1" smtClean="0">
                <a:hlinkClick r:id="rId7" tooltip="Euclidean vector"/>
              </a:rPr>
              <a:t>vectorial</a:t>
            </a:r>
            <a:r>
              <a:rPr lang="en-US" dirty="0" smtClean="0"/>
              <a:t>) nature of the result.</a:t>
            </a:r>
          </a:p>
          <a:p>
            <a:pPr marL="0" indent="0">
              <a:buNone/>
            </a:pPr>
            <a:r>
              <a:rPr lang="en-US" dirty="0" smtClean="0"/>
              <a:t>In three-dimensional space, the dot product contrasts with the </a:t>
            </a:r>
            <a:r>
              <a:rPr lang="en-US" dirty="0" smtClean="0">
                <a:hlinkClick r:id="rId8" tooltip="Cross product"/>
              </a:rPr>
              <a:t>cross product</a:t>
            </a:r>
            <a:r>
              <a:rPr lang="en-US" dirty="0" smtClean="0"/>
              <a:t> of two vectors, which produces a </a:t>
            </a:r>
            <a:r>
              <a:rPr lang="en-US" dirty="0" err="1" smtClean="0">
                <a:hlinkClick r:id="rId9" tooltip="Pseudovector"/>
              </a:rPr>
              <a:t>pseudovector</a:t>
            </a:r>
            <a:r>
              <a:rPr lang="en-US" dirty="0" smtClean="0"/>
              <a:t> as the result. The dot product is directly related to the cosine of the angle between two vectors in Euclidean space of any number of dimensions.</a:t>
            </a:r>
          </a:p>
        </p:txBody>
      </p:sp>
    </p:spTree>
    <p:extLst>
      <p:ext uri="{BB962C8B-B14F-4D97-AF65-F5344CB8AC3E}">
        <p14:creationId xmlns:p14="http://schemas.microsoft.com/office/powerpoint/2010/main" val="1950869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38200"/>
            <a:ext cx="8534400" cy="5146389"/>
          </a:xfrm>
        </p:spPr>
      </p:pic>
    </p:spTree>
    <p:extLst>
      <p:ext uri="{BB962C8B-B14F-4D97-AF65-F5344CB8AC3E}">
        <p14:creationId xmlns:p14="http://schemas.microsoft.com/office/powerpoint/2010/main" val="3630464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C</a:t>
            </a:r>
            <a:r>
              <a:rPr lang="en-US" sz="9600" b="1" dirty="0" smtClean="0"/>
              <a:t>ross product</a:t>
            </a:r>
            <a:endParaRPr lang="en-US" sz="9600" b="1" dirty="0"/>
          </a:p>
        </p:txBody>
      </p:sp>
      <p:sp>
        <p:nvSpPr>
          <p:cNvPr id="3" name="Content Placeholder 2"/>
          <p:cNvSpPr>
            <a:spLocks noGrp="1"/>
          </p:cNvSpPr>
          <p:nvPr>
            <p:ph idx="1"/>
          </p:nvPr>
        </p:nvSpPr>
        <p:spPr/>
        <p:txBody>
          <a:bodyPr/>
          <a:lstStyle/>
          <a:p>
            <a:pPr marL="0" indent="0">
              <a:buNone/>
            </a:pPr>
            <a:r>
              <a:rPr lang="en-US" dirty="0" smtClean="0">
                <a:hlinkClick r:id="rId2" tooltip="Vector product"/>
              </a:rPr>
              <a:t>Vector product</a:t>
            </a:r>
            <a:r>
              <a:rPr lang="en-US" dirty="0" smtClean="0"/>
              <a:t>, or cross product, an operation on two vectors in a three-dimensional Euclidean space, producing a third three-dimensional Euclidean vector.</a:t>
            </a:r>
            <a:endParaRPr lang="en-US" dirty="0"/>
          </a:p>
        </p:txBody>
      </p:sp>
    </p:spTree>
    <p:extLst>
      <p:ext uri="{BB962C8B-B14F-4D97-AF65-F5344CB8AC3E}">
        <p14:creationId xmlns:p14="http://schemas.microsoft.com/office/powerpoint/2010/main" val="1062969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95400"/>
            <a:ext cx="7924800" cy="3352800"/>
          </a:xfrm>
        </p:spPr>
      </p:pic>
    </p:spTree>
    <p:extLst>
      <p:ext uri="{BB962C8B-B14F-4D97-AF65-F5344CB8AC3E}">
        <p14:creationId xmlns:p14="http://schemas.microsoft.com/office/powerpoint/2010/main" val="3831530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Angular momentum</a:t>
            </a:r>
            <a:endParaRPr lang="en-US" sz="7200" dirty="0"/>
          </a:p>
        </p:txBody>
      </p:sp>
      <p:sp>
        <p:nvSpPr>
          <p:cNvPr id="3" name="Content Placeholder 2"/>
          <p:cNvSpPr>
            <a:spLocks noGrp="1"/>
          </p:cNvSpPr>
          <p:nvPr>
            <p:ph idx="1"/>
          </p:nvPr>
        </p:nvSpPr>
        <p:spPr/>
        <p:txBody>
          <a:bodyPr>
            <a:normAutofit/>
          </a:bodyPr>
          <a:lstStyle/>
          <a:p>
            <a:pPr marL="0" indent="0">
              <a:buNone/>
            </a:pPr>
            <a:r>
              <a:rPr lang="en-US" b="1" dirty="0"/>
              <a:t>A</a:t>
            </a:r>
            <a:r>
              <a:rPr lang="en-US" b="1" dirty="0" smtClean="0"/>
              <a:t>ngular momentum</a:t>
            </a:r>
            <a:r>
              <a:rPr lang="en-US" dirty="0" smtClean="0"/>
              <a:t>, </a:t>
            </a:r>
            <a:r>
              <a:rPr lang="en-US" b="1" dirty="0" smtClean="0"/>
              <a:t>moment of momentum</a:t>
            </a:r>
            <a:r>
              <a:rPr lang="en-US" dirty="0" smtClean="0"/>
              <a:t>, or </a:t>
            </a:r>
            <a:r>
              <a:rPr lang="en-US" b="1" dirty="0" smtClean="0"/>
              <a:t>rotational momentum</a:t>
            </a:r>
            <a:r>
              <a:rPr lang="en-US" dirty="0" smtClean="0"/>
              <a:t> is a measure of the amount of rotation an object has, taking into account its mass, shape and speed. It is a </a:t>
            </a:r>
            <a:r>
              <a:rPr lang="en-US" dirty="0" smtClean="0">
                <a:hlinkClick r:id="rId2" tooltip="Euclidean vector"/>
              </a:rPr>
              <a:t>vector</a:t>
            </a:r>
            <a:r>
              <a:rPr lang="en-US" dirty="0" smtClean="0"/>
              <a:t> quantity that represents the product of a body's </a:t>
            </a:r>
            <a:r>
              <a:rPr lang="en-US" dirty="0" smtClean="0">
                <a:hlinkClick r:id="rId3" tooltip="Moment of inertia"/>
              </a:rPr>
              <a:t>rotational inertia</a:t>
            </a:r>
            <a:r>
              <a:rPr lang="en-US" dirty="0" smtClean="0"/>
              <a:t> and </a:t>
            </a:r>
            <a:r>
              <a:rPr lang="en-US" dirty="0" smtClean="0">
                <a:hlinkClick r:id="rId4" tooltip="Rotational speed"/>
              </a:rPr>
              <a:t>rotational velocity</a:t>
            </a:r>
            <a:r>
              <a:rPr lang="en-US" dirty="0" smtClean="0"/>
              <a:t> about a particular axis. The angular momentum of a system of particles (e.g. a </a:t>
            </a:r>
            <a:r>
              <a:rPr lang="en-US" dirty="0" smtClean="0">
                <a:hlinkClick r:id="rId5" tooltip="Rigid body"/>
              </a:rPr>
              <a:t>rigid body</a:t>
            </a:r>
            <a:r>
              <a:rPr lang="en-US" dirty="0" smtClean="0"/>
              <a:t>) is the sum of angular momenta of the individual </a:t>
            </a:r>
            <a:r>
              <a:rPr lang="en-US" dirty="0" smtClean="0">
                <a:hlinkClick r:id="rId6" tooltip="Particle"/>
              </a:rPr>
              <a:t>particles</a:t>
            </a:r>
            <a:r>
              <a:rPr lang="en-US" dirty="0" smtClean="0"/>
              <a:t>. </a:t>
            </a:r>
            <a:endParaRPr lang="en-US" dirty="0"/>
          </a:p>
        </p:txBody>
      </p:sp>
    </p:spTree>
    <p:extLst>
      <p:ext uri="{BB962C8B-B14F-4D97-AF65-F5344CB8AC3E}">
        <p14:creationId xmlns:p14="http://schemas.microsoft.com/office/powerpoint/2010/main" val="2794935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524000"/>
            <a:ext cx="5165979" cy="4139406"/>
          </a:xfrm>
        </p:spPr>
      </p:pic>
    </p:spTree>
    <p:extLst>
      <p:ext uri="{BB962C8B-B14F-4D97-AF65-F5344CB8AC3E}">
        <p14:creationId xmlns:p14="http://schemas.microsoft.com/office/powerpoint/2010/main" val="1924385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indent="0">
              <a:buNone/>
            </a:pPr>
            <a:r>
              <a:rPr lang="en-US" sz="4400" dirty="0"/>
              <a:t>For a general rotation of a rigid body around one fixed point we consider the sequence of instantaneous axes of rotation. This brings us to inertia tensor, which means the tensor of the moments of inertia. </a:t>
            </a:r>
            <a:endParaRPr lang="en-US" sz="4400" b="1" dirty="0"/>
          </a:p>
          <a:p>
            <a:endParaRPr lang="en-US" dirty="0"/>
          </a:p>
        </p:txBody>
      </p:sp>
    </p:spTree>
    <p:extLst>
      <p:ext uri="{BB962C8B-B14F-4D97-AF65-F5344CB8AC3E}">
        <p14:creationId xmlns:p14="http://schemas.microsoft.com/office/powerpoint/2010/main" val="2914294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Angular momentum applications: </a:t>
            </a:r>
            <a:endParaRPr lang="en-US" dirty="0"/>
          </a:p>
        </p:txBody>
      </p:sp>
      <p:sp>
        <p:nvSpPr>
          <p:cNvPr id="3" name="Content Placeholder 2"/>
          <p:cNvSpPr>
            <a:spLocks noGrp="1"/>
          </p:cNvSpPr>
          <p:nvPr>
            <p:ph idx="1"/>
          </p:nvPr>
        </p:nvSpPr>
        <p:spPr/>
        <p:txBody>
          <a:bodyPr/>
          <a:lstStyle/>
          <a:p>
            <a:r>
              <a:rPr lang="en-US" b="1" dirty="0"/>
              <a:t>Gyroscopes </a:t>
            </a:r>
          </a:p>
          <a:p>
            <a:r>
              <a:rPr lang="en-US" b="1" dirty="0"/>
              <a:t>Earth rotation detection pendulum</a:t>
            </a:r>
            <a:endParaRPr lang="en-US" dirty="0"/>
          </a:p>
        </p:txBody>
      </p:sp>
    </p:spTree>
    <p:extLst>
      <p:ext uri="{BB962C8B-B14F-4D97-AF65-F5344CB8AC3E}">
        <p14:creationId xmlns:p14="http://schemas.microsoft.com/office/powerpoint/2010/main" val="20155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Classical </a:t>
            </a:r>
            <a:r>
              <a:rPr lang="en-US" sz="7200" b="1" dirty="0" smtClean="0"/>
              <a:t>mechanics:</a:t>
            </a:r>
            <a:endParaRPr lang="en-US" sz="7200" b="1" dirty="0"/>
          </a:p>
        </p:txBody>
      </p:sp>
      <p:sp>
        <p:nvSpPr>
          <p:cNvPr id="3" name="Content Placeholder 2"/>
          <p:cNvSpPr>
            <a:spLocks noGrp="1"/>
          </p:cNvSpPr>
          <p:nvPr>
            <p:ph idx="1"/>
          </p:nvPr>
        </p:nvSpPr>
        <p:spPr/>
        <p:txBody>
          <a:bodyPr/>
          <a:lstStyle/>
          <a:p>
            <a:pPr marL="0" indent="0">
              <a:buNone/>
            </a:pPr>
            <a:r>
              <a:rPr lang="en-US" dirty="0"/>
              <a:t>v &lt;&lt; </a:t>
            </a:r>
            <a:r>
              <a:rPr lang="en-US" dirty="0" smtClean="0"/>
              <a:t>c = 3 </a:t>
            </a:r>
            <a:r>
              <a:rPr lang="en-US" dirty="0"/>
              <a:t>× </a:t>
            </a:r>
            <a:r>
              <a:rPr lang="en-US" dirty="0" smtClean="0"/>
              <a:t>10</a:t>
            </a:r>
            <a:r>
              <a:rPr lang="en-US" baseline="30000" dirty="0"/>
              <a:t>8</a:t>
            </a:r>
            <a:endParaRPr lang="en-US" dirty="0"/>
          </a:p>
          <a:p>
            <a:pPr marL="0" indent="0">
              <a:buNone/>
            </a:pPr>
            <a:r>
              <a:rPr lang="en-US" dirty="0"/>
              <a:t>and</a:t>
            </a:r>
          </a:p>
          <a:p>
            <a:pPr marL="0" indent="0">
              <a:buNone/>
            </a:pPr>
            <a:r>
              <a:rPr lang="en-US" dirty="0"/>
              <a:t>D &gt;&gt; </a:t>
            </a:r>
            <a:r>
              <a:rPr lang="en-US" dirty="0" smtClean="0"/>
              <a:t>h = 1.5 </a:t>
            </a:r>
            <a:r>
              <a:rPr lang="en-US" dirty="0"/>
              <a:t>× </a:t>
            </a:r>
            <a:r>
              <a:rPr lang="en-US" dirty="0" smtClean="0"/>
              <a:t>10</a:t>
            </a:r>
            <a:r>
              <a:rPr lang="en-US" baseline="30000" dirty="0" smtClean="0"/>
              <a:t>-35</a:t>
            </a:r>
          </a:p>
          <a:p>
            <a:pPr marL="0" indent="0">
              <a:buNone/>
            </a:pPr>
            <a:r>
              <a:rPr lang="en-US" dirty="0" smtClean="0"/>
              <a:t>(</a:t>
            </a:r>
            <a:r>
              <a:rPr lang="en-US" dirty="0"/>
              <a:t>D &gt; </a:t>
            </a:r>
            <a:r>
              <a:rPr lang="en-US" dirty="0" smtClean="0"/>
              <a:t>0.000001)</a:t>
            </a:r>
          </a:p>
          <a:p>
            <a:pPr marL="0" indent="0">
              <a:buNone/>
            </a:pPr>
            <a:r>
              <a:rPr lang="en-US" dirty="0" smtClean="0"/>
              <a:t>c </a:t>
            </a:r>
            <a:r>
              <a:rPr lang="en-US" dirty="0"/>
              <a:t>is the speed of light in </a:t>
            </a:r>
            <a:r>
              <a:rPr lang="en-US" dirty="0" smtClean="0"/>
              <a:t>vacuum</a:t>
            </a:r>
            <a:endParaRPr lang="en-US" dirty="0"/>
          </a:p>
          <a:p>
            <a:pPr marL="0" indent="0">
              <a:buNone/>
            </a:pPr>
            <a:r>
              <a:rPr lang="en-US" b="1" dirty="0"/>
              <a:t>h is </a:t>
            </a:r>
            <a:r>
              <a:rPr lang="en-US" b="1" dirty="0" smtClean="0"/>
              <a:t>Planck’s </a:t>
            </a:r>
            <a:r>
              <a:rPr lang="en-US" b="1" dirty="0" smtClean="0"/>
              <a:t>length</a:t>
            </a:r>
          </a:p>
          <a:p>
            <a:pPr marL="0" indent="0">
              <a:buNone/>
            </a:pPr>
            <a:r>
              <a:rPr lang="en-US" dirty="0"/>
              <a:t>Time and mass limits are also </a:t>
            </a:r>
            <a:r>
              <a:rPr lang="en-US" dirty="0" smtClean="0"/>
              <a:t>applicable.</a:t>
            </a:r>
            <a:endParaRPr lang="en-US" baseline="30000" dirty="0"/>
          </a:p>
          <a:p>
            <a:pPr marL="0" indent="0">
              <a:buNone/>
            </a:pPr>
            <a:endParaRPr lang="en-US" dirty="0"/>
          </a:p>
        </p:txBody>
      </p:sp>
    </p:spTree>
    <p:extLst>
      <p:ext uri="{BB962C8B-B14F-4D97-AF65-F5344CB8AC3E}">
        <p14:creationId xmlns:p14="http://schemas.microsoft.com/office/powerpoint/2010/main" val="1954949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Matrix </a:t>
            </a:r>
            <a:r>
              <a:rPr lang="en-US" b="1" dirty="0" smtClean="0"/>
              <a:t>multiplication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Matrix </a:t>
            </a:r>
            <a:r>
              <a:rPr lang="en-US" b="1" dirty="0"/>
              <a:t>multiplication</a:t>
            </a:r>
            <a:r>
              <a:rPr lang="en-US" dirty="0"/>
              <a:t> is a </a:t>
            </a:r>
            <a:r>
              <a:rPr lang="en-US" dirty="0">
                <a:hlinkClick r:id="rId2" tooltip="Binary operation"/>
              </a:rPr>
              <a:t>binary operation</a:t>
            </a:r>
            <a:r>
              <a:rPr lang="en-US" dirty="0"/>
              <a:t> that takes a pair of </a:t>
            </a:r>
            <a:r>
              <a:rPr lang="en-US" dirty="0">
                <a:hlinkClick r:id="rId3" tooltip="Matrix (mathematics)"/>
              </a:rPr>
              <a:t>matrices</a:t>
            </a:r>
            <a:r>
              <a:rPr lang="en-US" dirty="0"/>
              <a:t>, and produces another matrix. </a:t>
            </a:r>
            <a:r>
              <a:rPr lang="en-US" dirty="0">
                <a:hlinkClick r:id="rId4" tooltip="Number"/>
              </a:rPr>
              <a:t>Numbers</a:t>
            </a:r>
            <a:r>
              <a:rPr lang="en-US" dirty="0"/>
              <a:t> such as the </a:t>
            </a:r>
            <a:r>
              <a:rPr lang="en-US" dirty="0">
                <a:hlinkClick r:id="rId5" tooltip="Real number"/>
              </a:rPr>
              <a:t>real</a:t>
            </a:r>
            <a:r>
              <a:rPr lang="en-US" dirty="0"/>
              <a:t> or </a:t>
            </a:r>
            <a:r>
              <a:rPr lang="en-US" dirty="0">
                <a:hlinkClick r:id="rId6" tooltip="Complex number"/>
              </a:rPr>
              <a:t>complex numbers</a:t>
            </a:r>
            <a:r>
              <a:rPr lang="en-US" dirty="0"/>
              <a:t> can be </a:t>
            </a:r>
            <a:r>
              <a:rPr lang="en-US" dirty="0">
                <a:hlinkClick r:id="rId7" tooltip="Multiplication"/>
              </a:rPr>
              <a:t>multiplied</a:t>
            </a:r>
            <a:r>
              <a:rPr lang="en-US" dirty="0"/>
              <a:t> according to </a:t>
            </a:r>
            <a:r>
              <a:rPr lang="en-US" dirty="0">
                <a:hlinkClick r:id="rId8" tooltip="Elementary arithmetic"/>
              </a:rPr>
              <a:t>elementary arithmetic</a:t>
            </a:r>
            <a:r>
              <a:rPr lang="en-US" dirty="0"/>
              <a:t>. On the other hand, matrices are </a:t>
            </a:r>
            <a:r>
              <a:rPr lang="en-US" i="1" dirty="0"/>
              <a:t>arrays of numbers</a:t>
            </a:r>
            <a:r>
              <a:rPr lang="en-US" dirty="0"/>
              <a:t>, so there is no unique way to define "the" multiplication of matrices. As such, in general the term "matrix multiplication" refers to a number of different ways to multiply matrices. The key features of any matrix multiplication include: the number of rows and columns the original matrices have (called the </a:t>
            </a:r>
            <a:r>
              <a:rPr lang="en-US" dirty="0">
                <a:hlinkClick r:id="rId9" tooltip="Matrix (mathematics)"/>
              </a:rPr>
              <a:t>"size", "order" or "dimension"</a:t>
            </a:r>
            <a:r>
              <a:rPr lang="en-US" dirty="0"/>
              <a:t>), and specifying how the entries of the matrices generate the new matrix.</a:t>
            </a:r>
          </a:p>
        </p:txBody>
      </p:sp>
    </p:spTree>
    <p:extLst>
      <p:ext uri="{BB962C8B-B14F-4D97-AF65-F5344CB8AC3E}">
        <p14:creationId xmlns:p14="http://schemas.microsoft.com/office/powerpoint/2010/main" val="2802948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Momentum </a:t>
            </a:r>
            <a:r>
              <a:rPr lang="en-US" sz="6000" b="1" dirty="0" smtClean="0"/>
              <a:t>conservation</a:t>
            </a:r>
            <a:endParaRPr lang="en-US" sz="6000" b="1" dirty="0"/>
          </a:p>
        </p:txBody>
      </p:sp>
      <p:sp>
        <p:nvSpPr>
          <p:cNvPr id="3" name="Content Placeholder 2"/>
          <p:cNvSpPr>
            <a:spLocks noGrp="1"/>
          </p:cNvSpPr>
          <p:nvPr>
            <p:ph idx="1"/>
          </p:nvPr>
        </p:nvSpPr>
        <p:spPr/>
        <p:txBody>
          <a:bodyPr>
            <a:normAutofit/>
          </a:bodyPr>
          <a:lstStyle/>
          <a:p>
            <a:pPr marL="0" indent="0">
              <a:buNone/>
            </a:pPr>
            <a:r>
              <a:rPr lang="en-US" sz="6000" dirty="0"/>
              <a:t>One of the most powerful laws in physics is the law of </a:t>
            </a:r>
            <a:r>
              <a:rPr lang="en-US" sz="6000" dirty="0">
                <a:hlinkClick r:id="rId2"/>
              </a:rPr>
              <a:t>momentum</a:t>
            </a:r>
            <a:r>
              <a:rPr lang="en-US" sz="6000" dirty="0"/>
              <a:t> conservation. </a:t>
            </a:r>
          </a:p>
        </p:txBody>
      </p:sp>
    </p:spTree>
    <p:extLst>
      <p:ext uri="{BB962C8B-B14F-4D97-AF65-F5344CB8AC3E}">
        <p14:creationId xmlns:p14="http://schemas.microsoft.com/office/powerpoint/2010/main" val="4224541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0" y="1653381"/>
            <a:ext cx="5905500" cy="4419600"/>
          </a:xfrm>
        </p:spPr>
      </p:pic>
    </p:spTree>
    <p:extLst>
      <p:ext uri="{BB962C8B-B14F-4D97-AF65-F5344CB8AC3E}">
        <p14:creationId xmlns:p14="http://schemas.microsoft.com/office/powerpoint/2010/main" val="1402701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t>Collision</a:t>
            </a:r>
            <a:endParaRPr lang="en-US" sz="9600" dirty="0"/>
          </a:p>
        </p:txBody>
      </p:sp>
      <p:sp>
        <p:nvSpPr>
          <p:cNvPr id="3" name="Content Placeholder 2"/>
          <p:cNvSpPr>
            <a:spLocks noGrp="1"/>
          </p:cNvSpPr>
          <p:nvPr>
            <p:ph idx="1"/>
          </p:nvPr>
        </p:nvSpPr>
        <p:spPr/>
        <p:txBody>
          <a:bodyPr>
            <a:normAutofit/>
          </a:bodyPr>
          <a:lstStyle/>
          <a:p>
            <a:pPr marL="0" indent="0">
              <a:buNone/>
            </a:pPr>
            <a:r>
              <a:rPr lang="en-US" dirty="0"/>
              <a:t>A </a:t>
            </a:r>
            <a:r>
              <a:rPr lang="en-US" b="1" dirty="0"/>
              <a:t>collision</a:t>
            </a:r>
            <a:r>
              <a:rPr lang="en-US" dirty="0"/>
              <a:t> is an isolated event in which two or more moving bodies (colliding bodies) exert forces on each other for a relatively short time.</a:t>
            </a:r>
          </a:p>
          <a:p>
            <a:pPr marL="0" indent="0">
              <a:buNone/>
            </a:pPr>
            <a:r>
              <a:rPr lang="en-US" dirty="0"/>
              <a:t>Although the most common colloquial use of the word "collision" refers to </a:t>
            </a:r>
            <a:r>
              <a:rPr lang="en-US" dirty="0">
                <a:hlinkClick r:id="rId2" tooltip="Accident"/>
              </a:rPr>
              <a:t>accidents</a:t>
            </a:r>
            <a:r>
              <a:rPr lang="en-US" dirty="0"/>
              <a:t> in which two or more objects collide, the scientific use of the word "collision" implies nothing about the magnitude of the forces</a:t>
            </a:r>
            <a:r>
              <a:rPr lang="en-US" dirty="0" smtClean="0"/>
              <a:t>.</a:t>
            </a:r>
            <a:endParaRPr lang="en-US" dirty="0"/>
          </a:p>
        </p:txBody>
      </p:sp>
    </p:spTree>
    <p:extLst>
      <p:ext uri="{BB962C8B-B14F-4D97-AF65-F5344CB8AC3E}">
        <p14:creationId xmlns:p14="http://schemas.microsoft.com/office/powerpoint/2010/main" val="1698399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Linear momentum is conserved for perfectly elastic and perfectly inelastic collisions. </a:t>
            </a:r>
            <a:endParaRPr lang="en-US" b="1" dirty="0"/>
          </a:p>
        </p:txBody>
      </p:sp>
    </p:spTree>
    <p:extLst>
      <p:ext uri="{BB962C8B-B14F-4D97-AF65-F5344CB8AC3E}">
        <p14:creationId xmlns:p14="http://schemas.microsoft.com/office/powerpoint/2010/main" val="697125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u="sng" dirty="0"/>
              <a:t>Moment</a:t>
            </a:r>
            <a:endParaRPr lang="en-US" sz="9600" u="sng" dirty="0"/>
          </a:p>
        </p:txBody>
      </p:sp>
      <p:sp>
        <p:nvSpPr>
          <p:cNvPr id="3" name="Content Placeholder 2"/>
          <p:cNvSpPr>
            <a:spLocks noGrp="1"/>
          </p:cNvSpPr>
          <p:nvPr>
            <p:ph idx="1"/>
          </p:nvPr>
        </p:nvSpPr>
        <p:spPr/>
        <p:txBody>
          <a:bodyPr>
            <a:normAutofit/>
          </a:bodyPr>
          <a:lstStyle/>
          <a:p>
            <a:pPr marL="0" indent="0">
              <a:buNone/>
            </a:pPr>
            <a:r>
              <a:rPr lang="en-US" sz="9600" dirty="0"/>
              <a:t>A moment is a rotational effect of a force. </a:t>
            </a:r>
            <a:endParaRPr lang="en-US" sz="9600" b="1" dirty="0"/>
          </a:p>
        </p:txBody>
      </p:sp>
    </p:spTree>
    <p:extLst>
      <p:ext uri="{BB962C8B-B14F-4D97-AF65-F5344CB8AC3E}">
        <p14:creationId xmlns:p14="http://schemas.microsoft.com/office/powerpoint/2010/main" val="933437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Moment </a:t>
            </a:r>
            <a:r>
              <a:rPr lang="en-US" sz="7200" dirty="0"/>
              <a:t>(continued)</a:t>
            </a:r>
          </a:p>
        </p:txBody>
      </p:sp>
      <p:sp>
        <p:nvSpPr>
          <p:cNvPr id="3" name="Content Placeholder 2"/>
          <p:cNvSpPr>
            <a:spLocks noGrp="1"/>
          </p:cNvSpPr>
          <p:nvPr>
            <p:ph idx="1"/>
          </p:nvPr>
        </p:nvSpPr>
        <p:spPr/>
        <p:txBody>
          <a:bodyPr/>
          <a:lstStyle/>
          <a:p>
            <a:pPr marL="0" indent="0">
              <a:buNone/>
            </a:pPr>
            <a:r>
              <a:rPr lang="en-US" b="1" dirty="0"/>
              <a:t>M</a:t>
            </a:r>
            <a:r>
              <a:rPr lang="en-US" b="1" dirty="0" smtClean="0"/>
              <a:t>oment</a:t>
            </a:r>
            <a:r>
              <a:rPr lang="en-US" dirty="0" smtClean="0"/>
              <a:t> is a combination of a physical quantity and a distance. Moments are usually defined with respect to a fixed reference point; they deal with physical quantities as measured at some distance from that reference point. For example, a moment of force is the product of a force and its distance from an axis, which causes rotation about that axis.</a:t>
            </a:r>
            <a:endParaRPr lang="en-US" dirty="0"/>
          </a:p>
        </p:txBody>
      </p:sp>
    </p:spTree>
    <p:extLst>
      <p:ext uri="{BB962C8B-B14F-4D97-AF65-F5344CB8AC3E}">
        <p14:creationId xmlns:p14="http://schemas.microsoft.com/office/powerpoint/2010/main" val="3567336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828800"/>
            <a:ext cx="7571573" cy="3301206"/>
          </a:xfrm>
        </p:spPr>
      </p:pic>
    </p:spTree>
    <p:extLst>
      <p:ext uri="{BB962C8B-B14F-4D97-AF65-F5344CB8AC3E}">
        <p14:creationId xmlns:p14="http://schemas.microsoft.com/office/powerpoint/2010/main" val="112212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9600" dirty="0"/>
              <a:t>Mechanics main rule </a:t>
            </a:r>
            <a:r>
              <a:rPr lang="en-US" sz="9600" dirty="0" smtClean="0"/>
              <a:t>(Lever</a:t>
            </a:r>
            <a:r>
              <a:rPr lang="en-US" sz="9600" dirty="0"/>
              <a:t>)</a:t>
            </a:r>
            <a:endParaRPr lang="en-US" sz="9600" b="1" dirty="0"/>
          </a:p>
        </p:txBody>
      </p:sp>
    </p:spTree>
    <p:extLst>
      <p:ext uri="{BB962C8B-B14F-4D97-AF65-F5344CB8AC3E}">
        <p14:creationId xmlns:p14="http://schemas.microsoft.com/office/powerpoint/2010/main" val="4165294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143000"/>
            <a:ext cx="7239000" cy="4648200"/>
          </a:xfrm>
        </p:spPr>
      </p:pic>
    </p:spTree>
    <p:extLst>
      <p:ext uri="{BB962C8B-B14F-4D97-AF65-F5344CB8AC3E}">
        <p14:creationId xmlns:p14="http://schemas.microsoft.com/office/powerpoint/2010/main" val="134400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Mass center</a:t>
            </a:r>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b="1" dirty="0"/>
              <a:t>center of mass</a:t>
            </a:r>
            <a:r>
              <a:rPr lang="en-US" dirty="0"/>
              <a:t> of a distribution of </a:t>
            </a:r>
            <a:r>
              <a:rPr lang="en-US" dirty="0">
                <a:hlinkClick r:id="rId2" tooltip="Mass"/>
              </a:rPr>
              <a:t>mass</a:t>
            </a:r>
            <a:r>
              <a:rPr lang="en-US" dirty="0"/>
              <a:t> in space is the unique point where the </a:t>
            </a:r>
            <a:r>
              <a:rPr lang="en-US" dirty="0">
                <a:hlinkClick r:id="rId3" tooltip="Weight function"/>
              </a:rPr>
              <a:t>weighted</a:t>
            </a:r>
            <a:r>
              <a:rPr lang="en-US" dirty="0"/>
              <a:t> relative </a:t>
            </a:r>
            <a:r>
              <a:rPr lang="en-US" dirty="0">
                <a:hlinkClick r:id="rId4" tooltip="Position (vector)"/>
              </a:rPr>
              <a:t>position</a:t>
            </a:r>
            <a:r>
              <a:rPr lang="en-US" dirty="0"/>
              <a:t> of the distributed mass sums to zero. The distribution of mass is balanced around the center of mass and the average of the weighted position coordinates of the distributed mass defines its coordinates. Calculations in </a:t>
            </a:r>
            <a:r>
              <a:rPr lang="en-US" dirty="0">
                <a:hlinkClick r:id="rId5" tooltip="Mechanics"/>
              </a:rPr>
              <a:t>mechanics</a:t>
            </a:r>
            <a:r>
              <a:rPr lang="en-US" dirty="0"/>
              <a:t> are often simplified when formulated with respect to the center of mass.</a:t>
            </a:r>
          </a:p>
        </p:txBody>
      </p:sp>
    </p:spTree>
    <p:extLst>
      <p:ext uri="{BB962C8B-B14F-4D97-AF65-F5344CB8AC3E}">
        <p14:creationId xmlns:p14="http://schemas.microsoft.com/office/powerpoint/2010/main" val="1191483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Superposition </a:t>
            </a:r>
            <a:r>
              <a:rPr lang="en-US" sz="6000" b="1" dirty="0" smtClean="0"/>
              <a:t>principle</a:t>
            </a:r>
            <a:endParaRPr lang="en-US" sz="6000" dirty="0"/>
          </a:p>
        </p:txBody>
      </p:sp>
      <p:sp>
        <p:nvSpPr>
          <p:cNvPr id="3" name="Content Placeholder 2"/>
          <p:cNvSpPr>
            <a:spLocks noGrp="1"/>
          </p:cNvSpPr>
          <p:nvPr>
            <p:ph idx="1"/>
          </p:nvPr>
        </p:nvSpPr>
        <p:spPr/>
        <p:txBody>
          <a:bodyPr/>
          <a:lstStyle/>
          <a:p>
            <a:pPr marL="0" indent="0">
              <a:buNone/>
            </a:pPr>
            <a:r>
              <a:rPr lang="en-US" dirty="0" smtClean="0"/>
              <a:t>The </a:t>
            </a:r>
            <a:r>
              <a:rPr lang="en-US" b="1" dirty="0"/>
              <a:t>superposition principle</a:t>
            </a:r>
            <a:r>
              <a:rPr lang="en-US" dirty="0" smtClean="0"/>
              <a:t>, </a:t>
            </a:r>
            <a:r>
              <a:rPr lang="en-US" dirty="0"/>
              <a:t>also known as </a:t>
            </a:r>
            <a:r>
              <a:rPr lang="en-US" b="1" dirty="0"/>
              <a:t>superposition property</a:t>
            </a:r>
            <a:r>
              <a:rPr lang="en-US" dirty="0"/>
              <a:t>, states that, for all </a:t>
            </a:r>
            <a:r>
              <a:rPr lang="en-US" dirty="0">
                <a:hlinkClick r:id="rId2" tooltip="Linear system"/>
              </a:rPr>
              <a:t>linear systems</a:t>
            </a:r>
            <a:r>
              <a:rPr lang="en-US" dirty="0"/>
              <a:t>, the net response at a given place and time caused by two or more stimuli is the sum of the responses which would have been caused by each stimulus individually. So that if input </a:t>
            </a:r>
            <a:r>
              <a:rPr lang="en-US" i="1" dirty="0"/>
              <a:t>A</a:t>
            </a:r>
            <a:r>
              <a:rPr lang="en-US" dirty="0"/>
              <a:t> produces response </a:t>
            </a:r>
            <a:r>
              <a:rPr lang="en-US" i="1" dirty="0"/>
              <a:t>X</a:t>
            </a:r>
            <a:r>
              <a:rPr lang="en-US" dirty="0"/>
              <a:t> and input </a:t>
            </a:r>
            <a:r>
              <a:rPr lang="en-US" i="1" dirty="0"/>
              <a:t>B</a:t>
            </a:r>
            <a:r>
              <a:rPr lang="en-US" dirty="0"/>
              <a:t> produces response </a:t>
            </a:r>
            <a:r>
              <a:rPr lang="en-US" i="1" dirty="0"/>
              <a:t>Y</a:t>
            </a:r>
            <a:r>
              <a:rPr lang="en-US" dirty="0"/>
              <a:t> then input (</a:t>
            </a:r>
            <a:r>
              <a:rPr lang="en-US" i="1" dirty="0"/>
              <a:t>A</a:t>
            </a:r>
            <a:r>
              <a:rPr lang="en-US" dirty="0"/>
              <a:t> + </a:t>
            </a:r>
            <a:r>
              <a:rPr lang="en-US" i="1" dirty="0"/>
              <a:t>B</a:t>
            </a:r>
            <a:r>
              <a:rPr lang="en-US" dirty="0"/>
              <a:t>) produces response (</a:t>
            </a:r>
            <a:r>
              <a:rPr lang="en-US" i="1" dirty="0"/>
              <a:t>X</a:t>
            </a:r>
            <a:r>
              <a:rPr lang="en-US" dirty="0"/>
              <a:t> + </a:t>
            </a:r>
            <a:r>
              <a:rPr lang="en-US" i="1" dirty="0"/>
              <a:t>Y</a:t>
            </a:r>
            <a:r>
              <a:rPr lang="en-US" dirty="0"/>
              <a:t>).</a:t>
            </a:r>
          </a:p>
        </p:txBody>
      </p:sp>
    </p:spTree>
    <p:extLst>
      <p:ext uri="{BB962C8B-B14F-4D97-AF65-F5344CB8AC3E}">
        <p14:creationId xmlns:p14="http://schemas.microsoft.com/office/powerpoint/2010/main" val="3566208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t>Static </a:t>
            </a:r>
            <a:r>
              <a:rPr lang="en-US" sz="8000" b="1" dirty="0" smtClean="0"/>
              <a:t>equilibrium</a:t>
            </a:r>
            <a:endParaRPr lang="en-US" sz="8000" b="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 </a:t>
            </a:r>
            <a:r>
              <a:rPr lang="en-US" b="1" dirty="0" smtClean="0"/>
              <a:t>mechanical equilibrium</a:t>
            </a:r>
            <a:r>
              <a:rPr lang="en-US" dirty="0" smtClean="0"/>
              <a:t> is a state in which a momentum coordinate of a </a:t>
            </a:r>
            <a:r>
              <a:rPr lang="en-US" dirty="0" smtClean="0">
                <a:hlinkClick r:id="rId2" tooltip="Particle"/>
              </a:rPr>
              <a:t>particle</a:t>
            </a:r>
            <a:r>
              <a:rPr lang="en-US" dirty="0" smtClean="0"/>
              <a:t>, </a:t>
            </a:r>
            <a:r>
              <a:rPr lang="en-US" dirty="0" smtClean="0">
                <a:hlinkClick r:id="rId3" tooltip="Rigid body"/>
              </a:rPr>
              <a:t>rigid body</a:t>
            </a:r>
            <a:r>
              <a:rPr lang="en-US" dirty="0" smtClean="0"/>
              <a:t>, or </a:t>
            </a:r>
            <a:r>
              <a:rPr lang="en-US" dirty="0" smtClean="0">
                <a:hlinkClick r:id="rId4" tooltip="Dynamical system"/>
              </a:rPr>
              <a:t>dynamical system</a:t>
            </a:r>
            <a:r>
              <a:rPr lang="en-US" dirty="0" smtClean="0"/>
              <a:t> is conserved. Usually this refers to linear momentum. For instance, a linear mechanical equilibrium would be a state in which the linear momentum of the system is conserved as the </a:t>
            </a:r>
            <a:r>
              <a:rPr lang="en-US" dirty="0" smtClean="0">
                <a:hlinkClick r:id="rId5" tooltip="Net force"/>
              </a:rPr>
              <a:t>net force</a:t>
            </a:r>
            <a:r>
              <a:rPr lang="en-US" dirty="0" smtClean="0"/>
              <a:t> on the object is zero. In the specific case that the linear momentum is zero and conserved, the system can be said to be in a static equilibrium although for any system in which the linear momentum is conserved, it is possible to shift to a </a:t>
            </a:r>
            <a:r>
              <a:rPr lang="en-US" dirty="0" smtClean="0">
                <a:hlinkClick r:id="rId6" tooltip="Non-inertial reference frame"/>
              </a:rPr>
              <a:t>non-inertial reference frame</a:t>
            </a:r>
            <a:r>
              <a:rPr lang="en-US" dirty="0" smtClean="0"/>
              <a:t> that is </a:t>
            </a:r>
            <a:r>
              <a:rPr lang="en-US" dirty="0" smtClean="0">
                <a:hlinkClick r:id="rId7" tooltip="Rest frame"/>
              </a:rPr>
              <a:t>stationary</a:t>
            </a:r>
            <a:r>
              <a:rPr lang="en-US" dirty="0" smtClean="0"/>
              <a:t> with respect to the object.</a:t>
            </a:r>
          </a:p>
          <a:p>
            <a:pPr marL="0" indent="0">
              <a:buNone/>
            </a:pPr>
            <a:r>
              <a:rPr lang="en-US" dirty="0" smtClean="0"/>
              <a:t>In a rotational mechanical equilibrium the angular momentum of the object is conserved and the net </a:t>
            </a:r>
            <a:r>
              <a:rPr lang="en-US" dirty="0" smtClean="0">
                <a:hlinkClick r:id="rId8" tooltip="Torque"/>
              </a:rPr>
              <a:t>torque</a:t>
            </a:r>
            <a:r>
              <a:rPr lang="en-US" dirty="0" smtClean="0"/>
              <a:t> is zero. More generally in </a:t>
            </a:r>
            <a:r>
              <a:rPr lang="en-US" dirty="0" smtClean="0">
                <a:hlinkClick r:id="rId9" tooltip="Conservative system"/>
              </a:rPr>
              <a:t>conservative systems</a:t>
            </a:r>
            <a:r>
              <a:rPr lang="en-US" dirty="0" smtClean="0"/>
              <a:t>, equilibrium is established at a point in </a:t>
            </a:r>
            <a:r>
              <a:rPr lang="en-US" dirty="0" smtClean="0">
                <a:hlinkClick r:id="rId10" tooltip="Configuration space"/>
              </a:rPr>
              <a:t>configuration space</a:t>
            </a:r>
            <a:r>
              <a:rPr lang="en-US" dirty="0" smtClean="0"/>
              <a:t> where the </a:t>
            </a:r>
            <a:r>
              <a:rPr lang="en-US" dirty="0" smtClean="0">
                <a:hlinkClick r:id="rId11" tooltip="Gradient"/>
              </a:rPr>
              <a:t>gradient</a:t>
            </a:r>
            <a:r>
              <a:rPr lang="en-US" dirty="0" smtClean="0"/>
              <a:t> with respect to the </a:t>
            </a:r>
            <a:r>
              <a:rPr lang="en-US" dirty="0" smtClean="0">
                <a:hlinkClick r:id="rId12" tooltip="Generalized coordinates"/>
              </a:rPr>
              <a:t>generalized coordinates</a:t>
            </a:r>
            <a:r>
              <a:rPr lang="en-US" dirty="0" smtClean="0"/>
              <a:t> of the </a:t>
            </a:r>
            <a:r>
              <a:rPr lang="en-US" dirty="0" smtClean="0">
                <a:hlinkClick r:id="rId13" tooltip="Potential energy"/>
              </a:rPr>
              <a:t>potential energy</a:t>
            </a:r>
            <a:r>
              <a:rPr lang="en-US" dirty="0" smtClean="0"/>
              <a:t> is zero.</a:t>
            </a:r>
          </a:p>
        </p:txBody>
      </p:sp>
    </p:spTree>
    <p:extLst>
      <p:ext uri="{BB962C8B-B14F-4D97-AF65-F5344CB8AC3E}">
        <p14:creationId xmlns:p14="http://schemas.microsoft.com/office/powerpoint/2010/main" val="3933832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981200"/>
            <a:ext cx="6420748" cy="2953544"/>
          </a:xfrm>
        </p:spPr>
      </p:pic>
    </p:spTree>
    <p:extLst>
      <p:ext uri="{BB962C8B-B14F-4D97-AF65-F5344CB8AC3E}">
        <p14:creationId xmlns:p14="http://schemas.microsoft.com/office/powerpoint/2010/main" val="23179839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Block-stacking </a:t>
            </a:r>
            <a:r>
              <a:rPr lang="en-US" sz="6000" b="1" dirty="0" smtClean="0"/>
              <a:t>problem</a:t>
            </a:r>
            <a:endParaRPr lang="en-US" sz="6000" b="1" dirty="0"/>
          </a:p>
        </p:txBody>
      </p:sp>
      <p:sp>
        <p:nvSpPr>
          <p:cNvPr id="3" name="Content Placeholder 2"/>
          <p:cNvSpPr>
            <a:spLocks noGrp="1"/>
          </p:cNvSpPr>
          <p:nvPr>
            <p:ph idx="1"/>
          </p:nvPr>
        </p:nvSpPr>
        <p:spPr/>
        <p:txBody>
          <a:bodyPr/>
          <a:lstStyle/>
          <a:p>
            <a:pPr marL="0" indent="0">
              <a:buNone/>
            </a:pPr>
            <a:r>
              <a:rPr lang="en-US" dirty="0"/>
              <a:t>T</a:t>
            </a:r>
            <a:r>
              <a:rPr lang="en-US" dirty="0" smtClean="0"/>
              <a:t>he </a:t>
            </a:r>
            <a:r>
              <a:rPr lang="en-US" b="1" dirty="0" smtClean="0"/>
              <a:t>block-stacking problem</a:t>
            </a:r>
            <a:r>
              <a:rPr lang="en-US" dirty="0" smtClean="0"/>
              <a:t> (also the </a:t>
            </a:r>
            <a:r>
              <a:rPr lang="en-US" b="1" dirty="0" smtClean="0"/>
              <a:t>book-stacking problem</a:t>
            </a:r>
            <a:r>
              <a:rPr lang="en-US" dirty="0" smtClean="0"/>
              <a:t>, or a number of other similar terms) is the following puzzle:</a:t>
            </a:r>
          </a:p>
          <a:p>
            <a:pPr marL="0" indent="0">
              <a:buNone/>
            </a:pPr>
            <a:r>
              <a:rPr lang="en-US" dirty="0" smtClean="0"/>
              <a:t>Place </a:t>
            </a:r>
            <a:r>
              <a:rPr lang="en-US" dirty="0" smtClean="0">
                <a:hlinkClick r:id="rId2" tooltip="Stiffness"/>
              </a:rPr>
              <a:t>rigid</a:t>
            </a:r>
            <a:r>
              <a:rPr lang="en-US" dirty="0" smtClean="0"/>
              <a:t> </a:t>
            </a:r>
            <a:r>
              <a:rPr lang="en-US" dirty="0" smtClean="0">
                <a:hlinkClick r:id="rId3" tooltip="Rectangular"/>
              </a:rPr>
              <a:t>rectangular</a:t>
            </a:r>
            <a:r>
              <a:rPr lang="en-US" dirty="0" smtClean="0"/>
              <a:t> blocks in a stable stack on a table edge in such a way as to maximize the overhang.</a:t>
            </a:r>
          </a:p>
          <a:p>
            <a:pPr marL="0" indent="0">
              <a:buNone/>
            </a:pPr>
            <a:endParaRPr lang="en-US" dirty="0"/>
          </a:p>
        </p:txBody>
      </p:sp>
    </p:spTree>
    <p:extLst>
      <p:ext uri="{BB962C8B-B14F-4D97-AF65-F5344CB8AC3E}">
        <p14:creationId xmlns:p14="http://schemas.microsoft.com/office/powerpoint/2010/main" val="2391796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997" y="2920075"/>
            <a:ext cx="3258005" cy="1886213"/>
          </a:xfrm>
        </p:spPr>
      </p:pic>
    </p:spTree>
    <p:extLst>
      <p:ext uri="{BB962C8B-B14F-4D97-AF65-F5344CB8AC3E}">
        <p14:creationId xmlns:p14="http://schemas.microsoft.com/office/powerpoint/2010/main" val="261903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t>Rotation</a:t>
            </a:r>
            <a:endParaRPr lang="en-US" sz="9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a:t>
            </a:r>
            <a:r>
              <a:rPr lang="en-US" b="1" dirty="0" smtClean="0"/>
              <a:t>rotation</a:t>
            </a:r>
            <a:r>
              <a:rPr lang="en-US" dirty="0" smtClean="0"/>
              <a:t> is a </a:t>
            </a:r>
            <a:r>
              <a:rPr lang="en-US" dirty="0" smtClean="0">
                <a:hlinkClick r:id="rId2" tooltip="Circular motion"/>
              </a:rPr>
              <a:t>circular</a:t>
            </a:r>
            <a:r>
              <a:rPr lang="en-US" dirty="0" smtClean="0"/>
              <a:t> movement of an object around a </a:t>
            </a:r>
            <a:r>
              <a:rPr lang="en-US" i="1" dirty="0" smtClean="0"/>
              <a:t>center</a:t>
            </a:r>
            <a:r>
              <a:rPr lang="en-US" dirty="0" smtClean="0"/>
              <a:t> (or </a:t>
            </a:r>
            <a:r>
              <a:rPr lang="en-US" i="1" dirty="0" smtClean="0">
                <a:hlinkClick r:id="rId3" tooltip="Point (geometry)"/>
              </a:rPr>
              <a:t>point</a:t>
            </a:r>
            <a:r>
              <a:rPr lang="en-US" dirty="0" smtClean="0"/>
              <a:t>) </a:t>
            </a:r>
            <a:r>
              <a:rPr lang="en-US" i="1" dirty="0" smtClean="0"/>
              <a:t>of rotation</a:t>
            </a:r>
            <a:r>
              <a:rPr lang="en-US" dirty="0" smtClean="0"/>
              <a:t>. A </a:t>
            </a:r>
            <a:r>
              <a:rPr lang="en-US" dirty="0" smtClean="0">
                <a:hlinkClick r:id="rId4" tooltip="Three-dimensional space"/>
              </a:rPr>
              <a:t>three-dimensional</a:t>
            </a:r>
            <a:r>
              <a:rPr lang="en-US" dirty="0" smtClean="0"/>
              <a:t> object always rotates around an imaginary </a:t>
            </a:r>
            <a:r>
              <a:rPr lang="en-US" dirty="0" smtClean="0">
                <a:hlinkClick r:id="rId5" tooltip="Line (geometry)"/>
              </a:rPr>
              <a:t>line</a:t>
            </a:r>
            <a:r>
              <a:rPr lang="en-US" dirty="0" smtClean="0"/>
              <a:t> called a </a:t>
            </a:r>
            <a:r>
              <a:rPr lang="en-US" i="1" dirty="0" smtClean="0"/>
              <a:t>rotation axis</a:t>
            </a:r>
            <a:r>
              <a:rPr lang="en-US" dirty="0" smtClean="0"/>
              <a:t>. If the axis passes through the body's </a:t>
            </a:r>
            <a:r>
              <a:rPr lang="en-US" dirty="0" smtClean="0">
                <a:hlinkClick r:id="rId6" tooltip="Center of mass"/>
              </a:rPr>
              <a:t>center of mass</a:t>
            </a:r>
            <a:r>
              <a:rPr lang="en-US" dirty="0" smtClean="0"/>
              <a:t>, the body is said to rotate upon itself, or </a:t>
            </a:r>
            <a:r>
              <a:rPr lang="en-US" i="1" dirty="0" smtClean="0">
                <a:hlinkClick r:id="rId7" tooltip="wikt:spin"/>
              </a:rPr>
              <a:t>spin</a:t>
            </a:r>
            <a:r>
              <a:rPr lang="en-US" dirty="0" smtClean="0"/>
              <a:t>. A </a:t>
            </a:r>
            <a:r>
              <a:rPr lang="en-US" b="1" dirty="0" smtClean="0"/>
              <a:t>rotation</a:t>
            </a:r>
            <a:r>
              <a:rPr lang="en-US" dirty="0" smtClean="0"/>
              <a:t> about an external point, e.g. the </a:t>
            </a:r>
            <a:r>
              <a:rPr lang="en-US" dirty="0" smtClean="0">
                <a:hlinkClick r:id="rId8" tooltip="Earth"/>
              </a:rPr>
              <a:t>Earth</a:t>
            </a:r>
            <a:r>
              <a:rPr lang="en-US" dirty="0" smtClean="0"/>
              <a:t> about the </a:t>
            </a:r>
            <a:r>
              <a:rPr lang="en-US" dirty="0" smtClean="0">
                <a:hlinkClick r:id="rId9" tooltip="Sun"/>
              </a:rPr>
              <a:t>Sun</a:t>
            </a:r>
            <a:r>
              <a:rPr lang="en-US" dirty="0" smtClean="0"/>
              <a:t>, is called a revolution or </a:t>
            </a:r>
            <a:r>
              <a:rPr lang="en-US" i="1" dirty="0" smtClean="0">
                <a:hlinkClick r:id="rId10" tooltip="Orbit"/>
              </a:rPr>
              <a:t>orbital revolution</a:t>
            </a:r>
            <a:r>
              <a:rPr lang="en-US" dirty="0" smtClean="0"/>
              <a:t>, typically when it is produced by gravity.</a:t>
            </a:r>
          </a:p>
        </p:txBody>
      </p:sp>
    </p:spTree>
    <p:extLst>
      <p:ext uri="{BB962C8B-B14F-4D97-AF65-F5344CB8AC3E}">
        <p14:creationId xmlns:p14="http://schemas.microsoft.com/office/powerpoint/2010/main" val="3093774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371600"/>
            <a:ext cx="4648200" cy="3858006"/>
          </a:xfrm>
        </p:spPr>
      </p:pic>
    </p:spTree>
    <p:extLst>
      <p:ext uri="{BB962C8B-B14F-4D97-AF65-F5344CB8AC3E}">
        <p14:creationId xmlns:p14="http://schemas.microsoft.com/office/powerpoint/2010/main" val="3841120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8000" dirty="0"/>
              <a:t>Translation vs. rotation (comparison</a:t>
            </a:r>
            <a:r>
              <a:rPr lang="en-US" sz="8000" dirty="0" smtClean="0"/>
              <a:t>)</a:t>
            </a:r>
            <a:endParaRPr lang="en-US" sz="8000" b="1" dirty="0"/>
          </a:p>
        </p:txBody>
      </p:sp>
    </p:spTree>
    <p:extLst>
      <p:ext uri="{BB962C8B-B14F-4D97-AF65-F5344CB8AC3E}">
        <p14:creationId xmlns:p14="http://schemas.microsoft.com/office/powerpoint/2010/main" val="3162798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9600" dirty="0"/>
              <a:t>Translation and rotation </a:t>
            </a:r>
            <a:r>
              <a:rPr lang="en-US" sz="9600" dirty="0" smtClean="0"/>
              <a:t>combination</a:t>
            </a:r>
            <a:endParaRPr lang="en-US" sz="9600" b="1" dirty="0"/>
          </a:p>
        </p:txBody>
      </p:sp>
    </p:spTree>
    <p:extLst>
      <p:ext uri="{BB962C8B-B14F-4D97-AF65-F5344CB8AC3E}">
        <p14:creationId xmlns:p14="http://schemas.microsoft.com/office/powerpoint/2010/main" val="2498318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Energy in </a:t>
            </a:r>
            <a:r>
              <a:rPr lang="en-US" sz="7200" b="1" dirty="0" smtClean="0"/>
              <a:t>mechanics</a:t>
            </a:r>
            <a:endParaRPr lang="en-US" sz="7200" b="1"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M</a:t>
            </a:r>
            <a:r>
              <a:rPr lang="en-US" b="1" dirty="0" smtClean="0"/>
              <a:t>echanical energy</a:t>
            </a:r>
            <a:r>
              <a:rPr lang="en-US" dirty="0" smtClean="0"/>
              <a:t> is the sum of </a:t>
            </a:r>
            <a:r>
              <a:rPr lang="en-US" dirty="0" smtClean="0">
                <a:hlinkClick r:id="rId2" tooltip="Potential energy"/>
              </a:rPr>
              <a:t>potential energy</a:t>
            </a:r>
            <a:r>
              <a:rPr lang="en-US" dirty="0" smtClean="0"/>
              <a:t> and </a:t>
            </a:r>
            <a:r>
              <a:rPr lang="en-US" dirty="0" smtClean="0">
                <a:hlinkClick r:id="rId3" tooltip="Kinetic energy"/>
              </a:rPr>
              <a:t>kinetic energy</a:t>
            </a:r>
            <a:r>
              <a:rPr lang="en-US" dirty="0" smtClean="0"/>
              <a:t>. It is the energy associated with the motion and position of an object. The principle of conservation of mechanical energy states that in an isolated system that is only subject to </a:t>
            </a:r>
            <a:r>
              <a:rPr lang="en-US" dirty="0" smtClean="0">
                <a:hlinkClick r:id="rId4" tooltip="Conservative force"/>
              </a:rPr>
              <a:t>conservative forces</a:t>
            </a:r>
            <a:r>
              <a:rPr lang="en-US" dirty="0" smtClean="0"/>
              <a:t> the mechanical energy is constant. If an object is moved in the opposite direction of a conservative net force, the potential energy will increase and if the </a:t>
            </a:r>
            <a:r>
              <a:rPr lang="en-US" dirty="0" smtClean="0">
                <a:hlinkClick r:id="rId5" tooltip="Speed"/>
              </a:rPr>
              <a:t>speed</a:t>
            </a:r>
            <a:r>
              <a:rPr lang="en-US" dirty="0" smtClean="0"/>
              <a:t> (not the </a:t>
            </a:r>
            <a:r>
              <a:rPr lang="en-US" dirty="0" smtClean="0">
                <a:hlinkClick r:id="rId6" tooltip="Velocity"/>
              </a:rPr>
              <a:t>velocity</a:t>
            </a:r>
            <a:r>
              <a:rPr lang="en-US" dirty="0" smtClean="0"/>
              <a:t>) of the object is changed, the kinetic energy of the object is changed as well. In all real systems, however, </a:t>
            </a:r>
            <a:r>
              <a:rPr lang="en-US" dirty="0" smtClean="0">
                <a:hlinkClick r:id="rId7" tooltip="Non-Conservative Force"/>
              </a:rPr>
              <a:t>non-conservative forces</a:t>
            </a:r>
            <a:r>
              <a:rPr lang="en-US" dirty="0" smtClean="0"/>
              <a:t>, like </a:t>
            </a:r>
            <a:r>
              <a:rPr lang="en-US" dirty="0" smtClean="0">
                <a:hlinkClick r:id="rId8" tooltip="Frictional force"/>
              </a:rPr>
              <a:t>frictional forces</a:t>
            </a:r>
            <a:r>
              <a:rPr lang="en-US" dirty="0" smtClean="0"/>
              <a:t>, will be present, but often they are of negligible values and the mechanical energy's being constant can therefore be a useful approximation. In </a:t>
            </a:r>
            <a:r>
              <a:rPr lang="en-US" dirty="0" smtClean="0">
                <a:hlinkClick r:id="rId9" tooltip="Elastic collision"/>
              </a:rPr>
              <a:t>elastic collisions</a:t>
            </a:r>
            <a:r>
              <a:rPr lang="en-US" dirty="0" smtClean="0"/>
              <a:t>, the mechanical energy is conserved but in </a:t>
            </a:r>
            <a:r>
              <a:rPr lang="en-US" dirty="0" smtClean="0">
                <a:hlinkClick r:id="rId10" tooltip="Inelastic collision"/>
              </a:rPr>
              <a:t>inelastic collisions</a:t>
            </a:r>
            <a:r>
              <a:rPr lang="en-US" dirty="0" smtClean="0"/>
              <a:t>, some mechanical energy is converted into heat. The equivalence between lost mechanical energy (</a:t>
            </a:r>
            <a:r>
              <a:rPr lang="en-US" dirty="0" smtClean="0">
                <a:hlinkClick r:id="rId11" tooltip="Dissipation"/>
              </a:rPr>
              <a:t>dissipation</a:t>
            </a:r>
            <a:r>
              <a:rPr lang="en-US" dirty="0" smtClean="0"/>
              <a:t>) and an increase in temperature was discovered by </a:t>
            </a:r>
            <a:r>
              <a:rPr lang="en-US" dirty="0" smtClean="0">
                <a:hlinkClick r:id="rId12" tooltip="James Prescott Joule"/>
              </a:rPr>
              <a:t>James Prescott Joule</a:t>
            </a:r>
            <a:r>
              <a:rPr lang="en-US" dirty="0" smtClean="0"/>
              <a:t>.</a:t>
            </a:r>
            <a:endParaRPr lang="en-US" dirty="0"/>
          </a:p>
        </p:txBody>
      </p:sp>
    </p:spTree>
    <p:extLst>
      <p:ext uri="{BB962C8B-B14F-4D97-AF65-F5344CB8AC3E}">
        <p14:creationId xmlns:p14="http://schemas.microsoft.com/office/powerpoint/2010/main" val="118988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forces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074" y="1600200"/>
            <a:ext cx="6849852" cy="4525963"/>
          </a:xfrm>
        </p:spPr>
      </p:pic>
    </p:spTree>
    <p:extLst>
      <p:ext uri="{BB962C8B-B14F-4D97-AF65-F5344CB8AC3E}">
        <p14:creationId xmlns:p14="http://schemas.microsoft.com/office/powerpoint/2010/main" val="3853987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Conservation of </a:t>
            </a:r>
            <a:r>
              <a:rPr lang="en-US" sz="6000" b="1" dirty="0" smtClean="0"/>
              <a:t>energy</a:t>
            </a:r>
            <a:endParaRPr lang="en-US" sz="60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a:t>
            </a:r>
            <a:r>
              <a:rPr lang="en-US" b="1" dirty="0"/>
              <a:t>law of conservation of energy</a:t>
            </a:r>
            <a:r>
              <a:rPr lang="en-US" dirty="0"/>
              <a:t> states that the total </a:t>
            </a:r>
            <a:r>
              <a:rPr lang="en-US" dirty="0">
                <a:hlinkClick r:id="rId2" tooltip="Energy"/>
              </a:rPr>
              <a:t>energy</a:t>
            </a:r>
            <a:r>
              <a:rPr lang="en-US" dirty="0"/>
              <a:t> of an </a:t>
            </a:r>
            <a:r>
              <a:rPr lang="en-US" dirty="0">
                <a:hlinkClick r:id="rId3" tooltip="Isolated system"/>
              </a:rPr>
              <a:t>isolated system</a:t>
            </a:r>
            <a:r>
              <a:rPr lang="en-US" dirty="0"/>
              <a:t> cannot change—it is said to be </a:t>
            </a:r>
            <a:r>
              <a:rPr lang="en-US" i="1" dirty="0">
                <a:hlinkClick r:id="rId4" tooltip="Conservation law (physics)"/>
              </a:rPr>
              <a:t>conserved</a:t>
            </a:r>
            <a:r>
              <a:rPr lang="en-US" dirty="0"/>
              <a:t> over time. Energy can be neither created nor destroyed, but can change </a:t>
            </a:r>
            <a:r>
              <a:rPr lang="en-US" dirty="0">
                <a:hlinkClick r:id="rId5" tooltip="Forms of energy"/>
              </a:rPr>
              <a:t>form</a:t>
            </a:r>
            <a:r>
              <a:rPr lang="en-US" dirty="0"/>
              <a:t>, for instance </a:t>
            </a:r>
            <a:r>
              <a:rPr lang="en-US" dirty="0">
                <a:hlinkClick r:id="rId6" tooltip="Chemical energy"/>
              </a:rPr>
              <a:t>chemical energy</a:t>
            </a:r>
            <a:r>
              <a:rPr lang="en-US" dirty="0"/>
              <a:t> can be </a:t>
            </a:r>
            <a:r>
              <a:rPr lang="en-US" dirty="0">
                <a:hlinkClick r:id="rId7" tooltip="Energy conversion"/>
              </a:rPr>
              <a:t>converted</a:t>
            </a:r>
            <a:r>
              <a:rPr lang="en-US" dirty="0"/>
              <a:t> to </a:t>
            </a:r>
            <a:r>
              <a:rPr lang="en-US" dirty="0">
                <a:hlinkClick r:id="rId8" tooltip="Kinetic energy"/>
              </a:rPr>
              <a:t>kinetic energy</a:t>
            </a:r>
            <a:r>
              <a:rPr lang="en-US" dirty="0"/>
              <a:t> in the explosion of a stick of </a:t>
            </a:r>
            <a:r>
              <a:rPr lang="en-US" dirty="0">
                <a:hlinkClick r:id="rId9" tooltip="Dynamite"/>
              </a:rPr>
              <a:t>dynamite</a:t>
            </a:r>
            <a:r>
              <a:rPr lang="en-US" dirty="0"/>
              <a:t>.</a:t>
            </a:r>
          </a:p>
          <a:p>
            <a:pPr marL="0" indent="0">
              <a:buNone/>
            </a:pPr>
            <a:r>
              <a:rPr lang="en-US" dirty="0"/>
              <a:t>A consequence of the </a:t>
            </a:r>
            <a:r>
              <a:rPr lang="en-US" dirty="0">
                <a:hlinkClick r:id="rId10" tooltip="Laws of science"/>
              </a:rPr>
              <a:t>law</a:t>
            </a:r>
            <a:r>
              <a:rPr lang="en-US" dirty="0"/>
              <a:t> of conservation of energy is that a </a:t>
            </a:r>
            <a:r>
              <a:rPr lang="en-US" dirty="0">
                <a:hlinkClick r:id="rId11" tooltip="Perpetual motion"/>
              </a:rPr>
              <a:t>perpetual motion machine of the first kind</a:t>
            </a:r>
            <a:r>
              <a:rPr lang="en-US" dirty="0"/>
              <a:t> cannot exist. That is to say, no system without an external energy supply can deliver an unlimited amount of energy to its surroundings</a:t>
            </a:r>
            <a:r>
              <a:rPr lang="en-US" dirty="0" smtClean="0"/>
              <a:t>.</a:t>
            </a:r>
            <a:endParaRPr lang="en-US" dirty="0"/>
          </a:p>
        </p:txBody>
      </p:sp>
    </p:spTree>
    <p:extLst>
      <p:ext uri="{BB962C8B-B14F-4D97-AF65-F5344CB8AC3E}">
        <p14:creationId xmlns:p14="http://schemas.microsoft.com/office/powerpoint/2010/main" val="4086596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t>Conservation of energy</a:t>
            </a:r>
            <a:endParaRPr lang="en-US" sz="6000" u="sng" dirty="0"/>
          </a:p>
        </p:txBody>
      </p:sp>
      <p:sp>
        <p:nvSpPr>
          <p:cNvPr id="3" name="Content Placeholder 2"/>
          <p:cNvSpPr>
            <a:spLocks noGrp="1"/>
          </p:cNvSpPr>
          <p:nvPr>
            <p:ph idx="1"/>
          </p:nvPr>
        </p:nvSpPr>
        <p:spPr/>
        <p:txBody>
          <a:bodyPr>
            <a:normAutofit/>
          </a:bodyPr>
          <a:lstStyle/>
          <a:p>
            <a:pPr marL="0" indent="0">
              <a:buNone/>
            </a:pPr>
            <a:r>
              <a:rPr lang="en-US" sz="4800" b="1" dirty="0"/>
              <a:t>Energy conservation is the most important in all physics: thermodynamics, electricity, relativity, quantum physics, particle physics, etc.</a:t>
            </a:r>
            <a:endParaRPr lang="en-US" sz="4800" dirty="0"/>
          </a:p>
        </p:txBody>
      </p:sp>
    </p:spTree>
    <p:extLst>
      <p:ext uri="{BB962C8B-B14F-4D97-AF65-F5344CB8AC3E}">
        <p14:creationId xmlns:p14="http://schemas.microsoft.com/office/powerpoint/2010/main" val="3580024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00200"/>
            <a:ext cx="6416813" cy="3820319"/>
          </a:xfrm>
        </p:spPr>
      </p:pic>
    </p:spTree>
    <p:extLst>
      <p:ext uri="{BB962C8B-B14F-4D97-AF65-F5344CB8AC3E}">
        <p14:creationId xmlns:p14="http://schemas.microsoft.com/office/powerpoint/2010/main" val="163452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8000" dirty="0"/>
              <a:t>Conservation laws are true for conservative forces. </a:t>
            </a:r>
            <a:endParaRPr lang="en-US" sz="8000" b="1" dirty="0"/>
          </a:p>
        </p:txBody>
      </p:sp>
    </p:spTree>
    <p:extLst>
      <p:ext uri="{BB962C8B-B14F-4D97-AF65-F5344CB8AC3E}">
        <p14:creationId xmlns:p14="http://schemas.microsoft.com/office/powerpoint/2010/main" val="3514790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Conservative </a:t>
            </a:r>
            <a:r>
              <a:rPr lang="en-US" b="1" dirty="0" smtClean="0"/>
              <a:t>force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 </a:t>
            </a:r>
            <a:r>
              <a:rPr lang="en-US" b="1" dirty="0"/>
              <a:t>conservative force</a:t>
            </a:r>
            <a:r>
              <a:rPr lang="en-US" dirty="0"/>
              <a:t> is a </a:t>
            </a:r>
            <a:r>
              <a:rPr lang="en-US" dirty="0">
                <a:hlinkClick r:id="rId2" tooltip="Force"/>
              </a:rPr>
              <a:t>force</a:t>
            </a:r>
            <a:r>
              <a:rPr lang="en-US" dirty="0"/>
              <a:t> with the property that the </a:t>
            </a:r>
            <a:r>
              <a:rPr lang="en-US" dirty="0">
                <a:hlinkClick r:id="rId3" tooltip="Work (physics)"/>
              </a:rPr>
              <a:t>work</a:t>
            </a:r>
            <a:r>
              <a:rPr lang="en-US" dirty="0"/>
              <a:t> done in moving a particle between two points is independent of the taken path</a:t>
            </a:r>
            <a:r>
              <a:rPr lang="en-US" dirty="0" smtClean="0"/>
              <a:t>. </a:t>
            </a:r>
            <a:r>
              <a:rPr lang="en-US" dirty="0"/>
              <a:t>Equivalently, if a particle travels in a closed loop, the net work done (the sum of the force acting along the path multiplied by the distance travelled) by a conservative force is zero</a:t>
            </a:r>
            <a:r>
              <a:rPr lang="en-US" dirty="0" smtClean="0"/>
              <a:t>.</a:t>
            </a:r>
            <a:endParaRPr lang="en-US" dirty="0"/>
          </a:p>
          <a:p>
            <a:pPr marL="0" indent="0">
              <a:buNone/>
            </a:pPr>
            <a:r>
              <a:rPr lang="en-US" dirty="0"/>
              <a:t>A conservative force is dependent only on the position of the object. If a force is conservative, it is possible to assign a numerical value for the </a:t>
            </a:r>
            <a:r>
              <a:rPr lang="en-US" dirty="0">
                <a:hlinkClick r:id="rId4" tooltip="Scalar potential"/>
              </a:rPr>
              <a:t>potential</a:t>
            </a:r>
            <a:r>
              <a:rPr lang="en-US" dirty="0"/>
              <a:t> at any point. When an object moves from one location to another, the force changes the </a:t>
            </a:r>
            <a:r>
              <a:rPr lang="en-US" dirty="0">
                <a:hlinkClick r:id="rId5" tooltip="Potential energy"/>
              </a:rPr>
              <a:t>potential energy</a:t>
            </a:r>
            <a:r>
              <a:rPr lang="en-US" dirty="0"/>
              <a:t> of the object by an amount that does not depend on the path taken. If the force is not conservative, then defining a scalar potential is not possible, because taking different paths would lead to conflicting potential differences between the start and end points.</a:t>
            </a:r>
          </a:p>
          <a:p>
            <a:pPr marL="0" indent="0">
              <a:buNone/>
            </a:pPr>
            <a:r>
              <a:rPr lang="en-US" dirty="0">
                <a:hlinkClick r:id="rId6" tooltip="Gravitation"/>
              </a:rPr>
              <a:t>Gravity</a:t>
            </a:r>
            <a:r>
              <a:rPr lang="en-US" dirty="0"/>
              <a:t> is an example of a conservative force, while </a:t>
            </a:r>
            <a:r>
              <a:rPr lang="en-US" dirty="0">
                <a:hlinkClick r:id="rId7" tooltip="Friction"/>
              </a:rPr>
              <a:t>friction</a:t>
            </a:r>
            <a:r>
              <a:rPr lang="en-US" dirty="0"/>
              <a:t> is an example of a non-conservative force.</a:t>
            </a:r>
          </a:p>
          <a:p>
            <a:pPr marL="0" indent="0">
              <a:buNone/>
            </a:pPr>
            <a:endParaRPr lang="en-US" dirty="0"/>
          </a:p>
        </p:txBody>
      </p:sp>
    </p:spTree>
    <p:extLst>
      <p:ext uri="{BB962C8B-B14F-4D97-AF65-F5344CB8AC3E}">
        <p14:creationId xmlns:p14="http://schemas.microsoft.com/office/powerpoint/2010/main" val="2300366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Conservative </a:t>
            </a:r>
            <a:r>
              <a:rPr lang="en-US" b="1" dirty="0" smtClean="0"/>
              <a:t>force </a:t>
            </a:r>
            <a:r>
              <a:rPr lang="en-US" b="1" dirty="0"/>
              <a:t>(continued)</a:t>
            </a:r>
            <a:endParaRPr lang="en-US" dirty="0"/>
          </a:p>
        </p:txBody>
      </p:sp>
      <p:sp>
        <p:nvSpPr>
          <p:cNvPr id="3" name="Content Placeholder 2"/>
          <p:cNvSpPr>
            <a:spLocks noGrp="1"/>
          </p:cNvSpPr>
          <p:nvPr>
            <p:ph idx="1"/>
          </p:nvPr>
        </p:nvSpPr>
        <p:spPr/>
        <p:txBody>
          <a:bodyPr>
            <a:normAutofit/>
          </a:bodyPr>
          <a:lstStyle/>
          <a:p>
            <a:pPr marL="0" indent="0">
              <a:buNone/>
            </a:pPr>
            <a:r>
              <a:rPr lang="en-US" sz="14000" b="1" dirty="0" smtClean="0"/>
              <a:t>F</a:t>
            </a:r>
            <a:r>
              <a:rPr lang="en-US" sz="14000" dirty="0" smtClean="0"/>
              <a:t> = grad(p)</a:t>
            </a:r>
            <a:endParaRPr lang="en-US" sz="14000" dirty="0"/>
          </a:p>
        </p:txBody>
      </p:sp>
    </p:spTree>
    <p:extLst>
      <p:ext uri="{BB962C8B-B14F-4D97-AF65-F5344CB8AC3E}">
        <p14:creationId xmlns:p14="http://schemas.microsoft.com/office/powerpoint/2010/main" val="1605711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marL="0" indent="0">
              <a:buNone/>
            </a:pPr>
            <a:r>
              <a:rPr lang="en-US" sz="7200" b="1" dirty="0"/>
              <a:t>Conservation laws as results of symmetry of space-time (homogeneous and isotropic)</a:t>
            </a:r>
            <a:endParaRPr lang="en-US" sz="7200" dirty="0"/>
          </a:p>
        </p:txBody>
      </p:sp>
    </p:spTree>
    <p:extLst>
      <p:ext uri="{BB962C8B-B14F-4D97-AF65-F5344CB8AC3E}">
        <p14:creationId xmlns:p14="http://schemas.microsoft.com/office/powerpoint/2010/main" val="10320458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Deformation</a:t>
            </a:r>
            <a:endParaRPr lang="en-US" sz="9600" b="1" dirty="0"/>
          </a:p>
        </p:txBody>
      </p:sp>
      <p:sp>
        <p:nvSpPr>
          <p:cNvPr id="3" name="Content Placeholder 2"/>
          <p:cNvSpPr>
            <a:spLocks noGrp="1"/>
          </p:cNvSpPr>
          <p:nvPr>
            <p:ph idx="1"/>
          </p:nvPr>
        </p:nvSpPr>
        <p:spPr/>
        <p:txBody>
          <a:bodyPr/>
          <a:lstStyle/>
          <a:p>
            <a:pPr marL="0" indent="0">
              <a:buNone/>
            </a:pPr>
            <a:r>
              <a:rPr lang="en-US" b="1" dirty="0" smtClean="0"/>
              <a:t>Deformation</a:t>
            </a:r>
            <a:r>
              <a:rPr lang="en-US" dirty="0" smtClean="0"/>
              <a:t> </a:t>
            </a:r>
            <a:r>
              <a:rPr lang="en-US" dirty="0"/>
              <a:t>is a change in the shape or size of an object due </a:t>
            </a:r>
            <a:r>
              <a:rPr lang="en-US" dirty="0" smtClean="0"/>
              <a:t>to:</a:t>
            </a:r>
            <a:endParaRPr lang="en-US" dirty="0"/>
          </a:p>
          <a:p>
            <a:pPr marL="0" indent="0">
              <a:buNone/>
            </a:pPr>
            <a:r>
              <a:rPr lang="en-US" dirty="0" smtClean="0"/>
              <a:t>1. an </a:t>
            </a:r>
            <a:r>
              <a:rPr lang="en-US" dirty="0"/>
              <a:t>applied </a:t>
            </a:r>
            <a:r>
              <a:rPr lang="en-US" dirty="0">
                <a:hlinkClick r:id="rId2" tooltip="Force (physics)"/>
              </a:rPr>
              <a:t>force</a:t>
            </a:r>
            <a:r>
              <a:rPr lang="en-US" dirty="0"/>
              <a:t> (the deformation energy in this case is transferred through work) or</a:t>
            </a:r>
          </a:p>
          <a:p>
            <a:pPr marL="0" indent="0">
              <a:buNone/>
            </a:pPr>
            <a:r>
              <a:rPr lang="en-US" dirty="0" smtClean="0"/>
              <a:t>2. a </a:t>
            </a:r>
            <a:r>
              <a:rPr lang="en-US" dirty="0"/>
              <a:t>change in temperature (the deformation energy in this case is transferred through heat</a:t>
            </a:r>
            <a:r>
              <a:rPr lang="en-US" dirty="0" smtClean="0"/>
              <a:t>).</a:t>
            </a:r>
            <a:endParaRPr lang="en-US" dirty="0"/>
          </a:p>
        </p:txBody>
      </p:sp>
    </p:spTree>
    <p:extLst>
      <p:ext uri="{BB962C8B-B14F-4D97-AF65-F5344CB8AC3E}">
        <p14:creationId xmlns:p14="http://schemas.microsoft.com/office/powerpoint/2010/main" val="9877398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646" y="2376943"/>
            <a:ext cx="7494707" cy="2972477"/>
          </a:xfrm>
        </p:spPr>
      </p:pic>
    </p:spTree>
    <p:extLst>
      <p:ext uri="{BB962C8B-B14F-4D97-AF65-F5344CB8AC3E}">
        <p14:creationId xmlns:p14="http://schemas.microsoft.com/office/powerpoint/2010/main" val="27591198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t>Elasticity</a:t>
            </a:r>
            <a:endParaRPr lang="en-US" sz="9600" dirty="0"/>
          </a:p>
        </p:txBody>
      </p:sp>
      <p:sp>
        <p:nvSpPr>
          <p:cNvPr id="3" name="Content Placeholder 2"/>
          <p:cNvSpPr>
            <a:spLocks noGrp="1"/>
          </p:cNvSpPr>
          <p:nvPr>
            <p:ph idx="1"/>
          </p:nvPr>
        </p:nvSpPr>
        <p:spPr/>
        <p:txBody>
          <a:bodyPr/>
          <a:lstStyle/>
          <a:p>
            <a:pPr marL="0" indent="0">
              <a:buNone/>
            </a:pPr>
            <a:r>
              <a:rPr lang="en-US" b="1" dirty="0"/>
              <a:t>E</a:t>
            </a:r>
            <a:r>
              <a:rPr lang="en-US" b="1" dirty="0" smtClean="0"/>
              <a:t>lasticity</a:t>
            </a:r>
            <a:r>
              <a:rPr lang="en-US" dirty="0" smtClean="0"/>
              <a:t> (from </a:t>
            </a:r>
            <a:r>
              <a:rPr lang="en-US" dirty="0" smtClean="0">
                <a:hlinkClick r:id="rId2" tooltip="Ancient Greek"/>
              </a:rPr>
              <a:t>Greek</a:t>
            </a:r>
            <a:r>
              <a:rPr lang="en-US" dirty="0" smtClean="0"/>
              <a:t> </a:t>
            </a:r>
            <a:r>
              <a:rPr lang="en-US" dirty="0" err="1" smtClean="0"/>
              <a:t>ἐλ</a:t>
            </a:r>
            <a:r>
              <a:rPr lang="en-US" dirty="0" smtClean="0"/>
              <a:t>αστός "ductible") is the tendency of solid materials to return to their original shape after being deformed. Solid objects will </a:t>
            </a:r>
            <a:r>
              <a:rPr lang="en-US" dirty="0" smtClean="0">
                <a:hlinkClick r:id="rId3" tooltip="Deformation (engineering)"/>
              </a:rPr>
              <a:t>deform</a:t>
            </a:r>
            <a:r>
              <a:rPr lang="en-US" dirty="0" smtClean="0"/>
              <a:t> when </a:t>
            </a:r>
            <a:r>
              <a:rPr lang="en-US" dirty="0" smtClean="0">
                <a:hlinkClick r:id="rId4" tooltip="Structural load"/>
              </a:rPr>
              <a:t>forces</a:t>
            </a:r>
            <a:r>
              <a:rPr lang="en-US" dirty="0" smtClean="0"/>
              <a:t> are applied on them. If the material is elastic, the object will return to its initial shape and size when these forces are removed.</a:t>
            </a:r>
            <a:endParaRPr lang="en-US" dirty="0"/>
          </a:p>
        </p:txBody>
      </p:sp>
    </p:spTree>
    <p:extLst>
      <p:ext uri="{BB962C8B-B14F-4D97-AF65-F5344CB8AC3E}">
        <p14:creationId xmlns:p14="http://schemas.microsoft.com/office/powerpoint/2010/main" val="109119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8000" dirty="0"/>
              <a:t>Internal forces cannot move the center of mass of a mechanical system. </a:t>
            </a:r>
          </a:p>
        </p:txBody>
      </p:sp>
    </p:spTree>
    <p:extLst>
      <p:ext uri="{BB962C8B-B14F-4D97-AF65-F5344CB8AC3E}">
        <p14:creationId xmlns:p14="http://schemas.microsoft.com/office/powerpoint/2010/main" val="23657777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7859" y="1600200"/>
            <a:ext cx="5148282" cy="4525963"/>
          </a:xfrm>
        </p:spPr>
      </p:pic>
    </p:spTree>
    <p:extLst>
      <p:ext uri="{BB962C8B-B14F-4D97-AF65-F5344CB8AC3E}">
        <p14:creationId xmlns:p14="http://schemas.microsoft.com/office/powerpoint/2010/main" val="19308741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Hooke's Law</a:t>
            </a:r>
            <a:endParaRPr lang="en-US" sz="9600"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Hooke's law</a:t>
            </a:r>
            <a:r>
              <a:rPr lang="en-US" dirty="0" smtClean="0"/>
              <a:t> is a principle of </a:t>
            </a:r>
            <a:r>
              <a:rPr lang="en-US" dirty="0" smtClean="0">
                <a:hlinkClick r:id="rId2" tooltip="Physics"/>
              </a:rPr>
              <a:t>physics</a:t>
            </a:r>
            <a:r>
              <a:rPr lang="en-US" dirty="0" smtClean="0"/>
              <a:t> that states that the </a:t>
            </a:r>
            <a:r>
              <a:rPr lang="en-US" dirty="0" smtClean="0">
                <a:hlinkClick r:id="rId3" tooltip="Force"/>
              </a:rPr>
              <a:t>force</a:t>
            </a:r>
            <a:r>
              <a:rPr lang="en-US" dirty="0" smtClean="0"/>
              <a:t> F needed to extend or compress a </a:t>
            </a:r>
            <a:r>
              <a:rPr lang="en-US" dirty="0" smtClean="0">
                <a:hlinkClick r:id="rId4" tooltip="Spring (mechanics)"/>
              </a:rPr>
              <a:t>spring</a:t>
            </a:r>
            <a:r>
              <a:rPr lang="en-US" dirty="0" smtClean="0"/>
              <a:t> by some distance X is proportional to that distance. That is: F = </a:t>
            </a:r>
            <a:r>
              <a:rPr lang="en-US" dirty="0" err="1" smtClean="0"/>
              <a:t>kX</a:t>
            </a:r>
            <a:r>
              <a:rPr lang="en-US" dirty="0" smtClean="0"/>
              <a:t>, where k is a constant factor characteristic of the spring, its </a:t>
            </a:r>
            <a:r>
              <a:rPr lang="en-US" dirty="0" smtClean="0">
                <a:hlinkClick r:id="rId5" tooltip="Stiffness"/>
              </a:rPr>
              <a:t>stiffness</a:t>
            </a:r>
            <a:r>
              <a:rPr lang="en-US" dirty="0" smtClean="0"/>
              <a:t>. The law is named after 17th century British physicist </a:t>
            </a:r>
            <a:r>
              <a:rPr lang="en-US" dirty="0" smtClean="0">
                <a:hlinkClick r:id="rId6" tooltip="Robert Hooke"/>
              </a:rPr>
              <a:t>Robert Hooke</a:t>
            </a:r>
            <a:r>
              <a:rPr lang="en-US" dirty="0" smtClean="0"/>
              <a:t>. He first stated the law in 1660 as a </a:t>
            </a:r>
            <a:r>
              <a:rPr lang="en-US" dirty="0" smtClean="0">
                <a:hlinkClick r:id="rId7" tooltip="Latin"/>
              </a:rPr>
              <a:t>Latin</a:t>
            </a:r>
            <a:r>
              <a:rPr lang="en-US" dirty="0" smtClean="0"/>
              <a:t> </a:t>
            </a:r>
            <a:r>
              <a:rPr lang="en-US" dirty="0" smtClean="0">
                <a:hlinkClick r:id="rId8" tooltip="Anagram"/>
              </a:rPr>
              <a:t>anagram</a:t>
            </a:r>
            <a:r>
              <a:rPr lang="en-US" dirty="0" smtClean="0"/>
              <a:t>. He published the solution of his anagram in 1678 as: </a:t>
            </a:r>
            <a:r>
              <a:rPr lang="en-US" i="1" dirty="0" err="1" smtClean="0"/>
              <a:t>ut</a:t>
            </a:r>
            <a:r>
              <a:rPr lang="en-US" i="1" dirty="0" smtClean="0"/>
              <a:t> </a:t>
            </a:r>
            <a:r>
              <a:rPr lang="en-US" i="1" dirty="0" err="1" smtClean="0"/>
              <a:t>tensio</a:t>
            </a:r>
            <a:r>
              <a:rPr lang="en-US" i="1" dirty="0" smtClean="0"/>
              <a:t>, sic </a:t>
            </a:r>
            <a:r>
              <a:rPr lang="en-US" i="1" dirty="0" err="1" smtClean="0"/>
              <a:t>vis</a:t>
            </a:r>
            <a:r>
              <a:rPr lang="en-US" dirty="0" smtClean="0"/>
              <a:t> ("as the extension, so the force" or "the extension is proportional to the force").</a:t>
            </a:r>
            <a:endParaRPr lang="en-US" dirty="0"/>
          </a:p>
        </p:txBody>
      </p:sp>
    </p:spTree>
    <p:extLst>
      <p:ext uri="{BB962C8B-B14F-4D97-AF65-F5344CB8AC3E}">
        <p14:creationId xmlns:p14="http://schemas.microsoft.com/office/powerpoint/2010/main" val="4176136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350" y="1767681"/>
            <a:ext cx="2781300" cy="4191000"/>
          </a:xfrm>
        </p:spPr>
      </p:pic>
    </p:spTree>
    <p:extLst>
      <p:ext uri="{BB962C8B-B14F-4D97-AF65-F5344CB8AC3E}">
        <p14:creationId xmlns:p14="http://schemas.microsoft.com/office/powerpoint/2010/main" val="28202802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Oscillation</a:t>
            </a:r>
            <a:endParaRPr lang="en-US" sz="96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Oscillation</a:t>
            </a:r>
            <a:r>
              <a:rPr lang="en-US" dirty="0"/>
              <a:t> is the repetitive variation, typically in </a:t>
            </a:r>
            <a:r>
              <a:rPr lang="en-US" dirty="0">
                <a:hlinkClick r:id="rId2" tooltip="Time"/>
              </a:rPr>
              <a:t>time</a:t>
            </a:r>
            <a:r>
              <a:rPr lang="en-US" dirty="0"/>
              <a:t>, of some measure about a central value (often a point of </a:t>
            </a:r>
            <a:r>
              <a:rPr lang="en-US" dirty="0">
                <a:hlinkClick r:id="rId3" tooltip="Mechanical equilibrium"/>
              </a:rPr>
              <a:t>equilibrium</a:t>
            </a:r>
            <a:r>
              <a:rPr lang="en-US" dirty="0"/>
              <a:t>) or between two or more different states. Familiar examples include a swinging </a:t>
            </a:r>
            <a:r>
              <a:rPr lang="en-US" dirty="0">
                <a:hlinkClick r:id="rId4" tooltip="Pendulum"/>
              </a:rPr>
              <a:t>pendulum</a:t>
            </a:r>
            <a:r>
              <a:rPr lang="en-US" dirty="0"/>
              <a:t> and </a:t>
            </a:r>
            <a:r>
              <a:rPr lang="en-US" dirty="0">
                <a:hlinkClick r:id="rId5" tooltip="Alternating current"/>
              </a:rPr>
              <a:t>alternating current</a:t>
            </a:r>
            <a:r>
              <a:rPr lang="en-US" dirty="0"/>
              <a:t> power. The term </a:t>
            </a:r>
            <a:r>
              <a:rPr lang="en-US" dirty="0">
                <a:hlinkClick r:id="rId6" tooltip="Vibration"/>
              </a:rPr>
              <a:t>vibration</a:t>
            </a:r>
            <a:r>
              <a:rPr lang="en-US" dirty="0"/>
              <a:t> is sometimes used more narrowly to mean a mechanical oscillation but is sometimes used as a synonym of "oscillation". Oscillations occur not only in mechanical systems but also in </a:t>
            </a:r>
            <a:r>
              <a:rPr lang="en-US" dirty="0">
                <a:hlinkClick r:id="rId7" tooltip="Dynamic system"/>
              </a:rPr>
              <a:t>dynamic systems</a:t>
            </a:r>
            <a:r>
              <a:rPr lang="en-US" dirty="0"/>
              <a:t> in virtually every area of science: for example the beating </a:t>
            </a:r>
            <a:r>
              <a:rPr lang="en-US" dirty="0">
                <a:hlinkClick r:id="rId8" tooltip="Human heart"/>
              </a:rPr>
              <a:t>human heart</a:t>
            </a:r>
            <a:r>
              <a:rPr lang="en-US" dirty="0"/>
              <a:t>, </a:t>
            </a:r>
            <a:r>
              <a:rPr lang="en-US" dirty="0">
                <a:hlinkClick r:id="rId9" tooltip="Business cycle"/>
              </a:rPr>
              <a:t>business cycles</a:t>
            </a:r>
            <a:r>
              <a:rPr lang="en-US" dirty="0"/>
              <a:t> in </a:t>
            </a:r>
            <a:r>
              <a:rPr lang="en-US" dirty="0">
                <a:hlinkClick r:id="rId10" tooltip="Economics"/>
              </a:rPr>
              <a:t>economics</a:t>
            </a:r>
            <a:r>
              <a:rPr lang="en-US" dirty="0"/>
              <a:t>, </a:t>
            </a:r>
            <a:r>
              <a:rPr lang="en-US" dirty="0">
                <a:hlinkClick r:id="rId11" tooltip="Predator-prey"/>
              </a:rPr>
              <a:t>predator-prey</a:t>
            </a:r>
            <a:r>
              <a:rPr lang="en-US" dirty="0"/>
              <a:t> population cycles in </a:t>
            </a:r>
            <a:r>
              <a:rPr lang="en-US" dirty="0">
                <a:hlinkClick r:id="rId12" tooltip="Ecology"/>
              </a:rPr>
              <a:t>ecology</a:t>
            </a:r>
            <a:r>
              <a:rPr lang="en-US" dirty="0"/>
              <a:t>, geothermal </a:t>
            </a:r>
            <a:r>
              <a:rPr lang="en-US" dirty="0">
                <a:hlinkClick r:id="rId13" tooltip="Geyser"/>
              </a:rPr>
              <a:t>geysers</a:t>
            </a:r>
            <a:r>
              <a:rPr lang="en-US" dirty="0"/>
              <a:t> in </a:t>
            </a:r>
            <a:r>
              <a:rPr lang="en-US" dirty="0">
                <a:hlinkClick r:id="rId14" tooltip="Geology"/>
              </a:rPr>
              <a:t>geology</a:t>
            </a:r>
            <a:r>
              <a:rPr lang="en-US" dirty="0"/>
              <a:t>, vibrating strings in </a:t>
            </a:r>
            <a:r>
              <a:rPr lang="en-US" dirty="0">
                <a:hlinkClick r:id="rId15" tooltip="Musical instrument"/>
              </a:rPr>
              <a:t>musical instruments</a:t>
            </a:r>
            <a:r>
              <a:rPr lang="en-US" dirty="0"/>
              <a:t>, periodic firing of </a:t>
            </a:r>
            <a:r>
              <a:rPr lang="en-US" dirty="0">
                <a:hlinkClick r:id="rId16" tooltip="Nerve cell"/>
              </a:rPr>
              <a:t>nerve cells</a:t>
            </a:r>
            <a:r>
              <a:rPr lang="en-US" dirty="0"/>
              <a:t> in the brain, and the periodic swelling of </a:t>
            </a:r>
            <a:r>
              <a:rPr lang="en-US" dirty="0">
                <a:hlinkClick r:id="rId17" tooltip="Cepheid variable"/>
              </a:rPr>
              <a:t>Cepheid variable</a:t>
            </a:r>
            <a:r>
              <a:rPr lang="en-US" dirty="0"/>
              <a:t> stars in </a:t>
            </a:r>
            <a:r>
              <a:rPr lang="en-US" dirty="0">
                <a:hlinkClick r:id="rId18" tooltip="Astronomy"/>
              </a:rPr>
              <a:t>astronomy</a:t>
            </a:r>
            <a:r>
              <a:rPr lang="en-US" dirty="0" smtClean="0"/>
              <a:t>.</a:t>
            </a:r>
            <a:endParaRPr lang="en-US" dirty="0"/>
          </a:p>
        </p:txBody>
      </p:sp>
    </p:spTree>
    <p:extLst>
      <p:ext uri="{BB962C8B-B14F-4D97-AF65-F5344CB8AC3E}">
        <p14:creationId xmlns:p14="http://schemas.microsoft.com/office/powerpoint/2010/main" val="2429951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7100" y="2705894"/>
            <a:ext cx="2209800" cy="2314575"/>
          </a:xfrm>
        </p:spPr>
      </p:pic>
    </p:spTree>
    <p:extLst>
      <p:ext uri="{BB962C8B-B14F-4D97-AF65-F5344CB8AC3E}">
        <p14:creationId xmlns:p14="http://schemas.microsoft.com/office/powerpoint/2010/main" val="41398815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Vibration</a:t>
            </a:r>
            <a:endParaRPr lang="en-US" sz="9600" dirty="0"/>
          </a:p>
        </p:txBody>
      </p:sp>
      <p:sp>
        <p:nvSpPr>
          <p:cNvPr id="3" name="Content Placeholder 2"/>
          <p:cNvSpPr>
            <a:spLocks noGrp="1"/>
          </p:cNvSpPr>
          <p:nvPr>
            <p:ph idx="1"/>
          </p:nvPr>
        </p:nvSpPr>
        <p:spPr>
          <a:xfrm>
            <a:off x="457200" y="1600200"/>
            <a:ext cx="8229600" cy="4953000"/>
          </a:xfrm>
        </p:spPr>
        <p:txBody>
          <a:bodyPr>
            <a:noAutofit/>
          </a:bodyPr>
          <a:lstStyle/>
          <a:p>
            <a:pPr marL="0" indent="0">
              <a:buNone/>
            </a:pPr>
            <a:r>
              <a:rPr lang="en-US" sz="1600" b="1" dirty="0"/>
              <a:t>Vibration</a:t>
            </a:r>
            <a:r>
              <a:rPr lang="en-US" sz="1600" dirty="0"/>
              <a:t> is a mechanical phenomenon whereby </a:t>
            </a:r>
            <a:r>
              <a:rPr lang="en-US" sz="1600" dirty="0">
                <a:hlinkClick r:id="rId2" tooltip="Oscillation"/>
              </a:rPr>
              <a:t>oscillations</a:t>
            </a:r>
            <a:r>
              <a:rPr lang="en-US" sz="1600" dirty="0"/>
              <a:t> occur about an </a:t>
            </a:r>
            <a:r>
              <a:rPr lang="en-US" sz="1600" dirty="0">
                <a:hlinkClick r:id="rId3" tooltip="Equilibrium point"/>
              </a:rPr>
              <a:t>equilibrium point</a:t>
            </a:r>
            <a:r>
              <a:rPr lang="en-US" sz="1600" dirty="0"/>
              <a:t>. The oscillations may be </a:t>
            </a:r>
            <a:r>
              <a:rPr lang="en-US" sz="1600" dirty="0">
                <a:hlinkClick r:id="rId4" tooltip="Periodic function"/>
              </a:rPr>
              <a:t>periodic</a:t>
            </a:r>
            <a:r>
              <a:rPr lang="en-US" sz="1600" dirty="0"/>
              <a:t> such as the motion of a pendulum or </a:t>
            </a:r>
            <a:r>
              <a:rPr lang="en-US" sz="1600" dirty="0">
                <a:hlinkClick r:id="rId5" tooltip="Random"/>
              </a:rPr>
              <a:t>random</a:t>
            </a:r>
            <a:r>
              <a:rPr lang="en-US" sz="1600" dirty="0"/>
              <a:t> such as the movement of a tire on a gravel road.</a:t>
            </a:r>
          </a:p>
          <a:p>
            <a:pPr marL="0" indent="0">
              <a:buNone/>
            </a:pPr>
            <a:r>
              <a:rPr lang="en-US" sz="1600" dirty="0"/>
              <a:t>Vibration is occasionally "desirable". For example, the motion of a </a:t>
            </a:r>
            <a:r>
              <a:rPr lang="en-US" sz="1600" dirty="0">
                <a:hlinkClick r:id="rId6" tooltip="Tuning fork"/>
              </a:rPr>
              <a:t>tuning fork</a:t>
            </a:r>
            <a:r>
              <a:rPr lang="en-US" sz="1600" dirty="0"/>
              <a:t>, the </a:t>
            </a:r>
            <a:r>
              <a:rPr lang="en-US" sz="1600" dirty="0">
                <a:hlinkClick r:id="rId7" tooltip="Reed (music)"/>
              </a:rPr>
              <a:t>reed</a:t>
            </a:r>
            <a:r>
              <a:rPr lang="en-US" sz="1600" dirty="0"/>
              <a:t> in a </a:t>
            </a:r>
            <a:r>
              <a:rPr lang="en-US" sz="1600" dirty="0">
                <a:hlinkClick r:id="rId8" tooltip="Woodwind instrument"/>
              </a:rPr>
              <a:t>woodwind instrument</a:t>
            </a:r>
            <a:r>
              <a:rPr lang="en-US" sz="1600" dirty="0"/>
              <a:t> or </a:t>
            </a:r>
            <a:r>
              <a:rPr lang="en-US" sz="1600" dirty="0">
                <a:hlinkClick r:id="rId9" tooltip="Harmonica"/>
              </a:rPr>
              <a:t>harmonica</a:t>
            </a:r>
            <a:r>
              <a:rPr lang="en-US" sz="1600" dirty="0"/>
              <a:t>, or </a:t>
            </a:r>
            <a:r>
              <a:rPr lang="en-US" sz="1600" dirty="0">
                <a:hlinkClick r:id="rId10" tooltip="Mobile phones"/>
              </a:rPr>
              <a:t>mobile phones</a:t>
            </a:r>
            <a:r>
              <a:rPr lang="en-US" sz="1600" dirty="0"/>
              <a:t> or the cone of a </a:t>
            </a:r>
            <a:r>
              <a:rPr lang="en-US" sz="1600" dirty="0">
                <a:hlinkClick r:id="rId11" tooltip="Loudspeaker"/>
              </a:rPr>
              <a:t>loudspeaker</a:t>
            </a:r>
            <a:r>
              <a:rPr lang="en-US" sz="1600" dirty="0"/>
              <a:t> is desirable vibration, necessary for the correct functioning of the various devices.</a:t>
            </a:r>
          </a:p>
          <a:p>
            <a:pPr marL="0" indent="0">
              <a:buNone/>
            </a:pPr>
            <a:r>
              <a:rPr lang="en-US" sz="1600" dirty="0"/>
              <a:t>More often, vibration is undesirable, wasting </a:t>
            </a:r>
            <a:r>
              <a:rPr lang="en-US" sz="1600" dirty="0">
                <a:hlinkClick r:id="rId12" tooltip="Energy"/>
              </a:rPr>
              <a:t>energy</a:t>
            </a:r>
            <a:r>
              <a:rPr lang="en-US" sz="1600" dirty="0"/>
              <a:t> and creating unwanted </a:t>
            </a:r>
            <a:r>
              <a:rPr lang="en-US" sz="1600" dirty="0">
                <a:hlinkClick r:id="rId13" tooltip="Sound"/>
              </a:rPr>
              <a:t>sound</a:t>
            </a:r>
            <a:r>
              <a:rPr lang="en-US" sz="1600" dirty="0"/>
              <a:t> – </a:t>
            </a:r>
            <a:r>
              <a:rPr lang="en-US" sz="1600" dirty="0">
                <a:hlinkClick r:id="rId14" tooltip="Noise"/>
              </a:rPr>
              <a:t>noise</a:t>
            </a:r>
            <a:r>
              <a:rPr lang="en-US" sz="1600" dirty="0"/>
              <a:t>. For example, the vibrational motions of </a:t>
            </a:r>
            <a:r>
              <a:rPr lang="en-US" sz="1600" dirty="0">
                <a:hlinkClick r:id="rId15" tooltip="Engine"/>
              </a:rPr>
              <a:t>engines</a:t>
            </a:r>
            <a:r>
              <a:rPr lang="en-US" sz="1600" dirty="0"/>
              <a:t>, </a:t>
            </a:r>
            <a:r>
              <a:rPr lang="en-US" sz="1600" dirty="0">
                <a:hlinkClick r:id="rId16" tooltip="Electric motor"/>
              </a:rPr>
              <a:t>electric motors</a:t>
            </a:r>
            <a:r>
              <a:rPr lang="en-US" sz="1600" dirty="0"/>
              <a:t>, or any </a:t>
            </a:r>
            <a:r>
              <a:rPr lang="en-US" sz="1600" dirty="0">
                <a:hlinkClick r:id="rId17" tooltip="Machine"/>
              </a:rPr>
              <a:t>mechanical device</a:t>
            </a:r>
            <a:r>
              <a:rPr lang="en-US" sz="1600" dirty="0"/>
              <a:t> in operation are typically unwanted. Such vibrations can be caused by </a:t>
            </a:r>
            <a:r>
              <a:rPr lang="en-US" sz="1600" dirty="0">
                <a:hlinkClick r:id="rId18" tooltip="Engine balance"/>
              </a:rPr>
              <a:t>imbalances</a:t>
            </a:r>
            <a:r>
              <a:rPr lang="en-US" sz="1600" dirty="0"/>
              <a:t> in the rotating parts, uneven </a:t>
            </a:r>
            <a:r>
              <a:rPr lang="en-US" sz="1600" dirty="0">
                <a:hlinkClick r:id="rId19" tooltip="Friction"/>
              </a:rPr>
              <a:t>friction</a:t>
            </a:r>
            <a:r>
              <a:rPr lang="en-US" sz="1600" dirty="0"/>
              <a:t>, the meshing of </a:t>
            </a:r>
            <a:r>
              <a:rPr lang="en-US" sz="1600" dirty="0">
                <a:hlinkClick r:id="rId20" tooltip="Gear"/>
              </a:rPr>
              <a:t>gear</a:t>
            </a:r>
            <a:r>
              <a:rPr lang="en-US" sz="1600" dirty="0"/>
              <a:t> teeth, etc. Careful designs usually minimize unwanted vibrations.</a:t>
            </a:r>
          </a:p>
          <a:p>
            <a:pPr marL="0" indent="0">
              <a:buNone/>
            </a:pPr>
            <a:r>
              <a:rPr lang="en-US" sz="1600" dirty="0"/>
              <a:t>The study of sound and vibration are closely related. Sound, or "pressure </a:t>
            </a:r>
            <a:r>
              <a:rPr lang="en-US" sz="1600" dirty="0">
                <a:hlinkClick r:id="rId21" tooltip="Wave"/>
              </a:rPr>
              <a:t>waves</a:t>
            </a:r>
            <a:r>
              <a:rPr lang="en-US" sz="1600" dirty="0"/>
              <a:t>", are generated by vibrating structures (e.g. </a:t>
            </a:r>
            <a:r>
              <a:rPr lang="en-US" sz="1600" dirty="0">
                <a:hlinkClick r:id="rId22" tooltip="Vocal cords"/>
              </a:rPr>
              <a:t>vocal cords</a:t>
            </a:r>
            <a:r>
              <a:rPr lang="en-US" sz="1600" dirty="0"/>
              <a:t>); these pressure waves can also induce the vibration of structures (e.g. </a:t>
            </a:r>
            <a:r>
              <a:rPr lang="en-US" sz="1600" dirty="0">
                <a:hlinkClick r:id="rId23" tooltip="Ear drum"/>
              </a:rPr>
              <a:t>ear drum</a:t>
            </a:r>
            <a:r>
              <a:rPr lang="en-US" sz="1600" dirty="0"/>
              <a:t>). Hence, when trying to reduce noise it is often a problem in trying to reduce vibration.</a:t>
            </a:r>
          </a:p>
          <a:p>
            <a:pPr marL="0" indent="0">
              <a:buNone/>
            </a:pPr>
            <a:r>
              <a:rPr lang="en-US" sz="1600" dirty="0"/>
              <a:t>One of the possible modes of </a:t>
            </a:r>
            <a:r>
              <a:rPr lang="en-US" sz="1600" dirty="0">
                <a:hlinkClick r:id="rId24" tooltip="Vibrations of a circular drum"/>
              </a:rPr>
              <a:t>vibration of a circular drum</a:t>
            </a:r>
            <a:r>
              <a:rPr lang="en-US" sz="1600" dirty="0"/>
              <a:t> (see </a:t>
            </a:r>
            <a:r>
              <a:rPr lang="en-US" sz="1600" dirty="0">
                <a:hlinkClick r:id="rId25" tooltip="commons:Category:Drum vibration animations"/>
              </a:rPr>
              <a:t>other modes</a:t>
            </a:r>
            <a:r>
              <a:rPr lang="en-US" sz="1600" dirty="0"/>
              <a:t>).</a:t>
            </a:r>
          </a:p>
          <a:p>
            <a:pPr marL="0" indent="0">
              <a:buNone/>
            </a:pPr>
            <a:r>
              <a:rPr lang="en-US" sz="1600" dirty="0"/>
              <a:t>Car Suspension: designing vibration control is undertaken as part of </a:t>
            </a:r>
            <a:r>
              <a:rPr lang="en-US" sz="1600" dirty="0">
                <a:hlinkClick r:id="rId26" tooltip="Acoustical engineering"/>
              </a:rPr>
              <a:t>acoustic</a:t>
            </a:r>
            <a:r>
              <a:rPr lang="en-US" sz="1600" dirty="0"/>
              <a:t>, </a:t>
            </a:r>
            <a:r>
              <a:rPr lang="en-US" sz="1600" dirty="0">
                <a:hlinkClick r:id="rId27" tooltip="Automotive engineering"/>
              </a:rPr>
              <a:t>automotive</a:t>
            </a:r>
            <a:r>
              <a:rPr lang="en-US" sz="1600" dirty="0"/>
              <a:t> or </a:t>
            </a:r>
            <a:r>
              <a:rPr lang="en-US" sz="1600" dirty="0">
                <a:hlinkClick r:id="rId28" tooltip="Mechanical engineering"/>
              </a:rPr>
              <a:t>mechanical</a:t>
            </a:r>
            <a:r>
              <a:rPr lang="en-US" sz="1600" dirty="0"/>
              <a:t> </a:t>
            </a:r>
            <a:r>
              <a:rPr lang="en-US" sz="1600" dirty="0">
                <a:hlinkClick r:id="rId29" tooltip="Engineering"/>
              </a:rPr>
              <a:t>engineering</a:t>
            </a:r>
            <a:r>
              <a:rPr lang="en-US" sz="1600" dirty="0" smtClean="0"/>
              <a:t>.</a:t>
            </a:r>
            <a:endParaRPr lang="en-US" sz="1600" dirty="0"/>
          </a:p>
        </p:txBody>
      </p:sp>
    </p:spTree>
    <p:extLst>
      <p:ext uri="{BB962C8B-B14F-4D97-AF65-F5344CB8AC3E}">
        <p14:creationId xmlns:p14="http://schemas.microsoft.com/office/powerpoint/2010/main" val="2458065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1654" y="2179158"/>
            <a:ext cx="5440691" cy="3368047"/>
          </a:xfrm>
        </p:spPr>
      </p:pic>
    </p:spTree>
    <p:extLst>
      <p:ext uri="{BB962C8B-B14F-4D97-AF65-F5344CB8AC3E}">
        <p14:creationId xmlns:p14="http://schemas.microsoft.com/office/powerpoint/2010/main" val="18063817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t>Resonance</a:t>
            </a:r>
            <a:endParaRPr lang="en-US" sz="9600" dirty="0"/>
          </a:p>
        </p:txBody>
      </p:sp>
      <p:sp>
        <p:nvSpPr>
          <p:cNvPr id="3" name="Content Placeholder 2"/>
          <p:cNvSpPr>
            <a:spLocks noGrp="1"/>
          </p:cNvSpPr>
          <p:nvPr>
            <p:ph idx="1"/>
          </p:nvPr>
        </p:nvSpPr>
        <p:spPr/>
        <p:txBody>
          <a:bodyPr/>
          <a:lstStyle/>
          <a:p>
            <a:pPr marL="0" indent="0">
              <a:buNone/>
            </a:pPr>
            <a:r>
              <a:rPr lang="en-US" b="1" dirty="0" smtClean="0"/>
              <a:t>Resonance</a:t>
            </a:r>
            <a:r>
              <a:rPr lang="en-US" dirty="0" smtClean="0"/>
              <a:t> </a:t>
            </a:r>
            <a:r>
              <a:rPr lang="en-US" dirty="0"/>
              <a:t>is the tendency of a system to </a:t>
            </a:r>
            <a:r>
              <a:rPr lang="en-US" dirty="0">
                <a:hlinkClick r:id="rId2" tooltip="Oscillate"/>
              </a:rPr>
              <a:t>oscillate</a:t>
            </a:r>
            <a:r>
              <a:rPr lang="en-US" dirty="0"/>
              <a:t> with greater </a:t>
            </a:r>
            <a:r>
              <a:rPr lang="en-US" dirty="0">
                <a:hlinkClick r:id="rId3" tooltip="Amplitude"/>
              </a:rPr>
              <a:t>amplitude</a:t>
            </a:r>
            <a:r>
              <a:rPr lang="en-US" dirty="0"/>
              <a:t> at some </a:t>
            </a:r>
            <a:r>
              <a:rPr lang="en-US" dirty="0">
                <a:hlinkClick r:id="rId4" tooltip="Frequency"/>
              </a:rPr>
              <a:t>frequencies</a:t>
            </a:r>
            <a:r>
              <a:rPr lang="en-US" dirty="0"/>
              <a:t> than at others. Frequencies at which the response amplitude is a relative maximum are known as the system's </a:t>
            </a:r>
            <a:r>
              <a:rPr lang="en-US" b="1" dirty="0"/>
              <a:t>resonant frequencies</a:t>
            </a:r>
            <a:r>
              <a:rPr lang="en-US" dirty="0"/>
              <a:t>, or </a:t>
            </a:r>
            <a:r>
              <a:rPr lang="en-US" b="1" dirty="0"/>
              <a:t>resonance frequencies</a:t>
            </a:r>
            <a:r>
              <a:rPr lang="en-US" dirty="0"/>
              <a:t>. At these frequencies, even small </a:t>
            </a:r>
            <a:r>
              <a:rPr lang="en-US" dirty="0">
                <a:hlinkClick r:id="rId5" tooltip="Periodic function"/>
              </a:rPr>
              <a:t>periodic</a:t>
            </a:r>
            <a:r>
              <a:rPr lang="en-US" dirty="0"/>
              <a:t> driving forces can produce large amplitude oscillations, because the system stores </a:t>
            </a:r>
            <a:r>
              <a:rPr lang="en-US" dirty="0">
                <a:hlinkClick r:id="rId6" tooltip="Vibrational energy"/>
              </a:rPr>
              <a:t>vibrational energy</a:t>
            </a:r>
            <a:r>
              <a:rPr lang="en-US" dirty="0"/>
              <a:t>.</a:t>
            </a:r>
          </a:p>
        </p:txBody>
      </p:sp>
    </p:spTree>
    <p:extLst>
      <p:ext uri="{BB962C8B-B14F-4D97-AF65-F5344CB8AC3E}">
        <p14:creationId xmlns:p14="http://schemas.microsoft.com/office/powerpoint/2010/main" val="3110599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Eigenvalues and </a:t>
            </a:r>
            <a:r>
              <a:rPr lang="en-US" b="1" dirty="0" smtClean="0"/>
              <a:t>eigenvectors</a:t>
            </a:r>
            <a:endParaRPr lang="en-US" dirty="0"/>
          </a:p>
        </p:txBody>
      </p:sp>
      <p:sp>
        <p:nvSpPr>
          <p:cNvPr id="3" name="Content Placeholder 2"/>
          <p:cNvSpPr>
            <a:spLocks noGrp="1"/>
          </p:cNvSpPr>
          <p:nvPr>
            <p:ph idx="1"/>
          </p:nvPr>
        </p:nvSpPr>
        <p:spPr/>
        <p:txBody>
          <a:bodyPr/>
          <a:lstStyle/>
          <a:p>
            <a:pPr marL="0" indent="0">
              <a:buNone/>
            </a:pPr>
            <a:r>
              <a:rPr lang="en-US" dirty="0"/>
              <a:t>An </a:t>
            </a:r>
            <a:r>
              <a:rPr lang="en-US" b="1" dirty="0"/>
              <a:t>eigenvector</a:t>
            </a:r>
            <a:r>
              <a:rPr lang="en-US" dirty="0"/>
              <a:t> of a </a:t>
            </a:r>
            <a:r>
              <a:rPr lang="en-US" dirty="0">
                <a:hlinkClick r:id="rId2" tooltip="Square matrix"/>
              </a:rPr>
              <a:t>square </a:t>
            </a:r>
            <a:r>
              <a:rPr lang="en-US" dirty="0" smtClean="0">
                <a:hlinkClick r:id="rId2" tooltip="Square matrix"/>
              </a:rPr>
              <a:t>matrix</a:t>
            </a:r>
            <a:r>
              <a:rPr lang="en-US" dirty="0"/>
              <a:t> A is a non-zero </a:t>
            </a:r>
            <a:r>
              <a:rPr lang="en-US" dirty="0" smtClean="0">
                <a:hlinkClick r:id="rId3" tooltip="Vector (mathematics)"/>
              </a:rPr>
              <a:t>vector</a:t>
            </a:r>
            <a:r>
              <a:rPr lang="en-US" dirty="0"/>
              <a:t> v that, when the matrix </a:t>
            </a:r>
            <a:r>
              <a:rPr lang="en-US" dirty="0" smtClean="0">
                <a:hlinkClick r:id="rId4" tooltip="Matrix multiplication"/>
              </a:rPr>
              <a:t>multiplies</a:t>
            </a:r>
            <a:r>
              <a:rPr lang="en-US" dirty="0"/>
              <a:t> v, yields a constant multiple of v, the latter multiplier being commonly denoted </a:t>
            </a:r>
            <a:r>
              <a:rPr lang="en-US" dirty="0" smtClean="0"/>
              <a:t>by L:</a:t>
            </a:r>
          </a:p>
          <a:p>
            <a:pPr marL="0" indent="0">
              <a:buNone/>
            </a:pPr>
            <a:r>
              <a:rPr lang="en-US" dirty="0" smtClean="0"/>
              <a:t>Av = </a:t>
            </a:r>
            <a:r>
              <a:rPr lang="en-US" smtClean="0"/>
              <a:t>Lv</a:t>
            </a:r>
            <a:endParaRPr lang="en-US" dirty="0"/>
          </a:p>
        </p:txBody>
      </p:sp>
    </p:spTree>
    <p:extLst>
      <p:ext uri="{BB962C8B-B14F-4D97-AF65-F5344CB8AC3E}">
        <p14:creationId xmlns:p14="http://schemas.microsoft.com/office/powerpoint/2010/main" val="1577905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Waves in </a:t>
            </a:r>
            <a:r>
              <a:rPr lang="en-US" sz="7200" b="1" dirty="0" smtClean="0"/>
              <a:t>mechanics</a:t>
            </a:r>
            <a:endParaRPr lang="en-US" sz="72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a:t>
            </a:r>
            <a:r>
              <a:rPr lang="en-US" dirty="0" smtClean="0"/>
              <a:t> </a:t>
            </a:r>
            <a:r>
              <a:rPr lang="en-US" b="1" dirty="0" smtClean="0"/>
              <a:t>wave</a:t>
            </a:r>
            <a:r>
              <a:rPr lang="en-US" dirty="0" smtClean="0"/>
              <a:t> is disturbance or oscillation that travels through matter or space, accompanied by a transfer of energy. </a:t>
            </a:r>
            <a:r>
              <a:rPr lang="en-US" b="1" dirty="0" smtClean="0"/>
              <a:t>Wave motion</a:t>
            </a:r>
            <a:r>
              <a:rPr lang="en-US" dirty="0" smtClean="0"/>
              <a:t> transfers </a:t>
            </a:r>
            <a:r>
              <a:rPr lang="en-US" dirty="0" smtClean="0">
                <a:hlinkClick r:id="rId2" tooltip="Energy"/>
              </a:rPr>
              <a:t>energy</a:t>
            </a:r>
            <a:r>
              <a:rPr lang="en-US" dirty="0" smtClean="0"/>
              <a:t> from one point to another, often with no permanent displacement of the particles of the medium—that is, with little or no associated mass transport. They consist, instead, of </a:t>
            </a:r>
            <a:r>
              <a:rPr lang="en-US" dirty="0" smtClean="0">
                <a:hlinkClick r:id="rId3" tooltip="Oscillation"/>
              </a:rPr>
              <a:t>oscillations</a:t>
            </a:r>
            <a:r>
              <a:rPr lang="en-US" dirty="0" smtClean="0"/>
              <a:t> or vibrations around almost fixed locations. Waves are described by a wave equation which sets out how the disturbance proceeds over time. The mathematical form of this equation varies depending on the type of wave.</a:t>
            </a:r>
            <a:endParaRPr lang="en-US" dirty="0"/>
          </a:p>
        </p:txBody>
      </p:sp>
    </p:spTree>
    <p:extLst>
      <p:ext uri="{BB962C8B-B14F-4D97-AF65-F5344CB8AC3E}">
        <p14:creationId xmlns:p14="http://schemas.microsoft.com/office/powerpoint/2010/main" val="149062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7200" u="sng" dirty="0"/>
              <a:t>Internal forces</a:t>
            </a:r>
            <a:r>
              <a:rPr lang="en-US" sz="7200" dirty="0"/>
              <a:t> contribute to change of kinetic energy of mechanical system. </a:t>
            </a:r>
          </a:p>
        </p:txBody>
      </p:sp>
    </p:spTree>
    <p:extLst>
      <p:ext uri="{BB962C8B-B14F-4D97-AF65-F5344CB8AC3E}">
        <p14:creationId xmlns:p14="http://schemas.microsoft.com/office/powerpoint/2010/main" val="21339629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in mechanics </a:t>
            </a:r>
            <a:r>
              <a:rPr lang="en-US" b="1" dirty="0"/>
              <a:t>(continued)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 </a:t>
            </a:r>
            <a:r>
              <a:rPr lang="en-US" b="1" dirty="0" smtClean="0"/>
              <a:t>mechanical wave</a:t>
            </a:r>
            <a:r>
              <a:rPr lang="en-US" dirty="0" smtClean="0"/>
              <a:t> is a </a:t>
            </a:r>
            <a:r>
              <a:rPr lang="en-US" dirty="0" smtClean="0">
                <a:hlinkClick r:id="rId2" tooltip="Wave"/>
              </a:rPr>
              <a:t>wave</a:t>
            </a:r>
            <a:r>
              <a:rPr lang="en-US" dirty="0" smtClean="0"/>
              <a:t> that propagates as an oscillation of </a:t>
            </a:r>
            <a:r>
              <a:rPr lang="en-US" dirty="0" smtClean="0">
                <a:hlinkClick r:id="rId3" tooltip="Matter"/>
              </a:rPr>
              <a:t>matter</a:t>
            </a:r>
            <a:r>
              <a:rPr lang="en-US" dirty="0" smtClean="0"/>
              <a:t>, and therefore transfers energy through a </a:t>
            </a:r>
            <a:r>
              <a:rPr lang="en-US" dirty="0" smtClean="0">
                <a:hlinkClick r:id="rId4" tooltip="Transmission medium"/>
              </a:rPr>
              <a:t>medium</a:t>
            </a:r>
            <a:r>
              <a:rPr lang="en-US" dirty="0" smtClean="0"/>
              <a:t>. While waves can move over long distances, the movement of the </a:t>
            </a:r>
            <a:r>
              <a:rPr lang="en-US" dirty="0" smtClean="0">
                <a:hlinkClick r:id="rId4" tooltip="Transmission medium"/>
              </a:rPr>
              <a:t>medium of transmission</a:t>
            </a:r>
            <a:r>
              <a:rPr lang="en-US" dirty="0" smtClean="0"/>
              <a:t>—the material—is limited. Therefore, oscillating material does not move far from its initial equilibrium position. Mechanical waves transport energy only. This energy propagates in the same direction as the wave. Any kind of wave (mechanical or electromagnetic) has a certain energy. No material is transported as a result of mechanical waves. Mechanical wave can be produced only in media which possess elasticity and inertia.</a:t>
            </a:r>
          </a:p>
        </p:txBody>
      </p:sp>
    </p:spTree>
    <p:extLst>
      <p:ext uri="{BB962C8B-B14F-4D97-AF65-F5344CB8AC3E}">
        <p14:creationId xmlns:p14="http://schemas.microsoft.com/office/powerpoint/2010/main" val="4841596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a:t>
            </a:r>
            <a:r>
              <a:rPr lang="en-US" b="1" dirty="0" smtClean="0"/>
              <a:t>) </a:t>
            </a:r>
            <a:r>
              <a:rPr lang="en-US" dirty="0" smtClean="0"/>
              <a:t>Waves in mechanics</a:t>
            </a:r>
            <a:endParaRPr lang="en-US" dirty="0"/>
          </a:p>
        </p:txBody>
      </p:sp>
      <p:sp>
        <p:nvSpPr>
          <p:cNvPr id="3" name="Content Placeholder 2"/>
          <p:cNvSpPr>
            <a:spLocks noGrp="1"/>
          </p:cNvSpPr>
          <p:nvPr>
            <p:ph idx="1"/>
          </p:nvPr>
        </p:nvSpPr>
        <p:spPr/>
        <p:txBody>
          <a:bodyPr/>
          <a:lstStyle/>
          <a:p>
            <a:pPr marL="0" indent="0">
              <a:buNone/>
            </a:pPr>
            <a:r>
              <a:rPr lang="en-US" dirty="0" smtClean="0"/>
              <a:t>A mechanical wave requires an initial energy input. Once this initial energy is added, the wave travels through the medium until all its energy is transferred.</a:t>
            </a:r>
            <a:endParaRPr lang="en-US" dirty="0"/>
          </a:p>
        </p:txBody>
      </p:sp>
    </p:spTree>
    <p:extLst>
      <p:ext uri="{BB962C8B-B14F-4D97-AF65-F5344CB8AC3E}">
        <p14:creationId xmlns:p14="http://schemas.microsoft.com/office/powerpoint/2010/main" val="8662416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in mechanics </a:t>
            </a:r>
            <a:r>
              <a:rPr lang="en-US" b="1" dirty="0"/>
              <a:t>(continued)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One important property of mechanical waves is that their amplitudes possess an unusual form, displacement divided by reduced wavelength. When this gets comparable to unity, significant </a:t>
            </a:r>
            <a:r>
              <a:rPr lang="en-US" dirty="0" smtClean="0">
                <a:hlinkClick r:id="rId2" tooltip="Nonlinear"/>
              </a:rPr>
              <a:t>nonlinear</a:t>
            </a:r>
            <a:r>
              <a:rPr lang="en-US" dirty="0" smtClean="0"/>
              <a:t> effects such as harmonic generation may occur, and, if large enough, may result in chaotic effects. For example, waves on the surface of a body of water break when this dimensionless amplitude exceeds 1, resulting in a foam on the surface and turbulent mixing. Some of the most common examples of mechanical waves can be water waves, sound waves, etc.</a:t>
            </a:r>
          </a:p>
          <a:p>
            <a:pPr marL="0" indent="0">
              <a:buNone/>
            </a:pPr>
            <a:r>
              <a:rPr lang="en-US" dirty="0" smtClean="0"/>
              <a:t>There are three types of mechanical waves: </a:t>
            </a:r>
            <a:r>
              <a:rPr lang="en-US" dirty="0" smtClean="0">
                <a:hlinkClick r:id="rId3" tooltip="Transverse wave"/>
              </a:rPr>
              <a:t>transverse waves</a:t>
            </a:r>
            <a:r>
              <a:rPr lang="en-US" dirty="0" smtClean="0"/>
              <a:t>, </a:t>
            </a:r>
            <a:r>
              <a:rPr lang="en-US" dirty="0" smtClean="0">
                <a:hlinkClick r:id="rId4" tooltip="Longitudinal wave"/>
              </a:rPr>
              <a:t>longitudinal waves</a:t>
            </a:r>
            <a:r>
              <a:rPr lang="en-US" dirty="0" smtClean="0"/>
              <a:t>, and </a:t>
            </a:r>
            <a:r>
              <a:rPr lang="en-US" dirty="0" smtClean="0">
                <a:hlinkClick r:id="rId5" tooltip="Surface wave"/>
              </a:rPr>
              <a:t>surface waves</a:t>
            </a:r>
            <a:r>
              <a:rPr lang="en-US" dirty="0" smtClean="0"/>
              <a:t>.</a:t>
            </a:r>
          </a:p>
        </p:txBody>
      </p:sp>
    </p:spTree>
    <p:extLst>
      <p:ext uri="{BB962C8B-B14F-4D97-AF65-F5344CB8AC3E}">
        <p14:creationId xmlns:p14="http://schemas.microsoft.com/office/powerpoint/2010/main" val="12766635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701131"/>
            <a:ext cx="4419600" cy="2324100"/>
          </a:xfrm>
        </p:spPr>
      </p:pic>
    </p:spTree>
    <p:extLst>
      <p:ext uri="{BB962C8B-B14F-4D97-AF65-F5344CB8AC3E}">
        <p14:creationId xmlns:p14="http://schemas.microsoft.com/office/powerpoint/2010/main" val="19808934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Rayleigh wave</a:t>
            </a:r>
            <a:endParaRPr lang="en-US" sz="9600"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Rayleigh waves</a:t>
            </a:r>
            <a:r>
              <a:rPr lang="en-US" dirty="0" smtClean="0"/>
              <a:t> are a type of </a:t>
            </a:r>
            <a:r>
              <a:rPr lang="en-US" dirty="0" smtClean="0">
                <a:hlinkClick r:id="rId2" tooltip="Surface acoustic wave"/>
              </a:rPr>
              <a:t>surface acoustic wave</a:t>
            </a:r>
            <a:r>
              <a:rPr lang="en-US" dirty="0" smtClean="0"/>
              <a:t> that travel on solids. They can be produced in materials in many ways, such as by a localized impact or by </a:t>
            </a:r>
            <a:r>
              <a:rPr lang="en-US" dirty="0" err="1" smtClean="0">
                <a:hlinkClick r:id="rId3" tooltip="Piezoelectricity"/>
              </a:rPr>
              <a:t>piezo</a:t>
            </a:r>
            <a:r>
              <a:rPr lang="en-US" dirty="0" smtClean="0">
                <a:hlinkClick r:id="rId3" tooltip="Piezoelectricity"/>
              </a:rPr>
              <a:t>-electric</a:t>
            </a:r>
            <a:r>
              <a:rPr lang="en-US" dirty="0" smtClean="0"/>
              <a:t> </a:t>
            </a:r>
            <a:r>
              <a:rPr lang="en-US" dirty="0" smtClean="0">
                <a:hlinkClick r:id="rId4" tooltip="Interdigital transducer"/>
              </a:rPr>
              <a:t>transduction</a:t>
            </a:r>
            <a:r>
              <a:rPr lang="en-US" dirty="0" smtClean="0"/>
              <a:t>, and are frequently used in </a:t>
            </a:r>
            <a:r>
              <a:rPr lang="en-US" dirty="0" smtClean="0">
                <a:hlinkClick r:id="rId5" tooltip="Non-destructive testing"/>
              </a:rPr>
              <a:t>non-destructive testing</a:t>
            </a:r>
            <a:r>
              <a:rPr lang="en-US" dirty="0" smtClean="0"/>
              <a:t> for detecting defects. They are part of the </a:t>
            </a:r>
            <a:r>
              <a:rPr lang="en-US" dirty="0" smtClean="0">
                <a:hlinkClick r:id="rId6" tooltip="Seismic wave"/>
              </a:rPr>
              <a:t>seismic waves</a:t>
            </a:r>
            <a:r>
              <a:rPr lang="en-US" dirty="0" smtClean="0"/>
              <a:t> that are produced on the </a:t>
            </a:r>
            <a:r>
              <a:rPr lang="en-US" dirty="0" smtClean="0">
                <a:hlinkClick r:id="rId7" tooltip="Earth"/>
              </a:rPr>
              <a:t>Earth</a:t>
            </a:r>
            <a:r>
              <a:rPr lang="en-US" dirty="0" smtClean="0"/>
              <a:t> by </a:t>
            </a:r>
            <a:r>
              <a:rPr lang="en-US" dirty="0" smtClean="0">
                <a:hlinkClick r:id="rId8" tooltip="Earthquakes"/>
              </a:rPr>
              <a:t>earthquakes</a:t>
            </a:r>
            <a:r>
              <a:rPr lang="en-US" dirty="0" smtClean="0"/>
              <a:t>. When guided in layers they are referred to as </a:t>
            </a:r>
            <a:r>
              <a:rPr lang="en-US" dirty="0" smtClean="0">
                <a:hlinkClick r:id="rId9" tooltip="Lamb waves"/>
              </a:rPr>
              <a:t>Lamb waves</a:t>
            </a:r>
            <a:r>
              <a:rPr lang="en-US" dirty="0" smtClean="0"/>
              <a:t>, Rayleigh–Lamb waves, or generalized Rayleigh waves.</a:t>
            </a:r>
          </a:p>
        </p:txBody>
      </p:sp>
    </p:spTree>
    <p:extLst>
      <p:ext uri="{BB962C8B-B14F-4D97-AF65-F5344CB8AC3E}">
        <p14:creationId xmlns:p14="http://schemas.microsoft.com/office/powerpoint/2010/main" val="2467448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99412"/>
            <a:ext cx="8229600" cy="2127538"/>
          </a:xfrm>
        </p:spPr>
      </p:pic>
    </p:spTree>
    <p:extLst>
      <p:ext uri="{BB962C8B-B14F-4D97-AF65-F5344CB8AC3E}">
        <p14:creationId xmlns:p14="http://schemas.microsoft.com/office/powerpoint/2010/main" val="2868095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Sound</a:t>
            </a:r>
            <a:endParaRPr lang="en-US" dirty="0"/>
          </a:p>
        </p:txBody>
      </p:sp>
      <p:sp>
        <p:nvSpPr>
          <p:cNvPr id="3" name="Content Placeholder 2"/>
          <p:cNvSpPr>
            <a:spLocks noGrp="1"/>
          </p:cNvSpPr>
          <p:nvPr>
            <p:ph idx="1"/>
          </p:nvPr>
        </p:nvSpPr>
        <p:spPr/>
        <p:txBody>
          <a:bodyPr/>
          <a:lstStyle/>
          <a:p>
            <a:pPr marL="0" indent="0">
              <a:buNone/>
            </a:pPr>
            <a:r>
              <a:rPr lang="en-US" b="1" dirty="0" smtClean="0"/>
              <a:t>Sound</a:t>
            </a:r>
            <a:r>
              <a:rPr lang="en-US" dirty="0" smtClean="0"/>
              <a:t> </a:t>
            </a:r>
            <a:r>
              <a:rPr lang="en-US" dirty="0"/>
              <a:t>is a </a:t>
            </a:r>
            <a:r>
              <a:rPr lang="en-US" dirty="0">
                <a:hlinkClick r:id="rId2" tooltip="Vibration"/>
              </a:rPr>
              <a:t>vibration</a:t>
            </a:r>
            <a:r>
              <a:rPr lang="en-US" dirty="0"/>
              <a:t> that propagates as a typically audible </a:t>
            </a:r>
            <a:r>
              <a:rPr lang="en-US" dirty="0">
                <a:hlinkClick r:id="rId3" tooltip="Mechanical wave"/>
              </a:rPr>
              <a:t>mechanical wave</a:t>
            </a:r>
            <a:r>
              <a:rPr lang="en-US" dirty="0"/>
              <a:t> of </a:t>
            </a:r>
            <a:r>
              <a:rPr lang="en-US" dirty="0">
                <a:hlinkClick r:id="rId4" tooltip="Pressure"/>
              </a:rPr>
              <a:t>pressure</a:t>
            </a:r>
            <a:r>
              <a:rPr lang="en-US" dirty="0"/>
              <a:t> and </a:t>
            </a:r>
            <a:r>
              <a:rPr lang="en-US" dirty="0">
                <a:hlinkClick r:id="rId5" tooltip="Particle displacement"/>
              </a:rPr>
              <a:t>displacement</a:t>
            </a:r>
            <a:r>
              <a:rPr lang="en-US" dirty="0"/>
              <a:t>, through a </a:t>
            </a:r>
            <a:r>
              <a:rPr lang="en-US" dirty="0">
                <a:hlinkClick r:id="rId6" tooltip="Transmission medium"/>
              </a:rPr>
              <a:t>medium</a:t>
            </a:r>
            <a:r>
              <a:rPr lang="en-US" dirty="0"/>
              <a:t> such as </a:t>
            </a:r>
            <a:r>
              <a:rPr lang="en-US" dirty="0">
                <a:hlinkClick r:id="rId7" tooltip="Air"/>
              </a:rPr>
              <a:t>air</a:t>
            </a:r>
            <a:r>
              <a:rPr lang="en-US" dirty="0"/>
              <a:t> or </a:t>
            </a:r>
            <a:r>
              <a:rPr lang="en-US" dirty="0">
                <a:hlinkClick r:id="rId8" tooltip="Water"/>
              </a:rPr>
              <a:t>water</a:t>
            </a:r>
            <a:r>
              <a:rPr lang="en-US" dirty="0"/>
              <a:t>. In </a:t>
            </a:r>
            <a:r>
              <a:rPr lang="en-US" dirty="0">
                <a:hlinkClick r:id="rId9" tooltip="Physiology"/>
              </a:rPr>
              <a:t>physiology</a:t>
            </a:r>
            <a:r>
              <a:rPr lang="en-US" dirty="0"/>
              <a:t> and </a:t>
            </a:r>
            <a:r>
              <a:rPr lang="en-US" dirty="0">
                <a:hlinkClick r:id="rId10" tooltip="Psychology"/>
              </a:rPr>
              <a:t>psychology</a:t>
            </a:r>
            <a:r>
              <a:rPr lang="en-US" dirty="0"/>
              <a:t>, sound is the </a:t>
            </a:r>
            <a:r>
              <a:rPr lang="en-US" i="1" dirty="0"/>
              <a:t>reception</a:t>
            </a:r>
            <a:r>
              <a:rPr lang="en-US" dirty="0"/>
              <a:t> of such waves and their </a:t>
            </a:r>
            <a:r>
              <a:rPr lang="en-US" i="1" dirty="0"/>
              <a:t>perception</a:t>
            </a:r>
            <a:r>
              <a:rPr lang="en-US" dirty="0"/>
              <a:t> by the brain.</a:t>
            </a:r>
          </a:p>
        </p:txBody>
      </p:sp>
    </p:spTree>
    <p:extLst>
      <p:ext uri="{BB962C8B-B14F-4D97-AF65-F5344CB8AC3E}">
        <p14:creationId xmlns:p14="http://schemas.microsoft.com/office/powerpoint/2010/main" val="15216688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Music</a:t>
            </a:r>
            <a:endParaRPr lang="en-US" dirty="0"/>
          </a:p>
        </p:txBody>
      </p:sp>
      <p:sp>
        <p:nvSpPr>
          <p:cNvPr id="3" name="Content Placeholder 2"/>
          <p:cNvSpPr>
            <a:spLocks noGrp="1"/>
          </p:cNvSpPr>
          <p:nvPr>
            <p:ph idx="1"/>
          </p:nvPr>
        </p:nvSpPr>
        <p:spPr/>
        <p:txBody>
          <a:bodyPr/>
          <a:lstStyle/>
          <a:p>
            <a:pPr marL="0" indent="0">
              <a:buNone/>
            </a:pPr>
            <a:r>
              <a:rPr lang="en-US" b="1" dirty="0"/>
              <a:t>Music</a:t>
            </a:r>
            <a:r>
              <a:rPr lang="en-US" dirty="0"/>
              <a:t> is an </a:t>
            </a:r>
            <a:r>
              <a:rPr lang="en-US" dirty="0">
                <a:hlinkClick r:id="rId2" tooltip="Art"/>
              </a:rPr>
              <a:t>art</a:t>
            </a:r>
            <a:r>
              <a:rPr lang="en-US" dirty="0"/>
              <a:t> form whose </a:t>
            </a:r>
            <a:r>
              <a:rPr lang="en-US" dirty="0">
                <a:hlinkClick r:id="rId3" tooltip="Media (arts)"/>
              </a:rPr>
              <a:t>medium</a:t>
            </a:r>
            <a:r>
              <a:rPr lang="en-US" dirty="0"/>
              <a:t> is </a:t>
            </a:r>
            <a:r>
              <a:rPr lang="en-US" dirty="0">
                <a:hlinkClick r:id="rId4" tooltip="Sound"/>
              </a:rPr>
              <a:t>sound</a:t>
            </a:r>
            <a:r>
              <a:rPr lang="en-US" dirty="0"/>
              <a:t>. Its common elements are </a:t>
            </a:r>
            <a:r>
              <a:rPr lang="en-US" dirty="0">
                <a:hlinkClick r:id="rId5" tooltip="Pitch (music)"/>
              </a:rPr>
              <a:t>pitch</a:t>
            </a:r>
            <a:r>
              <a:rPr lang="en-US" dirty="0"/>
              <a:t> (which governs </a:t>
            </a:r>
            <a:r>
              <a:rPr lang="en-US" dirty="0">
                <a:hlinkClick r:id="rId6" tooltip="Melody"/>
              </a:rPr>
              <a:t>melody</a:t>
            </a:r>
            <a:r>
              <a:rPr lang="en-US" dirty="0"/>
              <a:t> and </a:t>
            </a:r>
            <a:r>
              <a:rPr lang="en-US" dirty="0">
                <a:hlinkClick r:id="rId7" tooltip="Harmony"/>
              </a:rPr>
              <a:t>harmony</a:t>
            </a:r>
            <a:r>
              <a:rPr lang="en-US" dirty="0"/>
              <a:t>), </a:t>
            </a:r>
            <a:r>
              <a:rPr lang="en-US" dirty="0">
                <a:hlinkClick r:id="rId8" tooltip="Rhythm"/>
              </a:rPr>
              <a:t>rhythm</a:t>
            </a:r>
            <a:r>
              <a:rPr lang="en-US" dirty="0"/>
              <a:t> (and its associated concepts </a:t>
            </a:r>
            <a:r>
              <a:rPr lang="en-US" dirty="0">
                <a:hlinkClick r:id="rId9" tooltip="Tempo"/>
              </a:rPr>
              <a:t>tempo</a:t>
            </a:r>
            <a:r>
              <a:rPr lang="en-US" dirty="0"/>
              <a:t>, </a:t>
            </a:r>
            <a:r>
              <a:rPr lang="en-US" dirty="0">
                <a:hlinkClick r:id="rId10" tooltip="Meter (music)"/>
              </a:rPr>
              <a:t>meter</a:t>
            </a:r>
            <a:r>
              <a:rPr lang="en-US" dirty="0"/>
              <a:t>, and </a:t>
            </a:r>
            <a:r>
              <a:rPr lang="en-US" dirty="0">
                <a:hlinkClick r:id="rId11" tooltip="Articulation (music)"/>
              </a:rPr>
              <a:t>articulation</a:t>
            </a:r>
            <a:r>
              <a:rPr lang="en-US" dirty="0"/>
              <a:t>), </a:t>
            </a:r>
            <a:r>
              <a:rPr lang="en-US" dirty="0">
                <a:hlinkClick r:id="rId12" tooltip="Dynamics (music)"/>
              </a:rPr>
              <a:t>dynamics</a:t>
            </a:r>
            <a:r>
              <a:rPr lang="en-US" dirty="0"/>
              <a:t>, and the sonic qualities of </a:t>
            </a:r>
            <a:r>
              <a:rPr lang="en-US" dirty="0">
                <a:hlinkClick r:id="rId13" tooltip="Timbre"/>
              </a:rPr>
              <a:t>timbre</a:t>
            </a:r>
            <a:r>
              <a:rPr lang="en-US" dirty="0"/>
              <a:t> and </a:t>
            </a:r>
            <a:r>
              <a:rPr lang="en-US" dirty="0">
                <a:hlinkClick r:id="rId14" tooltip="Texture (music)"/>
              </a:rPr>
              <a:t>texture</a:t>
            </a:r>
            <a:r>
              <a:rPr lang="en-US" dirty="0"/>
              <a:t>.</a:t>
            </a:r>
          </a:p>
        </p:txBody>
      </p:sp>
    </p:spTree>
    <p:extLst>
      <p:ext uri="{BB962C8B-B14F-4D97-AF65-F5344CB8AC3E}">
        <p14:creationId xmlns:p14="http://schemas.microsoft.com/office/powerpoint/2010/main" val="8964432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Electromagnetic waves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Electromagnetic radiation</a:t>
            </a:r>
            <a:r>
              <a:rPr lang="en-US" dirty="0"/>
              <a:t> (</a:t>
            </a:r>
            <a:r>
              <a:rPr lang="en-US" b="1" dirty="0"/>
              <a:t>EM radiation</a:t>
            </a:r>
            <a:r>
              <a:rPr lang="en-US" dirty="0"/>
              <a:t> or </a:t>
            </a:r>
            <a:r>
              <a:rPr lang="en-US" b="1" dirty="0"/>
              <a:t>EMR</a:t>
            </a:r>
            <a:r>
              <a:rPr lang="en-US" dirty="0"/>
              <a:t>) is a fundamental phenomenon of </a:t>
            </a:r>
            <a:r>
              <a:rPr lang="en-US" dirty="0">
                <a:hlinkClick r:id="rId2" tooltip="Electromagnetism"/>
              </a:rPr>
              <a:t>electromagnetism</a:t>
            </a:r>
            <a:r>
              <a:rPr lang="en-US" dirty="0"/>
              <a:t>, behaving as waves and also as particles called </a:t>
            </a:r>
            <a:r>
              <a:rPr lang="en-US" dirty="0">
                <a:hlinkClick r:id="rId3" tooltip="Photon"/>
              </a:rPr>
              <a:t>photons</a:t>
            </a:r>
            <a:r>
              <a:rPr lang="en-US" dirty="0"/>
              <a:t> which travel through space carrying </a:t>
            </a:r>
            <a:r>
              <a:rPr lang="en-US" dirty="0">
                <a:hlinkClick r:id="rId4" tooltip="Radiant energy"/>
              </a:rPr>
              <a:t>radiant energy</a:t>
            </a:r>
            <a:r>
              <a:rPr lang="en-US" dirty="0"/>
              <a:t>. In physics, all EMR is often referred to broadly as "light," whereas in other colloquial uses (and in Wikipedia) "light" is reserved for </a:t>
            </a:r>
            <a:r>
              <a:rPr lang="en-US" dirty="0">
                <a:hlinkClick r:id="rId5" tooltip="Visible light"/>
              </a:rPr>
              <a:t>visible light</a:t>
            </a:r>
            <a:r>
              <a:rPr lang="en-US" dirty="0"/>
              <a:t>, which is only a very small section of the spectrum of EMR. In some intermediate uses, the term "light" refers also to those parts of the </a:t>
            </a:r>
            <a:r>
              <a:rPr lang="en-US" dirty="0">
                <a:hlinkClick r:id="rId6" tooltip="Electromagnetic spectrum"/>
              </a:rPr>
              <a:t>electromagnetic spectrum</a:t>
            </a:r>
            <a:r>
              <a:rPr lang="en-US" dirty="0"/>
              <a:t> that are next to the </a:t>
            </a:r>
            <a:r>
              <a:rPr lang="en-US" dirty="0">
                <a:hlinkClick r:id="rId7" tooltip="Visible spectrum"/>
              </a:rPr>
              <a:t>visible spectrum</a:t>
            </a:r>
            <a:r>
              <a:rPr lang="en-US" dirty="0"/>
              <a:t>, such as ultraviolet and infrared "light." However, the term "light" is not well-defined in science</a:t>
            </a:r>
            <a:r>
              <a:rPr lang="en-US" dirty="0" smtClean="0"/>
              <a:t>.</a:t>
            </a:r>
            <a:endParaRPr lang="en-US" dirty="0"/>
          </a:p>
        </p:txBody>
      </p:sp>
    </p:spTree>
    <p:extLst>
      <p:ext uri="{BB962C8B-B14F-4D97-AF65-F5344CB8AC3E}">
        <p14:creationId xmlns:p14="http://schemas.microsoft.com/office/powerpoint/2010/main" val="21026990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Quantum physics </a:t>
            </a:r>
            <a:r>
              <a:rPr lang="en-US" dirty="0" smtClean="0"/>
              <a:t>oscillations</a:t>
            </a:r>
            <a:endParaRPr lang="en-US" dirty="0"/>
          </a:p>
        </p:txBody>
      </p:sp>
      <p:sp>
        <p:nvSpPr>
          <p:cNvPr id="3" name="Content Placeholder 2"/>
          <p:cNvSpPr>
            <a:spLocks noGrp="1"/>
          </p:cNvSpPr>
          <p:nvPr>
            <p:ph idx="1"/>
          </p:nvPr>
        </p:nvSpPr>
        <p:spPr/>
        <p:txBody>
          <a:bodyPr/>
          <a:lstStyle/>
          <a:p>
            <a:pPr marL="0" indent="0">
              <a:buNone/>
            </a:pPr>
            <a:r>
              <a:rPr lang="en-US" b="1" dirty="0"/>
              <a:t>Quantum oscillations</a:t>
            </a:r>
            <a:r>
              <a:rPr lang="en-US" dirty="0"/>
              <a:t> describes an </a:t>
            </a:r>
            <a:r>
              <a:rPr lang="en-US" dirty="0">
                <a:hlinkClick r:id="rId2" tooltip="Experimental physics"/>
              </a:rPr>
              <a:t>experimental</a:t>
            </a:r>
            <a:r>
              <a:rPr lang="en-US" dirty="0"/>
              <a:t> technique to map the </a:t>
            </a:r>
            <a:r>
              <a:rPr lang="en-US" dirty="0">
                <a:hlinkClick r:id="rId3" tooltip="Fermi surface"/>
              </a:rPr>
              <a:t>Fermi surface</a:t>
            </a:r>
            <a:r>
              <a:rPr lang="en-US" dirty="0"/>
              <a:t> of a </a:t>
            </a:r>
            <a:r>
              <a:rPr lang="en-US" dirty="0">
                <a:hlinkClick r:id="rId4" tooltip="Metal"/>
              </a:rPr>
              <a:t>metal</a:t>
            </a:r>
            <a:r>
              <a:rPr lang="en-US" dirty="0"/>
              <a:t> in the presence of a strong </a:t>
            </a:r>
            <a:r>
              <a:rPr lang="en-US" dirty="0">
                <a:hlinkClick r:id="rId5" tooltip="Magnetic field"/>
              </a:rPr>
              <a:t>magnetic field</a:t>
            </a:r>
            <a:r>
              <a:rPr lang="en-US" dirty="0"/>
              <a:t>.</a:t>
            </a:r>
          </a:p>
        </p:txBody>
      </p:sp>
    </p:spTree>
    <p:extLst>
      <p:ext uri="{BB962C8B-B14F-4D97-AF65-F5344CB8AC3E}">
        <p14:creationId xmlns:p14="http://schemas.microsoft.com/office/powerpoint/2010/main" val="387687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5851</Words>
  <Application>Microsoft Office PowerPoint</Application>
  <PresentationFormat>On-screen Show (4:3)</PresentationFormat>
  <Paragraphs>221</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3 Lecture in physics</vt:lpstr>
      <vt:lpstr>PowerPoint Presentation</vt:lpstr>
      <vt:lpstr>Missed: </vt:lpstr>
      <vt:lpstr>Theoretical mechanics</vt:lpstr>
      <vt:lpstr>Classical mechanics:</vt:lpstr>
      <vt:lpstr>Mass center</vt:lpstr>
      <vt:lpstr>Internal forces</vt:lpstr>
      <vt:lpstr>PowerPoint Presentation</vt:lpstr>
      <vt:lpstr>PowerPoint Presentation</vt:lpstr>
      <vt:lpstr>Kinetic energy change theorem</vt:lpstr>
      <vt:lpstr>PowerPoint Presentation</vt:lpstr>
      <vt:lpstr>Linear momentum (continued)</vt:lpstr>
      <vt:lpstr>Linear momentum</vt:lpstr>
      <vt:lpstr>Inertia</vt:lpstr>
      <vt:lpstr>Newton's laws of motion</vt:lpstr>
      <vt:lpstr>Newton's laws of motion (continued)</vt:lpstr>
      <vt:lpstr>(continued) Newton's laws of motion</vt:lpstr>
      <vt:lpstr>Newton's laws of motion</vt:lpstr>
      <vt:lpstr>PowerPoint Presentation</vt:lpstr>
      <vt:lpstr>PowerPoint Presentation</vt:lpstr>
      <vt:lpstr>PowerPoint Presentation</vt:lpstr>
      <vt:lpstr>PowerPoint Presentation</vt:lpstr>
      <vt:lpstr>Newton's law of universal gravitation</vt:lpstr>
      <vt:lpstr>Newton's law of universal gravitation</vt:lpstr>
      <vt:lpstr>PowerPoint Presentation</vt:lpstr>
      <vt:lpstr>Kepler's laws of planetary motion</vt:lpstr>
      <vt:lpstr>PowerPoint Presentation</vt:lpstr>
      <vt:lpstr>PowerPoint Presentation</vt:lpstr>
      <vt:lpstr>PowerPoint Presentation</vt:lpstr>
      <vt:lpstr>Perpetual motion</vt:lpstr>
      <vt:lpstr>Friction</vt:lpstr>
      <vt:lpstr>Friction (continued)</vt:lpstr>
      <vt:lpstr>PowerPoint Presentation</vt:lpstr>
      <vt:lpstr>Inclined plane</vt:lpstr>
      <vt:lpstr>PowerPoint Presentation</vt:lpstr>
      <vt:lpstr>Rolling resistance</vt:lpstr>
      <vt:lpstr>Rolling resistance (continued)</vt:lpstr>
      <vt:lpstr>Rolling resistance (continued)</vt:lpstr>
      <vt:lpstr>Vector</vt:lpstr>
      <vt:lpstr>Radius vector</vt:lpstr>
      <vt:lpstr>PowerPoint Presentation</vt:lpstr>
      <vt:lpstr>Dot product</vt:lpstr>
      <vt:lpstr>PowerPoint Presentation</vt:lpstr>
      <vt:lpstr>Cross product</vt:lpstr>
      <vt:lpstr>PowerPoint Presentation</vt:lpstr>
      <vt:lpstr>Angular momentum</vt:lpstr>
      <vt:lpstr>PowerPoint Presentation</vt:lpstr>
      <vt:lpstr>PowerPoint Presentation</vt:lpstr>
      <vt:lpstr>Angular momentum applications: </vt:lpstr>
      <vt:lpstr>Matrix multiplication</vt:lpstr>
      <vt:lpstr>Momentum conservation</vt:lpstr>
      <vt:lpstr>PowerPoint Presentation</vt:lpstr>
      <vt:lpstr>Collision</vt:lpstr>
      <vt:lpstr>PowerPoint Presentation</vt:lpstr>
      <vt:lpstr>Moment</vt:lpstr>
      <vt:lpstr>Moment (continued)</vt:lpstr>
      <vt:lpstr>PowerPoint Presentation</vt:lpstr>
      <vt:lpstr>PowerPoint Presentation</vt:lpstr>
      <vt:lpstr>PowerPoint Presentation</vt:lpstr>
      <vt:lpstr>Superposition principle</vt:lpstr>
      <vt:lpstr>Static equilibrium</vt:lpstr>
      <vt:lpstr>PowerPoint Presentation</vt:lpstr>
      <vt:lpstr>Block-stacking problem</vt:lpstr>
      <vt:lpstr>PowerPoint Presentation</vt:lpstr>
      <vt:lpstr>Rotation</vt:lpstr>
      <vt:lpstr>PowerPoint Presentation</vt:lpstr>
      <vt:lpstr>PowerPoint Presentation</vt:lpstr>
      <vt:lpstr>PowerPoint Presentation</vt:lpstr>
      <vt:lpstr>Energy in mechanics</vt:lpstr>
      <vt:lpstr>Conservation of energy</vt:lpstr>
      <vt:lpstr>Conservation of energy</vt:lpstr>
      <vt:lpstr>PowerPoint Presentation</vt:lpstr>
      <vt:lpstr>PowerPoint Presentation</vt:lpstr>
      <vt:lpstr>Conservative force</vt:lpstr>
      <vt:lpstr>Conservative force (continued)</vt:lpstr>
      <vt:lpstr>PowerPoint Presentation</vt:lpstr>
      <vt:lpstr>Deformation</vt:lpstr>
      <vt:lpstr>PowerPoint Presentation</vt:lpstr>
      <vt:lpstr>Elasticity</vt:lpstr>
      <vt:lpstr>PowerPoint Presentation</vt:lpstr>
      <vt:lpstr>Hooke's Law</vt:lpstr>
      <vt:lpstr>PowerPoint Presentation</vt:lpstr>
      <vt:lpstr>Oscillation</vt:lpstr>
      <vt:lpstr>PowerPoint Presentation</vt:lpstr>
      <vt:lpstr>Vibration</vt:lpstr>
      <vt:lpstr>PowerPoint Presentation</vt:lpstr>
      <vt:lpstr>Resonance</vt:lpstr>
      <vt:lpstr>Eigenvalues and eigenvectors</vt:lpstr>
      <vt:lpstr>Waves in mechanics</vt:lpstr>
      <vt:lpstr>Waves in mechanics (continued)</vt:lpstr>
      <vt:lpstr>(continued) Waves in mechanics</vt:lpstr>
      <vt:lpstr>Waves in mechanics (continued)</vt:lpstr>
      <vt:lpstr>PowerPoint Presentation</vt:lpstr>
      <vt:lpstr>Rayleigh wave</vt:lpstr>
      <vt:lpstr>PowerPoint Presentation</vt:lpstr>
      <vt:lpstr>Sound</vt:lpstr>
      <vt:lpstr>Music</vt:lpstr>
      <vt:lpstr>Electromagnetic waves</vt:lpstr>
      <vt:lpstr>Quantum physics oscillations</vt:lpstr>
      <vt:lpstr>Plasticity</vt:lpstr>
      <vt:lpstr>PowerPoint Presentation</vt:lpstr>
      <vt:lpstr>Fracture</vt:lpstr>
      <vt:lpstr>PowerPoint Presentation</vt:lpstr>
      <vt:lpstr>PowerPoint Presentation</vt:lpstr>
      <vt:lpstr>PowerPoint Presentation</vt:lpstr>
      <vt:lpstr>Fluid dynamics</vt:lpstr>
      <vt:lpstr>PowerPoint Presentation</vt:lpstr>
      <vt:lpstr>Bernoulli's principle</vt:lpstr>
      <vt:lpstr>Bernoulli's principle</vt:lpstr>
      <vt:lpstr>Viscosity</vt:lpstr>
      <vt:lpstr>Magnus effect</vt:lpstr>
      <vt:lpstr>Tsunami</vt:lpstr>
      <vt:lpstr>PowerPoint Presentation</vt:lpstr>
      <vt:lpstr>Augmented reality</vt:lpstr>
      <vt:lpstr>Robotics</vt:lpstr>
      <vt:lpstr>Forensic science</vt:lpstr>
      <vt:lpstr>3 Exercises</vt:lpstr>
      <vt:lpstr>3 Exercises (continued)</vt:lpstr>
      <vt:lpstr>(continued) 3 Exercises</vt:lpstr>
      <vt:lpstr>3 Exercises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Lecture in physics</dc:title>
  <dc:creator>LENOVO</dc:creator>
  <cp:lastModifiedBy>LENOVO</cp:lastModifiedBy>
  <cp:revision>172</cp:revision>
  <dcterms:created xsi:type="dcterms:W3CDTF">2014-10-04T08:22:28Z</dcterms:created>
  <dcterms:modified xsi:type="dcterms:W3CDTF">2014-10-06T22:41:06Z</dcterms:modified>
</cp:coreProperties>
</file>