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15" r:id="rId4"/>
    <p:sldId id="314" r:id="rId5"/>
    <p:sldId id="270" r:id="rId6"/>
    <p:sldId id="271" r:id="rId7"/>
    <p:sldId id="258" r:id="rId8"/>
    <p:sldId id="299" r:id="rId9"/>
    <p:sldId id="306" r:id="rId10"/>
    <p:sldId id="259" r:id="rId11"/>
    <p:sldId id="272" r:id="rId12"/>
    <p:sldId id="260" r:id="rId13"/>
    <p:sldId id="273" r:id="rId14"/>
    <p:sldId id="298" r:id="rId15"/>
    <p:sldId id="307" r:id="rId16"/>
    <p:sldId id="297" r:id="rId17"/>
    <p:sldId id="308" r:id="rId18"/>
    <p:sldId id="301" r:id="rId19"/>
    <p:sldId id="309" r:id="rId20"/>
    <p:sldId id="302" r:id="rId21"/>
    <p:sldId id="310" r:id="rId22"/>
    <p:sldId id="303" r:id="rId23"/>
    <p:sldId id="311" r:id="rId24"/>
    <p:sldId id="261" r:id="rId25"/>
    <p:sldId id="274" r:id="rId26"/>
    <p:sldId id="293" r:id="rId27"/>
    <p:sldId id="294" r:id="rId28"/>
    <p:sldId id="295" r:id="rId29"/>
    <p:sldId id="296" r:id="rId30"/>
    <p:sldId id="262" r:id="rId31"/>
    <p:sldId id="275" r:id="rId32"/>
    <p:sldId id="304" r:id="rId33"/>
    <p:sldId id="312" r:id="rId34"/>
    <p:sldId id="264" r:id="rId35"/>
    <p:sldId id="276" r:id="rId36"/>
    <p:sldId id="263" r:id="rId37"/>
    <p:sldId id="277" r:id="rId38"/>
    <p:sldId id="265" r:id="rId39"/>
    <p:sldId id="278" r:id="rId40"/>
    <p:sldId id="300" r:id="rId41"/>
    <p:sldId id="313" r:id="rId42"/>
    <p:sldId id="266" r:id="rId43"/>
    <p:sldId id="279" r:id="rId44"/>
    <p:sldId id="267" r:id="rId45"/>
    <p:sldId id="280" r:id="rId46"/>
    <p:sldId id="268" r:id="rId47"/>
    <p:sldId id="281" r:id="rId48"/>
    <p:sldId id="269" r:id="rId49"/>
    <p:sldId id="282" r:id="rId50"/>
    <p:sldId id="289" r:id="rId51"/>
    <p:sldId id="290" r:id="rId52"/>
    <p:sldId id="291" r:id="rId53"/>
    <p:sldId id="292" r:id="rId54"/>
    <p:sldId id="283" r:id="rId55"/>
    <p:sldId id="284" r:id="rId56"/>
    <p:sldId id="285" r:id="rId57"/>
    <p:sldId id="286" r:id="rId58"/>
    <p:sldId id="305" r:id="rId59"/>
    <p:sldId id="287" r:id="rId60"/>
    <p:sldId id="288"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6A34C6-447A-445E-BB7E-8D204B15D521}" type="datetimeFigureOut">
              <a:rPr lang="en-US" smtClean="0"/>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74112-DDA8-4D6B-9EB9-35E9685D8C74}" type="slidenum">
              <a:rPr lang="en-US" smtClean="0"/>
              <a:t>‹#›</a:t>
            </a:fld>
            <a:endParaRPr lang="en-US"/>
          </a:p>
        </p:txBody>
      </p:sp>
    </p:spTree>
    <p:extLst>
      <p:ext uri="{BB962C8B-B14F-4D97-AF65-F5344CB8AC3E}">
        <p14:creationId xmlns:p14="http://schemas.microsoft.com/office/powerpoint/2010/main" val="2097376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6A34C6-447A-445E-BB7E-8D204B15D521}" type="datetimeFigureOut">
              <a:rPr lang="en-US" smtClean="0"/>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74112-DDA8-4D6B-9EB9-35E9685D8C74}" type="slidenum">
              <a:rPr lang="en-US" smtClean="0"/>
              <a:t>‹#›</a:t>
            </a:fld>
            <a:endParaRPr lang="en-US"/>
          </a:p>
        </p:txBody>
      </p:sp>
    </p:spTree>
    <p:extLst>
      <p:ext uri="{BB962C8B-B14F-4D97-AF65-F5344CB8AC3E}">
        <p14:creationId xmlns:p14="http://schemas.microsoft.com/office/powerpoint/2010/main" val="982174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6A34C6-447A-445E-BB7E-8D204B15D521}" type="datetimeFigureOut">
              <a:rPr lang="en-US" smtClean="0"/>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74112-DDA8-4D6B-9EB9-35E9685D8C74}" type="slidenum">
              <a:rPr lang="en-US" smtClean="0"/>
              <a:t>‹#›</a:t>
            </a:fld>
            <a:endParaRPr lang="en-US"/>
          </a:p>
        </p:txBody>
      </p:sp>
    </p:spTree>
    <p:extLst>
      <p:ext uri="{BB962C8B-B14F-4D97-AF65-F5344CB8AC3E}">
        <p14:creationId xmlns:p14="http://schemas.microsoft.com/office/powerpoint/2010/main" val="3406217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6A34C6-447A-445E-BB7E-8D204B15D521}" type="datetimeFigureOut">
              <a:rPr lang="en-US" smtClean="0"/>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74112-DDA8-4D6B-9EB9-35E9685D8C74}" type="slidenum">
              <a:rPr lang="en-US" smtClean="0"/>
              <a:t>‹#›</a:t>
            </a:fld>
            <a:endParaRPr lang="en-US"/>
          </a:p>
        </p:txBody>
      </p:sp>
    </p:spTree>
    <p:extLst>
      <p:ext uri="{BB962C8B-B14F-4D97-AF65-F5344CB8AC3E}">
        <p14:creationId xmlns:p14="http://schemas.microsoft.com/office/powerpoint/2010/main" val="3928832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6A34C6-447A-445E-BB7E-8D204B15D521}" type="datetimeFigureOut">
              <a:rPr lang="en-US" smtClean="0"/>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74112-DDA8-4D6B-9EB9-35E9685D8C74}" type="slidenum">
              <a:rPr lang="en-US" smtClean="0"/>
              <a:t>‹#›</a:t>
            </a:fld>
            <a:endParaRPr lang="en-US"/>
          </a:p>
        </p:txBody>
      </p:sp>
    </p:spTree>
    <p:extLst>
      <p:ext uri="{BB962C8B-B14F-4D97-AF65-F5344CB8AC3E}">
        <p14:creationId xmlns:p14="http://schemas.microsoft.com/office/powerpoint/2010/main" val="1686193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6A34C6-447A-445E-BB7E-8D204B15D521}" type="datetimeFigureOut">
              <a:rPr lang="en-US" smtClean="0"/>
              <a:t>9/30/2014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074112-DDA8-4D6B-9EB9-35E9685D8C74}" type="slidenum">
              <a:rPr lang="en-US" smtClean="0"/>
              <a:t>‹#›</a:t>
            </a:fld>
            <a:endParaRPr lang="en-US"/>
          </a:p>
        </p:txBody>
      </p:sp>
    </p:spTree>
    <p:extLst>
      <p:ext uri="{BB962C8B-B14F-4D97-AF65-F5344CB8AC3E}">
        <p14:creationId xmlns:p14="http://schemas.microsoft.com/office/powerpoint/2010/main" val="1930211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6A34C6-447A-445E-BB7E-8D204B15D521}" type="datetimeFigureOut">
              <a:rPr lang="en-US" smtClean="0"/>
              <a:t>9/30/2014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074112-DDA8-4D6B-9EB9-35E9685D8C74}" type="slidenum">
              <a:rPr lang="en-US" smtClean="0"/>
              <a:t>‹#›</a:t>
            </a:fld>
            <a:endParaRPr lang="en-US"/>
          </a:p>
        </p:txBody>
      </p:sp>
    </p:spTree>
    <p:extLst>
      <p:ext uri="{BB962C8B-B14F-4D97-AF65-F5344CB8AC3E}">
        <p14:creationId xmlns:p14="http://schemas.microsoft.com/office/powerpoint/2010/main" val="3715380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6A34C6-447A-445E-BB7E-8D204B15D521}" type="datetimeFigureOut">
              <a:rPr lang="en-US" smtClean="0"/>
              <a:t>9/30/2014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074112-DDA8-4D6B-9EB9-35E9685D8C74}" type="slidenum">
              <a:rPr lang="en-US" smtClean="0"/>
              <a:t>‹#›</a:t>
            </a:fld>
            <a:endParaRPr lang="en-US"/>
          </a:p>
        </p:txBody>
      </p:sp>
    </p:spTree>
    <p:extLst>
      <p:ext uri="{BB962C8B-B14F-4D97-AF65-F5344CB8AC3E}">
        <p14:creationId xmlns:p14="http://schemas.microsoft.com/office/powerpoint/2010/main" val="2955426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6A34C6-447A-445E-BB7E-8D204B15D521}" type="datetimeFigureOut">
              <a:rPr lang="en-US" smtClean="0"/>
              <a:t>9/30/2014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074112-DDA8-4D6B-9EB9-35E9685D8C74}" type="slidenum">
              <a:rPr lang="en-US" smtClean="0"/>
              <a:t>‹#›</a:t>
            </a:fld>
            <a:endParaRPr lang="en-US"/>
          </a:p>
        </p:txBody>
      </p:sp>
    </p:spTree>
    <p:extLst>
      <p:ext uri="{BB962C8B-B14F-4D97-AF65-F5344CB8AC3E}">
        <p14:creationId xmlns:p14="http://schemas.microsoft.com/office/powerpoint/2010/main" val="1240214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6A34C6-447A-445E-BB7E-8D204B15D521}" type="datetimeFigureOut">
              <a:rPr lang="en-US" smtClean="0"/>
              <a:t>9/30/2014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074112-DDA8-4D6B-9EB9-35E9685D8C74}" type="slidenum">
              <a:rPr lang="en-US" smtClean="0"/>
              <a:t>‹#›</a:t>
            </a:fld>
            <a:endParaRPr lang="en-US"/>
          </a:p>
        </p:txBody>
      </p:sp>
    </p:spTree>
    <p:extLst>
      <p:ext uri="{BB962C8B-B14F-4D97-AF65-F5344CB8AC3E}">
        <p14:creationId xmlns:p14="http://schemas.microsoft.com/office/powerpoint/2010/main" val="1599129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6A34C6-447A-445E-BB7E-8D204B15D521}" type="datetimeFigureOut">
              <a:rPr lang="en-US" smtClean="0"/>
              <a:t>9/30/2014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074112-DDA8-4D6B-9EB9-35E9685D8C74}" type="slidenum">
              <a:rPr lang="en-US" smtClean="0"/>
              <a:t>‹#›</a:t>
            </a:fld>
            <a:endParaRPr lang="en-US"/>
          </a:p>
        </p:txBody>
      </p:sp>
    </p:spTree>
    <p:extLst>
      <p:ext uri="{BB962C8B-B14F-4D97-AF65-F5344CB8AC3E}">
        <p14:creationId xmlns:p14="http://schemas.microsoft.com/office/powerpoint/2010/main" val="2966882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6A34C6-447A-445E-BB7E-8D204B15D521}" type="datetimeFigureOut">
              <a:rPr lang="en-US" smtClean="0"/>
              <a:t>9/30/2014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074112-DDA8-4D6B-9EB9-35E9685D8C74}" type="slidenum">
              <a:rPr lang="en-US" smtClean="0"/>
              <a:t>‹#›</a:t>
            </a:fld>
            <a:endParaRPr lang="en-US"/>
          </a:p>
        </p:txBody>
      </p:sp>
    </p:spTree>
    <p:extLst>
      <p:ext uri="{BB962C8B-B14F-4D97-AF65-F5344CB8AC3E}">
        <p14:creationId xmlns:p14="http://schemas.microsoft.com/office/powerpoint/2010/main" val="3103533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Weight_function" TargetMode="External"/><Relationship Id="rId2" Type="http://schemas.openxmlformats.org/officeDocument/2006/relationships/hyperlink" Target="http://en.wikipedia.org/wiki/Mass" TargetMode="External"/><Relationship Id="rId1" Type="http://schemas.openxmlformats.org/officeDocument/2006/relationships/slideLayout" Target="../slideLayouts/slideLayout2.xml"/><Relationship Id="rId5" Type="http://schemas.openxmlformats.org/officeDocument/2006/relationships/hyperlink" Target="http://en.wikipedia.org/wiki/Mechanics" TargetMode="External"/><Relationship Id="rId4" Type="http://schemas.openxmlformats.org/officeDocument/2006/relationships/hyperlink" Target="http://en.wikipedia.org/wiki/Position_(vector)"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en.wikipedia.org/wiki/Space" TargetMode="External"/><Relationship Id="rId13" Type="http://schemas.openxmlformats.org/officeDocument/2006/relationships/hyperlink" Target="http://en.wikipedia.org/wiki/Origin_(mathematics)" TargetMode="External"/><Relationship Id="rId3" Type="http://schemas.openxmlformats.org/officeDocument/2006/relationships/hyperlink" Target="http://en.wikipedia.org/wiki/Position_(vector)" TargetMode="External"/><Relationship Id="rId7" Type="http://schemas.openxmlformats.org/officeDocument/2006/relationships/hyperlink" Target="http://en.wikipedia.org/wiki/Dimension_(mathematics_and_physics)" TargetMode="External"/><Relationship Id="rId12" Type="http://schemas.openxmlformats.org/officeDocument/2006/relationships/hyperlink" Target="http://en.wikipedia.org/wiki/Observer_(special_relativity)" TargetMode="External"/><Relationship Id="rId2" Type="http://schemas.openxmlformats.org/officeDocument/2006/relationships/hyperlink" Target="http://en.wikipedia.org/wiki/Coordinate_system" TargetMode="External"/><Relationship Id="rId16" Type="http://schemas.openxmlformats.org/officeDocument/2006/relationships/hyperlink" Target="http://en.wikipedia.org/wiki/Galilean_relativity" TargetMode="External"/><Relationship Id="rId1" Type="http://schemas.openxmlformats.org/officeDocument/2006/relationships/slideLayout" Target="../slideLayouts/slideLayout2.xml"/><Relationship Id="rId6" Type="http://schemas.openxmlformats.org/officeDocument/2006/relationships/hyperlink" Target="http://en.wikipedia.org/wiki/Cartesian_coordinate_system" TargetMode="External"/><Relationship Id="rId11" Type="http://schemas.openxmlformats.org/officeDocument/2006/relationships/hyperlink" Target="http://en.wikipedia.org/wiki/Theory_of_relativity" TargetMode="External"/><Relationship Id="rId5" Type="http://schemas.openxmlformats.org/officeDocument/2006/relationships/hyperlink" Target="http://en.wikipedia.org/wiki/Time" TargetMode="External"/><Relationship Id="rId15" Type="http://schemas.openxmlformats.org/officeDocument/2006/relationships/hyperlink" Target="http://en.wikipedia.org/wiki/Relative_motion" TargetMode="External"/><Relationship Id="rId10" Type="http://schemas.openxmlformats.org/officeDocument/2006/relationships/hyperlink" Target="http://en.wikipedia.org/wiki/Motion_(physics)" TargetMode="External"/><Relationship Id="rId4" Type="http://schemas.openxmlformats.org/officeDocument/2006/relationships/hyperlink" Target="http://en.wikipedia.org/wiki/Orientation_(geometry)" TargetMode="External"/><Relationship Id="rId9" Type="http://schemas.openxmlformats.org/officeDocument/2006/relationships/hyperlink" Target="http://en.wikipedia.org/wiki/Rest_(physics)" TargetMode="External"/><Relationship Id="rId14" Type="http://schemas.openxmlformats.org/officeDocument/2006/relationships/hyperlink" Target="http://en.wikipedia.org/wiki/Coordinate_time"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en.wikipedia.org/wiki/Breadth" TargetMode="External"/><Relationship Id="rId3" Type="http://schemas.openxmlformats.org/officeDocument/2006/relationships/hyperlink" Target="http://en.wikipedia.org/wiki/Matter" TargetMode="External"/><Relationship Id="rId7" Type="http://schemas.openxmlformats.org/officeDocument/2006/relationships/hyperlink" Target="http://en.wikipedia.org/wiki/Elevation" TargetMode="External"/><Relationship Id="rId12" Type="http://schemas.openxmlformats.org/officeDocument/2006/relationships/hyperlink" Target="http://en.wikipedia.org/wiki/3-manifold" TargetMode="External"/><Relationship Id="rId2" Type="http://schemas.openxmlformats.org/officeDocument/2006/relationships/hyperlink" Target="http://en.wikipedia.org/wiki/Universe" TargetMode="External"/><Relationship Id="rId1" Type="http://schemas.openxmlformats.org/officeDocument/2006/relationships/slideLayout" Target="../slideLayouts/slideLayout2.xml"/><Relationship Id="rId6" Type="http://schemas.openxmlformats.org/officeDocument/2006/relationships/hyperlink" Target="http://en.wikipedia.org/wiki/Height" TargetMode="External"/><Relationship Id="rId11" Type="http://schemas.openxmlformats.org/officeDocument/2006/relationships/hyperlink" Target="http://en.wikipedia.org/wiki/Real_number" TargetMode="External"/><Relationship Id="rId5" Type="http://schemas.openxmlformats.org/officeDocument/2006/relationships/hyperlink" Target="http://en.wikipedia.org/wiki/Width" TargetMode="External"/><Relationship Id="rId10" Type="http://schemas.openxmlformats.org/officeDocument/2006/relationships/hyperlink" Target="http://en.wikipedia.org/wiki/Euclidean_vector" TargetMode="External"/><Relationship Id="rId4" Type="http://schemas.openxmlformats.org/officeDocument/2006/relationships/hyperlink" Target="http://en.wikipedia.org/wiki/Length" TargetMode="External"/><Relationship Id="rId9" Type="http://schemas.openxmlformats.org/officeDocument/2006/relationships/hyperlink" Target="http://en.wikipedia.org/wiki/Plane_%28geometry%29"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en.wikipedia.org/wiki/Science" TargetMode="External"/><Relationship Id="rId3" Type="http://schemas.openxmlformats.org/officeDocument/2006/relationships/hyperlink" Target="http://en.wikipedia.org/wiki/Past" TargetMode="External"/><Relationship Id="rId7" Type="http://schemas.openxmlformats.org/officeDocument/2006/relationships/hyperlink" Target="http://en.wikipedia.org/wiki/Philosophy" TargetMode="External"/><Relationship Id="rId12" Type="http://schemas.openxmlformats.org/officeDocument/2006/relationships/hyperlink" Target="http://en.wikipedia.org/wiki/Measurement" TargetMode="External"/><Relationship Id="rId2" Type="http://schemas.openxmlformats.org/officeDocument/2006/relationships/hyperlink" Target="http://en.wikipedia.org/wiki/Dimension" TargetMode="External"/><Relationship Id="rId1" Type="http://schemas.openxmlformats.org/officeDocument/2006/relationships/slideLayout" Target="../slideLayouts/slideLayout2.xml"/><Relationship Id="rId6" Type="http://schemas.openxmlformats.org/officeDocument/2006/relationships/hyperlink" Target="http://en.wikipedia.org/wiki/Religion" TargetMode="External"/><Relationship Id="rId11" Type="http://schemas.openxmlformats.org/officeDocument/2006/relationships/hyperlink" Target="http://en.wikipedia.org/wiki/Performing_arts" TargetMode="External"/><Relationship Id="rId5" Type="http://schemas.openxmlformats.org/officeDocument/2006/relationships/hyperlink" Target="http://en.wikipedia.org/wiki/Future" TargetMode="External"/><Relationship Id="rId10" Type="http://schemas.openxmlformats.org/officeDocument/2006/relationships/hyperlink" Target="http://en.wikipedia.org/wiki/Industry" TargetMode="External"/><Relationship Id="rId4" Type="http://schemas.openxmlformats.org/officeDocument/2006/relationships/hyperlink" Target="http://en.wikipedia.org/wiki/Present" TargetMode="External"/><Relationship Id="rId9" Type="http://schemas.openxmlformats.org/officeDocument/2006/relationships/hyperlink" Target="http://en.wikipedia.org/wiki/Circular_definition"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en.wikipedia.org/wiki/Vector_%28geometry%29" TargetMode="External"/><Relationship Id="rId13" Type="http://schemas.openxmlformats.org/officeDocument/2006/relationships/hyperlink" Target="http://en.wikipedia.org/wiki/Metres_per_second" TargetMode="External"/><Relationship Id="rId3" Type="http://schemas.openxmlformats.org/officeDocument/2006/relationships/hyperlink" Target="http://en.wikipedia.org/wiki/Position_%28vector%29" TargetMode="External"/><Relationship Id="rId7" Type="http://schemas.openxmlformats.org/officeDocument/2006/relationships/hyperlink" Target="http://en.wikipedia.org/wiki/Motion_%28physics%29" TargetMode="External"/><Relationship Id="rId12" Type="http://schemas.openxmlformats.org/officeDocument/2006/relationships/hyperlink" Target="http://en.wikipedia.org/wiki/Magnitude_%28mathematics%29" TargetMode="External"/><Relationship Id="rId2" Type="http://schemas.openxmlformats.org/officeDocument/2006/relationships/hyperlink" Target="http://en.wikipedia.org/wiki/Time_derivative" TargetMode="External"/><Relationship Id="rId1" Type="http://schemas.openxmlformats.org/officeDocument/2006/relationships/slideLayout" Target="../slideLayouts/slideLayout2.xml"/><Relationship Id="rId6" Type="http://schemas.openxmlformats.org/officeDocument/2006/relationships/hyperlink" Target="http://en.wikipedia.org/wiki/Classical_mechanics" TargetMode="External"/><Relationship Id="rId11" Type="http://schemas.openxmlformats.org/officeDocument/2006/relationships/hyperlink" Target="http://en.wikipedia.org/wiki/Absolute_value" TargetMode="External"/><Relationship Id="rId5" Type="http://schemas.openxmlformats.org/officeDocument/2006/relationships/hyperlink" Target="http://en.wikipedia.org/wiki/Kinematics" TargetMode="External"/><Relationship Id="rId10" Type="http://schemas.openxmlformats.org/officeDocument/2006/relationships/hyperlink" Target="http://en.wikipedia.org/wiki/Scalar_%28physics%29" TargetMode="External"/><Relationship Id="rId4" Type="http://schemas.openxmlformats.org/officeDocument/2006/relationships/hyperlink" Target="http://en.wikipedia.org/wiki/Speed" TargetMode="External"/><Relationship Id="rId9" Type="http://schemas.openxmlformats.org/officeDocument/2006/relationships/hyperlink" Target="http://en.wikipedia.org/wiki/Physical_quantity" TargetMode="External"/><Relationship Id="rId14" Type="http://schemas.openxmlformats.org/officeDocument/2006/relationships/hyperlink" Target="http://en.wikipedia.org/wiki/International_System_of_Units"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en.wikipedia.org/wiki/Time" TargetMode="External"/><Relationship Id="rId13" Type="http://schemas.openxmlformats.org/officeDocument/2006/relationships/hyperlink" Target="http://en.wikipedia.org/wiki/Metre_per_second" TargetMode="External"/><Relationship Id="rId18" Type="http://schemas.openxmlformats.org/officeDocument/2006/relationships/hyperlink" Target="http://en.wikipedia.org/wiki/Speed_of_light" TargetMode="External"/><Relationship Id="rId3" Type="http://schemas.openxmlformats.org/officeDocument/2006/relationships/hyperlink" Target="http://en.wikipedia.org/wiki/Velocity" TargetMode="External"/><Relationship Id="rId7" Type="http://schemas.openxmlformats.org/officeDocument/2006/relationships/hyperlink" Target="http://en.wikipedia.org/wiki/Distance" TargetMode="External"/><Relationship Id="rId12" Type="http://schemas.openxmlformats.org/officeDocument/2006/relationships/hyperlink" Target="http://en.wikipedia.org/wiki/International_System_of_Units" TargetMode="External"/><Relationship Id="rId17" Type="http://schemas.openxmlformats.org/officeDocument/2006/relationships/hyperlink" Target="http://en.wikipedia.org/wiki/Special_relativity" TargetMode="External"/><Relationship Id="rId2" Type="http://schemas.openxmlformats.org/officeDocument/2006/relationships/hyperlink" Target="http://en.wikipedia.org/wiki/Magnitude_%28mathematics%29" TargetMode="External"/><Relationship Id="rId16" Type="http://schemas.openxmlformats.org/officeDocument/2006/relationships/hyperlink" Target="http://en.wikipedia.org/wiki/Knot_%28unit%29" TargetMode="External"/><Relationship Id="rId20" Type="http://schemas.openxmlformats.org/officeDocument/2006/relationships/hyperlink" Target="http://en.wikipedia.org/wiki/Rapidity" TargetMode="External"/><Relationship Id="rId1" Type="http://schemas.openxmlformats.org/officeDocument/2006/relationships/slideLayout" Target="../slideLayouts/slideLayout2.xml"/><Relationship Id="rId6" Type="http://schemas.openxmlformats.org/officeDocument/2006/relationships/hyperlink" Target="http://en.wikipedia.org/wiki/Scalar_%28physics%29" TargetMode="External"/><Relationship Id="rId11" Type="http://schemas.openxmlformats.org/officeDocument/2006/relationships/hyperlink" Target="http://en.wikipedia.org/wiki/Length" TargetMode="External"/><Relationship Id="rId5" Type="http://schemas.openxmlformats.org/officeDocument/2006/relationships/hyperlink" Target="http://en.wikipedia.org/wiki/Position_%28vector%29" TargetMode="External"/><Relationship Id="rId15" Type="http://schemas.openxmlformats.org/officeDocument/2006/relationships/hyperlink" Target="http://en.wikipedia.org/wiki/Miles_per_hour" TargetMode="External"/><Relationship Id="rId10" Type="http://schemas.openxmlformats.org/officeDocument/2006/relationships/hyperlink" Target="http://en.wikipedia.org/wiki/Dimensional_analysis" TargetMode="External"/><Relationship Id="rId19" Type="http://schemas.openxmlformats.org/officeDocument/2006/relationships/hyperlink" Target="http://en.wikipedia.org/wiki/Matter" TargetMode="External"/><Relationship Id="rId4" Type="http://schemas.openxmlformats.org/officeDocument/2006/relationships/hyperlink" Target="http://en.wikipedia.org/wiki/Time_derivative" TargetMode="External"/><Relationship Id="rId9" Type="http://schemas.openxmlformats.org/officeDocument/2006/relationships/hyperlink" Target="http://en.wikipedia.org/wiki/Limit_%28mathematics%29" TargetMode="External"/><Relationship Id="rId14" Type="http://schemas.openxmlformats.org/officeDocument/2006/relationships/hyperlink" Target="http://en.wikipedia.org/wiki/Kilometre_per_hour"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en.wikipedia.org/wiki/Euclidean_vector" TargetMode="External"/><Relationship Id="rId13" Type="http://schemas.openxmlformats.org/officeDocument/2006/relationships/hyperlink" Target="http://en.wikipedia.org/wiki/Scalar_%28physics%29" TargetMode="External"/><Relationship Id="rId3" Type="http://schemas.openxmlformats.org/officeDocument/2006/relationships/hyperlink" Target="http://en.wikipedia.org/wiki/Velocity" TargetMode="External"/><Relationship Id="rId7" Type="http://schemas.openxmlformats.org/officeDocument/2006/relationships/hyperlink" Target="http://en.wikipedia.org/wiki/Metre_per_second_squared" TargetMode="External"/><Relationship Id="rId12" Type="http://schemas.openxmlformats.org/officeDocument/2006/relationships/hyperlink" Target="http://en.wikipedia.org/wiki/Vector_space" TargetMode="External"/><Relationship Id="rId2" Type="http://schemas.openxmlformats.org/officeDocument/2006/relationships/hyperlink" Target="http://en.wikipedia.org/wiki/Rate_%28mathematics%29" TargetMode="External"/><Relationship Id="rId1" Type="http://schemas.openxmlformats.org/officeDocument/2006/relationships/slideLayout" Target="../slideLayouts/slideLayout2.xml"/><Relationship Id="rId6" Type="http://schemas.openxmlformats.org/officeDocument/2006/relationships/hyperlink" Target="http://en.wikipedia.org/wiki/International_System_of_Units" TargetMode="External"/><Relationship Id="rId11" Type="http://schemas.openxmlformats.org/officeDocument/2006/relationships/hyperlink" Target="http://en.wikipedia.org/wiki/Parallelogram_law" TargetMode="External"/><Relationship Id="rId5" Type="http://schemas.openxmlformats.org/officeDocument/2006/relationships/hyperlink" Target="http://en.wikipedia.org/wiki/Newton%27s_Second_Law" TargetMode="External"/><Relationship Id="rId10" Type="http://schemas.openxmlformats.org/officeDocument/2006/relationships/hyperlink" Target="http://en.wikipedia.org/wiki/Direction_%28geometry%29" TargetMode="External"/><Relationship Id="rId4" Type="http://schemas.openxmlformats.org/officeDocument/2006/relationships/hyperlink" Target="http://en.wikipedia.org/wiki/Force" TargetMode="External"/><Relationship Id="rId9" Type="http://schemas.openxmlformats.org/officeDocument/2006/relationships/hyperlink" Target="http://en.wikipedia.org/wiki/Magnitude_%28mathematics%29"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en.wikipedia.org/wiki/Motion_(physics)" TargetMode="External"/><Relationship Id="rId2" Type="http://schemas.openxmlformats.org/officeDocument/2006/relationships/hyperlink" Target="http://en.wikipedia.org/wiki/Classical_mechanics" TargetMode="External"/><Relationship Id="rId1" Type="http://schemas.openxmlformats.org/officeDocument/2006/relationships/slideLayout" Target="../slideLayouts/slideLayout2.xml"/><Relationship Id="rId5" Type="http://schemas.openxmlformats.org/officeDocument/2006/relationships/hyperlink" Target="http://en.wikipedia.org/wiki/Ancient_Greek_language" TargetMode="External"/><Relationship Id="rId4" Type="http://schemas.openxmlformats.org/officeDocument/2006/relationships/hyperlink" Target="http://en.wikipedia.org/wiki/Andr%C3%A9-Marie_Amp%C3%A8re"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en.wikipedia.org/wiki/Technology" TargetMode="External"/><Relationship Id="rId3" Type="http://schemas.openxmlformats.org/officeDocument/2006/relationships/hyperlink" Target="http://en.wikipedia.org/wiki/Mechanics" TargetMode="External"/><Relationship Id="rId7" Type="http://schemas.openxmlformats.org/officeDocument/2006/relationships/hyperlink" Target="http://en.wikipedia.org/wiki/Engineering" TargetMode="External"/><Relationship Id="rId2" Type="http://schemas.openxmlformats.org/officeDocument/2006/relationships/hyperlink" Target="http://en.wikipedia.org/wiki/Quantum_mechanics" TargetMode="External"/><Relationship Id="rId1" Type="http://schemas.openxmlformats.org/officeDocument/2006/relationships/slideLayout" Target="../slideLayouts/slideLayout2.xml"/><Relationship Id="rId6" Type="http://schemas.openxmlformats.org/officeDocument/2006/relationships/hyperlink" Target="http://en.wikipedia.org/wiki/Science" TargetMode="External"/><Relationship Id="rId5" Type="http://schemas.openxmlformats.org/officeDocument/2006/relationships/hyperlink" Target="http://en.wikipedia.org/wiki/Physical_body" TargetMode="External"/><Relationship Id="rId4" Type="http://schemas.openxmlformats.org/officeDocument/2006/relationships/hyperlink" Target="http://en.wikipedia.org/wiki/Physical_law"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en.wikipedia.org/wiki/Frame_of_reference" TargetMode="External"/><Relationship Id="rId13" Type="http://schemas.openxmlformats.org/officeDocument/2006/relationships/hyperlink" Target="http://en.wikipedia.org/wiki/Momentum" TargetMode="External"/><Relationship Id="rId3" Type="http://schemas.openxmlformats.org/officeDocument/2006/relationships/hyperlink" Target="http://en.wikipedia.org/wiki/Displacement_(vector)" TargetMode="External"/><Relationship Id="rId7" Type="http://schemas.openxmlformats.org/officeDocument/2006/relationships/hyperlink" Target="http://en.wikipedia.org/wiki/Time" TargetMode="External"/><Relationship Id="rId12" Type="http://schemas.openxmlformats.org/officeDocument/2006/relationships/hyperlink" Target="http://en.wikipedia.org/wiki/Newton's_laws_of_motion" TargetMode="External"/><Relationship Id="rId2" Type="http://schemas.openxmlformats.org/officeDocument/2006/relationships/hyperlink" Target="http://en.wikipedia.org/wiki/Position_(vector)" TargetMode="External"/><Relationship Id="rId16" Type="http://schemas.openxmlformats.org/officeDocument/2006/relationships/hyperlink" Target="http://en.wikipedia.org/wiki/Fluid_mechanics" TargetMode="External"/><Relationship Id="rId1" Type="http://schemas.openxmlformats.org/officeDocument/2006/relationships/slideLayout" Target="../slideLayouts/slideLayout2.xml"/><Relationship Id="rId6" Type="http://schemas.openxmlformats.org/officeDocument/2006/relationships/hyperlink" Target="http://en.wikipedia.org/wiki/Acceleration" TargetMode="External"/><Relationship Id="rId11" Type="http://schemas.openxmlformats.org/officeDocument/2006/relationships/hyperlink" Target="http://en.wikipedia.org/wiki/Force" TargetMode="External"/><Relationship Id="rId5" Type="http://schemas.openxmlformats.org/officeDocument/2006/relationships/hyperlink" Target="http://en.wikipedia.org/wiki/Velocity" TargetMode="External"/><Relationship Id="rId15" Type="http://schemas.openxmlformats.org/officeDocument/2006/relationships/hyperlink" Target="http://en.wikipedia.org/wiki/Law_of_conservation_of_momentum" TargetMode="External"/><Relationship Id="rId10" Type="http://schemas.openxmlformats.org/officeDocument/2006/relationships/hyperlink" Target="http://en.wikipedia.org/wiki/Time-invariant" TargetMode="External"/><Relationship Id="rId4" Type="http://schemas.openxmlformats.org/officeDocument/2006/relationships/hyperlink" Target="http://en.wikipedia.org/wiki/Direction_(geometry)" TargetMode="External"/><Relationship Id="rId9" Type="http://schemas.openxmlformats.org/officeDocument/2006/relationships/hyperlink" Target="http://en.wiktionary.org/wiki/stationary" TargetMode="External"/><Relationship Id="rId14" Type="http://schemas.openxmlformats.org/officeDocument/2006/relationships/hyperlink" Target="http://en.wikipedia.org/wiki/Mass"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en.wikipedia.org/wiki/Inner_product" TargetMode="External"/><Relationship Id="rId2" Type="http://schemas.openxmlformats.org/officeDocument/2006/relationships/hyperlink" Target="http://en.wikipedia.org/wiki/Euclidean_vector" TargetMode="External"/><Relationship Id="rId1" Type="http://schemas.openxmlformats.org/officeDocument/2006/relationships/slideLayout" Target="../slideLayouts/slideLayout2.xml"/><Relationship Id="rId4" Type="http://schemas.openxmlformats.org/officeDocument/2006/relationships/hyperlink" Target="http://en.wikipedia.org/wiki/Scalar_(mathematics)"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en.wikipedia.org/wiki/Pseudoscalar_%28physics%29" TargetMode="External"/><Relationship Id="rId13" Type="http://schemas.openxmlformats.org/officeDocument/2006/relationships/hyperlink" Target="http://en.wikipedia.org/wiki/Temperature" TargetMode="External"/><Relationship Id="rId3" Type="http://schemas.openxmlformats.org/officeDocument/2006/relationships/hyperlink" Target="http://en.wikipedia.org/wiki/Units_of_measurement" TargetMode="External"/><Relationship Id="rId7" Type="http://schemas.openxmlformats.org/officeDocument/2006/relationships/hyperlink" Target="http://en.wikipedia.org/wiki/Lorentz_transformation" TargetMode="External"/><Relationship Id="rId12" Type="http://schemas.openxmlformats.org/officeDocument/2006/relationships/hyperlink" Target="http://en.wikipedia.org/wiki/Scalar_%28mathematics%29" TargetMode="External"/><Relationship Id="rId2" Type="http://schemas.openxmlformats.org/officeDocument/2006/relationships/hyperlink" Target="http://en.wikipedia.org/wiki/Physical_quantity" TargetMode="External"/><Relationship Id="rId1" Type="http://schemas.openxmlformats.org/officeDocument/2006/relationships/slideLayout" Target="../slideLayouts/slideLayout2.xml"/><Relationship Id="rId6" Type="http://schemas.openxmlformats.org/officeDocument/2006/relationships/hyperlink" Target="http://en.wikipedia.org/wiki/Coordinate_system" TargetMode="External"/><Relationship Id="rId11" Type="http://schemas.openxmlformats.org/officeDocument/2006/relationships/hyperlink" Target="http://en.wikipedia.org/wiki/Improper_rotation" TargetMode="External"/><Relationship Id="rId5" Type="http://schemas.openxmlformats.org/officeDocument/2006/relationships/hyperlink" Target="http://en.wikipedia.org/wiki/Tensor" TargetMode="External"/><Relationship Id="rId15" Type="http://schemas.openxmlformats.org/officeDocument/2006/relationships/hyperlink" Target="http://en.wikipedia.org/wiki/Coordinate_axis" TargetMode="External"/><Relationship Id="rId10" Type="http://schemas.openxmlformats.org/officeDocument/2006/relationships/hyperlink" Target="http://en.wikipedia.org/wiki/Pseudovector" TargetMode="External"/><Relationship Id="rId4" Type="http://schemas.openxmlformats.org/officeDocument/2006/relationships/hyperlink" Target="http://en.wikipedia.org/wiki/Euclidean_vector" TargetMode="External"/><Relationship Id="rId9" Type="http://schemas.openxmlformats.org/officeDocument/2006/relationships/hyperlink" Target="http://en.wikipedia.org/wiki/Proper_rotation" TargetMode="External"/><Relationship Id="rId14" Type="http://schemas.openxmlformats.org/officeDocument/2006/relationships/hyperlink" Target="http://en.wikipedia.org/wiki/Cartesian_coordinate_syste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en.wikipedia.org/wiki/Motion_(physics)" TargetMode="External"/><Relationship Id="rId7" Type="http://schemas.openxmlformats.org/officeDocument/2006/relationships/hyperlink" Target="http://en.wikipedia.org/wiki/Philosophi%C3%A6_Naturalis_Principia_Mathematica" TargetMode="External"/><Relationship Id="rId2" Type="http://schemas.openxmlformats.org/officeDocument/2006/relationships/hyperlink" Target="http://en.wikipedia.org/wiki/Classical_physics" TargetMode="External"/><Relationship Id="rId1" Type="http://schemas.openxmlformats.org/officeDocument/2006/relationships/slideLayout" Target="../slideLayouts/slideLayout2.xml"/><Relationship Id="rId6" Type="http://schemas.openxmlformats.org/officeDocument/2006/relationships/hyperlink" Target="http://en.wikipedia.org/wiki/Isaac_Newton" TargetMode="External"/><Relationship Id="rId5" Type="http://schemas.openxmlformats.org/officeDocument/2006/relationships/hyperlink" Target="http://en.wikipedia.org/wiki/Mass" TargetMode="External"/><Relationship Id="rId4" Type="http://schemas.openxmlformats.org/officeDocument/2006/relationships/hyperlink" Target="http://en.wikipedia.org/wiki/Forces"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en.wikipedia.org/wiki/Projectile" TargetMode="External"/><Relationship Id="rId2" Type="http://schemas.openxmlformats.org/officeDocument/2006/relationships/hyperlink" Target="http://en.wikipedia.org/wiki/Motion_(physics)" TargetMode="External"/><Relationship Id="rId1" Type="http://schemas.openxmlformats.org/officeDocument/2006/relationships/slideLayout" Target="../slideLayouts/slideLayout2.xml"/><Relationship Id="rId4" Type="http://schemas.openxmlformats.org/officeDocument/2006/relationships/hyperlink" Target="http://en.wikipedia.org/wiki/Gravity"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en.wikipedia.org/wiki/Magnetic_field" TargetMode="External"/><Relationship Id="rId3" Type="http://schemas.openxmlformats.org/officeDocument/2006/relationships/hyperlink" Target="http://en.wikipedia.org/wiki/Circle" TargetMode="External"/><Relationship Id="rId7" Type="http://schemas.openxmlformats.org/officeDocument/2006/relationships/hyperlink" Target="http://en.wikipedia.org/wiki/Race_track" TargetMode="External"/><Relationship Id="rId12" Type="http://schemas.openxmlformats.org/officeDocument/2006/relationships/hyperlink" Target="http://en.wikipedia.org/wiki/Newton's_laws_of_motion" TargetMode="External"/><Relationship Id="rId2" Type="http://schemas.openxmlformats.org/officeDocument/2006/relationships/hyperlink" Target="http://en.wikipedia.org/wiki/Circumference" TargetMode="External"/><Relationship Id="rId1" Type="http://schemas.openxmlformats.org/officeDocument/2006/relationships/slideLayout" Target="../slideLayouts/slideLayout2.xml"/><Relationship Id="rId6" Type="http://schemas.openxmlformats.org/officeDocument/2006/relationships/hyperlink" Target="http://en.wikipedia.org/wiki/Center_of_mass" TargetMode="External"/><Relationship Id="rId11" Type="http://schemas.openxmlformats.org/officeDocument/2006/relationships/hyperlink" Target="http://en.wikipedia.org/wiki/Centripetal_force" TargetMode="External"/><Relationship Id="rId5" Type="http://schemas.openxmlformats.org/officeDocument/2006/relationships/hyperlink" Target="http://en.wikipedia.org/wiki/Rotation_around_a_fixed_axis" TargetMode="External"/><Relationship Id="rId10" Type="http://schemas.openxmlformats.org/officeDocument/2006/relationships/hyperlink" Target="http://en.wikipedia.org/wiki/Acceleration" TargetMode="External"/><Relationship Id="rId4" Type="http://schemas.openxmlformats.org/officeDocument/2006/relationships/hyperlink" Target="http://en.wikipedia.org/wiki/Rotation" TargetMode="External"/><Relationship Id="rId9" Type="http://schemas.openxmlformats.org/officeDocument/2006/relationships/hyperlink" Target="http://en.wikipedia.org/wiki/Gear"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Function_%28mathematics%29" TargetMode="External"/><Relationship Id="rId2" Type="http://schemas.openxmlformats.org/officeDocument/2006/relationships/hyperlink" Target="http://en.wikipedia.org/wiki/Integral" TargetMode="External"/><Relationship Id="rId1" Type="http://schemas.openxmlformats.org/officeDocument/2006/relationships/slideLayout" Target="../slideLayouts/slideLayout2.xml"/><Relationship Id="rId5" Type="http://schemas.openxmlformats.org/officeDocument/2006/relationships/hyperlink" Target="http://en.wikipedia.org/wiki/Fundamental_theorem_of_calculus" TargetMode="External"/><Relationship Id="rId4" Type="http://schemas.openxmlformats.org/officeDocument/2006/relationships/hyperlink" Target="http://en.wikipedia.org/wiki/Derivative" TargetMode="External"/></Relationships>
</file>

<file path=ppt/slides/_rels/slide40.xml.rels><?xml version="1.0" encoding="UTF-8" standalone="yes"?>
<Relationships xmlns="http://schemas.openxmlformats.org/package/2006/relationships"><Relationship Id="rId8" Type="http://schemas.openxmlformats.org/officeDocument/2006/relationships/hyperlink" Target="http://en.wikipedia.org/wiki/Vector_sum" TargetMode="External"/><Relationship Id="rId3" Type="http://schemas.openxmlformats.org/officeDocument/2006/relationships/hyperlink" Target="http://en.wikipedia.org/wiki/Classical_mechanics" TargetMode="External"/><Relationship Id="rId7" Type="http://schemas.openxmlformats.org/officeDocument/2006/relationships/hyperlink" Target="http://en.wikipedia.org/wiki/Velocity" TargetMode="External"/><Relationship Id="rId2" Type="http://schemas.openxmlformats.org/officeDocument/2006/relationships/hyperlink" Target="http://en.wikipedia.org/wiki/Physical_law" TargetMode="External"/><Relationship Id="rId1" Type="http://schemas.openxmlformats.org/officeDocument/2006/relationships/slideLayout" Target="../slideLayouts/slideLayout2.xml"/><Relationship Id="rId6" Type="http://schemas.openxmlformats.org/officeDocument/2006/relationships/hyperlink" Target="http://en.wikipedia.org/wiki/Inertial_reference_frame" TargetMode="External"/><Relationship Id="rId11" Type="http://schemas.openxmlformats.org/officeDocument/2006/relationships/hyperlink" Target="http://en.wikipedia.org/wiki/Acceleration" TargetMode="External"/><Relationship Id="rId5" Type="http://schemas.openxmlformats.org/officeDocument/2006/relationships/hyperlink" Target="http://en.wikipedia.org/wiki/Motion_%28physics%29" TargetMode="External"/><Relationship Id="rId10" Type="http://schemas.openxmlformats.org/officeDocument/2006/relationships/hyperlink" Target="http://en.wikipedia.org/wiki/Mass" TargetMode="External"/><Relationship Id="rId4" Type="http://schemas.openxmlformats.org/officeDocument/2006/relationships/hyperlink" Target="http://en.wikipedia.org/wiki/Force" TargetMode="External"/><Relationship Id="rId9" Type="http://schemas.openxmlformats.org/officeDocument/2006/relationships/hyperlink" Target="http://en.wikipedia.org/wiki/Forces"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hyperlink" Target="http://en.wikipedia.org/wiki/Isaac_Newton" TargetMode="External"/><Relationship Id="rId3" Type="http://schemas.openxmlformats.org/officeDocument/2006/relationships/hyperlink" Target="http://en.wikipedia.org/wiki/Physics" TargetMode="External"/><Relationship Id="rId7" Type="http://schemas.openxmlformats.org/officeDocument/2006/relationships/hyperlink" Target="http://en.wikipedia.org/wiki/Motion_(physics)" TargetMode="External"/><Relationship Id="rId2" Type="http://schemas.openxmlformats.org/officeDocument/2006/relationships/hyperlink" Target="http://en.wikipedia.org/wiki/Branch_(academia)#Physics" TargetMode="External"/><Relationship Id="rId1" Type="http://schemas.openxmlformats.org/officeDocument/2006/relationships/slideLayout" Target="../slideLayouts/slideLayout2.xml"/><Relationship Id="rId6" Type="http://schemas.openxmlformats.org/officeDocument/2006/relationships/hyperlink" Target="http://en.wikipedia.org/wiki/Torque" TargetMode="External"/><Relationship Id="rId5" Type="http://schemas.openxmlformats.org/officeDocument/2006/relationships/hyperlink" Target="http://en.wikipedia.org/wiki/Force" TargetMode="External"/><Relationship Id="rId10" Type="http://schemas.openxmlformats.org/officeDocument/2006/relationships/hyperlink" Target="http://en.wikipedia.org/wiki/Second_law_of_motion" TargetMode="External"/><Relationship Id="rId4" Type="http://schemas.openxmlformats.org/officeDocument/2006/relationships/hyperlink" Target="http://en.wikipedia.org/wiki/Classical_mechanics" TargetMode="External"/><Relationship Id="rId9" Type="http://schemas.openxmlformats.org/officeDocument/2006/relationships/hyperlink" Target="http://en.wikipedia.org/wiki/Physical_laws"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hyperlink" Target="http://en.wikipedia.org/wiki/Vector_(geometric)" TargetMode="External"/><Relationship Id="rId3" Type="http://schemas.openxmlformats.org/officeDocument/2006/relationships/hyperlink" Target="http://en.wikipedia.org/wiki/Velocity" TargetMode="External"/><Relationship Id="rId7" Type="http://schemas.openxmlformats.org/officeDocument/2006/relationships/hyperlink" Target="http://en.wikipedia.org/wiki/Direction_(geometry,_geography)" TargetMode="External"/><Relationship Id="rId2" Type="http://schemas.openxmlformats.org/officeDocument/2006/relationships/hyperlink" Target="http://en.wikipedia.org/wiki/Mass" TargetMode="External"/><Relationship Id="rId1" Type="http://schemas.openxmlformats.org/officeDocument/2006/relationships/slideLayout" Target="../slideLayouts/slideLayout2.xml"/><Relationship Id="rId6" Type="http://schemas.openxmlformats.org/officeDocument/2006/relationships/hyperlink" Target="http://en.wikipedia.org/wiki/Euclidean_vector#Length" TargetMode="External"/><Relationship Id="rId5" Type="http://schemas.openxmlformats.org/officeDocument/2006/relationships/hyperlink" Target="http://en.wikipedia.org/wiki/Accelerate" TargetMode="External"/><Relationship Id="rId10" Type="http://schemas.openxmlformats.org/officeDocument/2006/relationships/hyperlink" Target="http://en.wikipedia.org/wiki/Newton_(unit)" TargetMode="External"/><Relationship Id="rId4" Type="http://schemas.openxmlformats.org/officeDocument/2006/relationships/hyperlink" Target="http://en.wikipedia.org/wiki/Newton's_first_law" TargetMode="External"/><Relationship Id="rId9" Type="http://schemas.openxmlformats.org/officeDocument/2006/relationships/hyperlink" Target="http://en.wikipedia.org/wiki/SI_unit"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en.wikipedia.org/wiki/Lever" TargetMode="External"/><Relationship Id="rId2" Type="http://schemas.openxmlformats.org/officeDocument/2006/relationships/hyperlink" Target="http://en.wikipedia.org/wiki/Force" TargetMode="External"/><Relationship Id="rId1" Type="http://schemas.openxmlformats.org/officeDocument/2006/relationships/slideLayout" Target="../slideLayouts/slideLayout2.xml"/><Relationship Id="rId6" Type="http://schemas.openxmlformats.org/officeDocument/2006/relationships/hyperlink" Target="http://en.wikipedia.org/wiki/Flywheel" TargetMode="External"/><Relationship Id="rId5" Type="http://schemas.openxmlformats.org/officeDocument/2006/relationships/hyperlink" Target="http://en.wikipedia.org/wiki/Euclidean_vector" TargetMode="External"/><Relationship Id="rId4" Type="http://schemas.openxmlformats.org/officeDocument/2006/relationships/hyperlink" Target="http://en.wikipedia.org/wiki/Cross_product"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en.wikipedia.org/wiki/Angular_acceleration" TargetMode="External"/><Relationship Id="rId2" Type="http://schemas.openxmlformats.org/officeDocument/2006/relationships/hyperlink" Target="http://en.wikipedia.org/wiki/Physical_body" TargetMode="External"/><Relationship Id="rId1" Type="http://schemas.openxmlformats.org/officeDocument/2006/relationships/slideLayout" Target="../slideLayouts/slideLayout2.xml"/><Relationship Id="rId4" Type="http://schemas.openxmlformats.org/officeDocument/2006/relationships/hyperlink" Target="http://en.wikipedia.org/wiki/Classical_mechanics"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hyperlink" Target="http://en.wikipedia.org/wiki/Speed_of_light" TargetMode="External"/><Relationship Id="rId3" Type="http://schemas.openxmlformats.org/officeDocument/2006/relationships/hyperlink" Target="http://en.wikipedia.org/wiki/Deformation_(engineering)" TargetMode="External"/><Relationship Id="rId7" Type="http://schemas.openxmlformats.org/officeDocument/2006/relationships/hyperlink" Target="http://en.wikipedia.org/wiki/Special_relativity" TargetMode="External"/><Relationship Id="rId2" Type="http://schemas.openxmlformats.org/officeDocument/2006/relationships/hyperlink" Target="http://en.wikipedia.org/wiki/Physical_body" TargetMode="External"/><Relationship Id="rId1" Type="http://schemas.openxmlformats.org/officeDocument/2006/relationships/slideLayout" Target="../slideLayouts/slideLayout2.xml"/><Relationship Id="rId6" Type="http://schemas.openxmlformats.org/officeDocument/2006/relationships/hyperlink" Target="http://en.wikipedia.org/wiki/Force" TargetMode="External"/><Relationship Id="rId11" Type="http://schemas.openxmlformats.org/officeDocument/2006/relationships/hyperlink" Target="http://en.wikipedia.org/wiki/Rotational_spectroscopy#Classification_of_molecules_based_on_rotational_behavior" TargetMode="External"/><Relationship Id="rId5" Type="http://schemas.openxmlformats.org/officeDocument/2006/relationships/hyperlink" Target="http://en.wikipedia.org/wiki/Point_(geometry)" TargetMode="External"/><Relationship Id="rId10" Type="http://schemas.openxmlformats.org/officeDocument/2006/relationships/hyperlink" Target="http://en.wikipedia.org/wiki/Molecules" TargetMode="External"/><Relationship Id="rId4" Type="http://schemas.openxmlformats.org/officeDocument/2006/relationships/hyperlink" Target="http://en.wikipedia.org/wiki/Distance" TargetMode="External"/><Relationship Id="rId9" Type="http://schemas.openxmlformats.org/officeDocument/2006/relationships/hyperlink" Target="http://en.wikipedia.org/wiki/Quantum_mechanics"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hyperlink" Target="http://en.wikipedia.org/wiki/Linear_map" TargetMode="External"/><Relationship Id="rId3" Type="http://schemas.openxmlformats.org/officeDocument/2006/relationships/hyperlink" Target="http://en.wikipedia.org/wiki/Linear_relation" TargetMode="External"/><Relationship Id="rId7" Type="http://schemas.openxmlformats.org/officeDocument/2006/relationships/hyperlink" Target="http://en.wikipedia.org/wiki/Cross_product" TargetMode="External"/><Relationship Id="rId2" Type="http://schemas.openxmlformats.org/officeDocument/2006/relationships/hyperlink" Target="http://en.wikipedia.org/wiki/Geometry" TargetMode="External"/><Relationship Id="rId1" Type="http://schemas.openxmlformats.org/officeDocument/2006/relationships/slideLayout" Target="../slideLayouts/slideLayout2.xml"/><Relationship Id="rId6" Type="http://schemas.openxmlformats.org/officeDocument/2006/relationships/hyperlink" Target="http://en.wikipedia.org/wiki/Dot_product" TargetMode="External"/><Relationship Id="rId5" Type="http://schemas.openxmlformats.org/officeDocument/2006/relationships/hyperlink" Target="http://en.wikipedia.org/wiki/Scalar_(mathematics)" TargetMode="External"/><Relationship Id="rId4" Type="http://schemas.openxmlformats.org/officeDocument/2006/relationships/hyperlink" Target="http://en.wikipedia.org/wiki/Vector_space" TargetMode="External"/><Relationship Id="rId9" Type="http://schemas.openxmlformats.org/officeDocument/2006/relationships/hyperlink" Target="http://en.wikipedia.org/wiki/Array_data_structure#Multidimensional_arrays" TargetMode="External"/></Relationships>
</file>

<file path=ppt/slides/_rels/slide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hyperlink" Target="http://en.wikipedia.org/wiki/Civil_engineering" TargetMode="External"/><Relationship Id="rId13" Type="http://schemas.openxmlformats.org/officeDocument/2006/relationships/hyperlink" Target="http://en.wikipedia.org/wiki/Materials_science" TargetMode="External"/><Relationship Id="rId18" Type="http://schemas.openxmlformats.org/officeDocument/2006/relationships/hyperlink" Target="http://en.wikipedia.org/wiki/Tensor" TargetMode="External"/><Relationship Id="rId3" Type="http://schemas.openxmlformats.org/officeDocument/2006/relationships/hyperlink" Target="http://en.wikipedia.org/wiki/Solid" TargetMode="External"/><Relationship Id="rId7" Type="http://schemas.openxmlformats.org/officeDocument/2006/relationships/hyperlink" Target="http://en.wikipedia.org/wiki/Phase_(chemistry)" TargetMode="External"/><Relationship Id="rId12" Type="http://schemas.openxmlformats.org/officeDocument/2006/relationships/hyperlink" Target="http://en.wikipedia.org/wiki/Physics" TargetMode="External"/><Relationship Id="rId17" Type="http://schemas.openxmlformats.org/officeDocument/2006/relationships/hyperlink" Target="http://en.wikipedia.org/wiki/Euler-Bernoulli_beam_equation" TargetMode="External"/><Relationship Id="rId2" Type="http://schemas.openxmlformats.org/officeDocument/2006/relationships/hyperlink" Target="http://en.wikipedia.org/wiki/Continuum_mechanics" TargetMode="External"/><Relationship Id="rId16" Type="http://schemas.openxmlformats.org/officeDocument/2006/relationships/hyperlink" Target="http://en.wikipedia.org/wiki/Surgical_implant" TargetMode="External"/><Relationship Id="rId1" Type="http://schemas.openxmlformats.org/officeDocument/2006/relationships/slideLayout" Target="../slideLayouts/slideLayout2.xml"/><Relationship Id="rId6" Type="http://schemas.openxmlformats.org/officeDocument/2006/relationships/hyperlink" Target="http://en.wikipedia.org/wiki/Temperature" TargetMode="External"/><Relationship Id="rId11" Type="http://schemas.openxmlformats.org/officeDocument/2006/relationships/hyperlink" Target="http://en.wikipedia.org/wiki/Geology" TargetMode="External"/><Relationship Id="rId5" Type="http://schemas.openxmlformats.org/officeDocument/2006/relationships/hyperlink" Target="http://en.wikipedia.org/wiki/Force" TargetMode="External"/><Relationship Id="rId15" Type="http://schemas.openxmlformats.org/officeDocument/2006/relationships/hyperlink" Target="http://en.wikipedia.org/wiki/Dental_prosthesis" TargetMode="External"/><Relationship Id="rId10" Type="http://schemas.openxmlformats.org/officeDocument/2006/relationships/hyperlink" Target="http://en.wikipedia.org/wiki/Mechanical_engineering" TargetMode="External"/><Relationship Id="rId4" Type="http://schemas.openxmlformats.org/officeDocument/2006/relationships/hyperlink" Target="http://en.wikipedia.org/wiki/Deformation_(mechanics)" TargetMode="External"/><Relationship Id="rId9" Type="http://schemas.openxmlformats.org/officeDocument/2006/relationships/hyperlink" Target="http://en.wikipedia.org/wiki/Nuclear_engineering" TargetMode="External"/><Relationship Id="rId14" Type="http://schemas.openxmlformats.org/officeDocument/2006/relationships/hyperlink" Target="http://en.wikipedia.org/wiki/Anatomy" TargetMode="External"/></Relationships>
</file>

<file path=ppt/slides/_rels/slide55.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hyperlink" Target="http://en.wikipedia.org/wiki/Fluid_statics" TargetMode="External"/><Relationship Id="rId13" Type="http://schemas.openxmlformats.org/officeDocument/2006/relationships/hyperlink" Target="http://en.wikipedia.org/wiki/Computational_fluid_dynamics" TargetMode="External"/><Relationship Id="rId3" Type="http://schemas.openxmlformats.org/officeDocument/2006/relationships/hyperlink" Target="http://en.wikipedia.org/wiki/Fluid" TargetMode="External"/><Relationship Id="rId7" Type="http://schemas.openxmlformats.org/officeDocument/2006/relationships/hyperlink" Target="http://en.wikipedia.org/wiki/Force" TargetMode="External"/><Relationship Id="rId12" Type="http://schemas.openxmlformats.org/officeDocument/2006/relationships/hyperlink" Target="http://en.wikipedia.org/wiki/Numerical_methods" TargetMode="External"/><Relationship Id="rId2" Type="http://schemas.openxmlformats.org/officeDocument/2006/relationships/hyperlink" Target="http://en.wikipedia.org/wiki/Physics" TargetMode="External"/><Relationship Id="rId1" Type="http://schemas.openxmlformats.org/officeDocument/2006/relationships/slideLayout" Target="../slideLayouts/slideLayout2.xml"/><Relationship Id="rId6" Type="http://schemas.openxmlformats.org/officeDocument/2006/relationships/hyperlink" Target="http://en.wikipedia.org/wiki/Plasma_(physics)" TargetMode="External"/><Relationship Id="rId11" Type="http://schemas.openxmlformats.org/officeDocument/2006/relationships/hyperlink" Target="http://en.wikipedia.org/wiki/Continuum_mechanics" TargetMode="External"/><Relationship Id="rId5" Type="http://schemas.openxmlformats.org/officeDocument/2006/relationships/hyperlink" Target="http://en.wikipedia.org/wiki/Gas" TargetMode="External"/><Relationship Id="rId10" Type="http://schemas.openxmlformats.org/officeDocument/2006/relationships/hyperlink" Target="http://en.wikipedia.org/wiki/Fluid_dynamics" TargetMode="External"/><Relationship Id="rId4" Type="http://schemas.openxmlformats.org/officeDocument/2006/relationships/hyperlink" Target="http://en.wikipedia.org/wiki/Liquid" TargetMode="External"/><Relationship Id="rId9" Type="http://schemas.openxmlformats.org/officeDocument/2006/relationships/hyperlink" Target="http://en.wikipedia.org/wiki/Kinematics" TargetMode="External"/><Relationship Id="rId14" Type="http://schemas.openxmlformats.org/officeDocument/2006/relationships/hyperlink" Target="http://en.wikipedia.org/wiki/Particle_image_velocimetry" TargetMode="External"/></Relationships>
</file>

<file path=ppt/slides/_rels/slide5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hyperlink" Target="http://en.wikipedia.org/wiki/Kelvin" TargetMode="External"/><Relationship Id="rId3" Type="http://schemas.openxmlformats.org/officeDocument/2006/relationships/hyperlink" Target="http://en.wikipedia.org/wiki/Thermometer" TargetMode="External"/><Relationship Id="rId7" Type="http://schemas.openxmlformats.org/officeDocument/2006/relationships/hyperlink" Target="http://en.wikipedia.org/wiki/Fahrenheit" TargetMode="External"/><Relationship Id="rId2" Type="http://schemas.openxmlformats.org/officeDocument/2006/relationships/hyperlink" Target="http://en.wikipedia.org/wiki/Thermal_radiation" TargetMode="External"/><Relationship Id="rId1" Type="http://schemas.openxmlformats.org/officeDocument/2006/relationships/slideLayout" Target="../slideLayouts/slideLayout2.xml"/><Relationship Id="rId6" Type="http://schemas.openxmlformats.org/officeDocument/2006/relationships/hyperlink" Target="http://en.wikipedia.org/wiki/Celsius" TargetMode="External"/><Relationship Id="rId5" Type="http://schemas.openxmlformats.org/officeDocument/2006/relationships/hyperlink" Target="http://en.wikipedia.org/wiki/Temperature_conversion_formulas" TargetMode="External"/><Relationship Id="rId4" Type="http://schemas.openxmlformats.org/officeDocument/2006/relationships/hyperlink" Target="http://en.wikipedia.org/wiki/Calibration" TargetMode="External"/></Relationships>
</file>

<file path=ppt/slides/_rels/slide59.xml.rels><?xml version="1.0" encoding="UTF-8" standalone="yes"?>
<Relationships xmlns="http://schemas.openxmlformats.org/package/2006/relationships"><Relationship Id="rId8" Type="http://schemas.openxmlformats.org/officeDocument/2006/relationships/hyperlink" Target="http://en.wikipedia.org/wiki/Internal_energy" TargetMode="External"/><Relationship Id="rId3" Type="http://schemas.openxmlformats.org/officeDocument/2006/relationships/hyperlink" Target="http://en.wikipedia.org/wiki/Heat" TargetMode="External"/><Relationship Id="rId7" Type="http://schemas.openxmlformats.org/officeDocument/2006/relationships/hyperlink" Target="http://en.wikipedia.org/wiki/Macroscopic_scale" TargetMode="External"/><Relationship Id="rId2" Type="http://schemas.openxmlformats.org/officeDocument/2006/relationships/hyperlink" Target="http://en.wikipedia.org/wiki/Physics" TargetMode="External"/><Relationship Id="rId1" Type="http://schemas.openxmlformats.org/officeDocument/2006/relationships/slideLayout" Target="../slideLayouts/slideLayout2.xml"/><Relationship Id="rId6" Type="http://schemas.openxmlformats.org/officeDocument/2006/relationships/hyperlink" Target="http://en.wikipedia.org/wiki/Work_(thermodynamics)" TargetMode="External"/><Relationship Id="rId11" Type="http://schemas.openxmlformats.org/officeDocument/2006/relationships/hyperlink" Target="http://en.wikipedia.org/wiki/Statistical_mechanics" TargetMode="External"/><Relationship Id="rId5" Type="http://schemas.openxmlformats.org/officeDocument/2006/relationships/hyperlink" Target="http://en.wikipedia.org/wiki/Energy" TargetMode="External"/><Relationship Id="rId10" Type="http://schemas.openxmlformats.org/officeDocument/2006/relationships/hyperlink" Target="http://en.wikipedia.org/wiki/Pressure" TargetMode="External"/><Relationship Id="rId4" Type="http://schemas.openxmlformats.org/officeDocument/2006/relationships/hyperlink" Target="http://en.wikipedia.org/wiki/Temperature" TargetMode="External"/><Relationship Id="rId9" Type="http://schemas.openxmlformats.org/officeDocument/2006/relationships/hyperlink" Target="http://en.wikipedia.org/wiki/Entropy"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en.wikipedia.org/wiki/Kilogram" TargetMode="External"/><Relationship Id="rId3" Type="http://schemas.openxmlformats.org/officeDocument/2006/relationships/hyperlink" Target="http://en.wikipedia.org/wiki/Inertia" TargetMode="External"/><Relationship Id="rId7" Type="http://schemas.openxmlformats.org/officeDocument/2006/relationships/hyperlink" Target="http://en.wikipedia.org/wiki/SI_unit" TargetMode="External"/><Relationship Id="rId2" Type="http://schemas.openxmlformats.org/officeDocument/2006/relationships/hyperlink" Target="http://en.wikipedia.org/wiki/Physical_body" TargetMode="External"/><Relationship Id="rId1" Type="http://schemas.openxmlformats.org/officeDocument/2006/relationships/slideLayout" Target="../slideLayouts/slideLayout2.xml"/><Relationship Id="rId6" Type="http://schemas.openxmlformats.org/officeDocument/2006/relationships/hyperlink" Target="http://en.wikipedia.org/wiki/Gravitation" TargetMode="External"/><Relationship Id="rId5" Type="http://schemas.openxmlformats.org/officeDocument/2006/relationships/hyperlink" Target="http://en.wikipedia.org/wiki/Force" TargetMode="External"/><Relationship Id="rId4" Type="http://schemas.openxmlformats.org/officeDocument/2006/relationships/hyperlink" Target="http://en.wikipedia.org/wiki/Acceleration" TargetMode="External"/><Relationship Id="rId9" Type="http://schemas.openxmlformats.org/officeDocument/2006/relationships/hyperlink" Target="http://en.wikipedia.org/wiki/Weight"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70025"/>
          </a:xfrm>
        </p:spPr>
        <p:txBody>
          <a:bodyPr>
            <a:normAutofit/>
          </a:bodyPr>
          <a:lstStyle/>
          <a:p>
            <a:r>
              <a:rPr lang="en-US" sz="7200" dirty="0"/>
              <a:t>2 Lecture in </a:t>
            </a:r>
            <a:r>
              <a:rPr lang="en-US" sz="7200" dirty="0" smtClean="0"/>
              <a:t>physics</a:t>
            </a:r>
            <a:endParaRPr lang="en-US" sz="7200" dirty="0"/>
          </a:p>
        </p:txBody>
      </p:sp>
      <p:sp>
        <p:nvSpPr>
          <p:cNvPr id="3" name="Subtitle 2"/>
          <p:cNvSpPr>
            <a:spLocks noGrp="1"/>
          </p:cNvSpPr>
          <p:nvPr>
            <p:ph type="subTitle" idx="1"/>
          </p:nvPr>
        </p:nvSpPr>
        <p:spPr>
          <a:xfrm>
            <a:off x="1371600" y="2057400"/>
            <a:ext cx="6400800" cy="3581400"/>
          </a:xfrm>
        </p:spPr>
        <p:txBody>
          <a:bodyPr>
            <a:normAutofit/>
          </a:bodyPr>
          <a:lstStyle/>
          <a:p>
            <a:r>
              <a:rPr lang="en-US" dirty="0" smtClean="0">
                <a:solidFill>
                  <a:srgbClr val="FF0000"/>
                </a:solidFill>
              </a:rPr>
              <a:t>Review/Revision</a:t>
            </a:r>
            <a:endParaRPr lang="en-US" dirty="0" smtClean="0">
              <a:solidFill>
                <a:srgbClr val="FF0000"/>
              </a:solidFill>
            </a:endParaRPr>
          </a:p>
          <a:p>
            <a:r>
              <a:rPr lang="en-US" dirty="0">
                <a:solidFill>
                  <a:srgbClr val="FF0000"/>
                </a:solidFill>
              </a:rPr>
              <a:t>Reference </a:t>
            </a:r>
            <a:r>
              <a:rPr lang="en-US" dirty="0" smtClean="0">
                <a:solidFill>
                  <a:srgbClr val="FF0000"/>
                </a:solidFill>
              </a:rPr>
              <a:t>frame</a:t>
            </a:r>
            <a:endParaRPr lang="en-US" dirty="0" smtClean="0">
              <a:solidFill>
                <a:srgbClr val="FF0000"/>
              </a:solidFill>
              <a:effectLst/>
            </a:endParaRPr>
          </a:p>
          <a:p>
            <a:r>
              <a:rPr lang="en-US" dirty="0" smtClean="0">
                <a:solidFill>
                  <a:srgbClr val="FF0000"/>
                </a:solidFill>
              </a:rPr>
              <a:t>Kinematics</a:t>
            </a:r>
          </a:p>
          <a:p>
            <a:r>
              <a:rPr lang="en-US" dirty="0">
                <a:solidFill>
                  <a:srgbClr val="FF0000"/>
                </a:solidFill>
              </a:rPr>
              <a:t>Vectors</a:t>
            </a:r>
            <a:endParaRPr lang="en-US" dirty="0" smtClean="0">
              <a:solidFill>
                <a:srgbClr val="FF0000"/>
              </a:solidFill>
              <a:effectLst/>
            </a:endParaRPr>
          </a:p>
          <a:p>
            <a:r>
              <a:rPr lang="en-US" dirty="0">
                <a:solidFill>
                  <a:srgbClr val="FF0000"/>
                </a:solidFill>
              </a:rPr>
              <a:t>Projectile </a:t>
            </a:r>
            <a:r>
              <a:rPr lang="en-US" dirty="0" smtClean="0">
                <a:solidFill>
                  <a:srgbClr val="FF0000"/>
                </a:solidFill>
              </a:rPr>
              <a:t>Motion</a:t>
            </a:r>
          </a:p>
          <a:p>
            <a:r>
              <a:rPr lang="en-US" dirty="0">
                <a:solidFill>
                  <a:srgbClr val="FF0000"/>
                </a:solidFill>
              </a:rPr>
              <a:t>Circular motion</a:t>
            </a:r>
          </a:p>
        </p:txBody>
      </p:sp>
    </p:spTree>
    <p:extLst>
      <p:ext uri="{BB962C8B-B14F-4D97-AF65-F5344CB8AC3E}">
        <p14:creationId xmlns:p14="http://schemas.microsoft.com/office/powerpoint/2010/main" val="4082692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b="1" dirty="0" smtClean="0">
                <a:solidFill>
                  <a:schemeClr val="accent4">
                    <a:lumMod val="50000"/>
                  </a:schemeClr>
                </a:solidFill>
              </a:rPr>
              <a:t>Center of mass</a:t>
            </a:r>
            <a:endParaRPr lang="en-US" sz="9600" dirty="0">
              <a:solidFill>
                <a:schemeClr val="accent4">
                  <a:lumMod val="50000"/>
                </a:schemeClr>
              </a:solidFill>
            </a:endParaRPr>
          </a:p>
        </p:txBody>
      </p:sp>
      <p:sp>
        <p:nvSpPr>
          <p:cNvPr id="3" name="Content Placeholder 2"/>
          <p:cNvSpPr>
            <a:spLocks noGrp="1"/>
          </p:cNvSpPr>
          <p:nvPr>
            <p:ph idx="1"/>
          </p:nvPr>
        </p:nvSpPr>
        <p:spPr/>
        <p:txBody>
          <a:bodyPr>
            <a:normAutofit lnSpcReduction="10000"/>
          </a:bodyPr>
          <a:lstStyle/>
          <a:p>
            <a:pPr marL="0" indent="0">
              <a:buNone/>
            </a:pPr>
            <a:r>
              <a:rPr lang="en-US" dirty="0"/>
              <a:t>T</a:t>
            </a:r>
            <a:r>
              <a:rPr lang="en-US" dirty="0" smtClean="0"/>
              <a:t>he </a:t>
            </a:r>
            <a:r>
              <a:rPr lang="en-US" b="1" dirty="0" smtClean="0"/>
              <a:t>center of mass</a:t>
            </a:r>
            <a:r>
              <a:rPr lang="en-US" dirty="0" smtClean="0"/>
              <a:t> of a distribution of </a:t>
            </a:r>
            <a:r>
              <a:rPr lang="en-US" dirty="0" smtClean="0">
                <a:hlinkClick r:id="rId2" tooltip="Mass"/>
              </a:rPr>
              <a:t>mass</a:t>
            </a:r>
            <a:r>
              <a:rPr lang="en-US" dirty="0" smtClean="0"/>
              <a:t> in space is the unique point where the </a:t>
            </a:r>
            <a:r>
              <a:rPr lang="en-US" dirty="0" smtClean="0">
                <a:hlinkClick r:id="rId3" tooltip="Weight function"/>
              </a:rPr>
              <a:t>weighted</a:t>
            </a:r>
            <a:r>
              <a:rPr lang="en-US" dirty="0" smtClean="0"/>
              <a:t> relative </a:t>
            </a:r>
            <a:r>
              <a:rPr lang="en-US" dirty="0" smtClean="0">
                <a:hlinkClick r:id="rId4" tooltip="Position (vector)"/>
              </a:rPr>
              <a:t>position</a:t>
            </a:r>
            <a:r>
              <a:rPr lang="en-US" dirty="0" smtClean="0"/>
              <a:t> of the distributed mass sums to zero. The distribution of mass is balanced around the center of mass and the average of the weighted position coordinates of the distributed mass defines its coordinates. Calculations in </a:t>
            </a:r>
            <a:r>
              <a:rPr lang="en-US" dirty="0" smtClean="0">
                <a:hlinkClick r:id="rId5" tooltip="Mechanics"/>
              </a:rPr>
              <a:t>mechanics</a:t>
            </a:r>
            <a:r>
              <a:rPr lang="en-US" dirty="0" smtClean="0"/>
              <a:t> are often simplified when formulated with respect to the center of mass.</a:t>
            </a:r>
            <a:endParaRPr lang="en-US" dirty="0"/>
          </a:p>
        </p:txBody>
      </p:sp>
    </p:spTree>
    <p:extLst>
      <p:ext uri="{BB962C8B-B14F-4D97-AF65-F5344CB8AC3E}">
        <p14:creationId xmlns:p14="http://schemas.microsoft.com/office/powerpoint/2010/main" val="3725019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b="1" dirty="0" smtClean="0">
                <a:solidFill>
                  <a:schemeClr val="accent4">
                    <a:lumMod val="50000"/>
                  </a:schemeClr>
                </a:solidFill>
              </a:rPr>
              <a:t>Center of mass</a:t>
            </a:r>
            <a:endParaRPr lang="en-US" sz="9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1371600"/>
            <a:ext cx="6934200" cy="5105400"/>
          </a:xfrm>
        </p:spPr>
      </p:pic>
    </p:spTree>
    <p:extLst>
      <p:ext uri="{BB962C8B-B14F-4D97-AF65-F5344CB8AC3E}">
        <p14:creationId xmlns:p14="http://schemas.microsoft.com/office/powerpoint/2010/main" val="1352134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b="1" dirty="0" smtClean="0">
                <a:solidFill>
                  <a:srgbClr val="FF0000"/>
                </a:solidFill>
              </a:rPr>
              <a:t>Frame of reference</a:t>
            </a:r>
            <a:endParaRPr lang="en-US" sz="8000" dirty="0">
              <a:solidFill>
                <a:srgbClr val="FF0000"/>
              </a:solidFill>
            </a:endParaRPr>
          </a:p>
        </p:txBody>
      </p:sp>
      <p:sp>
        <p:nvSpPr>
          <p:cNvPr id="3" name="Content Placeholder 2"/>
          <p:cNvSpPr>
            <a:spLocks noGrp="1"/>
          </p:cNvSpPr>
          <p:nvPr>
            <p:ph idx="1"/>
          </p:nvPr>
        </p:nvSpPr>
        <p:spPr/>
        <p:txBody>
          <a:bodyPr>
            <a:normAutofit fontScale="62500" lnSpcReduction="20000"/>
          </a:bodyPr>
          <a:lstStyle/>
          <a:p>
            <a:pPr marL="0" indent="0">
              <a:buNone/>
            </a:pPr>
            <a:r>
              <a:rPr lang="en-US" dirty="0"/>
              <a:t>A</a:t>
            </a:r>
            <a:r>
              <a:rPr lang="en-US" dirty="0" smtClean="0"/>
              <a:t> </a:t>
            </a:r>
            <a:r>
              <a:rPr lang="en-US" b="1" dirty="0" smtClean="0"/>
              <a:t>frame of reference</a:t>
            </a:r>
            <a:r>
              <a:rPr lang="en-US" dirty="0" smtClean="0"/>
              <a:t> (or </a:t>
            </a:r>
            <a:r>
              <a:rPr lang="en-US" b="1" dirty="0" smtClean="0"/>
              <a:t>reference frame</a:t>
            </a:r>
            <a:r>
              <a:rPr lang="en-US" dirty="0" smtClean="0"/>
              <a:t>) may refer to a </a:t>
            </a:r>
            <a:r>
              <a:rPr lang="en-US" dirty="0" smtClean="0">
                <a:hlinkClick r:id="rId2" tooltip="Coordinate system"/>
              </a:rPr>
              <a:t>coordinate system</a:t>
            </a:r>
            <a:r>
              <a:rPr lang="en-US" dirty="0" smtClean="0"/>
              <a:t> used to represent and measure properties of objects, such as their </a:t>
            </a:r>
            <a:r>
              <a:rPr lang="en-US" dirty="0" smtClean="0">
                <a:hlinkClick r:id="rId3" tooltip="Position (vector)"/>
              </a:rPr>
              <a:t>position</a:t>
            </a:r>
            <a:r>
              <a:rPr lang="en-US" dirty="0" smtClean="0"/>
              <a:t> and </a:t>
            </a:r>
            <a:r>
              <a:rPr lang="en-US" dirty="0" smtClean="0">
                <a:hlinkClick r:id="rId4" tooltip="Orientation (geometry)"/>
              </a:rPr>
              <a:t>orientation</a:t>
            </a:r>
            <a:r>
              <a:rPr lang="en-US" dirty="0" smtClean="0"/>
              <a:t>, at different moments of </a:t>
            </a:r>
            <a:r>
              <a:rPr lang="en-US" dirty="0" smtClean="0">
                <a:hlinkClick r:id="rId5" tooltip="Time"/>
              </a:rPr>
              <a:t>time</a:t>
            </a:r>
            <a:r>
              <a:rPr lang="en-US" dirty="0" smtClean="0"/>
              <a:t>. It may also refer to a </a:t>
            </a:r>
            <a:r>
              <a:rPr lang="en-US" dirty="0" smtClean="0">
                <a:hlinkClick r:id="rId6" tooltip="Cartesian coordinate system"/>
              </a:rPr>
              <a:t>set of axes</a:t>
            </a:r>
            <a:r>
              <a:rPr lang="en-US" dirty="0" smtClean="0"/>
              <a:t> used for such representation. In a weaker sense, a reference frame does not specify coordinates, but only defines the same 3-</a:t>
            </a:r>
            <a:r>
              <a:rPr lang="en-US" dirty="0" smtClean="0">
                <a:hlinkClick r:id="rId7" tooltip="Dimension (mathematics and physics)"/>
              </a:rPr>
              <a:t>dimensional</a:t>
            </a:r>
            <a:r>
              <a:rPr lang="en-US" dirty="0" smtClean="0"/>
              <a:t> </a:t>
            </a:r>
            <a:r>
              <a:rPr lang="en-US" dirty="0" smtClean="0">
                <a:hlinkClick r:id="rId8" tooltip="Space"/>
              </a:rPr>
              <a:t>space</a:t>
            </a:r>
            <a:r>
              <a:rPr lang="en-US" dirty="0" smtClean="0"/>
              <a:t> for all moments of time such that the frame can distinguish objects </a:t>
            </a:r>
            <a:r>
              <a:rPr lang="en-US" dirty="0" smtClean="0">
                <a:hlinkClick r:id="rId9" tooltip="Rest (physics)"/>
              </a:rPr>
              <a:t>at rest</a:t>
            </a:r>
            <a:r>
              <a:rPr lang="en-US" dirty="0" smtClean="0"/>
              <a:t> from those that are </a:t>
            </a:r>
            <a:r>
              <a:rPr lang="en-US" dirty="0" smtClean="0">
                <a:hlinkClick r:id="rId10" tooltip="Motion (physics)"/>
              </a:rPr>
              <a:t>moving</a:t>
            </a:r>
            <a:r>
              <a:rPr lang="en-US" dirty="0" smtClean="0"/>
              <a:t>.</a:t>
            </a:r>
          </a:p>
          <a:p>
            <a:pPr marL="0" indent="0">
              <a:buNone/>
            </a:pPr>
            <a:r>
              <a:rPr lang="en-US" dirty="0" smtClean="0"/>
              <a:t>In </a:t>
            </a:r>
            <a:r>
              <a:rPr lang="en-US" dirty="0" err="1" smtClean="0">
                <a:hlinkClick r:id="rId11" tooltip="Theory of relativity"/>
              </a:rPr>
              <a:t>Einsteinian</a:t>
            </a:r>
            <a:r>
              <a:rPr lang="en-US" dirty="0" smtClean="0">
                <a:hlinkClick r:id="rId11" tooltip="Theory of relativity"/>
              </a:rPr>
              <a:t> relativity</a:t>
            </a:r>
            <a:r>
              <a:rPr lang="en-US" dirty="0" smtClean="0"/>
              <a:t>, reference frames are used to specify the relationship between a moving </a:t>
            </a:r>
            <a:r>
              <a:rPr lang="en-US" dirty="0" smtClean="0">
                <a:hlinkClick r:id="rId12" tooltip="Observer (special relativity)"/>
              </a:rPr>
              <a:t>observer</a:t>
            </a:r>
            <a:r>
              <a:rPr lang="en-US" dirty="0" smtClean="0"/>
              <a:t> and the phenomenon or phenomena under observation. In this context, the phrase often becomes "</a:t>
            </a:r>
            <a:r>
              <a:rPr lang="en-US" b="1" dirty="0" smtClean="0"/>
              <a:t>observational frame of reference</a:t>
            </a:r>
            <a:r>
              <a:rPr lang="en-US" dirty="0" smtClean="0"/>
              <a:t>" (or "</a:t>
            </a:r>
            <a:r>
              <a:rPr lang="en-US" b="1" dirty="0" smtClean="0"/>
              <a:t>observational reference frame</a:t>
            </a:r>
            <a:r>
              <a:rPr lang="en-US" dirty="0" smtClean="0"/>
              <a:t>"), which implies that the observer is at rest in the frame, although not necessarily located at its </a:t>
            </a:r>
            <a:r>
              <a:rPr lang="en-US" dirty="0" smtClean="0">
                <a:hlinkClick r:id="rId13" tooltip="Origin (mathematics)"/>
              </a:rPr>
              <a:t>origin</a:t>
            </a:r>
            <a:r>
              <a:rPr lang="en-US" dirty="0" smtClean="0"/>
              <a:t>. A relativistic reference frame includes (or implies) the </a:t>
            </a:r>
            <a:r>
              <a:rPr lang="en-US" dirty="0" smtClean="0">
                <a:hlinkClick r:id="rId14" tooltip="Coordinate time"/>
              </a:rPr>
              <a:t>coordinate time</a:t>
            </a:r>
            <a:r>
              <a:rPr lang="en-US" dirty="0" smtClean="0"/>
              <a:t>, which does not correspond across different frames </a:t>
            </a:r>
            <a:r>
              <a:rPr lang="en-US" dirty="0" smtClean="0">
                <a:hlinkClick r:id="rId15" tooltip="Relative motion"/>
              </a:rPr>
              <a:t>moving relatively</a:t>
            </a:r>
            <a:r>
              <a:rPr lang="en-US" dirty="0" smtClean="0"/>
              <a:t> each other. The situation thus differs from </a:t>
            </a:r>
            <a:r>
              <a:rPr lang="en-US" dirty="0" smtClean="0">
                <a:hlinkClick r:id="rId16" tooltip="Galilean relativity"/>
              </a:rPr>
              <a:t>Galilean relativity</a:t>
            </a:r>
            <a:r>
              <a:rPr lang="en-US" dirty="0" smtClean="0"/>
              <a:t>, where all possible coordinate times are essentially equivalent.</a:t>
            </a:r>
          </a:p>
          <a:p>
            <a:pPr marL="0" indent="0">
              <a:buNone/>
            </a:pPr>
            <a:endParaRPr lang="en-US" dirty="0"/>
          </a:p>
        </p:txBody>
      </p:sp>
    </p:spTree>
    <p:extLst>
      <p:ext uri="{BB962C8B-B14F-4D97-AF65-F5344CB8AC3E}">
        <p14:creationId xmlns:p14="http://schemas.microsoft.com/office/powerpoint/2010/main" val="2665002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b="1" dirty="0" smtClean="0">
                <a:solidFill>
                  <a:srgbClr val="FF0000"/>
                </a:solidFill>
              </a:rPr>
              <a:t>Frame of reference</a:t>
            </a:r>
            <a:endParaRPr lang="en-US" sz="8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1371600"/>
            <a:ext cx="6324600" cy="4800600"/>
          </a:xfrm>
        </p:spPr>
      </p:pic>
    </p:spTree>
    <p:extLst>
      <p:ext uri="{BB962C8B-B14F-4D97-AF65-F5344CB8AC3E}">
        <p14:creationId xmlns:p14="http://schemas.microsoft.com/office/powerpoint/2010/main" val="3276170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solidFill>
                  <a:srgbClr val="FF0000"/>
                </a:solidFill>
              </a:rPr>
              <a:t>Three-dimensional </a:t>
            </a:r>
            <a:r>
              <a:rPr lang="en-US" sz="6000" b="1" dirty="0" smtClean="0">
                <a:solidFill>
                  <a:srgbClr val="FF0000"/>
                </a:solidFill>
              </a:rPr>
              <a:t>space</a:t>
            </a:r>
            <a:endParaRPr lang="en-US" sz="6000"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pPr marL="0" indent="0">
              <a:buNone/>
            </a:pPr>
            <a:r>
              <a:rPr lang="en-US" b="1" dirty="0"/>
              <a:t>Three-dimensional space</a:t>
            </a:r>
            <a:r>
              <a:rPr lang="en-US" dirty="0"/>
              <a:t> is a geometric three-parameter model of the physical </a:t>
            </a:r>
            <a:r>
              <a:rPr lang="en-US" dirty="0">
                <a:hlinkClick r:id="rId2" tooltip="Universe"/>
              </a:rPr>
              <a:t>universe</a:t>
            </a:r>
            <a:r>
              <a:rPr lang="en-US" dirty="0"/>
              <a:t> (without considering time) in which all known </a:t>
            </a:r>
            <a:r>
              <a:rPr lang="en-US" dirty="0">
                <a:hlinkClick r:id="rId3" tooltip="Matter"/>
              </a:rPr>
              <a:t>matter</a:t>
            </a:r>
            <a:r>
              <a:rPr lang="en-US" dirty="0"/>
              <a:t> exists. These three dimensions can be labeled by a combination of three chosen from the terms </a:t>
            </a:r>
            <a:r>
              <a:rPr lang="en-US" i="1" dirty="0">
                <a:hlinkClick r:id="rId4" tooltip="Length"/>
              </a:rPr>
              <a:t>length</a:t>
            </a:r>
            <a:r>
              <a:rPr lang="en-US" dirty="0"/>
              <a:t>, </a:t>
            </a:r>
            <a:r>
              <a:rPr lang="en-US" i="1" dirty="0">
                <a:hlinkClick r:id="rId5" tooltip="Width"/>
              </a:rPr>
              <a:t>width</a:t>
            </a:r>
            <a:r>
              <a:rPr lang="en-US" dirty="0"/>
              <a:t>, </a:t>
            </a:r>
            <a:r>
              <a:rPr lang="en-US" i="1" dirty="0">
                <a:hlinkClick r:id="rId6" tooltip="Height"/>
              </a:rPr>
              <a:t>height</a:t>
            </a:r>
            <a:r>
              <a:rPr lang="en-US" dirty="0"/>
              <a:t>, </a:t>
            </a:r>
            <a:r>
              <a:rPr lang="en-US" i="1" dirty="0">
                <a:hlinkClick r:id="rId7" tooltip="Elevation"/>
              </a:rPr>
              <a:t>depth</a:t>
            </a:r>
            <a:r>
              <a:rPr lang="en-US" dirty="0"/>
              <a:t>, and </a:t>
            </a:r>
            <a:r>
              <a:rPr lang="en-US" i="1" dirty="0">
                <a:hlinkClick r:id="rId8" tooltip="Breadth"/>
              </a:rPr>
              <a:t>breadth</a:t>
            </a:r>
            <a:r>
              <a:rPr lang="en-US" dirty="0"/>
              <a:t>. Any three directions can be chosen, provided that they do not all lie in the same </a:t>
            </a:r>
            <a:r>
              <a:rPr lang="en-US" dirty="0">
                <a:hlinkClick r:id="rId9" tooltip="Plane (geometry)"/>
              </a:rPr>
              <a:t>plane</a:t>
            </a:r>
            <a:r>
              <a:rPr lang="en-US" dirty="0"/>
              <a:t>.</a:t>
            </a:r>
          </a:p>
          <a:p>
            <a:pPr marL="0" indent="0">
              <a:buNone/>
            </a:pPr>
            <a:r>
              <a:rPr lang="en-US" dirty="0" smtClean="0"/>
              <a:t>A </a:t>
            </a:r>
            <a:r>
              <a:rPr lang="en-US" dirty="0">
                <a:hlinkClick r:id="rId10" tooltip="Euclidean vector"/>
              </a:rPr>
              <a:t>sequence</a:t>
            </a:r>
            <a:r>
              <a:rPr lang="en-US" dirty="0"/>
              <a:t> of </a:t>
            </a:r>
            <a:r>
              <a:rPr lang="en-US" i="1" dirty="0"/>
              <a:t>n</a:t>
            </a:r>
            <a:r>
              <a:rPr lang="en-US" dirty="0"/>
              <a:t> </a:t>
            </a:r>
            <a:r>
              <a:rPr lang="en-US" dirty="0">
                <a:hlinkClick r:id="rId11" tooltip="Real number"/>
              </a:rPr>
              <a:t>numbers</a:t>
            </a:r>
            <a:r>
              <a:rPr lang="en-US" dirty="0"/>
              <a:t> can be understood as a location in </a:t>
            </a:r>
            <a:r>
              <a:rPr lang="en-US" i="1" dirty="0"/>
              <a:t>n</a:t>
            </a:r>
            <a:r>
              <a:rPr lang="en-US" dirty="0"/>
              <a:t>-dimensional space. When </a:t>
            </a:r>
            <a:r>
              <a:rPr lang="en-US" i="1" dirty="0"/>
              <a:t>n</a:t>
            </a:r>
            <a:r>
              <a:rPr lang="en-US" dirty="0"/>
              <a:t> = 3, the set of all such locations is called </a:t>
            </a:r>
            <a:r>
              <a:rPr lang="en-US" b="1" dirty="0"/>
              <a:t>three-dimensional Euclidean space</a:t>
            </a:r>
            <a:r>
              <a:rPr lang="en-US" dirty="0"/>
              <a:t>. It is commonly represented by the symbol . This space is only one example of a great variety of spaces in three dimensions called </a:t>
            </a:r>
            <a:r>
              <a:rPr lang="en-US" dirty="0">
                <a:hlinkClick r:id="rId12" tooltip="3-manifold"/>
              </a:rPr>
              <a:t>3-manifolds</a:t>
            </a:r>
            <a:r>
              <a:rPr lang="en-US" dirty="0" smtClean="0"/>
              <a:t>.</a:t>
            </a:r>
            <a:endParaRPr lang="en-US" dirty="0"/>
          </a:p>
        </p:txBody>
      </p:sp>
    </p:spTree>
    <p:extLst>
      <p:ext uri="{BB962C8B-B14F-4D97-AF65-F5344CB8AC3E}">
        <p14:creationId xmlns:p14="http://schemas.microsoft.com/office/powerpoint/2010/main" val="1160593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solidFill>
                  <a:srgbClr val="FF0000"/>
                </a:solidFill>
              </a:rPr>
              <a:t>Three-dimensional space</a:t>
            </a:r>
            <a:endParaRPr lang="en-US" sz="6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7030" y="1600200"/>
            <a:ext cx="5409940" cy="4525963"/>
          </a:xfrm>
        </p:spPr>
      </p:pic>
    </p:spTree>
    <p:extLst>
      <p:ext uri="{BB962C8B-B14F-4D97-AF65-F5344CB8AC3E}">
        <p14:creationId xmlns:p14="http://schemas.microsoft.com/office/powerpoint/2010/main" val="1372159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b="1" dirty="0" smtClean="0">
                <a:solidFill>
                  <a:srgbClr val="FF0000"/>
                </a:solidFill>
              </a:rPr>
              <a:t>Time</a:t>
            </a:r>
            <a:endParaRPr lang="en-US" sz="9600"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pPr marL="0" indent="0">
              <a:buNone/>
            </a:pPr>
            <a:r>
              <a:rPr lang="en-US" b="1" dirty="0"/>
              <a:t>Time</a:t>
            </a:r>
            <a:r>
              <a:rPr lang="en-US" dirty="0"/>
              <a:t> is the fourth </a:t>
            </a:r>
            <a:r>
              <a:rPr lang="en-US" dirty="0">
                <a:hlinkClick r:id="rId2" tooltip="Dimension"/>
              </a:rPr>
              <a:t>dimension</a:t>
            </a:r>
            <a:r>
              <a:rPr lang="en-US" dirty="0"/>
              <a:t> and a measure in which events can be ordered from the </a:t>
            </a:r>
            <a:r>
              <a:rPr lang="en-US" dirty="0">
                <a:hlinkClick r:id="rId3" tooltip="Past"/>
              </a:rPr>
              <a:t>past</a:t>
            </a:r>
            <a:r>
              <a:rPr lang="en-US" dirty="0"/>
              <a:t> through the </a:t>
            </a:r>
            <a:r>
              <a:rPr lang="en-US" dirty="0">
                <a:hlinkClick r:id="rId4" tooltip="Present"/>
              </a:rPr>
              <a:t>present</a:t>
            </a:r>
            <a:r>
              <a:rPr lang="en-US" dirty="0"/>
              <a:t> into the </a:t>
            </a:r>
            <a:r>
              <a:rPr lang="en-US" dirty="0">
                <a:hlinkClick r:id="rId5" tooltip="Future"/>
              </a:rPr>
              <a:t>future</a:t>
            </a:r>
            <a:r>
              <a:rPr lang="en-US" dirty="0" smtClean="0"/>
              <a:t>, </a:t>
            </a:r>
            <a:r>
              <a:rPr lang="en-US" dirty="0"/>
              <a:t>and also the measure of durations of events and the intervals between them</a:t>
            </a:r>
            <a:r>
              <a:rPr lang="en-US" dirty="0" smtClean="0"/>
              <a:t>. </a:t>
            </a:r>
            <a:r>
              <a:rPr lang="en-US" dirty="0"/>
              <a:t>Time has long been a major subject of study in </a:t>
            </a:r>
            <a:r>
              <a:rPr lang="en-US" dirty="0">
                <a:hlinkClick r:id="rId6" tooltip="Religion"/>
              </a:rPr>
              <a:t>religion</a:t>
            </a:r>
            <a:r>
              <a:rPr lang="en-US" dirty="0"/>
              <a:t>, </a:t>
            </a:r>
            <a:r>
              <a:rPr lang="en-US" dirty="0">
                <a:hlinkClick r:id="rId7" tooltip="Philosophy"/>
              </a:rPr>
              <a:t>philosophy</a:t>
            </a:r>
            <a:r>
              <a:rPr lang="en-US" dirty="0"/>
              <a:t>, and </a:t>
            </a:r>
            <a:r>
              <a:rPr lang="en-US" dirty="0">
                <a:hlinkClick r:id="rId8" tooltip="Science"/>
              </a:rPr>
              <a:t>science</a:t>
            </a:r>
            <a:r>
              <a:rPr lang="en-US" dirty="0"/>
              <a:t>, but defining it in a manner applicable to all fields without </a:t>
            </a:r>
            <a:r>
              <a:rPr lang="en-US" dirty="0">
                <a:hlinkClick r:id="rId9" tooltip="Circular definition"/>
              </a:rPr>
              <a:t>circularity</a:t>
            </a:r>
            <a:r>
              <a:rPr lang="en-US" dirty="0"/>
              <a:t> has consistently eluded scholars</a:t>
            </a:r>
            <a:r>
              <a:rPr lang="en-US" dirty="0" smtClean="0"/>
              <a:t>. </a:t>
            </a:r>
            <a:r>
              <a:rPr lang="en-US" dirty="0"/>
              <a:t>Nevertheless, diverse fields such as business, </a:t>
            </a:r>
            <a:r>
              <a:rPr lang="en-US" dirty="0">
                <a:hlinkClick r:id="rId10" tooltip="Industry"/>
              </a:rPr>
              <a:t>industry</a:t>
            </a:r>
            <a:r>
              <a:rPr lang="en-US" dirty="0"/>
              <a:t>, sports, the sciences, and the </a:t>
            </a:r>
            <a:r>
              <a:rPr lang="en-US" dirty="0">
                <a:hlinkClick r:id="rId11" tooltip="Performing arts"/>
              </a:rPr>
              <a:t>performing arts</a:t>
            </a:r>
            <a:r>
              <a:rPr lang="en-US" dirty="0"/>
              <a:t> all incorporate some notion of time into their respective </a:t>
            </a:r>
            <a:r>
              <a:rPr lang="en-US" dirty="0">
                <a:hlinkClick r:id="rId12" tooltip="Measurement"/>
              </a:rPr>
              <a:t>measuring systems</a:t>
            </a:r>
            <a:r>
              <a:rPr lang="en-US" dirty="0" smtClean="0"/>
              <a:t>. </a:t>
            </a:r>
            <a:r>
              <a:rPr lang="en-US" dirty="0"/>
              <a:t>Some simple, relatively uncontroversial definitions of time include "time is what clocks measure</a:t>
            </a:r>
            <a:r>
              <a:rPr lang="en-US" dirty="0" smtClean="0"/>
              <a:t>" </a:t>
            </a:r>
            <a:r>
              <a:rPr lang="en-US" dirty="0"/>
              <a:t>and "time is what keeps everything from happening at once".</a:t>
            </a:r>
          </a:p>
        </p:txBody>
      </p:sp>
    </p:spTree>
    <p:extLst>
      <p:ext uri="{BB962C8B-B14F-4D97-AF65-F5344CB8AC3E}">
        <p14:creationId xmlns:p14="http://schemas.microsoft.com/office/powerpoint/2010/main" val="3755119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b="1" dirty="0">
                <a:solidFill>
                  <a:srgbClr val="FF0000"/>
                </a:solidFill>
              </a:rPr>
              <a:t>Time</a:t>
            </a:r>
            <a:endParaRPr lang="en-US" sz="9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2835" y="1600200"/>
            <a:ext cx="4618329" cy="4525963"/>
          </a:xfrm>
        </p:spPr>
      </p:pic>
    </p:spTree>
    <p:extLst>
      <p:ext uri="{BB962C8B-B14F-4D97-AF65-F5344CB8AC3E}">
        <p14:creationId xmlns:p14="http://schemas.microsoft.com/office/powerpoint/2010/main" val="2044005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b="1" dirty="0" smtClean="0">
                <a:solidFill>
                  <a:srgbClr val="FF0000"/>
                </a:solidFill>
              </a:rPr>
              <a:t>Velocity</a:t>
            </a:r>
            <a:endParaRPr lang="en-US" sz="9600"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pPr marL="0" indent="0">
              <a:buNone/>
            </a:pPr>
            <a:r>
              <a:rPr lang="en-US" b="1" dirty="0"/>
              <a:t>Velocity</a:t>
            </a:r>
            <a:r>
              <a:rPr lang="en-US" dirty="0"/>
              <a:t> is the </a:t>
            </a:r>
            <a:r>
              <a:rPr lang="en-US" dirty="0">
                <a:hlinkClick r:id="rId2" tooltip="Time derivative"/>
              </a:rPr>
              <a:t>rate of change</a:t>
            </a:r>
            <a:r>
              <a:rPr lang="en-US" dirty="0"/>
              <a:t> of the </a:t>
            </a:r>
            <a:r>
              <a:rPr lang="en-US" dirty="0">
                <a:hlinkClick r:id="rId3" tooltip="Position (vector)"/>
              </a:rPr>
              <a:t>position</a:t>
            </a:r>
            <a:r>
              <a:rPr lang="en-US" dirty="0"/>
              <a:t> of an object, equivalent to a specification of its </a:t>
            </a:r>
            <a:r>
              <a:rPr lang="en-US" dirty="0">
                <a:hlinkClick r:id="rId4" tooltip="Speed"/>
              </a:rPr>
              <a:t>speed</a:t>
            </a:r>
            <a:r>
              <a:rPr lang="en-US" dirty="0"/>
              <a:t> and direction of motion, e.g. 60 km/h to the north. Velocity is an important concept in </a:t>
            </a:r>
            <a:r>
              <a:rPr lang="en-US" dirty="0">
                <a:hlinkClick r:id="rId5" tooltip="Kinematics"/>
              </a:rPr>
              <a:t>kinematics</a:t>
            </a:r>
            <a:r>
              <a:rPr lang="en-US" dirty="0"/>
              <a:t>, the branch of </a:t>
            </a:r>
            <a:r>
              <a:rPr lang="en-US" dirty="0">
                <a:hlinkClick r:id="rId6" tooltip="Classical mechanics"/>
              </a:rPr>
              <a:t>classical mechanics</a:t>
            </a:r>
            <a:r>
              <a:rPr lang="en-US" dirty="0"/>
              <a:t> which describes the </a:t>
            </a:r>
            <a:r>
              <a:rPr lang="en-US" dirty="0">
                <a:hlinkClick r:id="rId7" tooltip="Motion (physics)"/>
              </a:rPr>
              <a:t>motion</a:t>
            </a:r>
            <a:r>
              <a:rPr lang="en-US" dirty="0"/>
              <a:t> of bodies.</a:t>
            </a:r>
          </a:p>
          <a:p>
            <a:pPr marL="0" indent="0">
              <a:buNone/>
            </a:pPr>
            <a:r>
              <a:rPr lang="en-US" dirty="0" smtClean="0"/>
              <a:t>Velocity </a:t>
            </a:r>
            <a:r>
              <a:rPr lang="en-US" dirty="0"/>
              <a:t>is a </a:t>
            </a:r>
            <a:r>
              <a:rPr lang="en-US" dirty="0">
                <a:hlinkClick r:id="rId8" tooltip="Vector (geometry)"/>
              </a:rPr>
              <a:t>vector</a:t>
            </a:r>
            <a:r>
              <a:rPr lang="en-US" dirty="0"/>
              <a:t> </a:t>
            </a:r>
            <a:r>
              <a:rPr lang="en-US" dirty="0">
                <a:hlinkClick r:id="rId9" tooltip="Physical quantity"/>
              </a:rPr>
              <a:t>physical quantity</a:t>
            </a:r>
            <a:r>
              <a:rPr lang="en-US" dirty="0"/>
              <a:t>; both magnitude and direction are required to define it. The </a:t>
            </a:r>
            <a:r>
              <a:rPr lang="en-US" dirty="0">
                <a:hlinkClick r:id="rId10" tooltip="Scalar (physics)"/>
              </a:rPr>
              <a:t>scalar</a:t>
            </a:r>
            <a:r>
              <a:rPr lang="en-US" dirty="0"/>
              <a:t> </a:t>
            </a:r>
            <a:r>
              <a:rPr lang="en-US" dirty="0">
                <a:hlinkClick r:id="rId11" tooltip="Absolute value"/>
              </a:rPr>
              <a:t>absolute value</a:t>
            </a:r>
            <a:r>
              <a:rPr lang="en-US" dirty="0"/>
              <a:t> (</a:t>
            </a:r>
            <a:r>
              <a:rPr lang="en-US" dirty="0">
                <a:hlinkClick r:id="rId12" tooltip="Magnitude (mathematics)"/>
              </a:rPr>
              <a:t>magnitude</a:t>
            </a:r>
            <a:r>
              <a:rPr lang="en-US" dirty="0"/>
              <a:t>) of velocity is called "speed", a quantity that is measured in </a:t>
            </a:r>
            <a:r>
              <a:rPr lang="en-US" dirty="0" err="1">
                <a:hlinkClick r:id="rId13" tooltip="Metres per second"/>
              </a:rPr>
              <a:t>metres</a:t>
            </a:r>
            <a:r>
              <a:rPr lang="en-US" dirty="0">
                <a:hlinkClick r:id="rId13" tooltip="Metres per second"/>
              </a:rPr>
              <a:t> per second</a:t>
            </a:r>
            <a:r>
              <a:rPr lang="en-US" dirty="0"/>
              <a:t> (m/s or m·s</a:t>
            </a:r>
            <a:r>
              <a:rPr lang="en-US" baseline="30000" dirty="0"/>
              <a:t>−1</a:t>
            </a:r>
            <a:r>
              <a:rPr lang="en-US" dirty="0"/>
              <a:t>) in the </a:t>
            </a:r>
            <a:r>
              <a:rPr lang="en-US" dirty="0">
                <a:hlinkClick r:id="rId14" tooltip="International System of Units"/>
              </a:rPr>
              <a:t>SI</a:t>
            </a:r>
            <a:r>
              <a:rPr lang="en-US" dirty="0"/>
              <a:t> (metric) system. For example, "5 </a:t>
            </a:r>
            <a:r>
              <a:rPr lang="en-US" dirty="0" err="1"/>
              <a:t>metres</a:t>
            </a:r>
            <a:r>
              <a:rPr lang="en-US" dirty="0"/>
              <a:t> per second" is a </a:t>
            </a:r>
            <a:r>
              <a:rPr lang="en-US" dirty="0">
                <a:hlinkClick r:id="rId10" tooltip="Scalar (physics)"/>
              </a:rPr>
              <a:t>scalar</a:t>
            </a:r>
            <a:r>
              <a:rPr lang="en-US" dirty="0"/>
              <a:t> (not a vector), whereas "5 </a:t>
            </a:r>
            <a:r>
              <a:rPr lang="en-US" dirty="0" err="1"/>
              <a:t>metres</a:t>
            </a:r>
            <a:r>
              <a:rPr lang="en-US" dirty="0"/>
              <a:t> per second east" is a vector.</a:t>
            </a:r>
          </a:p>
          <a:p>
            <a:pPr marL="0" indent="0">
              <a:buNone/>
            </a:pPr>
            <a:endParaRPr lang="en-US" dirty="0"/>
          </a:p>
        </p:txBody>
      </p:sp>
    </p:spTree>
    <p:extLst>
      <p:ext uri="{BB962C8B-B14F-4D97-AF65-F5344CB8AC3E}">
        <p14:creationId xmlns:p14="http://schemas.microsoft.com/office/powerpoint/2010/main" val="694184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b="1" dirty="0">
                <a:solidFill>
                  <a:srgbClr val="FF0000"/>
                </a:solidFill>
              </a:rPr>
              <a:t>Velocity</a:t>
            </a:r>
            <a:endParaRPr lang="en-US" sz="96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28800" y="2034381"/>
            <a:ext cx="5486400" cy="3657600"/>
          </a:xfrm>
        </p:spPr>
      </p:pic>
    </p:spTree>
    <p:extLst>
      <p:ext uri="{BB962C8B-B14F-4D97-AF65-F5344CB8AC3E}">
        <p14:creationId xmlns:p14="http://schemas.microsoft.com/office/powerpoint/2010/main" val="1048256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800" dirty="0">
                <a:solidFill>
                  <a:schemeClr val="accent4">
                    <a:lumMod val="50000"/>
                  </a:schemeClr>
                </a:solidFill>
              </a:rPr>
              <a:t>Review/Revision</a:t>
            </a:r>
          </a:p>
        </p:txBody>
      </p:sp>
      <p:sp>
        <p:nvSpPr>
          <p:cNvPr id="3" name="Content Placeholder 2"/>
          <p:cNvSpPr>
            <a:spLocks noGrp="1"/>
          </p:cNvSpPr>
          <p:nvPr>
            <p:ph idx="1"/>
          </p:nvPr>
        </p:nvSpPr>
        <p:spPr/>
        <p:txBody>
          <a:bodyPr>
            <a:normAutofit/>
          </a:bodyPr>
          <a:lstStyle/>
          <a:p>
            <a:r>
              <a:rPr lang="en-US" sz="2800" dirty="0"/>
              <a:t>Standards of basic units</a:t>
            </a:r>
            <a:endParaRPr lang="en-US" sz="2800" dirty="0" smtClean="0">
              <a:effectLst/>
            </a:endParaRPr>
          </a:p>
          <a:p>
            <a:r>
              <a:rPr lang="en-US" sz="2800" dirty="0"/>
              <a:t>Errors of compound physical quantities (sums, etc.)</a:t>
            </a:r>
            <a:endParaRPr lang="en-US" sz="2800" dirty="0" smtClean="0">
              <a:effectLst/>
            </a:endParaRPr>
          </a:p>
          <a:p>
            <a:r>
              <a:rPr lang="en-US" sz="2800" dirty="0"/>
              <a:t>Differentials: </a:t>
            </a:r>
            <a:r>
              <a:rPr lang="en-US" sz="2800" dirty="0" err="1"/>
              <a:t>dF</a:t>
            </a:r>
            <a:r>
              <a:rPr lang="en-US" sz="2800" dirty="0"/>
              <a:t> = </a:t>
            </a:r>
            <a:r>
              <a:rPr lang="en-US" sz="2800" dirty="0" err="1" smtClean="0"/>
              <a:t>F’dx</a:t>
            </a:r>
            <a:endParaRPr lang="en-US" sz="2800" dirty="0" smtClean="0">
              <a:effectLst/>
            </a:endParaRPr>
          </a:p>
        </p:txBody>
      </p:sp>
    </p:spTree>
    <p:extLst>
      <p:ext uri="{BB962C8B-B14F-4D97-AF65-F5344CB8AC3E}">
        <p14:creationId xmlns:p14="http://schemas.microsoft.com/office/powerpoint/2010/main" val="23879126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b="1" dirty="0" smtClean="0">
                <a:solidFill>
                  <a:srgbClr val="FF0000"/>
                </a:solidFill>
              </a:rPr>
              <a:t>Speed</a:t>
            </a:r>
            <a:endParaRPr lang="en-US" sz="9600" dirty="0">
              <a:solidFill>
                <a:srgbClr val="FF0000"/>
              </a:solidFill>
            </a:endParaRPr>
          </a:p>
        </p:txBody>
      </p:sp>
      <p:sp>
        <p:nvSpPr>
          <p:cNvPr id="3" name="Content Placeholder 2"/>
          <p:cNvSpPr>
            <a:spLocks noGrp="1"/>
          </p:cNvSpPr>
          <p:nvPr>
            <p:ph idx="1"/>
          </p:nvPr>
        </p:nvSpPr>
        <p:spPr/>
        <p:txBody>
          <a:bodyPr>
            <a:normAutofit fontScale="62500" lnSpcReduction="20000"/>
          </a:bodyPr>
          <a:lstStyle/>
          <a:p>
            <a:pPr marL="0" indent="0">
              <a:buNone/>
            </a:pPr>
            <a:r>
              <a:rPr lang="en-US" dirty="0" smtClean="0"/>
              <a:t>The </a:t>
            </a:r>
            <a:r>
              <a:rPr lang="en-US" b="1" dirty="0"/>
              <a:t>speed</a:t>
            </a:r>
            <a:r>
              <a:rPr lang="en-US" dirty="0"/>
              <a:t> of an object is the </a:t>
            </a:r>
            <a:r>
              <a:rPr lang="en-US" dirty="0">
                <a:hlinkClick r:id="rId2" tooltip="Magnitude (mathematics)"/>
              </a:rPr>
              <a:t>magnitude</a:t>
            </a:r>
            <a:r>
              <a:rPr lang="en-US" dirty="0"/>
              <a:t> of its </a:t>
            </a:r>
            <a:r>
              <a:rPr lang="en-US" dirty="0">
                <a:hlinkClick r:id="rId3" tooltip="Velocity"/>
              </a:rPr>
              <a:t>velocity</a:t>
            </a:r>
            <a:r>
              <a:rPr lang="en-US" dirty="0"/>
              <a:t> (the </a:t>
            </a:r>
            <a:r>
              <a:rPr lang="en-US" dirty="0">
                <a:hlinkClick r:id="rId4" tooltip="Time derivative"/>
              </a:rPr>
              <a:t>rate of change</a:t>
            </a:r>
            <a:r>
              <a:rPr lang="en-US" dirty="0"/>
              <a:t> of its </a:t>
            </a:r>
            <a:r>
              <a:rPr lang="en-US" dirty="0">
                <a:hlinkClick r:id="rId5" tooltip="Position (vector)"/>
              </a:rPr>
              <a:t>position</a:t>
            </a:r>
            <a:r>
              <a:rPr lang="en-US" dirty="0"/>
              <a:t>); it is thus a </a:t>
            </a:r>
            <a:r>
              <a:rPr lang="en-US" dirty="0">
                <a:hlinkClick r:id="rId6" tooltip="Scalar (physics)"/>
              </a:rPr>
              <a:t>scalar</a:t>
            </a:r>
            <a:r>
              <a:rPr lang="en-US" dirty="0"/>
              <a:t> quantity</a:t>
            </a:r>
            <a:r>
              <a:rPr lang="en-US" dirty="0" smtClean="0"/>
              <a:t>. </a:t>
            </a:r>
            <a:r>
              <a:rPr lang="en-US" dirty="0"/>
              <a:t>The </a:t>
            </a:r>
            <a:r>
              <a:rPr lang="en-US" b="1" dirty="0"/>
              <a:t>average speed</a:t>
            </a:r>
            <a:r>
              <a:rPr lang="en-US" dirty="0"/>
              <a:t> of an object in an interval of time is the </a:t>
            </a:r>
            <a:r>
              <a:rPr lang="en-US" dirty="0">
                <a:hlinkClick r:id="rId7" tooltip="Distance"/>
              </a:rPr>
              <a:t>distance</a:t>
            </a:r>
            <a:r>
              <a:rPr lang="en-US" dirty="0"/>
              <a:t> travelled by the object divided by the </a:t>
            </a:r>
            <a:r>
              <a:rPr lang="en-US" dirty="0">
                <a:hlinkClick r:id="rId8" tooltip="Time"/>
              </a:rPr>
              <a:t>duration</a:t>
            </a:r>
            <a:r>
              <a:rPr lang="en-US" dirty="0"/>
              <a:t> of the interval</a:t>
            </a:r>
            <a:r>
              <a:rPr lang="en-US" dirty="0" smtClean="0"/>
              <a:t>; </a:t>
            </a:r>
            <a:r>
              <a:rPr lang="en-US" dirty="0"/>
              <a:t>the instantaneous speed is the </a:t>
            </a:r>
            <a:r>
              <a:rPr lang="en-US" dirty="0">
                <a:hlinkClick r:id="rId9" tooltip="Limit (mathematics)"/>
              </a:rPr>
              <a:t>limit</a:t>
            </a:r>
            <a:r>
              <a:rPr lang="en-US" dirty="0"/>
              <a:t> of the average speed as the duration of the time interval approaches zero.</a:t>
            </a:r>
          </a:p>
          <a:p>
            <a:pPr marL="0" indent="0">
              <a:buNone/>
            </a:pPr>
            <a:r>
              <a:rPr lang="en-US" dirty="0"/>
              <a:t>Like velocity, speed has the </a:t>
            </a:r>
            <a:r>
              <a:rPr lang="en-US" dirty="0">
                <a:hlinkClick r:id="rId10" tooltip="Dimensional analysis"/>
              </a:rPr>
              <a:t>dimensions</a:t>
            </a:r>
            <a:r>
              <a:rPr lang="en-US" dirty="0"/>
              <a:t> of a </a:t>
            </a:r>
            <a:r>
              <a:rPr lang="en-US" dirty="0">
                <a:hlinkClick r:id="rId11" tooltip="Length"/>
              </a:rPr>
              <a:t>length</a:t>
            </a:r>
            <a:r>
              <a:rPr lang="en-US" dirty="0"/>
              <a:t> divided by a </a:t>
            </a:r>
            <a:r>
              <a:rPr lang="en-US" dirty="0">
                <a:hlinkClick r:id="rId8" tooltip="Time"/>
              </a:rPr>
              <a:t>time</a:t>
            </a:r>
            <a:r>
              <a:rPr lang="en-US" dirty="0"/>
              <a:t>; the </a:t>
            </a:r>
            <a:r>
              <a:rPr lang="en-US" dirty="0">
                <a:hlinkClick r:id="rId12" tooltip="International System of Units"/>
              </a:rPr>
              <a:t>SI unit</a:t>
            </a:r>
            <a:r>
              <a:rPr lang="en-US" dirty="0"/>
              <a:t> of speed is the </a:t>
            </a:r>
            <a:r>
              <a:rPr lang="en-US" dirty="0" err="1">
                <a:hlinkClick r:id="rId13" tooltip="Metre per second"/>
              </a:rPr>
              <a:t>metre</a:t>
            </a:r>
            <a:r>
              <a:rPr lang="en-US" dirty="0">
                <a:hlinkClick r:id="rId13" tooltip="Metre per second"/>
              </a:rPr>
              <a:t> per second</a:t>
            </a:r>
            <a:r>
              <a:rPr lang="en-US" dirty="0"/>
              <a:t>, but the most usual unit of speed in everyday usage is the </a:t>
            </a:r>
            <a:r>
              <a:rPr lang="en-US" dirty="0" err="1">
                <a:hlinkClick r:id="rId14" tooltip="Kilometre per hour"/>
              </a:rPr>
              <a:t>kilometre</a:t>
            </a:r>
            <a:r>
              <a:rPr lang="en-US" dirty="0">
                <a:hlinkClick r:id="rId14" tooltip="Kilometre per hour"/>
              </a:rPr>
              <a:t> per hour</a:t>
            </a:r>
            <a:r>
              <a:rPr lang="en-US" dirty="0"/>
              <a:t> or, in the US and the UK, </a:t>
            </a:r>
            <a:r>
              <a:rPr lang="en-US" dirty="0">
                <a:hlinkClick r:id="rId15" tooltip="Miles per hour"/>
              </a:rPr>
              <a:t>miles per hour</a:t>
            </a:r>
            <a:r>
              <a:rPr lang="en-US" dirty="0"/>
              <a:t>. For air and marine travel the </a:t>
            </a:r>
            <a:r>
              <a:rPr lang="en-US" dirty="0">
                <a:hlinkClick r:id="rId16" tooltip="Knot (unit)"/>
              </a:rPr>
              <a:t>knot</a:t>
            </a:r>
            <a:r>
              <a:rPr lang="en-US" dirty="0"/>
              <a:t> is commonly used.</a:t>
            </a:r>
          </a:p>
          <a:p>
            <a:pPr marL="0" indent="0">
              <a:buNone/>
            </a:pPr>
            <a:r>
              <a:rPr lang="en-US" dirty="0"/>
              <a:t>The fastest possible speed at which energy or information can travel, according to </a:t>
            </a:r>
            <a:r>
              <a:rPr lang="en-US" dirty="0">
                <a:hlinkClick r:id="rId17" tooltip="Special relativity"/>
              </a:rPr>
              <a:t>special relativity</a:t>
            </a:r>
            <a:r>
              <a:rPr lang="en-US" dirty="0"/>
              <a:t>, is the </a:t>
            </a:r>
            <a:r>
              <a:rPr lang="en-US" dirty="0">
                <a:hlinkClick r:id="rId18" tooltip="Speed of light"/>
              </a:rPr>
              <a:t>speed of light</a:t>
            </a:r>
            <a:r>
              <a:rPr lang="en-US" dirty="0"/>
              <a:t> in a vacuum </a:t>
            </a:r>
            <a:r>
              <a:rPr lang="en-US" i="1" dirty="0"/>
              <a:t>c</a:t>
            </a:r>
            <a:r>
              <a:rPr lang="en-US" dirty="0"/>
              <a:t> = 299792458 </a:t>
            </a:r>
            <a:r>
              <a:rPr lang="en-US" dirty="0" err="1"/>
              <a:t>metres</a:t>
            </a:r>
            <a:r>
              <a:rPr lang="en-US" dirty="0"/>
              <a:t> per second (approximately 1079000000 km/h or 671000000 mph). </a:t>
            </a:r>
            <a:r>
              <a:rPr lang="en-US" dirty="0">
                <a:hlinkClick r:id="rId19" tooltip="Matter"/>
              </a:rPr>
              <a:t>Matter</a:t>
            </a:r>
            <a:r>
              <a:rPr lang="en-US" dirty="0"/>
              <a:t> cannot quite reach the speed of light, as this would require an infinite amount of energy. In relativity physics, the concept of </a:t>
            </a:r>
            <a:r>
              <a:rPr lang="en-US" dirty="0">
                <a:hlinkClick r:id="rId20" tooltip="Rapidity"/>
              </a:rPr>
              <a:t>rapidity</a:t>
            </a:r>
            <a:r>
              <a:rPr lang="en-US" dirty="0"/>
              <a:t> replaces the classical idea of speed</a:t>
            </a:r>
            <a:r>
              <a:rPr lang="en-US" dirty="0" smtClean="0"/>
              <a:t>.</a:t>
            </a:r>
            <a:endParaRPr lang="en-US" dirty="0"/>
          </a:p>
        </p:txBody>
      </p:sp>
    </p:spTree>
    <p:extLst>
      <p:ext uri="{BB962C8B-B14F-4D97-AF65-F5344CB8AC3E}">
        <p14:creationId xmlns:p14="http://schemas.microsoft.com/office/powerpoint/2010/main" val="4175909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b="1" dirty="0">
                <a:solidFill>
                  <a:srgbClr val="FF0000"/>
                </a:solidFill>
              </a:rPr>
              <a:t>Speed</a:t>
            </a:r>
            <a:endParaRPr lang="en-US" sz="9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1250" y="2548731"/>
            <a:ext cx="4381500" cy="2628900"/>
          </a:xfrm>
        </p:spPr>
      </p:pic>
    </p:spTree>
    <p:extLst>
      <p:ext uri="{BB962C8B-B14F-4D97-AF65-F5344CB8AC3E}">
        <p14:creationId xmlns:p14="http://schemas.microsoft.com/office/powerpoint/2010/main" val="26641954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b="1" dirty="0" smtClean="0">
                <a:solidFill>
                  <a:srgbClr val="FF0000"/>
                </a:solidFill>
              </a:rPr>
              <a:t>Acceleration</a:t>
            </a:r>
            <a:endParaRPr lang="en-US" sz="96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b="1" dirty="0" smtClean="0"/>
              <a:t>Acceleration </a:t>
            </a:r>
            <a:r>
              <a:rPr lang="en-US" dirty="0" smtClean="0"/>
              <a:t>is </a:t>
            </a:r>
            <a:r>
              <a:rPr lang="en-US" dirty="0"/>
              <a:t>the </a:t>
            </a:r>
            <a:r>
              <a:rPr lang="en-US" dirty="0">
                <a:hlinkClick r:id="rId2" tooltip="Rate (mathematics)"/>
              </a:rPr>
              <a:t>rate</a:t>
            </a:r>
            <a:r>
              <a:rPr lang="en-US" dirty="0"/>
              <a:t> at which the </a:t>
            </a:r>
            <a:r>
              <a:rPr lang="en-US" dirty="0">
                <a:hlinkClick r:id="rId3" tooltip="Velocity"/>
              </a:rPr>
              <a:t>velocity</a:t>
            </a:r>
            <a:r>
              <a:rPr lang="en-US" dirty="0"/>
              <a:t> of an object changes over time. An object's acceleration is the net result of any and all </a:t>
            </a:r>
            <a:r>
              <a:rPr lang="en-US" dirty="0">
                <a:hlinkClick r:id="rId4" tooltip="Force"/>
              </a:rPr>
              <a:t>forces</a:t>
            </a:r>
            <a:r>
              <a:rPr lang="en-US" dirty="0"/>
              <a:t> acting on the object, as described by </a:t>
            </a:r>
            <a:r>
              <a:rPr lang="en-US" dirty="0">
                <a:hlinkClick r:id="rId5" tooltip="Newton's Second Law"/>
              </a:rPr>
              <a:t>Newton's Second Law</a:t>
            </a:r>
            <a:r>
              <a:rPr lang="en-US" dirty="0" smtClean="0"/>
              <a:t>. </a:t>
            </a:r>
            <a:r>
              <a:rPr lang="en-US" dirty="0"/>
              <a:t>The </a:t>
            </a:r>
            <a:r>
              <a:rPr lang="en-US" dirty="0">
                <a:hlinkClick r:id="rId6" tooltip="International System of Units"/>
              </a:rPr>
              <a:t>SI</a:t>
            </a:r>
            <a:r>
              <a:rPr lang="en-US" dirty="0"/>
              <a:t> unit for acceleration is the </a:t>
            </a:r>
            <a:r>
              <a:rPr lang="en-US" dirty="0" err="1">
                <a:hlinkClick r:id="rId7" tooltip="Metre per second squared"/>
              </a:rPr>
              <a:t>metre</a:t>
            </a:r>
            <a:r>
              <a:rPr lang="en-US" dirty="0">
                <a:hlinkClick r:id="rId7" tooltip="Metre per second squared"/>
              </a:rPr>
              <a:t> per second squared</a:t>
            </a:r>
            <a:r>
              <a:rPr lang="en-US" dirty="0"/>
              <a:t> (m/s</a:t>
            </a:r>
            <a:r>
              <a:rPr lang="en-US" baseline="30000" dirty="0"/>
              <a:t>2</a:t>
            </a:r>
            <a:r>
              <a:rPr lang="en-US" dirty="0"/>
              <a:t>). Accelerations are </a:t>
            </a:r>
            <a:r>
              <a:rPr lang="en-US" dirty="0">
                <a:hlinkClick r:id="rId8" tooltip="Euclidean vector"/>
              </a:rPr>
              <a:t>vector</a:t>
            </a:r>
            <a:r>
              <a:rPr lang="en-US" dirty="0"/>
              <a:t> quantities (they have </a:t>
            </a:r>
            <a:r>
              <a:rPr lang="en-US" dirty="0">
                <a:hlinkClick r:id="rId9" tooltip="Magnitude (mathematics)"/>
              </a:rPr>
              <a:t>magnitude</a:t>
            </a:r>
            <a:r>
              <a:rPr lang="en-US" dirty="0"/>
              <a:t> and </a:t>
            </a:r>
            <a:r>
              <a:rPr lang="en-US" dirty="0">
                <a:hlinkClick r:id="rId10" tooltip="Direction (geometry)"/>
              </a:rPr>
              <a:t>direction</a:t>
            </a:r>
            <a:r>
              <a:rPr lang="en-US" dirty="0"/>
              <a:t>) and add according to the </a:t>
            </a:r>
            <a:r>
              <a:rPr lang="en-US" dirty="0">
                <a:hlinkClick r:id="rId11" tooltip="Parallelogram law"/>
              </a:rPr>
              <a:t>parallelogram law</a:t>
            </a:r>
            <a:r>
              <a:rPr lang="en-US" dirty="0" smtClean="0"/>
              <a:t>. </a:t>
            </a:r>
            <a:r>
              <a:rPr lang="en-US" dirty="0"/>
              <a:t>As a </a:t>
            </a:r>
            <a:r>
              <a:rPr lang="en-US" dirty="0">
                <a:hlinkClick r:id="rId12" tooltip="Vector space"/>
              </a:rPr>
              <a:t>vector</a:t>
            </a:r>
            <a:r>
              <a:rPr lang="en-US" dirty="0"/>
              <a:t>, the calculated net </a:t>
            </a:r>
            <a:r>
              <a:rPr lang="en-US" dirty="0">
                <a:hlinkClick r:id="rId4" tooltip="Force"/>
              </a:rPr>
              <a:t>force</a:t>
            </a:r>
            <a:r>
              <a:rPr lang="en-US" dirty="0"/>
              <a:t> is equal to the product of the object's mass (a </a:t>
            </a:r>
            <a:r>
              <a:rPr lang="en-US" dirty="0">
                <a:hlinkClick r:id="rId13" tooltip="Scalar (physics)"/>
              </a:rPr>
              <a:t>scalar</a:t>
            </a:r>
            <a:r>
              <a:rPr lang="en-US" dirty="0"/>
              <a:t> quantity) and the acceleration</a:t>
            </a:r>
            <a:r>
              <a:rPr lang="en-US" dirty="0" smtClean="0"/>
              <a:t>.</a:t>
            </a:r>
            <a:endParaRPr lang="en-US" dirty="0"/>
          </a:p>
        </p:txBody>
      </p:sp>
    </p:spTree>
    <p:extLst>
      <p:ext uri="{BB962C8B-B14F-4D97-AF65-F5344CB8AC3E}">
        <p14:creationId xmlns:p14="http://schemas.microsoft.com/office/powerpoint/2010/main" val="1296104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b="1" dirty="0">
                <a:solidFill>
                  <a:srgbClr val="FF0000"/>
                </a:solidFill>
              </a:rPr>
              <a:t>Acceleration</a:t>
            </a:r>
            <a:endParaRPr lang="en-US" sz="9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7691" y="1600200"/>
            <a:ext cx="6028618" cy="4525963"/>
          </a:xfrm>
        </p:spPr>
      </p:pic>
    </p:spTree>
    <p:extLst>
      <p:ext uri="{BB962C8B-B14F-4D97-AF65-F5344CB8AC3E}">
        <p14:creationId xmlns:p14="http://schemas.microsoft.com/office/powerpoint/2010/main" val="1078845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a:solidFill>
                  <a:srgbClr val="FF0000"/>
                </a:solidFill>
              </a:rPr>
              <a:t>Kinematics</a:t>
            </a:r>
          </a:p>
        </p:txBody>
      </p:sp>
      <p:sp>
        <p:nvSpPr>
          <p:cNvPr id="3" name="Content Placeholder 2"/>
          <p:cNvSpPr>
            <a:spLocks noGrp="1"/>
          </p:cNvSpPr>
          <p:nvPr>
            <p:ph idx="1"/>
          </p:nvPr>
        </p:nvSpPr>
        <p:spPr/>
        <p:txBody>
          <a:bodyPr>
            <a:normAutofit fontScale="92500" lnSpcReduction="10000"/>
          </a:bodyPr>
          <a:lstStyle/>
          <a:p>
            <a:pPr marL="0" indent="0">
              <a:buNone/>
            </a:pPr>
            <a:r>
              <a:rPr lang="en-US" b="1" dirty="0" smtClean="0"/>
              <a:t>Kinematics</a:t>
            </a:r>
            <a:r>
              <a:rPr lang="en-US" dirty="0" smtClean="0"/>
              <a:t> is the study of </a:t>
            </a:r>
            <a:r>
              <a:rPr lang="en-US" dirty="0" smtClean="0">
                <a:hlinkClick r:id="rId2" tooltip="Classical mechanics"/>
              </a:rPr>
              <a:t>classical mechanics</a:t>
            </a:r>
            <a:r>
              <a:rPr lang="en-US" dirty="0" smtClean="0"/>
              <a:t> which describes the </a:t>
            </a:r>
            <a:r>
              <a:rPr lang="en-US" dirty="0" smtClean="0">
                <a:hlinkClick r:id="rId3" tooltip="Motion (physics)"/>
              </a:rPr>
              <a:t>motion</a:t>
            </a:r>
            <a:r>
              <a:rPr lang="en-US" dirty="0" smtClean="0"/>
              <a:t> of points, bodies (objects) and systems of bodies (groups of objects) without consideration of the causes of motion. The term is the English version of </a:t>
            </a:r>
            <a:r>
              <a:rPr lang="en-US" dirty="0" smtClean="0">
                <a:hlinkClick r:id="rId4" tooltip="André-Marie Ampère"/>
              </a:rPr>
              <a:t>A.M. Ampère</a:t>
            </a:r>
            <a:r>
              <a:rPr lang="en-US" dirty="0" smtClean="0"/>
              <a:t>'s </a:t>
            </a:r>
            <a:r>
              <a:rPr lang="en-US" i="1" dirty="0" err="1" smtClean="0"/>
              <a:t>cinématique</a:t>
            </a:r>
            <a:r>
              <a:rPr lang="en-US" i="1" dirty="0" smtClean="0"/>
              <a:t>,</a:t>
            </a:r>
            <a:r>
              <a:rPr lang="en-US" dirty="0" smtClean="0"/>
              <a:t> which he constructed from the </a:t>
            </a:r>
            <a:r>
              <a:rPr lang="en-US" dirty="0" smtClean="0">
                <a:hlinkClick r:id="rId5" tooltip="Ancient Greek language"/>
              </a:rPr>
              <a:t>Greek</a:t>
            </a:r>
            <a:r>
              <a:rPr lang="en-US" dirty="0" smtClean="0"/>
              <a:t> </a:t>
            </a:r>
            <a:r>
              <a:rPr lang="en-US" dirty="0" err="1" smtClean="0"/>
              <a:t>κίνημ</a:t>
            </a:r>
            <a:r>
              <a:rPr lang="en-US" dirty="0" smtClean="0"/>
              <a:t>α </a:t>
            </a:r>
            <a:r>
              <a:rPr lang="en-US" i="1" dirty="0" smtClean="0"/>
              <a:t>kinema</a:t>
            </a:r>
            <a:r>
              <a:rPr lang="en-US" dirty="0" smtClean="0"/>
              <a:t> "movement, motion", derived from κινεῖν </a:t>
            </a:r>
            <a:r>
              <a:rPr lang="en-US" i="1" dirty="0" smtClean="0"/>
              <a:t>kinein</a:t>
            </a:r>
            <a:r>
              <a:rPr lang="en-US" dirty="0" smtClean="0"/>
              <a:t> "to move".</a:t>
            </a:r>
          </a:p>
          <a:p>
            <a:pPr marL="0" indent="0">
              <a:buNone/>
            </a:pPr>
            <a:r>
              <a:rPr lang="en-US" dirty="0" smtClean="0"/>
              <a:t>The study of </a:t>
            </a:r>
            <a:r>
              <a:rPr lang="en-US" i="1" dirty="0" smtClean="0"/>
              <a:t>kinematics</a:t>
            </a:r>
            <a:r>
              <a:rPr lang="en-US" dirty="0" smtClean="0"/>
              <a:t> is often referred to as the </a:t>
            </a:r>
            <a:r>
              <a:rPr lang="en-US" i="1" dirty="0" smtClean="0"/>
              <a:t>geometry of motion.</a:t>
            </a:r>
            <a:endParaRPr lang="en-US" dirty="0" smtClean="0"/>
          </a:p>
        </p:txBody>
      </p:sp>
    </p:spTree>
    <p:extLst>
      <p:ext uri="{BB962C8B-B14F-4D97-AF65-F5344CB8AC3E}">
        <p14:creationId xmlns:p14="http://schemas.microsoft.com/office/powerpoint/2010/main" val="1675292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dirty="0" smtClean="0">
                <a:solidFill>
                  <a:srgbClr val="FF0000"/>
                </a:solidFill>
              </a:rPr>
              <a:t>Kinematics</a:t>
            </a:r>
            <a:endParaRPr lang="en-US" sz="9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1524000"/>
            <a:ext cx="6781800" cy="4495799"/>
          </a:xfrm>
        </p:spPr>
      </p:pic>
    </p:spTree>
    <p:extLst>
      <p:ext uri="{BB962C8B-B14F-4D97-AF65-F5344CB8AC3E}">
        <p14:creationId xmlns:p14="http://schemas.microsoft.com/office/powerpoint/2010/main" val="27348687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smtClean="0">
                <a:solidFill>
                  <a:srgbClr val="FF0000"/>
                </a:solidFill>
              </a:rPr>
              <a:t>Classical mechanics</a:t>
            </a:r>
            <a:endParaRPr lang="en-US" sz="7200" dirty="0">
              <a:solidFill>
                <a:srgbClr val="FF0000"/>
              </a:solidFill>
            </a:endParaRPr>
          </a:p>
        </p:txBody>
      </p:sp>
      <p:sp>
        <p:nvSpPr>
          <p:cNvPr id="3" name="Content Placeholder 2"/>
          <p:cNvSpPr>
            <a:spLocks noGrp="1"/>
          </p:cNvSpPr>
          <p:nvPr>
            <p:ph idx="1"/>
          </p:nvPr>
        </p:nvSpPr>
        <p:spPr/>
        <p:txBody>
          <a:bodyPr>
            <a:normAutofit lnSpcReduction="10000"/>
          </a:bodyPr>
          <a:lstStyle/>
          <a:p>
            <a:pPr marL="0" indent="0">
              <a:buNone/>
            </a:pPr>
            <a:r>
              <a:rPr lang="en-US" b="1" dirty="0"/>
              <a:t>C</a:t>
            </a:r>
            <a:r>
              <a:rPr lang="en-US" b="1" dirty="0" smtClean="0"/>
              <a:t>lassical mechanics</a:t>
            </a:r>
            <a:r>
              <a:rPr lang="en-US" dirty="0" smtClean="0"/>
              <a:t> and </a:t>
            </a:r>
            <a:r>
              <a:rPr lang="en-US" dirty="0" smtClean="0">
                <a:hlinkClick r:id="rId2" tooltip="Quantum mechanics"/>
              </a:rPr>
              <a:t>quantum mechanics</a:t>
            </a:r>
            <a:r>
              <a:rPr lang="en-US" dirty="0" smtClean="0"/>
              <a:t> are the two major sub-fields of </a:t>
            </a:r>
            <a:r>
              <a:rPr lang="en-US" dirty="0" smtClean="0">
                <a:hlinkClick r:id="rId3" tooltip="Mechanics"/>
              </a:rPr>
              <a:t>mechanics</a:t>
            </a:r>
            <a:r>
              <a:rPr lang="en-US" dirty="0" smtClean="0"/>
              <a:t>. Classical mechanics is concerned with the set of </a:t>
            </a:r>
            <a:r>
              <a:rPr lang="en-US" dirty="0" smtClean="0">
                <a:hlinkClick r:id="rId4" tooltip="Physical law"/>
              </a:rPr>
              <a:t>physical laws</a:t>
            </a:r>
            <a:r>
              <a:rPr lang="en-US" dirty="0" smtClean="0"/>
              <a:t> describing the motion of </a:t>
            </a:r>
            <a:r>
              <a:rPr lang="en-US" dirty="0" smtClean="0">
                <a:hlinkClick r:id="rId5" tooltip="Physical body"/>
              </a:rPr>
              <a:t>bodies</a:t>
            </a:r>
            <a:r>
              <a:rPr lang="en-US" dirty="0" smtClean="0"/>
              <a:t> under the action of a system of forces. The study of the motion of bodies is an ancient one, making classical mechanics one of the oldest and largest subjects in </a:t>
            </a:r>
            <a:r>
              <a:rPr lang="en-US" dirty="0" smtClean="0">
                <a:hlinkClick r:id="rId6" tooltip="Science"/>
              </a:rPr>
              <a:t>science</a:t>
            </a:r>
            <a:r>
              <a:rPr lang="en-US" dirty="0" smtClean="0"/>
              <a:t>, </a:t>
            </a:r>
            <a:r>
              <a:rPr lang="en-US" dirty="0" smtClean="0">
                <a:hlinkClick r:id="rId7" tooltip="Engineering"/>
              </a:rPr>
              <a:t>engineering</a:t>
            </a:r>
            <a:r>
              <a:rPr lang="en-US" dirty="0" smtClean="0"/>
              <a:t> and </a:t>
            </a:r>
            <a:r>
              <a:rPr lang="en-US" dirty="0" smtClean="0">
                <a:hlinkClick r:id="rId8" tooltip="Technology"/>
              </a:rPr>
              <a:t>technology</a:t>
            </a:r>
            <a:r>
              <a:rPr lang="en-US" dirty="0" smtClean="0"/>
              <a:t>. It is also widely known as </a:t>
            </a:r>
            <a:r>
              <a:rPr lang="en-US" b="1" dirty="0" smtClean="0"/>
              <a:t>Newtonian mechanics</a:t>
            </a:r>
            <a:r>
              <a:rPr lang="en-US" dirty="0" smtClean="0"/>
              <a:t>.</a:t>
            </a:r>
            <a:endParaRPr lang="en-US" dirty="0"/>
          </a:p>
        </p:txBody>
      </p:sp>
    </p:spTree>
    <p:extLst>
      <p:ext uri="{BB962C8B-B14F-4D97-AF65-F5344CB8AC3E}">
        <p14:creationId xmlns:p14="http://schemas.microsoft.com/office/powerpoint/2010/main" val="8242187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smtClean="0">
                <a:solidFill>
                  <a:srgbClr val="FF0000"/>
                </a:solidFill>
              </a:rPr>
              <a:t>Classical mechanics</a:t>
            </a:r>
            <a:endParaRPr lang="en-US" sz="7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74610" y="1600200"/>
            <a:ext cx="3994780" cy="4525963"/>
          </a:xfrm>
        </p:spPr>
      </p:pic>
    </p:spTree>
    <p:extLst>
      <p:ext uri="{BB962C8B-B14F-4D97-AF65-F5344CB8AC3E}">
        <p14:creationId xmlns:p14="http://schemas.microsoft.com/office/powerpoint/2010/main" val="36902978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b="1" dirty="0" smtClean="0">
                <a:solidFill>
                  <a:srgbClr val="FF0000"/>
                </a:solidFill>
              </a:rPr>
              <a:t>Motion</a:t>
            </a:r>
            <a:endParaRPr lang="en-US" sz="9600" dirty="0">
              <a:solidFill>
                <a:srgbClr val="FF0000"/>
              </a:solidFill>
            </a:endParaRPr>
          </a:p>
        </p:txBody>
      </p:sp>
      <p:sp>
        <p:nvSpPr>
          <p:cNvPr id="3" name="Content Placeholder 2"/>
          <p:cNvSpPr>
            <a:spLocks noGrp="1"/>
          </p:cNvSpPr>
          <p:nvPr>
            <p:ph idx="1"/>
          </p:nvPr>
        </p:nvSpPr>
        <p:spPr/>
        <p:txBody>
          <a:bodyPr>
            <a:normAutofit fontScale="70000" lnSpcReduction="20000"/>
          </a:bodyPr>
          <a:lstStyle/>
          <a:p>
            <a:pPr marL="0" indent="0">
              <a:buNone/>
            </a:pPr>
            <a:r>
              <a:rPr lang="en-US" b="1" dirty="0"/>
              <a:t>M</a:t>
            </a:r>
            <a:r>
              <a:rPr lang="en-US" b="1" dirty="0" smtClean="0"/>
              <a:t>otion</a:t>
            </a:r>
            <a:r>
              <a:rPr lang="en-US" dirty="0" smtClean="0"/>
              <a:t> is a change in </a:t>
            </a:r>
            <a:r>
              <a:rPr lang="en-US" dirty="0" smtClean="0">
                <a:hlinkClick r:id="rId2" tooltip="Position (vector)"/>
              </a:rPr>
              <a:t>position</a:t>
            </a:r>
            <a:r>
              <a:rPr lang="en-US" dirty="0" smtClean="0"/>
              <a:t> of an object with respect to time and its reference point. Motion is typically described in terms of </a:t>
            </a:r>
            <a:r>
              <a:rPr lang="en-US" dirty="0" smtClean="0">
                <a:hlinkClick r:id="rId3" tooltip="Displacement (vector)"/>
              </a:rPr>
              <a:t>displacement</a:t>
            </a:r>
            <a:r>
              <a:rPr lang="en-US" dirty="0" smtClean="0"/>
              <a:t>, </a:t>
            </a:r>
            <a:r>
              <a:rPr lang="en-US" dirty="0" smtClean="0">
                <a:hlinkClick r:id="rId4" tooltip="Direction (geometry)"/>
              </a:rPr>
              <a:t>direction</a:t>
            </a:r>
            <a:r>
              <a:rPr lang="en-US" dirty="0" smtClean="0"/>
              <a:t>, </a:t>
            </a:r>
            <a:r>
              <a:rPr lang="en-US" dirty="0" smtClean="0">
                <a:hlinkClick r:id="rId5" tooltip="Velocity"/>
              </a:rPr>
              <a:t>velocity</a:t>
            </a:r>
            <a:r>
              <a:rPr lang="en-US" dirty="0" smtClean="0"/>
              <a:t>, </a:t>
            </a:r>
            <a:r>
              <a:rPr lang="en-US" dirty="0" smtClean="0">
                <a:hlinkClick r:id="rId6" tooltip="Acceleration"/>
              </a:rPr>
              <a:t>acceleration</a:t>
            </a:r>
            <a:r>
              <a:rPr lang="en-US" dirty="0" smtClean="0"/>
              <a:t>, and </a:t>
            </a:r>
            <a:r>
              <a:rPr lang="en-US" dirty="0" smtClean="0">
                <a:hlinkClick r:id="rId7" tooltip="Time"/>
              </a:rPr>
              <a:t>time</a:t>
            </a:r>
            <a:r>
              <a:rPr lang="en-US" dirty="0" smtClean="0"/>
              <a:t>. Motion is observed by attaching a </a:t>
            </a:r>
            <a:r>
              <a:rPr lang="en-US" dirty="0" smtClean="0">
                <a:hlinkClick r:id="rId8" tooltip="Frame of reference"/>
              </a:rPr>
              <a:t>frame of reference</a:t>
            </a:r>
            <a:r>
              <a:rPr lang="en-US" dirty="0" smtClean="0"/>
              <a:t> to a body and measuring its change in position relative to that frame.</a:t>
            </a:r>
          </a:p>
          <a:p>
            <a:pPr marL="0" indent="0">
              <a:buNone/>
            </a:pPr>
            <a:r>
              <a:rPr lang="en-US" dirty="0" smtClean="0"/>
              <a:t>If the position of a body is not changing with the time with respect to a given frame of reference the body is said to be </a:t>
            </a:r>
            <a:r>
              <a:rPr lang="en-US" i="1" dirty="0" smtClean="0"/>
              <a:t>at rest</a:t>
            </a:r>
            <a:r>
              <a:rPr lang="en-US" dirty="0" smtClean="0"/>
              <a:t>, </a:t>
            </a:r>
            <a:r>
              <a:rPr lang="en-US" i="1" dirty="0" smtClean="0"/>
              <a:t>motionless</a:t>
            </a:r>
            <a:r>
              <a:rPr lang="en-US" dirty="0" smtClean="0"/>
              <a:t>, </a:t>
            </a:r>
            <a:r>
              <a:rPr lang="en-US" i="1" dirty="0" smtClean="0"/>
              <a:t>immobile</a:t>
            </a:r>
            <a:r>
              <a:rPr lang="en-US" dirty="0" smtClean="0"/>
              <a:t>, </a:t>
            </a:r>
            <a:r>
              <a:rPr lang="en-US" i="1" dirty="0" smtClean="0">
                <a:hlinkClick r:id="rId9" tooltip="wikt:stationary"/>
              </a:rPr>
              <a:t>stationary</a:t>
            </a:r>
            <a:r>
              <a:rPr lang="en-US" dirty="0" smtClean="0"/>
              <a:t>, or to have constant (</a:t>
            </a:r>
            <a:r>
              <a:rPr lang="en-US" dirty="0" smtClean="0">
                <a:hlinkClick r:id="rId10" tooltip="Time-invariant"/>
              </a:rPr>
              <a:t>time-invariant</a:t>
            </a:r>
            <a:r>
              <a:rPr lang="en-US" dirty="0" smtClean="0"/>
              <a:t>) position. An object's motion cannot change unless it is acted upon by a </a:t>
            </a:r>
            <a:r>
              <a:rPr lang="en-US" dirty="0" smtClean="0">
                <a:hlinkClick r:id="rId11" tooltip="Force"/>
              </a:rPr>
              <a:t>force</a:t>
            </a:r>
            <a:r>
              <a:rPr lang="en-US" dirty="0" smtClean="0"/>
              <a:t>, as described by </a:t>
            </a:r>
            <a:r>
              <a:rPr lang="en-US" dirty="0" smtClean="0">
                <a:hlinkClick r:id="rId12" tooltip="Newton's laws of motion"/>
              </a:rPr>
              <a:t>Newton's first law</a:t>
            </a:r>
            <a:r>
              <a:rPr lang="en-US" dirty="0" smtClean="0"/>
              <a:t>. Momentum is a quantity which is used for measuring motion of an object. An object's </a:t>
            </a:r>
            <a:r>
              <a:rPr lang="en-US" dirty="0" smtClean="0">
                <a:hlinkClick r:id="rId13" tooltip="Momentum"/>
              </a:rPr>
              <a:t>momentum</a:t>
            </a:r>
            <a:r>
              <a:rPr lang="en-US" dirty="0" smtClean="0"/>
              <a:t> is directly related to the object's </a:t>
            </a:r>
            <a:r>
              <a:rPr lang="en-US" dirty="0" smtClean="0">
                <a:hlinkClick r:id="rId14" tooltip="Mass"/>
              </a:rPr>
              <a:t>mass</a:t>
            </a:r>
            <a:r>
              <a:rPr lang="en-US" dirty="0" smtClean="0"/>
              <a:t> and velocity, and the total momentum of all objects in an isolated system (one not affected by external forces) does not change with time, as described by the </a:t>
            </a:r>
            <a:r>
              <a:rPr lang="en-US" dirty="0" smtClean="0">
                <a:hlinkClick r:id="rId15" tooltip="Law of conservation of momentum"/>
              </a:rPr>
              <a:t>law of conservation of momentum</a:t>
            </a:r>
            <a:r>
              <a:rPr lang="en-US" dirty="0" smtClean="0"/>
              <a:t>. The study of motion deals with (1) The study of motion of solids (mechanics). (2) study of motion of fluids (</a:t>
            </a:r>
            <a:r>
              <a:rPr lang="en-US" dirty="0" smtClean="0">
                <a:hlinkClick r:id="rId16" tooltip="Fluid mechanics"/>
              </a:rPr>
              <a:t>fluid mechanics</a:t>
            </a:r>
            <a:r>
              <a:rPr lang="en-US" dirty="0" smtClean="0"/>
              <a:t>)</a:t>
            </a:r>
          </a:p>
          <a:p>
            <a:pPr marL="0" indent="0">
              <a:buNone/>
            </a:pPr>
            <a:endParaRPr lang="en-US" dirty="0"/>
          </a:p>
        </p:txBody>
      </p:sp>
    </p:spTree>
    <p:extLst>
      <p:ext uri="{BB962C8B-B14F-4D97-AF65-F5344CB8AC3E}">
        <p14:creationId xmlns:p14="http://schemas.microsoft.com/office/powerpoint/2010/main" val="3497594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b="1" dirty="0" smtClean="0">
                <a:solidFill>
                  <a:srgbClr val="FF0000"/>
                </a:solidFill>
              </a:rPr>
              <a:t>Motion</a:t>
            </a:r>
            <a:endParaRPr lang="en-US" sz="9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481678"/>
            <a:ext cx="8229600" cy="2763006"/>
          </a:xfrm>
        </p:spPr>
      </p:pic>
    </p:spTree>
    <p:extLst>
      <p:ext uri="{BB962C8B-B14F-4D97-AF65-F5344CB8AC3E}">
        <p14:creationId xmlns:p14="http://schemas.microsoft.com/office/powerpoint/2010/main" val="3214279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marL="0" indent="0">
              <a:buNone/>
            </a:pPr>
            <a:r>
              <a:rPr lang="en-US" sz="12000" dirty="0"/>
              <a:t>Error analysis</a:t>
            </a:r>
            <a:endParaRPr lang="en-US" sz="12000" dirty="0"/>
          </a:p>
        </p:txBody>
      </p:sp>
    </p:spTree>
    <p:extLst>
      <p:ext uri="{BB962C8B-B14F-4D97-AF65-F5344CB8AC3E}">
        <p14:creationId xmlns:p14="http://schemas.microsoft.com/office/powerpoint/2010/main" val="1328476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dirty="0">
                <a:solidFill>
                  <a:srgbClr val="FF0000"/>
                </a:solidFill>
              </a:rPr>
              <a:t>Vector</a:t>
            </a:r>
          </a:p>
        </p:txBody>
      </p:sp>
      <p:sp>
        <p:nvSpPr>
          <p:cNvPr id="3" name="Content Placeholder 2"/>
          <p:cNvSpPr>
            <a:spLocks noGrp="1"/>
          </p:cNvSpPr>
          <p:nvPr>
            <p:ph idx="1"/>
          </p:nvPr>
        </p:nvSpPr>
        <p:spPr/>
        <p:txBody>
          <a:bodyPr/>
          <a:lstStyle/>
          <a:p>
            <a:pPr marL="0" indent="0">
              <a:buNone/>
            </a:pPr>
            <a:r>
              <a:rPr lang="en-US" dirty="0" smtClean="0">
                <a:hlinkClick r:id="rId2" tooltip="Euclidean vector"/>
              </a:rPr>
              <a:t>Euclidean vector</a:t>
            </a:r>
            <a:r>
              <a:rPr lang="en-US" dirty="0" smtClean="0"/>
              <a:t>, a geometric entity endowed with magnitude and direction as well as a positive-definite </a:t>
            </a:r>
            <a:r>
              <a:rPr lang="en-US" dirty="0" smtClean="0">
                <a:hlinkClick r:id="rId3" tooltip="Inner product"/>
              </a:rPr>
              <a:t>inner product</a:t>
            </a:r>
            <a:r>
              <a:rPr lang="en-US" dirty="0" smtClean="0"/>
              <a:t>; an element of a Euclidean vector space. In physics, </a:t>
            </a:r>
            <a:r>
              <a:rPr lang="en-US" dirty="0" err="1" smtClean="0"/>
              <a:t>euclidean</a:t>
            </a:r>
            <a:r>
              <a:rPr lang="en-US" dirty="0" smtClean="0"/>
              <a:t> vectors are used to represent physical quantities that have both magnitude and direction, such as force, in contrast to </a:t>
            </a:r>
            <a:r>
              <a:rPr lang="en-US" dirty="0" smtClean="0">
                <a:hlinkClick r:id="rId4" tooltip="Scalar (mathematics)"/>
              </a:rPr>
              <a:t>scalar</a:t>
            </a:r>
            <a:r>
              <a:rPr lang="en-US" dirty="0" smtClean="0"/>
              <a:t> quantities, which have no direction.</a:t>
            </a:r>
            <a:endParaRPr lang="en-US" dirty="0"/>
          </a:p>
        </p:txBody>
      </p:sp>
    </p:spTree>
    <p:extLst>
      <p:ext uri="{BB962C8B-B14F-4D97-AF65-F5344CB8AC3E}">
        <p14:creationId xmlns:p14="http://schemas.microsoft.com/office/powerpoint/2010/main" val="6821028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dirty="0" smtClean="0">
                <a:solidFill>
                  <a:srgbClr val="FF0000"/>
                </a:solidFill>
              </a:rPr>
              <a:t>Vector</a:t>
            </a:r>
            <a:endParaRPr lang="en-US" sz="9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1600200"/>
            <a:ext cx="7467600" cy="4724400"/>
          </a:xfrm>
        </p:spPr>
      </p:pic>
    </p:spTree>
    <p:extLst>
      <p:ext uri="{BB962C8B-B14F-4D97-AF65-F5344CB8AC3E}">
        <p14:creationId xmlns:p14="http://schemas.microsoft.com/office/powerpoint/2010/main" val="36966899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b="1" dirty="0" smtClean="0">
                <a:solidFill>
                  <a:srgbClr val="FF0000"/>
                </a:solidFill>
              </a:rPr>
              <a:t>Scalar</a:t>
            </a:r>
            <a:endParaRPr lang="en-US" sz="9600" dirty="0">
              <a:solidFill>
                <a:srgbClr val="FF0000"/>
              </a:solidFill>
            </a:endParaRPr>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A </a:t>
            </a:r>
            <a:r>
              <a:rPr lang="en-US" b="1" dirty="0"/>
              <a:t>scalar</a:t>
            </a:r>
            <a:r>
              <a:rPr lang="en-US" dirty="0"/>
              <a:t> is a one-dimensional </a:t>
            </a:r>
            <a:r>
              <a:rPr lang="en-US" dirty="0">
                <a:hlinkClick r:id="rId2" tooltip="Physical quantity"/>
              </a:rPr>
              <a:t>physical quantity</a:t>
            </a:r>
            <a:r>
              <a:rPr lang="en-US" dirty="0"/>
              <a:t>, i.e. one that can be described by a single real number (sometimes signed, often with </a:t>
            </a:r>
            <a:r>
              <a:rPr lang="en-US" dirty="0">
                <a:hlinkClick r:id="rId3" tooltip="Units of measurement"/>
              </a:rPr>
              <a:t>units</a:t>
            </a:r>
            <a:r>
              <a:rPr lang="en-US" dirty="0"/>
              <a:t>), unlike (or as a special case of) </a:t>
            </a:r>
            <a:r>
              <a:rPr lang="en-US" dirty="0">
                <a:hlinkClick r:id="rId4" tooltip="Euclidean vector"/>
              </a:rPr>
              <a:t>vectors</a:t>
            </a:r>
            <a:r>
              <a:rPr lang="en-US" dirty="0"/>
              <a:t>, </a:t>
            </a:r>
            <a:r>
              <a:rPr lang="en-US" dirty="0">
                <a:hlinkClick r:id="rId5" tooltip="Tensor"/>
              </a:rPr>
              <a:t>tensors</a:t>
            </a:r>
            <a:r>
              <a:rPr lang="en-US" dirty="0"/>
              <a:t>, etc. which are described by several numbers which characterize magnitude and direction. Formally, a scalar is unchanged by </a:t>
            </a:r>
            <a:r>
              <a:rPr lang="en-US" dirty="0">
                <a:hlinkClick r:id="rId6" tooltip="Coordinate system"/>
              </a:rPr>
              <a:t>coordinate system</a:t>
            </a:r>
            <a:r>
              <a:rPr lang="en-US" dirty="0"/>
              <a:t> rotations or reflections (in Newtonian mechanics), or by </a:t>
            </a:r>
            <a:r>
              <a:rPr lang="en-US" dirty="0">
                <a:hlinkClick r:id="rId7" tooltip="Lorentz transformation"/>
              </a:rPr>
              <a:t>Lorentz transformations</a:t>
            </a:r>
            <a:r>
              <a:rPr lang="en-US" dirty="0"/>
              <a:t> or space-time translations (in relativity). A related concept is a </a:t>
            </a:r>
            <a:r>
              <a:rPr lang="en-US" dirty="0" err="1">
                <a:hlinkClick r:id="rId8" tooltip="Pseudoscalar (physics)"/>
              </a:rPr>
              <a:t>pseudoscalar</a:t>
            </a:r>
            <a:r>
              <a:rPr lang="en-US" dirty="0"/>
              <a:t>, which is invariant under </a:t>
            </a:r>
            <a:r>
              <a:rPr lang="en-US" dirty="0">
                <a:hlinkClick r:id="rId9" tooltip="Proper rotation"/>
              </a:rPr>
              <a:t>proper rotations</a:t>
            </a:r>
            <a:r>
              <a:rPr lang="en-US" dirty="0"/>
              <a:t> but (like a </a:t>
            </a:r>
            <a:r>
              <a:rPr lang="en-US" dirty="0" err="1">
                <a:hlinkClick r:id="rId10" tooltip="Pseudovector"/>
              </a:rPr>
              <a:t>pseudovector</a:t>
            </a:r>
            <a:r>
              <a:rPr lang="en-US" dirty="0"/>
              <a:t>) flips sign under </a:t>
            </a:r>
            <a:r>
              <a:rPr lang="en-US" dirty="0">
                <a:hlinkClick r:id="rId11" tooltip="Improper rotation"/>
              </a:rPr>
              <a:t>improper rotations</a:t>
            </a:r>
            <a:r>
              <a:rPr lang="en-US" dirty="0"/>
              <a:t>. The concept of a scalar in physics is essentially the same </a:t>
            </a:r>
            <a:r>
              <a:rPr lang="en-US" dirty="0">
                <a:hlinkClick r:id="rId12" tooltip="Scalar (mathematics)"/>
              </a:rPr>
              <a:t>as in mathematics</a:t>
            </a:r>
            <a:r>
              <a:rPr lang="en-US" dirty="0"/>
              <a:t>.</a:t>
            </a:r>
          </a:p>
          <a:p>
            <a:pPr marL="0" indent="0">
              <a:buNone/>
            </a:pPr>
            <a:r>
              <a:rPr lang="en-US" dirty="0"/>
              <a:t>An example of a scalar quantity is </a:t>
            </a:r>
            <a:r>
              <a:rPr lang="en-US" dirty="0">
                <a:hlinkClick r:id="rId13" tooltip="Temperature"/>
              </a:rPr>
              <a:t>temperature</a:t>
            </a:r>
            <a:r>
              <a:rPr lang="en-US" dirty="0"/>
              <a:t>: the temperature at a given point is a single number. Velocity, on the other hand, is a vector quantity: velocity in three-dimensional space is specified by three values; in a </a:t>
            </a:r>
            <a:r>
              <a:rPr lang="en-US" dirty="0">
                <a:hlinkClick r:id="rId14" tooltip="Cartesian coordinate system"/>
              </a:rPr>
              <a:t>Cartesian coordinate system</a:t>
            </a:r>
            <a:r>
              <a:rPr lang="en-US" dirty="0"/>
              <a:t> the values are the speeds relative to each </a:t>
            </a:r>
            <a:r>
              <a:rPr lang="en-US" dirty="0">
                <a:hlinkClick r:id="rId15" tooltip="Coordinate axis"/>
              </a:rPr>
              <a:t>coordinate axis</a:t>
            </a:r>
            <a:r>
              <a:rPr lang="en-US" dirty="0"/>
              <a:t>.</a:t>
            </a:r>
          </a:p>
          <a:p>
            <a:pPr marL="0" indent="0">
              <a:buNone/>
            </a:pPr>
            <a:endParaRPr lang="en-US" dirty="0"/>
          </a:p>
        </p:txBody>
      </p:sp>
    </p:spTree>
    <p:extLst>
      <p:ext uri="{BB962C8B-B14F-4D97-AF65-F5344CB8AC3E}">
        <p14:creationId xmlns:p14="http://schemas.microsoft.com/office/powerpoint/2010/main" val="39786856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b="1" dirty="0">
                <a:solidFill>
                  <a:srgbClr val="FF0000"/>
                </a:solidFill>
              </a:rPr>
              <a:t>Scalar</a:t>
            </a:r>
            <a:endParaRPr lang="en-US" sz="9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3273" y="1600200"/>
            <a:ext cx="5657453" cy="4525963"/>
          </a:xfrm>
        </p:spPr>
      </p:pic>
    </p:spTree>
    <p:extLst>
      <p:ext uri="{BB962C8B-B14F-4D97-AF65-F5344CB8AC3E}">
        <p14:creationId xmlns:p14="http://schemas.microsoft.com/office/powerpoint/2010/main" val="9407312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dirty="0" smtClean="0">
                <a:solidFill>
                  <a:srgbClr val="FF0000"/>
                </a:solidFill>
              </a:rPr>
              <a:t>Inertia</a:t>
            </a:r>
            <a:endParaRPr lang="en-US" sz="9600"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pPr marL="0" indent="0">
              <a:buNone/>
            </a:pPr>
            <a:r>
              <a:rPr lang="en-US" b="1" dirty="0" smtClean="0"/>
              <a:t>Inertia</a:t>
            </a:r>
            <a:r>
              <a:rPr lang="en-US" dirty="0" smtClean="0"/>
              <a:t> is the resistance of any physical object to any change in its state of motion, including changes to its speed and direction. It is the tendency of objects to keep moving in a straight line at constant velocity. The principle of inertia is one of the fundamental principles of </a:t>
            </a:r>
            <a:r>
              <a:rPr lang="en-US" dirty="0" smtClean="0">
                <a:hlinkClick r:id="rId2" tooltip="Classical physics"/>
              </a:rPr>
              <a:t>classical physics</a:t>
            </a:r>
            <a:r>
              <a:rPr lang="en-US" dirty="0" smtClean="0"/>
              <a:t> that are used to describe the </a:t>
            </a:r>
            <a:r>
              <a:rPr lang="en-US" dirty="0" smtClean="0">
                <a:hlinkClick r:id="rId3" tooltip="Motion (physics)"/>
              </a:rPr>
              <a:t>motion</a:t>
            </a:r>
            <a:r>
              <a:rPr lang="en-US" dirty="0" smtClean="0"/>
              <a:t> of objects and how they are affected by applied </a:t>
            </a:r>
            <a:r>
              <a:rPr lang="en-US" dirty="0" smtClean="0">
                <a:hlinkClick r:id="rId4" tooltip="Forces"/>
              </a:rPr>
              <a:t>forces</a:t>
            </a:r>
            <a:r>
              <a:rPr lang="en-US" dirty="0" smtClean="0"/>
              <a:t>. Inertia comes from the Latin word, </a:t>
            </a:r>
            <a:r>
              <a:rPr lang="en-US" i="1" dirty="0" err="1" smtClean="0"/>
              <a:t>iners</a:t>
            </a:r>
            <a:r>
              <a:rPr lang="en-US" dirty="0" smtClean="0"/>
              <a:t>, meaning idle, sluggish. Inertia is one of the primary manifestations of </a:t>
            </a:r>
            <a:r>
              <a:rPr lang="en-US" dirty="0" smtClean="0">
                <a:hlinkClick r:id="rId5" tooltip="Mass"/>
              </a:rPr>
              <a:t>mass</a:t>
            </a:r>
            <a:r>
              <a:rPr lang="en-US" dirty="0" smtClean="0"/>
              <a:t>, which is a quantitative property of physical systems. </a:t>
            </a:r>
            <a:r>
              <a:rPr lang="en-US" dirty="0" smtClean="0">
                <a:hlinkClick r:id="rId6" tooltip="Isaac Newton"/>
              </a:rPr>
              <a:t>Isaac Newton</a:t>
            </a:r>
            <a:r>
              <a:rPr lang="en-US" dirty="0" smtClean="0"/>
              <a:t> defined inertia as his first law in his </a:t>
            </a:r>
            <a:r>
              <a:rPr lang="en-US" i="1" dirty="0" err="1" smtClean="0">
                <a:hlinkClick r:id="rId7" tooltip="Philosophiæ Naturalis Principia Mathematica"/>
              </a:rPr>
              <a:t>Philosophiæ</a:t>
            </a:r>
            <a:r>
              <a:rPr lang="en-US" i="1" dirty="0" smtClean="0">
                <a:hlinkClick r:id="rId7" tooltip="Philosophiæ Naturalis Principia Mathematica"/>
              </a:rPr>
              <a:t> </a:t>
            </a:r>
            <a:r>
              <a:rPr lang="en-US" i="1" dirty="0" err="1" smtClean="0">
                <a:hlinkClick r:id="rId7" tooltip="Philosophiæ Naturalis Principia Mathematica"/>
              </a:rPr>
              <a:t>Naturalis</a:t>
            </a:r>
            <a:r>
              <a:rPr lang="en-US" i="1" dirty="0" smtClean="0">
                <a:hlinkClick r:id="rId7" tooltip="Philosophiæ Naturalis Principia Mathematica"/>
              </a:rPr>
              <a:t> Principia </a:t>
            </a:r>
            <a:r>
              <a:rPr lang="en-US" i="1" dirty="0" err="1" smtClean="0">
                <a:hlinkClick r:id="rId7" tooltip="Philosophiæ Naturalis Principia Mathematica"/>
              </a:rPr>
              <a:t>Mathematica</a:t>
            </a:r>
            <a:r>
              <a:rPr lang="en-US" i="1" dirty="0" smtClean="0"/>
              <a:t>.</a:t>
            </a:r>
            <a:endParaRPr lang="en-US" dirty="0"/>
          </a:p>
        </p:txBody>
      </p:sp>
    </p:spTree>
    <p:extLst>
      <p:ext uri="{BB962C8B-B14F-4D97-AF65-F5344CB8AC3E}">
        <p14:creationId xmlns:p14="http://schemas.microsoft.com/office/powerpoint/2010/main" val="25182314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dirty="0" smtClean="0">
                <a:solidFill>
                  <a:srgbClr val="FF0000"/>
                </a:solidFill>
              </a:rPr>
              <a:t>Inertia</a:t>
            </a:r>
            <a:endParaRPr lang="en-US" sz="9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9951" y="1600200"/>
            <a:ext cx="6784098" cy="4525963"/>
          </a:xfrm>
        </p:spPr>
      </p:pic>
    </p:spTree>
    <p:extLst>
      <p:ext uri="{BB962C8B-B14F-4D97-AF65-F5344CB8AC3E}">
        <p14:creationId xmlns:p14="http://schemas.microsoft.com/office/powerpoint/2010/main" val="15724508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800" dirty="0">
                <a:solidFill>
                  <a:srgbClr val="FF0000"/>
                </a:solidFill>
              </a:rPr>
              <a:t>Projectile Motion</a:t>
            </a:r>
          </a:p>
        </p:txBody>
      </p:sp>
      <p:sp>
        <p:nvSpPr>
          <p:cNvPr id="3" name="Content Placeholder 2"/>
          <p:cNvSpPr>
            <a:spLocks noGrp="1"/>
          </p:cNvSpPr>
          <p:nvPr>
            <p:ph idx="1"/>
          </p:nvPr>
        </p:nvSpPr>
        <p:spPr/>
        <p:txBody>
          <a:bodyPr>
            <a:normAutofit lnSpcReduction="10000"/>
          </a:bodyPr>
          <a:lstStyle/>
          <a:p>
            <a:pPr marL="0" indent="0">
              <a:buNone/>
            </a:pPr>
            <a:r>
              <a:rPr lang="en-US" b="1" dirty="0" smtClean="0"/>
              <a:t>Projectile motion</a:t>
            </a:r>
            <a:r>
              <a:rPr lang="en-US" dirty="0" smtClean="0"/>
              <a:t> is a form of </a:t>
            </a:r>
            <a:r>
              <a:rPr lang="en-US" dirty="0" smtClean="0">
                <a:hlinkClick r:id="rId2" tooltip="Motion (physics)"/>
              </a:rPr>
              <a:t>motion</a:t>
            </a:r>
            <a:r>
              <a:rPr lang="en-US" dirty="0" smtClean="0"/>
              <a:t> in which an object or particle (called a </a:t>
            </a:r>
            <a:r>
              <a:rPr lang="en-US" dirty="0" smtClean="0">
                <a:hlinkClick r:id="rId3" tooltip="Projectile"/>
              </a:rPr>
              <a:t>projectile</a:t>
            </a:r>
            <a:r>
              <a:rPr lang="en-US" dirty="0" smtClean="0"/>
              <a:t>) is thrown near the earth's surface, and </a:t>
            </a:r>
            <a:r>
              <a:rPr lang="en-US" i="1" dirty="0" smtClean="0"/>
              <a:t>it moves along a curved path under the action of </a:t>
            </a:r>
            <a:r>
              <a:rPr lang="en-US" i="1" dirty="0" smtClean="0">
                <a:hlinkClick r:id="rId4" tooltip="Gravity"/>
              </a:rPr>
              <a:t>gravity</a:t>
            </a:r>
            <a:r>
              <a:rPr lang="en-US" i="1" dirty="0" smtClean="0"/>
              <a:t> only.</a:t>
            </a:r>
            <a:r>
              <a:rPr lang="en-US" dirty="0" smtClean="0"/>
              <a:t> The only force of significance that acts on the object is gravity, which acts downward to cause a downward acceleration. There are no horizontal forces needed to maintain the horizontal motion – consistent with the concept of inertia.</a:t>
            </a:r>
            <a:endParaRPr lang="en-US" dirty="0"/>
          </a:p>
        </p:txBody>
      </p:sp>
    </p:spTree>
    <p:extLst>
      <p:ext uri="{BB962C8B-B14F-4D97-AF65-F5344CB8AC3E}">
        <p14:creationId xmlns:p14="http://schemas.microsoft.com/office/powerpoint/2010/main" val="22835470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Projectile Motion</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3000" y="1524000"/>
            <a:ext cx="6553200" cy="4191000"/>
          </a:xfrm>
        </p:spPr>
      </p:pic>
    </p:spTree>
    <p:extLst>
      <p:ext uri="{BB962C8B-B14F-4D97-AF65-F5344CB8AC3E}">
        <p14:creationId xmlns:p14="http://schemas.microsoft.com/office/powerpoint/2010/main" val="25267856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a:solidFill>
                  <a:srgbClr val="FF0000"/>
                </a:solidFill>
              </a:rPr>
              <a:t>Circular </a:t>
            </a:r>
            <a:r>
              <a:rPr lang="en-US" sz="9600" dirty="0" smtClean="0">
                <a:solidFill>
                  <a:srgbClr val="FF0000"/>
                </a:solidFill>
              </a:rPr>
              <a:t>motion</a:t>
            </a:r>
            <a:endParaRPr lang="en-US" sz="9600" dirty="0">
              <a:solidFill>
                <a:srgbClr val="FF0000"/>
              </a:solidFill>
            </a:endParaRPr>
          </a:p>
        </p:txBody>
      </p:sp>
      <p:sp>
        <p:nvSpPr>
          <p:cNvPr id="3" name="Content Placeholder 2"/>
          <p:cNvSpPr>
            <a:spLocks noGrp="1"/>
          </p:cNvSpPr>
          <p:nvPr>
            <p:ph idx="1"/>
          </p:nvPr>
        </p:nvSpPr>
        <p:spPr/>
        <p:txBody>
          <a:bodyPr>
            <a:normAutofit fontScale="62500" lnSpcReduction="20000"/>
          </a:bodyPr>
          <a:lstStyle/>
          <a:p>
            <a:pPr marL="0" indent="0">
              <a:buNone/>
            </a:pPr>
            <a:r>
              <a:rPr lang="en-US" b="1" dirty="0"/>
              <a:t>C</a:t>
            </a:r>
            <a:r>
              <a:rPr lang="en-US" b="1" dirty="0" smtClean="0"/>
              <a:t>ircular motion</a:t>
            </a:r>
            <a:r>
              <a:rPr lang="en-US" dirty="0" smtClean="0"/>
              <a:t> is a movement of an object along the </a:t>
            </a:r>
            <a:r>
              <a:rPr lang="en-US" dirty="0" smtClean="0">
                <a:hlinkClick r:id="rId2" tooltip="Circumference"/>
              </a:rPr>
              <a:t>circumference</a:t>
            </a:r>
            <a:r>
              <a:rPr lang="en-US" dirty="0" smtClean="0"/>
              <a:t> of a </a:t>
            </a:r>
            <a:r>
              <a:rPr lang="en-US" dirty="0" smtClean="0">
                <a:hlinkClick r:id="rId3" tooltip="Circle"/>
              </a:rPr>
              <a:t>circle</a:t>
            </a:r>
            <a:r>
              <a:rPr lang="en-US" dirty="0" smtClean="0"/>
              <a:t> or </a:t>
            </a:r>
            <a:r>
              <a:rPr lang="en-US" dirty="0" smtClean="0">
                <a:hlinkClick r:id="rId4" tooltip="Rotation"/>
              </a:rPr>
              <a:t>rotation</a:t>
            </a:r>
            <a:r>
              <a:rPr lang="en-US" dirty="0" smtClean="0"/>
              <a:t> along a circular path. It can be uniform, with constant angular rate of rotation (and constant speed), or non-uniform with a changing rate of rotation. The </a:t>
            </a:r>
            <a:r>
              <a:rPr lang="en-US" dirty="0" smtClean="0">
                <a:hlinkClick r:id="rId5" tooltip="Rotation around a fixed axis"/>
              </a:rPr>
              <a:t>rotation around a fixed axis</a:t>
            </a:r>
            <a:r>
              <a:rPr lang="en-US" dirty="0" smtClean="0"/>
              <a:t> of a three-dimensional body involves circular motion of its parts. The equations of motion describe the movement of the </a:t>
            </a:r>
            <a:r>
              <a:rPr lang="en-US" dirty="0" smtClean="0">
                <a:hlinkClick r:id="rId6" tooltip="Center of mass"/>
              </a:rPr>
              <a:t>center of mass</a:t>
            </a:r>
            <a:r>
              <a:rPr lang="en-US" dirty="0" smtClean="0"/>
              <a:t> of a body.</a:t>
            </a:r>
          </a:p>
          <a:p>
            <a:pPr marL="0" indent="0">
              <a:buNone/>
            </a:pPr>
            <a:r>
              <a:rPr lang="en-US" dirty="0" smtClean="0"/>
              <a:t>Examples of circular motion include: an artificial satellite orbiting the Earth at constant height, a stone which is tied to a rope and is being swung in circles, a car turning through a curve in a </a:t>
            </a:r>
            <a:r>
              <a:rPr lang="en-US" dirty="0" smtClean="0">
                <a:hlinkClick r:id="rId7" tooltip="Race track"/>
              </a:rPr>
              <a:t>race track</a:t>
            </a:r>
            <a:r>
              <a:rPr lang="en-US" dirty="0" smtClean="0"/>
              <a:t>, an electron moving perpendicular to a uniform </a:t>
            </a:r>
            <a:r>
              <a:rPr lang="en-US" dirty="0" smtClean="0">
                <a:hlinkClick r:id="rId8" tooltip="Magnetic field"/>
              </a:rPr>
              <a:t>magnetic field</a:t>
            </a:r>
            <a:r>
              <a:rPr lang="en-US" dirty="0" smtClean="0"/>
              <a:t>, and a </a:t>
            </a:r>
            <a:r>
              <a:rPr lang="en-US" dirty="0" smtClean="0">
                <a:hlinkClick r:id="rId9" tooltip="Gear"/>
              </a:rPr>
              <a:t>gear</a:t>
            </a:r>
            <a:r>
              <a:rPr lang="en-US" dirty="0" smtClean="0"/>
              <a:t> turning inside a mechanism.</a:t>
            </a:r>
          </a:p>
          <a:p>
            <a:pPr marL="0" indent="0">
              <a:buNone/>
            </a:pPr>
            <a:r>
              <a:rPr lang="en-US" dirty="0" smtClean="0"/>
              <a:t>Since the object's velocity vector is constantly changing direction, the moving object is undergoing </a:t>
            </a:r>
            <a:r>
              <a:rPr lang="en-US" dirty="0" smtClean="0">
                <a:hlinkClick r:id="rId10" tooltip="Acceleration"/>
              </a:rPr>
              <a:t>acceleration</a:t>
            </a:r>
            <a:r>
              <a:rPr lang="en-US" dirty="0" smtClean="0"/>
              <a:t> by a </a:t>
            </a:r>
            <a:r>
              <a:rPr lang="en-US" dirty="0" smtClean="0">
                <a:hlinkClick r:id="rId11" tooltip="Centripetal force"/>
              </a:rPr>
              <a:t>centripetal force</a:t>
            </a:r>
            <a:r>
              <a:rPr lang="en-US" dirty="0" smtClean="0"/>
              <a:t> in the direction of the center of rotation. Without this acceleration, the object would move in a straight line, according to </a:t>
            </a:r>
            <a:r>
              <a:rPr lang="en-US" dirty="0" smtClean="0">
                <a:hlinkClick r:id="rId12" tooltip="Newton's laws of motion"/>
              </a:rPr>
              <a:t>Newton's laws of motion</a:t>
            </a:r>
            <a:r>
              <a:rPr lang="en-US" dirty="0" smtClean="0"/>
              <a:t>.</a:t>
            </a:r>
          </a:p>
          <a:p>
            <a:pPr marL="0" indent="0">
              <a:buNone/>
            </a:pPr>
            <a:endParaRPr lang="en-US" dirty="0"/>
          </a:p>
        </p:txBody>
      </p:sp>
    </p:spTree>
    <p:extLst>
      <p:ext uri="{BB962C8B-B14F-4D97-AF65-F5344CB8AC3E}">
        <p14:creationId xmlns:p14="http://schemas.microsoft.com/office/powerpoint/2010/main" val="2451356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solidFill>
                  <a:srgbClr val="FF0000"/>
                </a:solidFill>
              </a:rPr>
              <a:t>Circular motion</a:t>
            </a:r>
            <a:endParaRPr lang="en-US" sz="9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1676400"/>
            <a:ext cx="6324600" cy="4419600"/>
          </a:xfrm>
        </p:spPr>
      </p:pic>
    </p:spTree>
    <p:extLst>
      <p:ext uri="{BB962C8B-B14F-4D97-AF65-F5344CB8AC3E}">
        <p14:creationId xmlns:p14="http://schemas.microsoft.com/office/powerpoint/2010/main" val="2315332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b="1" dirty="0" err="1" smtClean="0"/>
              <a:t>Antiderivative</a:t>
            </a:r>
            <a:endParaRPr lang="en-US" sz="9600"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An </a:t>
            </a:r>
            <a:r>
              <a:rPr lang="en-US" b="1" dirty="0" err="1"/>
              <a:t>antiderivative</a:t>
            </a:r>
            <a:r>
              <a:rPr lang="en-US" dirty="0"/>
              <a:t>, </a:t>
            </a:r>
            <a:r>
              <a:rPr lang="en-US" b="1" dirty="0"/>
              <a:t>primitive </a:t>
            </a:r>
            <a:r>
              <a:rPr lang="en-US" b="1" dirty="0">
                <a:hlinkClick r:id="rId2" tooltip="Integral"/>
              </a:rPr>
              <a:t>integral</a:t>
            </a:r>
            <a:r>
              <a:rPr lang="en-US" dirty="0"/>
              <a:t> or </a:t>
            </a:r>
            <a:r>
              <a:rPr lang="en-US" b="1" dirty="0"/>
              <a:t>indefinite </a:t>
            </a:r>
            <a:r>
              <a:rPr lang="en-US" b="1" dirty="0" smtClean="0">
                <a:hlinkClick r:id="rId2" tooltip="Integral"/>
              </a:rPr>
              <a:t>integral</a:t>
            </a:r>
            <a:r>
              <a:rPr lang="en-US" dirty="0" smtClean="0"/>
              <a:t> </a:t>
            </a:r>
            <a:r>
              <a:rPr lang="en-US" dirty="0"/>
              <a:t>of a </a:t>
            </a:r>
            <a:r>
              <a:rPr lang="en-US" dirty="0">
                <a:hlinkClick r:id="rId3" tooltip="Function (mathematics)"/>
              </a:rPr>
              <a:t>function</a:t>
            </a:r>
            <a:r>
              <a:rPr lang="en-US" dirty="0"/>
              <a:t> </a:t>
            </a:r>
            <a:r>
              <a:rPr lang="en-US" i="1" dirty="0"/>
              <a:t>f</a:t>
            </a:r>
            <a:r>
              <a:rPr lang="en-US" dirty="0"/>
              <a:t> is a differentiable function </a:t>
            </a:r>
            <a:r>
              <a:rPr lang="en-US" i="1" dirty="0"/>
              <a:t>F</a:t>
            </a:r>
            <a:r>
              <a:rPr lang="en-US" dirty="0"/>
              <a:t> whose </a:t>
            </a:r>
            <a:r>
              <a:rPr lang="en-US" dirty="0">
                <a:hlinkClick r:id="rId4" tooltip="Derivative"/>
              </a:rPr>
              <a:t>derivative</a:t>
            </a:r>
            <a:r>
              <a:rPr lang="en-US" dirty="0"/>
              <a:t> is equal to </a:t>
            </a:r>
            <a:r>
              <a:rPr lang="en-US" i="1" dirty="0"/>
              <a:t>f</a:t>
            </a:r>
            <a:r>
              <a:rPr lang="en-US" dirty="0"/>
              <a:t>, i.e., </a:t>
            </a:r>
            <a:r>
              <a:rPr lang="en-US" i="1" dirty="0"/>
              <a:t>F</a:t>
            </a:r>
            <a:r>
              <a:rPr lang="en-US" dirty="0"/>
              <a:t> ′ = </a:t>
            </a:r>
            <a:r>
              <a:rPr lang="en-US" i="1" dirty="0"/>
              <a:t>f</a:t>
            </a:r>
            <a:r>
              <a:rPr lang="en-US" dirty="0" smtClean="0"/>
              <a:t>. </a:t>
            </a:r>
            <a:r>
              <a:rPr lang="en-US" dirty="0"/>
              <a:t>The process of solving for </a:t>
            </a:r>
            <a:r>
              <a:rPr lang="en-US" dirty="0" err="1"/>
              <a:t>antiderivatives</a:t>
            </a:r>
            <a:r>
              <a:rPr lang="en-US" dirty="0"/>
              <a:t> is called </a:t>
            </a:r>
            <a:r>
              <a:rPr lang="en-US" b="1" dirty="0" err="1"/>
              <a:t>antidifferentiation</a:t>
            </a:r>
            <a:r>
              <a:rPr lang="en-US" dirty="0"/>
              <a:t> (or </a:t>
            </a:r>
            <a:r>
              <a:rPr lang="en-US" b="1" dirty="0"/>
              <a:t>indefinite integration</a:t>
            </a:r>
            <a:r>
              <a:rPr lang="en-US" dirty="0"/>
              <a:t>) and its opposite operation is called differentiation, which is the process of finding a </a:t>
            </a:r>
            <a:r>
              <a:rPr lang="en-US" dirty="0">
                <a:hlinkClick r:id="rId4" tooltip="Derivative"/>
              </a:rPr>
              <a:t>derivative</a:t>
            </a:r>
            <a:r>
              <a:rPr lang="en-US" dirty="0"/>
              <a:t>. </a:t>
            </a:r>
            <a:r>
              <a:rPr lang="en-US" dirty="0" err="1"/>
              <a:t>Antiderivatives</a:t>
            </a:r>
            <a:r>
              <a:rPr lang="en-US" dirty="0"/>
              <a:t> are related to </a:t>
            </a:r>
            <a:r>
              <a:rPr lang="en-US" dirty="0">
                <a:hlinkClick r:id="rId2" tooltip="Integral"/>
              </a:rPr>
              <a:t>definite integrals</a:t>
            </a:r>
            <a:r>
              <a:rPr lang="en-US" dirty="0"/>
              <a:t> through the </a:t>
            </a:r>
            <a:r>
              <a:rPr lang="en-US" dirty="0">
                <a:hlinkClick r:id="rId5" tooltip="Fundamental theorem of calculus"/>
              </a:rPr>
              <a:t>fundamental theorem of calculus</a:t>
            </a:r>
            <a:r>
              <a:rPr lang="en-US" dirty="0"/>
              <a:t>: the definite integral of a function over an interval is equal to the difference between the values of an </a:t>
            </a:r>
            <a:r>
              <a:rPr lang="en-US" dirty="0" err="1"/>
              <a:t>antiderivative</a:t>
            </a:r>
            <a:r>
              <a:rPr lang="en-US" dirty="0"/>
              <a:t> evaluated at the endpoints of the interval.</a:t>
            </a:r>
          </a:p>
        </p:txBody>
      </p:sp>
    </p:spTree>
    <p:extLst>
      <p:ext uri="{BB962C8B-B14F-4D97-AF65-F5344CB8AC3E}">
        <p14:creationId xmlns:p14="http://schemas.microsoft.com/office/powerpoint/2010/main" val="15255316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solidFill>
                  <a:srgbClr val="FF0000"/>
                </a:solidFill>
              </a:rPr>
              <a:t>Newton's laws of </a:t>
            </a:r>
            <a:r>
              <a:rPr lang="en-US" sz="6000" b="1" dirty="0" smtClean="0">
                <a:solidFill>
                  <a:srgbClr val="FF0000"/>
                </a:solidFill>
              </a:rPr>
              <a:t>motion</a:t>
            </a:r>
            <a:endParaRPr lang="en-US" sz="6000" dirty="0">
              <a:solidFill>
                <a:srgbClr val="FF0000"/>
              </a:solidFill>
            </a:endParaRPr>
          </a:p>
        </p:txBody>
      </p:sp>
      <p:sp>
        <p:nvSpPr>
          <p:cNvPr id="3" name="Content Placeholder 2"/>
          <p:cNvSpPr>
            <a:spLocks noGrp="1"/>
          </p:cNvSpPr>
          <p:nvPr>
            <p:ph idx="1"/>
          </p:nvPr>
        </p:nvSpPr>
        <p:spPr/>
        <p:txBody>
          <a:bodyPr>
            <a:normAutofit fontScale="70000" lnSpcReduction="20000"/>
          </a:bodyPr>
          <a:lstStyle/>
          <a:p>
            <a:pPr marL="0" indent="0">
              <a:buNone/>
            </a:pPr>
            <a:r>
              <a:rPr lang="en-US" b="1" dirty="0"/>
              <a:t>Newton's laws of motion</a:t>
            </a:r>
            <a:r>
              <a:rPr lang="en-US" dirty="0"/>
              <a:t> are three </a:t>
            </a:r>
            <a:r>
              <a:rPr lang="en-US" dirty="0">
                <a:hlinkClick r:id="rId2" tooltip="Physical law"/>
              </a:rPr>
              <a:t>physical laws</a:t>
            </a:r>
            <a:r>
              <a:rPr lang="en-US" dirty="0"/>
              <a:t> that together laid the foundation for </a:t>
            </a:r>
            <a:r>
              <a:rPr lang="en-US" dirty="0">
                <a:hlinkClick r:id="rId3" tooltip="Classical mechanics"/>
              </a:rPr>
              <a:t>classical mechanics</a:t>
            </a:r>
            <a:r>
              <a:rPr lang="en-US" dirty="0"/>
              <a:t>. They describe the relationship between a body and the </a:t>
            </a:r>
            <a:r>
              <a:rPr lang="en-US" dirty="0">
                <a:hlinkClick r:id="rId4" tooltip="Force"/>
              </a:rPr>
              <a:t>forces</a:t>
            </a:r>
            <a:r>
              <a:rPr lang="en-US" dirty="0"/>
              <a:t> acting upon it, and its </a:t>
            </a:r>
            <a:r>
              <a:rPr lang="en-US" dirty="0">
                <a:hlinkClick r:id="rId5" tooltip="Motion (physics)"/>
              </a:rPr>
              <a:t>motion</a:t>
            </a:r>
            <a:r>
              <a:rPr lang="en-US" dirty="0"/>
              <a:t> in response to said forces. They have been expressed in several different ways over nearly three centuries</a:t>
            </a:r>
            <a:r>
              <a:rPr lang="en-US" dirty="0" smtClean="0"/>
              <a:t>, </a:t>
            </a:r>
            <a:r>
              <a:rPr lang="en-US" dirty="0"/>
              <a:t>and can be </a:t>
            </a:r>
            <a:r>
              <a:rPr lang="en-US" dirty="0" smtClean="0"/>
              <a:t>summarized </a:t>
            </a:r>
            <a:r>
              <a:rPr lang="en-US" dirty="0"/>
              <a:t>as follows:</a:t>
            </a:r>
          </a:p>
          <a:p>
            <a:pPr marL="0" indent="0">
              <a:buNone/>
            </a:pPr>
            <a:r>
              <a:rPr lang="en-US" b="1" dirty="0"/>
              <a:t>First law</a:t>
            </a:r>
            <a:r>
              <a:rPr lang="en-US" dirty="0"/>
              <a:t>: When viewed in an </a:t>
            </a:r>
            <a:r>
              <a:rPr lang="en-US" dirty="0">
                <a:hlinkClick r:id="rId6" tooltip="Inertial reference frame"/>
              </a:rPr>
              <a:t>inertial reference frame</a:t>
            </a:r>
            <a:r>
              <a:rPr lang="en-US" dirty="0"/>
              <a:t>, an object either remains at rest or continues to move at a constant </a:t>
            </a:r>
            <a:r>
              <a:rPr lang="en-US" dirty="0">
                <a:hlinkClick r:id="rId7" tooltip="Velocity"/>
              </a:rPr>
              <a:t>velocity</a:t>
            </a:r>
            <a:r>
              <a:rPr lang="en-US" dirty="0"/>
              <a:t>, unless acted upon by an external </a:t>
            </a:r>
            <a:r>
              <a:rPr lang="en-US" dirty="0">
                <a:hlinkClick r:id="rId4" tooltip="Force"/>
              </a:rPr>
              <a:t>force</a:t>
            </a:r>
            <a:r>
              <a:rPr lang="en-US" dirty="0" smtClean="0"/>
              <a:t>.</a:t>
            </a:r>
            <a:endParaRPr lang="en-US" dirty="0"/>
          </a:p>
          <a:p>
            <a:pPr marL="0" indent="0">
              <a:buNone/>
            </a:pPr>
            <a:r>
              <a:rPr lang="en-US" b="1" dirty="0"/>
              <a:t>Second law</a:t>
            </a:r>
            <a:r>
              <a:rPr lang="en-US" dirty="0"/>
              <a:t>: . The </a:t>
            </a:r>
            <a:r>
              <a:rPr lang="en-US" dirty="0">
                <a:hlinkClick r:id="rId8" tooltip="Vector sum"/>
              </a:rPr>
              <a:t>vector sum</a:t>
            </a:r>
            <a:r>
              <a:rPr lang="en-US" dirty="0"/>
              <a:t> of the </a:t>
            </a:r>
            <a:r>
              <a:rPr lang="en-US" dirty="0">
                <a:hlinkClick r:id="rId9" tooltip="Forces"/>
              </a:rPr>
              <a:t>forces</a:t>
            </a:r>
            <a:r>
              <a:rPr lang="en-US" dirty="0"/>
              <a:t> </a:t>
            </a:r>
            <a:r>
              <a:rPr lang="en-US" b="1" dirty="0"/>
              <a:t>F</a:t>
            </a:r>
            <a:r>
              <a:rPr lang="en-US" dirty="0"/>
              <a:t> on an object is equal to the </a:t>
            </a:r>
            <a:r>
              <a:rPr lang="en-US" dirty="0">
                <a:hlinkClick r:id="rId10" tooltip="Mass"/>
              </a:rPr>
              <a:t>mass</a:t>
            </a:r>
            <a:r>
              <a:rPr lang="en-US" dirty="0"/>
              <a:t> </a:t>
            </a:r>
            <a:r>
              <a:rPr lang="en-US" i="1" dirty="0"/>
              <a:t>m</a:t>
            </a:r>
            <a:r>
              <a:rPr lang="en-US" dirty="0"/>
              <a:t> of that object multiplied by the </a:t>
            </a:r>
            <a:r>
              <a:rPr lang="en-US" dirty="0">
                <a:hlinkClick r:id="rId11" tooltip="Acceleration"/>
              </a:rPr>
              <a:t>acceleration</a:t>
            </a:r>
            <a:r>
              <a:rPr lang="en-US" dirty="0"/>
              <a:t> vector </a:t>
            </a:r>
            <a:r>
              <a:rPr lang="en-US" b="1" dirty="0"/>
              <a:t>a</a:t>
            </a:r>
            <a:r>
              <a:rPr lang="en-US" dirty="0"/>
              <a:t> of the object.</a:t>
            </a:r>
          </a:p>
          <a:p>
            <a:pPr marL="0" indent="0">
              <a:buNone/>
            </a:pPr>
            <a:r>
              <a:rPr lang="en-US" b="1" dirty="0"/>
              <a:t>Third law</a:t>
            </a:r>
            <a:r>
              <a:rPr lang="en-US" dirty="0"/>
              <a:t>: When one body exerts a force on a second body, the second body simultaneously exerts a force equal in magnitude and opposite in direction on the first body.</a:t>
            </a:r>
          </a:p>
          <a:p>
            <a:pPr marL="0" indent="0">
              <a:buNone/>
            </a:pPr>
            <a:endParaRPr lang="en-US" dirty="0"/>
          </a:p>
        </p:txBody>
      </p:sp>
    </p:spTree>
    <p:extLst>
      <p:ext uri="{BB962C8B-B14F-4D97-AF65-F5344CB8AC3E}">
        <p14:creationId xmlns:p14="http://schemas.microsoft.com/office/powerpoint/2010/main" val="19964526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Newton's laws of motion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2339181"/>
            <a:ext cx="4572000" cy="3048000"/>
          </a:xfrm>
        </p:spPr>
      </p:pic>
    </p:spTree>
    <p:extLst>
      <p:ext uri="{BB962C8B-B14F-4D97-AF65-F5344CB8AC3E}">
        <p14:creationId xmlns:p14="http://schemas.microsoft.com/office/powerpoint/2010/main" val="27018467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a:solidFill>
                  <a:srgbClr val="FF0000"/>
                </a:solidFill>
              </a:rPr>
              <a:t>Dynamics</a:t>
            </a:r>
          </a:p>
        </p:txBody>
      </p:sp>
      <p:sp>
        <p:nvSpPr>
          <p:cNvPr id="3" name="Content Placeholder 2"/>
          <p:cNvSpPr>
            <a:spLocks noGrp="1"/>
          </p:cNvSpPr>
          <p:nvPr>
            <p:ph idx="1"/>
          </p:nvPr>
        </p:nvSpPr>
        <p:spPr/>
        <p:txBody>
          <a:bodyPr/>
          <a:lstStyle/>
          <a:p>
            <a:pPr marL="0" indent="0">
              <a:buNone/>
            </a:pPr>
            <a:r>
              <a:rPr lang="en-US" b="1" dirty="0" smtClean="0"/>
              <a:t>Dynamics</a:t>
            </a:r>
            <a:r>
              <a:rPr lang="en-US" dirty="0" smtClean="0"/>
              <a:t> is a </a:t>
            </a:r>
            <a:r>
              <a:rPr lang="en-US" dirty="0" smtClean="0">
                <a:hlinkClick r:id="rId2" tooltip="Branch (academia)"/>
              </a:rPr>
              <a:t>branch</a:t>
            </a:r>
            <a:r>
              <a:rPr lang="en-US" dirty="0" smtClean="0"/>
              <a:t> of </a:t>
            </a:r>
            <a:r>
              <a:rPr lang="en-US" dirty="0" smtClean="0">
                <a:hlinkClick r:id="rId3" tooltip="Physics"/>
              </a:rPr>
              <a:t>physics</a:t>
            </a:r>
            <a:r>
              <a:rPr lang="en-US" dirty="0" smtClean="0"/>
              <a:t> (specifically </a:t>
            </a:r>
            <a:r>
              <a:rPr lang="en-US" dirty="0" smtClean="0">
                <a:hlinkClick r:id="rId4" tooltip="Classical mechanics"/>
              </a:rPr>
              <a:t>classical mechanics</a:t>
            </a:r>
            <a:r>
              <a:rPr lang="en-US" dirty="0" smtClean="0"/>
              <a:t>) concerned with the study of </a:t>
            </a:r>
            <a:r>
              <a:rPr lang="en-US" dirty="0" smtClean="0">
                <a:hlinkClick r:id="rId5" tooltip="Force"/>
              </a:rPr>
              <a:t>forces</a:t>
            </a:r>
            <a:r>
              <a:rPr lang="en-US" dirty="0" smtClean="0"/>
              <a:t> and </a:t>
            </a:r>
            <a:r>
              <a:rPr lang="en-US" dirty="0" smtClean="0">
                <a:hlinkClick r:id="rId6" tooltip="Torque"/>
              </a:rPr>
              <a:t>torques</a:t>
            </a:r>
            <a:r>
              <a:rPr lang="en-US" dirty="0" smtClean="0"/>
              <a:t> and their effect on </a:t>
            </a:r>
            <a:r>
              <a:rPr lang="en-US" dirty="0" smtClean="0">
                <a:hlinkClick r:id="rId7" tooltip="Motion (physics)"/>
              </a:rPr>
              <a:t>motion</a:t>
            </a:r>
            <a:r>
              <a:rPr lang="en-US" dirty="0" smtClean="0"/>
              <a:t>. </a:t>
            </a:r>
            <a:r>
              <a:rPr lang="en-US" dirty="0" smtClean="0">
                <a:hlinkClick r:id="rId8" tooltip="Isaac Newton"/>
              </a:rPr>
              <a:t>Isaac Newton</a:t>
            </a:r>
            <a:r>
              <a:rPr lang="en-US" dirty="0" smtClean="0"/>
              <a:t> defined the fundamental </a:t>
            </a:r>
            <a:r>
              <a:rPr lang="en-US" dirty="0" smtClean="0">
                <a:hlinkClick r:id="rId9" tooltip="Physical laws"/>
              </a:rPr>
              <a:t>physical laws</a:t>
            </a:r>
            <a:r>
              <a:rPr lang="en-US" dirty="0" smtClean="0"/>
              <a:t> which govern dynamics in physics, especially his </a:t>
            </a:r>
            <a:r>
              <a:rPr lang="en-US" dirty="0" smtClean="0">
                <a:hlinkClick r:id="rId10" tooltip="Second law of motion"/>
              </a:rPr>
              <a:t>second law of motion</a:t>
            </a:r>
            <a:r>
              <a:rPr lang="en-US" dirty="0" smtClean="0"/>
              <a:t>.</a:t>
            </a:r>
            <a:endParaRPr lang="en-US" dirty="0"/>
          </a:p>
        </p:txBody>
      </p:sp>
    </p:spTree>
    <p:extLst>
      <p:ext uri="{BB962C8B-B14F-4D97-AF65-F5344CB8AC3E}">
        <p14:creationId xmlns:p14="http://schemas.microsoft.com/office/powerpoint/2010/main" val="10165749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solidFill>
                  <a:srgbClr val="FF0000"/>
                </a:solidFill>
              </a:rPr>
              <a:t>Dynamics</a:t>
            </a:r>
            <a:endParaRPr lang="en-US" sz="9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981200"/>
            <a:ext cx="7467600" cy="4038599"/>
          </a:xfrm>
        </p:spPr>
      </p:pic>
    </p:spTree>
    <p:extLst>
      <p:ext uri="{BB962C8B-B14F-4D97-AF65-F5344CB8AC3E}">
        <p14:creationId xmlns:p14="http://schemas.microsoft.com/office/powerpoint/2010/main" val="37245632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b="1" dirty="0" smtClean="0">
                <a:solidFill>
                  <a:srgbClr val="FF0000"/>
                </a:solidFill>
              </a:rPr>
              <a:t>Force</a:t>
            </a:r>
            <a:endParaRPr lang="en-US" sz="9600" dirty="0">
              <a:solidFill>
                <a:srgbClr val="FF0000"/>
              </a:solidFill>
            </a:endParaRPr>
          </a:p>
        </p:txBody>
      </p:sp>
      <p:sp>
        <p:nvSpPr>
          <p:cNvPr id="3" name="Content Placeholder 2"/>
          <p:cNvSpPr>
            <a:spLocks noGrp="1"/>
          </p:cNvSpPr>
          <p:nvPr>
            <p:ph idx="1"/>
          </p:nvPr>
        </p:nvSpPr>
        <p:spPr/>
        <p:txBody>
          <a:bodyPr>
            <a:normAutofit lnSpcReduction="10000"/>
          </a:bodyPr>
          <a:lstStyle/>
          <a:p>
            <a:pPr marL="0" indent="0">
              <a:buNone/>
            </a:pPr>
            <a:r>
              <a:rPr lang="en-US" dirty="0"/>
              <a:t>A</a:t>
            </a:r>
            <a:r>
              <a:rPr lang="en-US" dirty="0" smtClean="0"/>
              <a:t> </a:t>
            </a:r>
            <a:r>
              <a:rPr lang="en-US" b="1" dirty="0" smtClean="0"/>
              <a:t>force</a:t>
            </a:r>
            <a:r>
              <a:rPr lang="en-US" dirty="0" smtClean="0"/>
              <a:t> is any interaction which tends to change the motion of an object. In other words, a force can cause an object with </a:t>
            </a:r>
            <a:r>
              <a:rPr lang="en-US" dirty="0" smtClean="0">
                <a:hlinkClick r:id="rId2" tooltip="Mass"/>
              </a:rPr>
              <a:t>mass</a:t>
            </a:r>
            <a:r>
              <a:rPr lang="en-US" dirty="0" smtClean="0"/>
              <a:t> to change its </a:t>
            </a:r>
            <a:r>
              <a:rPr lang="en-US" dirty="0" smtClean="0">
                <a:hlinkClick r:id="rId3" tooltip="Velocity"/>
              </a:rPr>
              <a:t>velocity</a:t>
            </a:r>
            <a:r>
              <a:rPr lang="en-US" dirty="0" smtClean="0"/>
              <a:t> (which includes to begin moving from a </a:t>
            </a:r>
            <a:r>
              <a:rPr lang="en-US" dirty="0" smtClean="0">
                <a:hlinkClick r:id="rId4" tooltip="Newton's first law"/>
              </a:rPr>
              <a:t>state of rest</a:t>
            </a:r>
            <a:r>
              <a:rPr lang="en-US" dirty="0" smtClean="0"/>
              <a:t>), i.e., to </a:t>
            </a:r>
            <a:r>
              <a:rPr lang="en-US" dirty="0" smtClean="0">
                <a:hlinkClick r:id="rId5" tooltip="Accelerate"/>
              </a:rPr>
              <a:t>accelerate</a:t>
            </a:r>
            <a:r>
              <a:rPr lang="en-US" dirty="0" smtClean="0"/>
              <a:t>. Force can also be described by intuitive concepts such as a push or a pull. A force has both </a:t>
            </a:r>
            <a:r>
              <a:rPr lang="en-US" dirty="0" smtClean="0">
                <a:hlinkClick r:id="rId6" tooltip="Euclidean vector"/>
              </a:rPr>
              <a:t>magnitude</a:t>
            </a:r>
            <a:r>
              <a:rPr lang="en-US" dirty="0" smtClean="0"/>
              <a:t> and </a:t>
            </a:r>
            <a:r>
              <a:rPr lang="en-US" dirty="0" smtClean="0">
                <a:hlinkClick r:id="rId7" tooltip="Direction (geometry, geography)"/>
              </a:rPr>
              <a:t>direction</a:t>
            </a:r>
            <a:r>
              <a:rPr lang="en-US" dirty="0" smtClean="0"/>
              <a:t>, making it a </a:t>
            </a:r>
            <a:r>
              <a:rPr lang="en-US" dirty="0" smtClean="0">
                <a:hlinkClick r:id="rId8" tooltip="Vector (geometric)"/>
              </a:rPr>
              <a:t>vector</a:t>
            </a:r>
            <a:r>
              <a:rPr lang="en-US" dirty="0" smtClean="0"/>
              <a:t> quantity. It is measured in the </a:t>
            </a:r>
            <a:r>
              <a:rPr lang="en-US" dirty="0" smtClean="0">
                <a:hlinkClick r:id="rId9" tooltip="SI unit"/>
              </a:rPr>
              <a:t>SI unit</a:t>
            </a:r>
            <a:r>
              <a:rPr lang="en-US" dirty="0" smtClean="0"/>
              <a:t> of </a:t>
            </a:r>
            <a:r>
              <a:rPr lang="en-US" dirty="0" err="1" smtClean="0">
                <a:hlinkClick r:id="rId10" tooltip="Newton (unit)"/>
              </a:rPr>
              <a:t>newtons</a:t>
            </a:r>
            <a:r>
              <a:rPr lang="en-US" dirty="0" smtClean="0"/>
              <a:t> and represented by the symbol </a:t>
            </a:r>
            <a:r>
              <a:rPr lang="en-US" b="1" dirty="0" smtClean="0"/>
              <a:t>F</a:t>
            </a:r>
            <a:r>
              <a:rPr lang="en-US" dirty="0" smtClean="0"/>
              <a:t>.</a:t>
            </a:r>
            <a:endParaRPr lang="en-US" dirty="0"/>
          </a:p>
        </p:txBody>
      </p:sp>
    </p:spTree>
    <p:extLst>
      <p:ext uri="{BB962C8B-B14F-4D97-AF65-F5344CB8AC3E}">
        <p14:creationId xmlns:p14="http://schemas.microsoft.com/office/powerpoint/2010/main" val="15004694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b="1" dirty="0" smtClean="0">
                <a:solidFill>
                  <a:srgbClr val="FF0000"/>
                </a:solidFill>
              </a:rPr>
              <a:t>Force</a:t>
            </a:r>
            <a:endParaRPr lang="en-US" sz="96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28800" y="1600200"/>
            <a:ext cx="5638800" cy="4572000"/>
          </a:xfrm>
        </p:spPr>
      </p:pic>
    </p:spTree>
    <p:extLst>
      <p:ext uri="{BB962C8B-B14F-4D97-AF65-F5344CB8AC3E}">
        <p14:creationId xmlns:p14="http://schemas.microsoft.com/office/powerpoint/2010/main" val="31885686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b="1" dirty="0" smtClean="0">
                <a:solidFill>
                  <a:srgbClr val="FF0000"/>
                </a:solidFill>
              </a:rPr>
              <a:t>Torque</a:t>
            </a:r>
            <a:endParaRPr lang="en-US" sz="9600"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pPr marL="0" indent="0">
              <a:buNone/>
            </a:pPr>
            <a:r>
              <a:rPr lang="en-US" b="1" dirty="0" smtClean="0"/>
              <a:t>Torque</a:t>
            </a:r>
            <a:r>
              <a:rPr lang="en-US" dirty="0" smtClean="0"/>
              <a:t>, </a:t>
            </a:r>
            <a:r>
              <a:rPr lang="en-US" b="1" dirty="0" smtClean="0"/>
              <a:t>moment</a:t>
            </a:r>
            <a:r>
              <a:rPr lang="en-US" dirty="0" smtClean="0"/>
              <a:t> or </a:t>
            </a:r>
            <a:r>
              <a:rPr lang="en-US" b="1" dirty="0" smtClean="0"/>
              <a:t>moment of force</a:t>
            </a:r>
            <a:r>
              <a:rPr lang="en-US" dirty="0" smtClean="0"/>
              <a:t> </a:t>
            </a:r>
            <a:r>
              <a:rPr lang="en-US" dirty="0" smtClean="0"/>
              <a:t>is </a:t>
            </a:r>
            <a:r>
              <a:rPr lang="en-US" dirty="0" smtClean="0"/>
              <a:t>the tendency of a </a:t>
            </a:r>
            <a:r>
              <a:rPr lang="en-US" dirty="0" smtClean="0">
                <a:hlinkClick r:id="rId2" tooltip="Force"/>
              </a:rPr>
              <a:t>force</a:t>
            </a:r>
            <a:r>
              <a:rPr lang="en-US" dirty="0" smtClean="0"/>
              <a:t> to rotate an object about an axis, </a:t>
            </a:r>
            <a:r>
              <a:rPr lang="en-US" dirty="0" smtClean="0">
                <a:hlinkClick r:id="rId3" tooltip="Lever"/>
              </a:rPr>
              <a:t>fulcrum</a:t>
            </a:r>
            <a:r>
              <a:rPr lang="en-US" dirty="0" smtClean="0"/>
              <a:t>, or pivot. Just as a force is a push or a pull, a torque can be thought of as a twist to an object. Mathematically, torque is defined as the </a:t>
            </a:r>
            <a:r>
              <a:rPr lang="en-US" dirty="0" smtClean="0">
                <a:hlinkClick r:id="rId4" tooltip="Cross product"/>
              </a:rPr>
              <a:t>cross product</a:t>
            </a:r>
            <a:r>
              <a:rPr lang="en-US" dirty="0" smtClean="0"/>
              <a:t> of the lever-arm </a:t>
            </a:r>
            <a:r>
              <a:rPr lang="en-US" dirty="0" smtClean="0">
                <a:hlinkClick r:id="rId5" tooltip="Euclidean vector"/>
              </a:rPr>
              <a:t>distance vector</a:t>
            </a:r>
            <a:r>
              <a:rPr lang="en-US" dirty="0" smtClean="0"/>
              <a:t> and the force vector, which tends to produce rotation.</a:t>
            </a:r>
          </a:p>
          <a:p>
            <a:pPr marL="0" indent="0">
              <a:buNone/>
            </a:pPr>
            <a:r>
              <a:rPr lang="en-US" dirty="0" smtClean="0"/>
              <a:t>Loosely speaking, torque is a measure of the turning force on an object such as a bolt or a </a:t>
            </a:r>
            <a:r>
              <a:rPr lang="en-US" dirty="0" smtClean="0">
                <a:hlinkClick r:id="rId6" tooltip="Flywheel"/>
              </a:rPr>
              <a:t>flywheel</a:t>
            </a:r>
            <a:r>
              <a:rPr lang="en-US" dirty="0" smtClean="0"/>
              <a:t>. For example, pushing or pulling the handle of a wrench connected to a nut or bolt produces a torque (turning force) that loosens or tightens the nut or bolt.</a:t>
            </a:r>
          </a:p>
          <a:p>
            <a:pPr marL="0" indent="0">
              <a:buNone/>
            </a:pPr>
            <a:endParaRPr lang="en-US" dirty="0"/>
          </a:p>
        </p:txBody>
      </p:sp>
    </p:spTree>
    <p:extLst>
      <p:ext uri="{BB962C8B-B14F-4D97-AF65-F5344CB8AC3E}">
        <p14:creationId xmlns:p14="http://schemas.microsoft.com/office/powerpoint/2010/main" val="22255266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b="1" dirty="0" smtClean="0">
                <a:solidFill>
                  <a:srgbClr val="FF0000"/>
                </a:solidFill>
              </a:rPr>
              <a:t>Torque</a:t>
            </a:r>
            <a:endParaRPr lang="en-US" sz="9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1371600"/>
            <a:ext cx="6934200" cy="4876799"/>
          </a:xfrm>
        </p:spPr>
      </p:pic>
    </p:spTree>
    <p:extLst>
      <p:ext uri="{BB962C8B-B14F-4D97-AF65-F5344CB8AC3E}">
        <p14:creationId xmlns:p14="http://schemas.microsoft.com/office/powerpoint/2010/main" val="13129401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a:solidFill>
                  <a:srgbClr val="FF0000"/>
                </a:solidFill>
              </a:rPr>
              <a:t>Moment of </a:t>
            </a:r>
            <a:r>
              <a:rPr lang="en-US" sz="8000" dirty="0" smtClean="0">
                <a:solidFill>
                  <a:srgbClr val="FF0000"/>
                </a:solidFill>
              </a:rPr>
              <a:t>inertia</a:t>
            </a:r>
            <a:endParaRPr lang="en-US" sz="8000"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pPr marL="0" indent="0">
              <a:buNone/>
            </a:pPr>
            <a:r>
              <a:rPr lang="en-US" b="1" dirty="0" smtClean="0"/>
              <a:t>Moment of inertia</a:t>
            </a:r>
            <a:r>
              <a:rPr lang="en-US" dirty="0" smtClean="0"/>
              <a:t> is the mass property of a rigid </a:t>
            </a:r>
            <a:r>
              <a:rPr lang="en-US" dirty="0" smtClean="0">
                <a:hlinkClick r:id="rId2" tooltip="Physical body"/>
              </a:rPr>
              <a:t>body</a:t>
            </a:r>
            <a:r>
              <a:rPr lang="en-US" dirty="0" smtClean="0"/>
              <a:t> that determines the torque needed for a desired </a:t>
            </a:r>
            <a:r>
              <a:rPr lang="en-US" dirty="0" smtClean="0">
                <a:hlinkClick r:id="rId3" tooltip="Angular acceleration"/>
              </a:rPr>
              <a:t>angular acceleration</a:t>
            </a:r>
            <a:r>
              <a:rPr lang="en-US" dirty="0" smtClean="0"/>
              <a:t> about an axis of rotation. Moment of inertia depends on the shape of the body and may be different around different axes of rotation. A larger moment of inertia around a given axis requires more torque to increase the rotation, or to stop the rotation, of a body about that axis. Moment of inertia depends on the amount and distribution of its mass, and can be found through the sum of moments of inertia of the masses making up the whole object, under the same conditions. For example, if </a:t>
            </a:r>
            <a:r>
              <a:rPr lang="en-US" i="1" dirty="0" smtClean="0"/>
              <a:t>m</a:t>
            </a:r>
            <a:r>
              <a:rPr lang="en-US" i="1" baseline="-25000" dirty="0" smtClean="0"/>
              <a:t>a</a:t>
            </a:r>
            <a:r>
              <a:rPr lang="en-US" dirty="0" smtClean="0"/>
              <a:t> + </a:t>
            </a:r>
            <a:r>
              <a:rPr lang="en-US" i="1" dirty="0" err="1" smtClean="0"/>
              <a:t>m</a:t>
            </a:r>
            <a:r>
              <a:rPr lang="en-US" i="1" baseline="-25000" dirty="0" err="1" smtClean="0"/>
              <a:t>b</a:t>
            </a:r>
            <a:r>
              <a:rPr lang="en-US" dirty="0" smtClean="0"/>
              <a:t> = </a:t>
            </a:r>
            <a:r>
              <a:rPr lang="en-US" i="1" dirty="0" smtClean="0"/>
              <a:t>m</a:t>
            </a:r>
            <a:r>
              <a:rPr lang="en-US" i="1" baseline="-25000" dirty="0" smtClean="0"/>
              <a:t>c</a:t>
            </a:r>
            <a:r>
              <a:rPr lang="en-US" dirty="0" smtClean="0"/>
              <a:t>, then </a:t>
            </a:r>
            <a:r>
              <a:rPr lang="en-US" i="1" dirty="0" err="1" smtClean="0"/>
              <a:t>I</a:t>
            </a:r>
            <a:r>
              <a:rPr lang="en-US" i="1" baseline="-25000" dirty="0" err="1" smtClean="0"/>
              <a:t>a</a:t>
            </a:r>
            <a:r>
              <a:rPr lang="en-US" dirty="0" smtClean="0"/>
              <a:t> + </a:t>
            </a:r>
            <a:r>
              <a:rPr lang="en-US" i="1" dirty="0" err="1" smtClean="0"/>
              <a:t>I</a:t>
            </a:r>
            <a:r>
              <a:rPr lang="en-US" i="1" baseline="-25000" dirty="0" err="1" smtClean="0"/>
              <a:t>b</a:t>
            </a:r>
            <a:r>
              <a:rPr lang="en-US" dirty="0" smtClean="0"/>
              <a:t> = </a:t>
            </a:r>
            <a:r>
              <a:rPr lang="en-US" i="1" dirty="0" err="1" smtClean="0"/>
              <a:t>I</a:t>
            </a:r>
            <a:r>
              <a:rPr lang="en-US" i="1" baseline="-25000" dirty="0" err="1" smtClean="0"/>
              <a:t>c</a:t>
            </a:r>
            <a:r>
              <a:rPr lang="en-US" dirty="0" smtClean="0"/>
              <a:t>. In </a:t>
            </a:r>
            <a:r>
              <a:rPr lang="en-US" dirty="0" smtClean="0">
                <a:hlinkClick r:id="rId4" tooltip="Classical mechanics"/>
              </a:rPr>
              <a:t>classical mechanics</a:t>
            </a:r>
            <a:r>
              <a:rPr lang="en-US" dirty="0" smtClean="0"/>
              <a:t>, </a:t>
            </a:r>
            <a:r>
              <a:rPr lang="en-US" b="1" dirty="0" smtClean="0"/>
              <a:t>moment of inertia</a:t>
            </a:r>
            <a:r>
              <a:rPr lang="en-US" dirty="0" smtClean="0"/>
              <a:t> may also be called </a:t>
            </a:r>
            <a:r>
              <a:rPr lang="en-US" b="1" dirty="0" smtClean="0"/>
              <a:t>mass moment of inertia</a:t>
            </a:r>
            <a:r>
              <a:rPr lang="en-US" dirty="0" smtClean="0"/>
              <a:t>, </a:t>
            </a:r>
            <a:r>
              <a:rPr lang="en-US" b="1" dirty="0" smtClean="0"/>
              <a:t>rotational inertia</a:t>
            </a:r>
            <a:r>
              <a:rPr lang="en-US" dirty="0" smtClean="0"/>
              <a:t>, </a:t>
            </a:r>
            <a:r>
              <a:rPr lang="en-US" b="1" dirty="0" smtClean="0"/>
              <a:t>polar moment of inertia</a:t>
            </a:r>
            <a:r>
              <a:rPr lang="en-US" dirty="0" smtClean="0"/>
              <a:t>, or the </a:t>
            </a:r>
            <a:r>
              <a:rPr lang="en-US" b="1" dirty="0" smtClean="0"/>
              <a:t>angular mass</a:t>
            </a:r>
            <a:r>
              <a:rPr lang="en-US" dirty="0" smtClean="0"/>
              <a:t>.</a:t>
            </a:r>
          </a:p>
        </p:txBody>
      </p:sp>
    </p:spTree>
    <p:extLst>
      <p:ext uri="{BB962C8B-B14F-4D97-AF65-F5344CB8AC3E}">
        <p14:creationId xmlns:p14="http://schemas.microsoft.com/office/powerpoint/2010/main" val="14162050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solidFill>
                  <a:srgbClr val="FF0000"/>
                </a:solidFill>
              </a:rPr>
              <a:t>Moment of inertia</a:t>
            </a:r>
            <a:endParaRPr lang="en-US" sz="8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2742" y="1600200"/>
            <a:ext cx="6478515" cy="4525963"/>
          </a:xfrm>
        </p:spPr>
      </p:pic>
    </p:spTree>
    <p:extLst>
      <p:ext uri="{BB962C8B-B14F-4D97-AF65-F5344CB8AC3E}">
        <p14:creationId xmlns:p14="http://schemas.microsoft.com/office/powerpoint/2010/main" val="338198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dirty="0" smtClean="0">
                <a:solidFill>
                  <a:srgbClr val="FF0000"/>
                </a:solidFill>
              </a:rPr>
              <a:t>Integral</a:t>
            </a:r>
            <a:endParaRPr lang="en-US" sz="9600" dirty="0">
              <a:solidFill>
                <a:srgbClr val="FF0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2133600"/>
            <a:ext cx="6477000" cy="3733800"/>
          </a:xfrm>
        </p:spPr>
      </p:pic>
    </p:spTree>
    <p:extLst>
      <p:ext uri="{BB962C8B-B14F-4D97-AF65-F5344CB8AC3E}">
        <p14:creationId xmlns:p14="http://schemas.microsoft.com/office/powerpoint/2010/main" val="25541159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a:solidFill>
                  <a:srgbClr val="FF0000"/>
                </a:solidFill>
              </a:rPr>
              <a:t>Rigid </a:t>
            </a:r>
            <a:r>
              <a:rPr lang="en-US" sz="9600" dirty="0" smtClean="0">
                <a:solidFill>
                  <a:srgbClr val="FF0000"/>
                </a:solidFill>
              </a:rPr>
              <a:t>body</a:t>
            </a:r>
            <a:endParaRPr lang="en-US" sz="9600"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pPr marL="0" indent="0">
              <a:buNone/>
            </a:pPr>
            <a:r>
              <a:rPr lang="en-US" dirty="0"/>
              <a:t>A</a:t>
            </a:r>
            <a:r>
              <a:rPr lang="en-US" dirty="0" smtClean="0"/>
              <a:t> </a:t>
            </a:r>
            <a:r>
              <a:rPr lang="en-US" b="1" dirty="0" smtClean="0"/>
              <a:t>rigid body</a:t>
            </a:r>
            <a:r>
              <a:rPr lang="en-US" dirty="0" smtClean="0"/>
              <a:t> is an idealization of a solid </a:t>
            </a:r>
            <a:r>
              <a:rPr lang="en-US" dirty="0" smtClean="0">
                <a:hlinkClick r:id="rId2" tooltip="Physical body"/>
              </a:rPr>
              <a:t>body</a:t>
            </a:r>
            <a:r>
              <a:rPr lang="en-US" dirty="0" smtClean="0"/>
              <a:t> in which </a:t>
            </a:r>
            <a:r>
              <a:rPr lang="en-US" dirty="0" smtClean="0">
                <a:hlinkClick r:id="rId3" tooltip="Deformation (engineering)"/>
              </a:rPr>
              <a:t>deformation</a:t>
            </a:r>
            <a:r>
              <a:rPr lang="en-US" dirty="0" smtClean="0"/>
              <a:t> is neglected. In other words, the </a:t>
            </a:r>
            <a:r>
              <a:rPr lang="en-US" dirty="0" smtClean="0">
                <a:hlinkClick r:id="rId4" tooltip="Distance"/>
              </a:rPr>
              <a:t>distance</a:t>
            </a:r>
            <a:r>
              <a:rPr lang="en-US" dirty="0" smtClean="0"/>
              <a:t> between any two given </a:t>
            </a:r>
            <a:r>
              <a:rPr lang="en-US" dirty="0" smtClean="0">
                <a:hlinkClick r:id="rId5" tooltip="Point (geometry)"/>
              </a:rPr>
              <a:t>points</a:t>
            </a:r>
            <a:r>
              <a:rPr lang="en-US" dirty="0" smtClean="0"/>
              <a:t> of a rigid body remains constant in time regardless of external </a:t>
            </a:r>
            <a:r>
              <a:rPr lang="en-US" dirty="0" smtClean="0">
                <a:hlinkClick r:id="rId6" tooltip="Force"/>
              </a:rPr>
              <a:t>forces</a:t>
            </a:r>
            <a:r>
              <a:rPr lang="en-US" dirty="0" smtClean="0"/>
              <a:t> exerted on it. Even though such an object cannot physically exist due to </a:t>
            </a:r>
            <a:r>
              <a:rPr lang="en-US" dirty="0" smtClean="0">
                <a:hlinkClick r:id="rId7" tooltip="Special relativity"/>
              </a:rPr>
              <a:t>relativity</a:t>
            </a:r>
            <a:r>
              <a:rPr lang="en-US" dirty="0" smtClean="0"/>
              <a:t>, objects can normally be assumed to be perfectly rigid if they are not moving near the </a:t>
            </a:r>
            <a:r>
              <a:rPr lang="en-US" dirty="0" smtClean="0">
                <a:hlinkClick r:id="rId8" tooltip="Speed of light"/>
              </a:rPr>
              <a:t>speed of light</a:t>
            </a:r>
            <a:r>
              <a:rPr lang="en-US" dirty="0" smtClean="0"/>
              <a:t>.</a:t>
            </a:r>
          </a:p>
          <a:p>
            <a:pPr marL="0" indent="0">
              <a:buNone/>
            </a:pPr>
            <a:r>
              <a:rPr lang="en-US" dirty="0" smtClean="0"/>
              <a:t>In classical mechanics a rigid body is usually considered as a continuous mass distribution, while in </a:t>
            </a:r>
            <a:r>
              <a:rPr lang="en-US" dirty="0" smtClean="0">
                <a:hlinkClick r:id="rId9" tooltip="Quantum mechanics"/>
              </a:rPr>
              <a:t>quantum mechanics</a:t>
            </a:r>
            <a:r>
              <a:rPr lang="en-US" dirty="0" smtClean="0"/>
              <a:t> a rigid body is usually thought of as a collection of point masses. For instance, in quantum mechanics </a:t>
            </a:r>
            <a:r>
              <a:rPr lang="en-US" dirty="0" smtClean="0">
                <a:hlinkClick r:id="rId10" tooltip="Molecules"/>
              </a:rPr>
              <a:t>molecules</a:t>
            </a:r>
            <a:r>
              <a:rPr lang="en-US" dirty="0" smtClean="0"/>
              <a:t> (consisting of the point masses: electrons and nuclei) are often seen as rigid bodies (see </a:t>
            </a:r>
            <a:r>
              <a:rPr lang="en-US" dirty="0" smtClean="0">
                <a:hlinkClick r:id="rId11" tooltip="Rotational spectroscopy"/>
              </a:rPr>
              <a:t>classification of molecules as rigid rotors</a:t>
            </a:r>
            <a:r>
              <a:rPr lang="en-US" dirty="0" smtClean="0"/>
              <a:t>).</a:t>
            </a:r>
          </a:p>
          <a:p>
            <a:pPr marL="0" indent="0">
              <a:buNone/>
            </a:pPr>
            <a:endParaRPr lang="en-US" dirty="0"/>
          </a:p>
        </p:txBody>
      </p:sp>
    </p:spTree>
    <p:extLst>
      <p:ext uri="{BB962C8B-B14F-4D97-AF65-F5344CB8AC3E}">
        <p14:creationId xmlns:p14="http://schemas.microsoft.com/office/powerpoint/2010/main" val="22027834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solidFill>
                  <a:srgbClr val="FF0000"/>
                </a:solidFill>
              </a:rPr>
              <a:t>Rigid body</a:t>
            </a:r>
            <a:endParaRPr lang="en-US" sz="9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16283" y="1600200"/>
            <a:ext cx="4511433" cy="4525963"/>
          </a:xfrm>
        </p:spPr>
      </p:pic>
    </p:spTree>
    <p:extLst>
      <p:ext uri="{BB962C8B-B14F-4D97-AF65-F5344CB8AC3E}">
        <p14:creationId xmlns:p14="http://schemas.microsoft.com/office/powerpoint/2010/main" val="27106827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dirty="0" smtClean="0">
                <a:solidFill>
                  <a:srgbClr val="FF0000"/>
                </a:solidFill>
              </a:rPr>
              <a:t>Tensor</a:t>
            </a:r>
            <a:endParaRPr lang="en-US" sz="9600" dirty="0">
              <a:solidFill>
                <a:srgbClr val="FF0000"/>
              </a:solidFill>
            </a:endParaRPr>
          </a:p>
        </p:txBody>
      </p:sp>
      <p:sp>
        <p:nvSpPr>
          <p:cNvPr id="3" name="Content Placeholder 2"/>
          <p:cNvSpPr>
            <a:spLocks noGrp="1"/>
          </p:cNvSpPr>
          <p:nvPr>
            <p:ph idx="1"/>
          </p:nvPr>
        </p:nvSpPr>
        <p:spPr/>
        <p:txBody>
          <a:bodyPr>
            <a:normAutofit fontScale="70000" lnSpcReduction="20000"/>
          </a:bodyPr>
          <a:lstStyle/>
          <a:p>
            <a:pPr marL="0" indent="0">
              <a:buNone/>
            </a:pPr>
            <a:r>
              <a:rPr lang="en-US" b="1" dirty="0" smtClean="0"/>
              <a:t>Tensors</a:t>
            </a:r>
            <a:r>
              <a:rPr lang="en-US" dirty="0" smtClean="0"/>
              <a:t> are </a:t>
            </a:r>
            <a:r>
              <a:rPr lang="en-US" dirty="0" smtClean="0">
                <a:hlinkClick r:id="rId2" tooltip="Geometry"/>
              </a:rPr>
              <a:t>geometric</a:t>
            </a:r>
            <a:r>
              <a:rPr lang="en-US" dirty="0" smtClean="0"/>
              <a:t> objects that describe </a:t>
            </a:r>
            <a:r>
              <a:rPr lang="en-US" dirty="0" smtClean="0">
                <a:hlinkClick r:id="rId3" tooltip="Linear relation"/>
              </a:rPr>
              <a:t>linear relations</a:t>
            </a:r>
            <a:r>
              <a:rPr lang="en-US" dirty="0" smtClean="0"/>
              <a:t> between </a:t>
            </a:r>
            <a:r>
              <a:rPr lang="en-US" dirty="0" smtClean="0">
                <a:hlinkClick r:id="rId4" tooltip="Vector space"/>
              </a:rPr>
              <a:t>vectors</a:t>
            </a:r>
            <a:r>
              <a:rPr lang="en-US" dirty="0" smtClean="0"/>
              <a:t>, </a:t>
            </a:r>
            <a:r>
              <a:rPr lang="en-US" dirty="0" smtClean="0">
                <a:hlinkClick r:id="rId5" tooltip="Scalar (mathematics)"/>
              </a:rPr>
              <a:t>scalars</a:t>
            </a:r>
            <a:r>
              <a:rPr lang="en-US" dirty="0" smtClean="0"/>
              <a:t>, and other tensors. Elementary examples of such relations include the </a:t>
            </a:r>
            <a:r>
              <a:rPr lang="en-US" dirty="0" smtClean="0">
                <a:hlinkClick r:id="rId6" tooltip="Dot product"/>
              </a:rPr>
              <a:t>dot product</a:t>
            </a:r>
            <a:r>
              <a:rPr lang="en-US" dirty="0" smtClean="0"/>
              <a:t>, the </a:t>
            </a:r>
            <a:r>
              <a:rPr lang="en-US" dirty="0" smtClean="0">
                <a:hlinkClick r:id="rId7" tooltip="Cross product"/>
              </a:rPr>
              <a:t>cross product</a:t>
            </a:r>
            <a:r>
              <a:rPr lang="en-US" dirty="0" smtClean="0"/>
              <a:t>, and </a:t>
            </a:r>
            <a:r>
              <a:rPr lang="en-US" dirty="0" smtClean="0">
                <a:hlinkClick r:id="rId8" tooltip="Linear map"/>
              </a:rPr>
              <a:t>linear maps</a:t>
            </a:r>
            <a:r>
              <a:rPr lang="en-US" dirty="0" smtClean="0"/>
              <a:t>. Vectors and scalars themselves are also tensors. A tensor can be represented as a </a:t>
            </a:r>
            <a:r>
              <a:rPr lang="en-US" dirty="0" smtClean="0">
                <a:hlinkClick r:id="rId9" tooltip="Array data structure"/>
              </a:rPr>
              <a:t>multi-dimensional array</a:t>
            </a:r>
            <a:r>
              <a:rPr lang="en-US" dirty="0" smtClean="0"/>
              <a:t> of numerical values. The </a:t>
            </a:r>
            <a:r>
              <a:rPr lang="en-US" b="1" dirty="0" smtClean="0"/>
              <a:t>order</a:t>
            </a:r>
            <a:r>
              <a:rPr lang="en-US" dirty="0" smtClean="0"/>
              <a:t> (also </a:t>
            </a:r>
            <a:r>
              <a:rPr lang="en-US" i="1" dirty="0" smtClean="0"/>
              <a:t>degree</a:t>
            </a:r>
            <a:r>
              <a:rPr lang="en-US" dirty="0" smtClean="0"/>
              <a:t>) of a tensor is the dimensionality of the array needed to represent it, or equivalently, the number of indices needed to label a component of that array. For example, a linear map can be represented by a matrix (a 2-dimensional array) and therefore is a 2nd-order tensor. A vector can be represented as a 1-dimensional array and is a 1st-order tensor. Scalars are single numbers and are thus 0th-order tensors. It is very important not to confuse dimensions of the array with dimensions of the underlying vector space.</a:t>
            </a:r>
            <a:endParaRPr lang="en-US" dirty="0"/>
          </a:p>
        </p:txBody>
      </p:sp>
    </p:spTree>
    <p:extLst>
      <p:ext uri="{BB962C8B-B14F-4D97-AF65-F5344CB8AC3E}">
        <p14:creationId xmlns:p14="http://schemas.microsoft.com/office/powerpoint/2010/main" val="42296584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dirty="0" smtClean="0">
                <a:solidFill>
                  <a:srgbClr val="FF0000"/>
                </a:solidFill>
              </a:rPr>
              <a:t>Tensor</a:t>
            </a:r>
            <a:endParaRPr lang="en-US" sz="9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82500" y="1600200"/>
            <a:ext cx="5379000" cy="4525963"/>
          </a:xfrm>
        </p:spPr>
      </p:pic>
    </p:spTree>
    <p:extLst>
      <p:ext uri="{BB962C8B-B14F-4D97-AF65-F5344CB8AC3E}">
        <p14:creationId xmlns:p14="http://schemas.microsoft.com/office/powerpoint/2010/main" val="15331845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a:solidFill>
                  <a:srgbClr val="FF0000"/>
                </a:solidFill>
              </a:rPr>
              <a:t>Solid mechanics</a:t>
            </a:r>
          </a:p>
        </p:txBody>
      </p:sp>
      <p:sp>
        <p:nvSpPr>
          <p:cNvPr id="3" name="Content Placeholder 2"/>
          <p:cNvSpPr>
            <a:spLocks noGrp="1"/>
          </p:cNvSpPr>
          <p:nvPr>
            <p:ph idx="1"/>
          </p:nvPr>
        </p:nvSpPr>
        <p:spPr/>
        <p:txBody>
          <a:bodyPr>
            <a:normAutofit fontScale="77500" lnSpcReduction="20000"/>
          </a:bodyPr>
          <a:lstStyle/>
          <a:p>
            <a:pPr marL="0" indent="0">
              <a:buNone/>
            </a:pPr>
            <a:r>
              <a:rPr lang="en-US" b="1" dirty="0" smtClean="0"/>
              <a:t>Solid mechanics</a:t>
            </a:r>
            <a:r>
              <a:rPr lang="en-US" dirty="0" smtClean="0"/>
              <a:t> is the branch of </a:t>
            </a:r>
            <a:r>
              <a:rPr lang="en-US" dirty="0" smtClean="0">
                <a:hlinkClick r:id="rId2" tooltip="Continuum mechanics"/>
              </a:rPr>
              <a:t>continuum mechanics</a:t>
            </a:r>
            <a:r>
              <a:rPr lang="en-US" dirty="0" smtClean="0"/>
              <a:t> that studies the behavior of </a:t>
            </a:r>
            <a:r>
              <a:rPr lang="en-US" dirty="0" smtClean="0">
                <a:hlinkClick r:id="rId3" tooltip="Solid"/>
              </a:rPr>
              <a:t>solid</a:t>
            </a:r>
            <a:r>
              <a:rPr lang="en-US" dirty="0" smtClean="0"/>
              <a:t> materials, especially their motion and </a:t>
            </a:r>
            <a:r>
              <a:rPr lang="en-US" dirty="0" smtClean="0">
                <a:hlinkClick r:id="rId4" tooltip="Deformation (mechanics)"/>
              </a:rPr>
              <a:t>deformation</a:t>
            </a:r>
            <a:r>
              <a:rPr lang="en-US" dirty="0" smtClean="0"/>
              <a:t> under the action of </a:t>
            </a:r>
            <a:r>
              <a:rPr lang="en-US" dirty="0" smtClean="0">
                <a:hlinkClick r:id="rId5" tooltip="Force"/>
              </a:rPr>
              <a:t>forces</a:t>
            </a:r>
            <a:r>
              <a:rPr lang="en-US" dirty="0" smtClean="0"/>
              <a:t>, </a:t>
            </a:r>
            <a:r>
              <a:rPr lang="en-US" dirty="0" smtClean="0">
                <a:hlinkClick r:id="rId6" tooltip="Temperature"/>
              </a:rPr>
              <a:t>temperature</a:t>
            </a:r>
            <a:r>
              <a:rPr lang="en-US" dirty="0" smtClean="0"/>
              <a:t> changes, </a:t>
            </a:r>
            <a:r>
              <a:rPr lang="en-US" dirty="0" smtClean="0">
                <a:hlinkClick r:id="rId7" tooltip="Phase (chemistry)"/>
              </a:rPr>
              <a:t>phase</a:t>
            </a:r>
            <a:r>
              <a:rPr lang="en-US" dirty="0" smtClean="0"/>
              <a:t> changes, and other external or internal agents.</a:t>
            </a:r>
          </a:p>
          <a:p>
            <a:pPr marL="0" indent="0">
              <a:buNone/>
            </a:pPr>
            <a:r>
              <a:rPr lang="en-US" dirty="0" smtClean="0"/>
              <a:t>Solid mechanics is fundamental for </a:t>
            </a:r>
            <a:r>
              <a:rPr lang="en-US" dirty="0" smtClean="0">
                <a:hlinkClick r:id="rId8" tooltip="Civil engineering"/>
              </a:rPr>
              <a:t>civil</a:t>
            </a:r>
            <a:r>
              <a:rPr lang="en-US" dirty="0" smtClean="0"/>
              <a:t>, </a:t>
            </a:r>
            <a:r>
              <a:rPr lang="en-US" dirty="0" smtClean="0">
                <a:hlinkClick r:id="rId9" tooltip="Nuclear engineering"/>
              </a:rPr>
              <a:t>nuclear</a:t>
            </a:r>
            <a:r>
              <a:rPr lang="en-US" dirty="0" smtClean="0"/>
              <a:t>, and </a:t>
            </a:r>
            <a:r>
              <a:rPr lang="en-US" dirty="0" smtClean="0">
                <a:hlinkClick r:id="rId10" tooltip="Mechanical engineering"/>
              </a:rPr>
              <a:t>mechanical engineering</a:t>
            </a:r>
            <a:r>
              <a:rPr lang="en-US" dirty="0" smtClean="0"/>
              <a:t>, for </a:t>
            </a:r>
            <a:r>
              <a:rPr lang="en-US" dirty="0" smtClean="0">
                <a:hlinkClick r:id="rId11" tooltip="Geology"/>
              </a:rPr>
              <a:t>geology</a:t>
            </a:r>
            <a:r>
              <a:rPr lang="en-US" dirty="0" smtClean="0"/>
              <a:t>, and for many branches of </a:t>
            </a:r>
            <a:r>
              <a:rPr lang="en-US" dirty="0" smtClean="0">
                <a:hlinkClick r:id="rId12" tooltip="Physics"/>
              </a:rPr>
              <a:t>physics</a:t>
            </a:r>
            <a:r>
              <a:rPr lang="en-US" dirty="0" smtClean="0"/>
              <a:t> such as </a:t>
            </a:r>
            <a:r>
              <a:rPr lang="en-US" dirty="0" smtClean="0">
                <a:hlinkClick r:id="rId13" tooltip="Materials science"/>
              </a:rPr>
              <a:t>materials science</a:t>
            </a:r>
            <a:r>
              <a:rPr lang="en-US" dirty="0" smtClean="0"/>
              <a:t>. It has specific applications in many other areas, such as understanding the </a:t>
            </a:r>
            <a:r>
              <a:rPr lang="en-US" dirty="0" smtClean="0">
                <a:hlinkClick r:id="rId14" tooltip="Anatomy"/>
              </a:rPr>
              <a:t>anatomy</a:t>
            </a:r>
            <a:r>
              <a:rPr lang="en-US" dirty="0" smtClean="0"/>
              <a:t> of living beings, and the design of </a:t>
            </a:r>
            <a:r>
              <a:rPr lang="en-US" dirty="0" smtClean="0">
                <a:hlinkClick r:id="rId15" tooltip="Dental prosthesis"/>
              </a:rPr>
              <a:t>dental prostheses</a:t>
            </a:r>
            <a:r>
              <a:rPr lang="en-US" dirty="0" smtClean="0"/>
              <a:t> and </a:t>
            </a:r>
            <a:r>
              <a:rPr lang="en-US" dirty="0" smtClean="0">
                <a:hlinkClick r:id="rId16" tooltip="Surgical implant"/>
              </a:rPr>
              <a:t>surgical implants</a:t>
            </a:r>
            <a:r>
              <a:rPr lang="en-US" dirty="0" smtClean="0"/>
              <a:t>. One of the most common practical applications of solid mechanics is the </a:t>
            </a:r>
            <a:r>
              <a:rPr lang="en-US" dirty="0" smtClean="0">
                <a:hlinkClick r:id="rId17" tooltip="Euler-Bernoulli beam equation"/>
              </a:rPr>
              <a:t>Euler-Bernoulli beam equation</a:t>
            </a:r>
            <a:r>
              <a:rPr lang="en-US" dirty="0" smtClean="0"/>
              <a:t>. Solid mechanics extensively uses </a:t>
            </a:r>
            <a:r>
              <a:rPr lang="en-US" dirty="0" smtClean="0">
                <a:hlinkClick r:id="rId18" tooltip="Tensor"/>
              </a:rPr>
              <a:t>tensors</a:t>
            </a:r>
            <a:r>
              <a:rPr lang="en-US" dirty="0" smtClean="0"/>
              <a:t> to describe stresses, strains, and the relationship between them.</a:t>
            </a:r>
          </a:p>
        </p:txBody>
      </p:sp>
    </p:spTree>
    <p:extLst>
      <p:ext uri="{BB962C8B-B14F-4D97-AF65-F5344CB8AC3E}">
        <p14:creationId xmlns:p14="http://schemas.microsoft.com/office/powerpoint/2010/main" val="40212968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solidFill>
                  <a:srgbClr val="FF0000"/>
                </a:solidFill>
              </a:rPr>
              <a:t>Solid mechanics</a:t>
            </a:r>
            <a:endParaRPr lang="en-US" sz="9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5000" y="1862931"/>
            <a:ext cx="5334000" cy="4000500"/>
          </a:xfrm>
        </p:spPr>
      </p:pic>
    </p:spTree>
    <p:extLst>
      <p:ext uri="{BB962C8B-B14F-4D97-AF65-F5344CB8AC3E}">
        <p14:creationId xmlns:p14="http://schemas.microsoft.com/office/powerpoint/2010/main" val="27783996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a:solidFill>
                  <a:srgbClr val="FF0000"/>
                </a:solidFill>
              </a:rPr>
              <a:t>Fluid </a:t>
            </a:r>
            <a:r>
              <a:rPr lang="en-US" sz="9600" dirty="0" smtClean="0">
                <a:solidFill>
                  <a:srgbClr val="FF0000"/>
                </a:solidFill>
              </a:rPr>
              <a:t>mechanics</a:t>
            </a:r>
            <a:endParaRPr lang="en-US" sz="9600" dirty="0">
              <a:solidFill>
                <a:srgbClr val="FF0000"/>
              </a:solidFill>
            </a:endParaRPr>
          </a:p>
        </p:txBody>
      </p:sp>
      <p:sp>
        <p:nvSpPr>
          <p:cNvPr id="3" name="Content Placeholder 2"/>
          <p:cNvSpPr>
            <a:spLocks noGrp="1"/>
          </p:cNvSpPr>
          <p:nvPr>
            <p:ph idx="1"/>
          </p:nvPr>
        </p:nvSpPr>
        <p:spPr/>
        <p:txBody>
          <a:bodyPr>
            <a:normAutofit fontScale="70000" lnSpcReduction="20000"/>
          </a:bodyPr>
          <a:lstStyle/>
          <a:p>
            <a:pPr marL="0" indent="0">
              <a:buNone/>
            </a:pPr>
            <a:r>
              <a:rPr lang="en-US" b="1" dirty="0" smtClean="0"/>
              <a:t>Fluid mechanics</a:t>
            </a:r>
            <a:r>
              <a:rPr lang="en-US" dirty="0" smtClean="0"/>
              <a:t> is the branch of </a:t>
            </a:r>
            <a:r>
              <a:rPr lang="en-US" dirty="0" smtClean="0">
                <a:hlinkClick r:id="rId2" tooltip="Physics"/>
              </a:rPr>
              <a:t>physics</a:t>
            </a:r>
            <a:r>
              <a:rPr lang="en-US" dirty="0" smtClean="0"/>
              <a:t> that studies </a:t>
            </a:r>
            <a:r>
              <a:rPr lang="en-US" dirty="0" smtClean="0">
                <a:hlinkClick r:id="rId3" tooltip="Fluid"/>
              </a:rPr>
              <a:t>fluids</a:t>
            </a:r>
            <a:r>
              <a:rPr lang="en-US" dirty="0" smtClean="0"/>
              <a:t> (</a:t>
            </a:r>
            <a:r>
              <a:rPr lang="en-US" dirty="0" smtClean="0">
                <a:hlinkClick r:id="rId4" tooltip="Liquid"/>
              </a:rPr>
              <a:t>liquids</a:t>
            </a:r>
            <a:r>
              <a:rPr lang="en-US" dirty="0" smtClean="0"/>
              <a:t>, </a:t>
            </a:r>
            <a:r>
              <a:rPr lang="en-US" dirty="0" smtClean="0">
                <a:hlinkClick r:id="rId5" tooltip="Gas"/>
              </a:rPr>
              <a:t>gases</a:t>
            </a:r>
            <a:r>
              <a:rPr lang="en-US" dirty="0" smtClean="0"/>
              <a:t>, and </a:t>
            </a:r>
            <a:r>
              <a:rPr lang="en-US" dirty="0" smtClean="0">
                <a:hlinkClick r:id="rId6" tooltip="Plasma (physics)"/>
              </a:rPr>
              <a:t>plasmas</a:t>
            </a:r>
            <a:r>
              <a:rPr lang="en-US" dirty="0" smtClean="0"/>
              <a:t>) and the </a:t>
            </a:r>
            <a:r>
              <a:rPr lang="en-US" dirty="0" smtClean="0">
                <a:hlinkClick r:id="rId7" tooltip="Force"/>
              </a:rPr>
              <a:t>forces</a:t>
            </a:r>
            <a:r>
              <a:rPr lang="en-US" dirty="0" smtClean="0"/>
              <a:t> on them. Fluid mechanics can be divided into </a:t>
            </a:r>
            <a:r>
              <a:rPr lang="en-US" dirty="0" smtClean="0">
                <a:hlinkClick r:id="rId8" tooltip="Fluid statics"/>
              </a:rPr>
              <a:t>fluid statics</a:t>
            </a:r>
            <a:r>
              <a:rPr lang="en-US" dirty="0" smtClean="0"/>
              <a:t>, the study of fluids at rest; fluid </a:t>
            </a:r>
            <a:r>
              <a:rPr lang="en-US" dirty="0" smtClean="0">
                <a:hlinkClick r:id="rId9" tooltip="Kinematics"/>
              </a:rPr>
              <a:t>kinematics</a:t>
            </a:r>
            <a:r>
              <a:rPr lang="en-US" dirty="0" smtClean="0"/>
              <a:t>, the study of fluids in motion; and </a:t>
            </a:r>
            <a:r>
              <a:rPr lang="en-US" dirty="0" smtClean="0">
                <a:hlinkClick r:id="rId10" tooltip="Fluid dynamics"/>
              </a:rPr>
              <a:t>fluid dynamics</a:t>
            </a:r>
            <a:r>
              <a:rPr lang="en-US" dirty="0" smtClean="0"/>
              <a:t>, the study of the effect of forces on fluid motion. It is a branch of </a:t>
            </a:r>
            <a:r>
              <a:rPr lang="en-US" dirty="0" smtClean="0">
                <a:hlinkClick r:id="rId11" tooltip="Continuum mechanics"/>
              </a:rPr>
              <a:t>continuum mechanics</a:t>
            </a:r>
            <a:r>
              <a:rPr lang="en-US" dirty="0" smtClean="0"/>
              <a:t>, a subject which models matter without using the information that it is made out of atoms, that is, it models matter from a macroscopic viewpoint rather than from a microscopic viewpoint. Fluid mechanics, especially fluid dynamics, is an active field of research with many unsolved or partly solved problems. Fluid mechanics can be mathematically complex, and can best be solved by </a:t>
            </a:r>
            <a:r>
              <a:rPr lang="en-US" dirty="0" smtClean="0">
                <a:hlinkClick r:id="rId12" tooltip="Numerical methods"/>
              </a:rPr>
              <a:t>numerical methods</a:t>
            </a:r>
            <a:r>
              <a:rPr lang="en-US" dirty="0" smtClean="0"/>
              <a:t>, typically using computers. A modern discipline, called </a:t>
            </a:r>
            <a:r>
              <a:rPr lang="en-US" dirty="0" smtClean="0">
                <a:hlinkClick r:id="rId13" tooltip="Computational fluid dynamics"/>
              </a:rPr>
              <a:t>computational fluid dynamics</a:t>
            </a:r>
            <a:r>
              <a:rPr lang="en-US" dirty="0" smtClean="0"/>
              <a:t> (CFD), is devoted to this approach to solving fluid mechanics problems. </a:t>
            </a:r>
            <a:r>
              <a:rPr lang="en-US" dirty="0" smtClean="0">
                <a:hlinkClick r:id="rId14" tooltip="Particle image velocimetry"/>
              </a:rPr>
              <a:t>Particle image </a:t>
            </a:r>
            <a:r>
              <a:rPr lang="en-US" dirty="0" err="1" smtClean="0">
                <a:hlinkClick r:id="rId14" tooltip="Particle image velocimetry"/>
              </a:rPr>
              <a:t>velocimetry</a:t>
            </a:r>
            <a:r>
              <a:rPr lang="en-US" dirty="0" smtClean="0"/>
              <a:t>, an experimental method for visualizing and analyzing fluid flow, also takes advantage of the highly visual nature of fluid flow.</a:t>
            </a:r>
            <a:endParaRPr lang="en-US" dirty="0"/>
          </a:p>
        </p:txBody>
      </p:sp>
    </p:spTree>
    <p:extLst>
      <p:ext uri="{BB962C8B-B14F-4D97-AF65-F5344CB8AC3E}">
        <p14:creationId xmlns:p14="http://schemas.microsoft.com/office/powerpoint/2010/main" val="4121347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solidFill>
                  <a:srgbClr val="FF0000"/>
                </a:solidFill>
              </a:rPr>
              <a:t>Fluid mechanics</a:t>
            </a:r>
            <a:endParaRPr lang="en-US" sz="9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2200" y="1627981"/>
            <a:ext cx="4419600" cy="4470400"/>
          </a:xfrm>
        </p:spPr>
      </p:pic>
    </p:spTree>
    <p:extLst>
      <p:ext uri="{BB962C8B-B14F-4D97-AF65-F5344CB8AC3E}">
        <p14:creationId xmlns:p14="http://schemas.microsoft.com/office/powerpoint/2010/main" val="36202911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b="1" dirty="0" smtClean="0">
                <a:solidFill>
                  <a:srgbClr val="FF0000"/>
                </a:solidFill>
              </a:rPr>
              <a:t>Temperature</a:t>
            </a:r>
            <a:endParaRPr lang="en-US" sz="9600" dirty="0">
              <a:solidFill>
                <a:srgbClr val="FF0000"/>
              </a:solidFill>
            </a:endParaRPr>
          </a:p>
        </p:txBody>
      </p:sp>
      <p:sp>
        <p:nvSpPr>
          <p:cNvPr id="3" name="Content Placeholder 2"/>
          <p:cNvSpPr>
            <a:spLocks noGrp="1"/>
          </p:cNvSpPr>
          <p:nvPr>
            <p:ph idx="1"/>
          </p:nvPr>
        </p:nvSpPr>
        <p:spPr/>
        <p:txBody>
          <a:bodyPr/>
          <a:lstStyle/>
          <a:p>
            <a:pPr marL="0" indent="0">
              <a:buNone/>
            </a:pPr>
            <a:r>
              <a:rPr lang="en-US" dirty="0"/>
              <a:t>A </a:t>
            </a:r>
            <a:r>
              <a:rPr lang="en-US" b="1" dirty="0"/>
              <a:t>temperature</a:t>
            </a:r>
            <a:r>
              <a:rPr lang="en-US" dirty="0"/>
              <a:t> is a numerical measure of hot and cold. Its measurement is by detection of </a:t>
            </a:r>
            <a:r>
              <a:rPr lang="en-US" dirty="0">
                <a:hlinkClick r:id="rId2" tooltip="Thermal radiation"/>
              </a:rPr>
              <a:t>heat radiation</a:t>
            </a:r>
            <a:r>
              <a:rPr lang="en-US" dirty="0"/>
              <a:t>, particle velocity, kinetic energy, or most commonly, by the bulk behavior of a </a:t>
            </a:r>
            <a:r>
              <a:rPr lang="en-US" dirty="0">
                <a:hlinkClick r:id="rId3" tooltip="Thermometer"/>
              </a:rPr>
              <a:t>thermometric</a:t>
            </a:r>
            <a:r>
              <a:rPr lang="en-US" dirty="0"/>
              <a:t> material. It may be </a:t>
            </a:r>
            <a:r>
              <a:rPr lang="en-US" dirty="0">
                <a:hlinkClick r:id="rId4" tooltip="Calibration"/>
              </a:rPr>
              <a:t>calibrated</a:t>
            </a:r>
            <a:r>
              <a:rPr lang="en-US" dirty="0"/>
              <a:t> in any of various </a:t>
            </a:r>
            <a:r>
              <a:rPr lang="en-US" dirty="0">
                <a:hlinkClick r:id="rId5" tooltip="Temperature conversion formulas"/>
              </a:rPr>
              <a:t>temperature scales</a:t>
            </a:r>
            <a:r>
              <a:rPr lang="en-US" dirty="0"/>
              <a:t>, </a:t>
            </a:r>
            <a:r>
              <a:rPr lang="en-US" dirty="0">
                <a:hlinkClick r:id="rId6" tooltip="Celsius"/>
              </a:rPr>
              <a:t>Celsius</a:t>
            </a:r>
            <a:r>
              <a:rPr lang="en-US" dirty="0"/>
              <a:t>, </a:t>
            </a:r>
            <a:r>
              <a:rPr lang="en-US" dirty="0">
                <a:hlinkClick r:id="rId7" tooltip="Fahrenheit"/>
              </a:rPr>
              <a:t>Fahrenheit</a:t>
            </a:r>
            <a:r>
              <a:rPr lang="en-US" dirty="0"/>
              <a:t>, </a:t>
            </a:r>
            <a:r>
              <a:rPr lang="en-US" dirty="0">
                <a:hlinkClick r:id="rId8" tooltip="Kelvin"/>
              </a:rPr>
              <a:t>Kelvin</a:t>
            </a:r>
            <a:r>
              <a:rPr lang="en-US" dirty="0"/>
              <a:t>, etc</a:t>
            </a:r>
            <a:r>
              <a:rPr lang="en-US" dirty="0" smtClean="0"/>
              <a:t>.</a:t>
            </a:r>
            <a:endParaRPr lang="en-US" dirty="0"/>
          </a:p>
        </p:txBody>
      </p:sp>
    </p:spTree>
    <p:extLst>
      <p:ext uri="{BB962C8B-B14F-4D97-AF65-F5344CB8AC3E}">
        <p14:creationId xmlns:p14="http://schemas.microsoft.com/office/powerpoint/2010/main" val="38470655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dirty="0" smtClean="0">
                <a:solidFill>
                  <a:srgbClr val="FF0000"/>
                </a:solidFill>
              </a:rPr>
              <a:t>Thermodynamics</a:t>
            </a:r>
            <a:endParaRPr lang="en-US" sz="9600"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pPr marL="0" indent="0">
              <a:buNone/>
            </a:pPr>
            <a:r>
              <a:rPr lang="en-US" b="1" dirty="0" smtClean="0"/>
              <a:t>Thermodynamics</a:t>
            </a:r>
            <a:r>
              <a:rPr lang="en-US" dirty="0" smtClean="0"/>
              <a:t> is a branch of </a:t>
            </a:r>
            <a:r>
              <a:rPr lang="en-US" dirty="0" smtClean="0">
                <a:hlinkClick r:id="rId2" tooltip="Physics"/>
              </a:rPr>
              <a:t>physics</a:t>
            </a:r>
            <a:r>
              <a:rPr lang="en-US" dirty="0" smtClean="0"/>
              <a:t> concerned with </a:t>
            </a:r>
            <a:r>
              <a:rPr lang="en-US" dirty="0" smtClean="0">
                <a:hlinkClick r:id="rId3" tooltip="Heat"/>
              </a:rPr>
              <a:t>heat</a:t>
            </a:r>
            <a:r>
              <a:rPr lang="en-US" dirty="0" smtClean="0"/>
              <a:t> and </a:t>
            </a:r>
            <a:r>
              <a:rPr lang="en-US" dirty="0" smtClean="0">
                <a:hlinkClick r:id="rId4" tooltip="Temperature"/>
              </a:rPr>
              <a:t>temperature</a:t>
            </a:r>
            <a:r>
              <a:rPr lang="en-US" dirty="0" smtClean="0"/>
              <a:t> and their relation to </a:t>
            </a:r>
            <a:r>
              <a:rPr lang="en-US" dirty="0" smtClean="0">
                <a:hlinkClick r:id="rId5" tooltip="Energy"/>
              </a:rPr>
              <a:t>energy</a:t>
            </a:r>
            <a:r>
              <a:rPr lang="en-US" dirty="0" smtClean="0"/>
              <a:t> and </a:t>
            </a:r>
            <a:r>
              <a:rPr lang="en-US" dirty="0" smtClean="0">
                <a:hlinkClick r:id="rId6" tooltip="Work (thermodynamics)"/>
              </a:rPr>
              <a:t>work</a:t>
            </a:r>
            <a:r>
              <a:rPr lang="en-US" dirty="0" smtClean="0"/>
              <a:t>. It defines </a:t>
            </a:r>
            <a:r>
              <a:rPr lang="en-US" dirty="0" smtClean="0">
                <a:hlinkClick r:id="rId7" tooltip="Macroscopic scale"/>
              </a:rPr>
              <a:t>macroscopic</a:t>
            </a:r>
            <a:r>
              <a:rPr lang="en-US" dirty="0" smtClean="0"/>
              <a:t> variables, such as </a:t>
            </a:r>
            <a:r>
              <a:rPr lang="en-US" dirty="0" smtClean="0">
                <a:hlinkClick r:id="rId8" tooltip="Internal energy"/>
              </a:rPr>
              <a:t>internal energy</a:t>
            </a:r>
            <a:r>
              <a:rPr lang="en-US" dirty="0" smtClean="0"/>
              <a:t>, </a:t>
            </a:r>
            <a:r>
              <a:rPr lang="en-US" dirty="0" smtClean="0">
                <a:hlinkClick r:id="rId9" tooltip="Entropy"/>
              </a:rPr>
              <a:t>entropy</a:t>
            </a:r>
            <a:r>
              <a:rPr lang="en-US" dirty="0" smtClean="0"/>
              <a:t>, and </a:t>
            </a:r>
            <a:r>
              <a:rPr lang="en-US" dirty="0" smtClean="0">
                <a:hlinkClick r:id="rId10" tooltip="Pressure"/>
              </a:rPr>
              <a:t>pressure</a:t>
            </a:r>
            <a:r>
              <a:rPr lang="en-US" dirty="0" smtClean="0"/>
              <a:t>, that partly describe a body of matter or radiation. It states that the behavior of those variables is subject to general constraints, that are common to all materials, not the peculiar properties of particular materials. These general constraints are expressed in the four laws of thermodynamics. Thermodynamics describes the bulk behavior of the body, not the microscopic behaviors of the very large numbers of its microscopic constituents, such as molecules. Its laws are explained by </a:t>
            </a:r>
            <a:r>
              <a:rPr lang="en-US" dirty="0" smtClean="0">
                <a:hlinkClick r:id="rId11" tooltip="Statistical mechanics"/>
              </a:rPr>
              <a:t>statistical mechanics</a:t>
            </a:r>
            <a:r>
              <a:rPr lang="en-US" dirty="0" smtClean="0"/>
              <a:t>, in terms of the microscopic constituents.</a:t>
            </a:r>
            <a:endParaRPr lang="en-US" dirty="0"/>
          </a:p>
        </p:txBody>
      </p:sp>
    </p:spTree>
    <p:extLst>
      <p:ext uri="{BB962C8B-B14F-4D97-AF65-F5344CB8AC3E}">
        <p14:creationId xmlns:p14="http://schemas.microsoft.com/office/powerpoint/2010/main" val="4108288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dirty="0" smtClean="0"/>
              <a:t>Integral</a:t>
            </a:r>
            <a:endParaRPr lang="en-US" sz="9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0655" y="1600200"/>
            <a:ext cx="7377545" cy="4495799"/>
          </a:xfrm>
        </p:spPr>
      </p:pic>
    </p:spTree>
    <p:extLst>
      <p:ext uri="{BB962C8B-B14F-4D97-AF65-F5344CB8AC3E}">
        <p14:creationId xmlns:p14="http://schemas.microsoft.com/office/powerpoint/2010/main" val="27375781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800" dirty="0" smtClean="0">
                <a:solidFill>
                  <a:srgbClr val="FF0000"/>
                </a:solidFill>
              </a:rPr>
              <a:t>Thermodynamics</a:t>
            </a:r>
            <a:endParaRPr lang="en-US" sz="8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250" y="1653381"/>
            <a:ext cx="5905500" cy="4419600"/>
          </a:xfrm>
        </p:spPr>
      </p:pic>
    </p:spTree>
    <p:extLst>
      <p:ext uri="{BB962C8B-B14F-4D97-AF65-F5344CB8AC3E}">
        <p14:creationId xmlns:p14="http://schemas.microsoft.com/office/powerpoint/2010/main" val="4251516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800" dirty="0" smtClean="0">
                <a:solidFill>
                  <a:srgbClr val="FF0000"/>
                </a:solidFill>
              </a:rPr>
              <a:t>Review/Revision</a:t>
            </a:r>
            <a:endParaRPr lang="en-US" sz="8800" dirty="0">
              <a:solidFill>
                <a:srgbClr val="FF0000"/>
              </a:solidFill>
            </a:endParaRPr>
          </a:p>
        </p:txBody>
      </p:sp>
      <p:sp>
        <p:nvSpPr>
          <p:cNvPr id="3" name="Content Placeholder 2"/>
          <p:cNvSpPr>
            <a:spLocks noGrp="1"/>
          </p:cNvSpPr>
          <p:nvPr>
            <p:ph idx="1"/>
          </p:nvPr>
        </p:nvSpPr>
        <p:spPr/>
        <p:txBody>
          <a:bodyPr>
            <a:normAutofit/>
          </a:bodyPr>
          <a:lstStyle/>
          <a:p>
            <a:pPr marL="0" indent="0">
              <a:buNone/>
            </a:pPr>
            <a:r>
              <a:rPr lang="en-US" sz="6000" dirty="0"/>
              <a:t>Models: </a:t>
            </a:r>
            <a:endParaRPr lang="en-US" sz="6000" dirty="0" smtClean="0">
              <a:effectLst/>
            </a:endParaRPr>
          </a:p>
          <a:p>
            <a:r>
              <a:rPr lang="en-US" sz="6000" dirty="0"/>
              <a:t>Material point (model)</a:t>
            </a:r>
            <a:endParaRPr lang="en-US" sz="6000" dirty="0" smtClean="0">
              <a:effectLst/>
            </a:endParaRPr>
          </a:p>
          <a:p>
            <a:r>
              <a:rPr lang="en-US" sz="6000" dirty="0"/>
              <a:t>Continuity (model</a:t>
            </a:r>
            <a:r>
              <a:rPr lang="en-US" sz="6000" dirty="0" smtClean="0"/>
              <a:t>)</a:t>
            </a:r>
            <a:endParaRPr lang="en-US" sz="6000" dirty="0" smtClean="0">
              <a:effectLst/>
            </a:endParaRPr>
          </a:p>
        </p:txBody>
      </p:sp>
    </p:spTree>
    <p:extLst>
      <p:ext uri="{BB962C8B-B14F-4D97-AF65-F5344CB8AC3E}">
        <p14:creationId xmlns:p14="http://schemas.microsoft.com/office/powerpoint/2010/main" val="4100332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b="1" dirty="0" smtClean="0">
                <a:solidFill>
                  <a:srgbClr val="FF0000"/>
                </a:solidFill>
              </a:rPr>
              <a:t>Mass</a:t>
            </a:r>
            <a:endParaRPr lang="en-US" sz="9600" dirty="0">
              <a:solidFill>
                <a:srgbClr val="FF0000"/>
              </a:solidFill>
            </a:endParaRPr>
          </a:p>
        </p:txBody>
      </p:sp>
      <p:sp>
        <p:nvSpPr>
          <p:cNvPr id="3" name="Content Placeholder 2"/>
          <p:cNvSpPr>
            <a:spLocks noGrp="1"/>
          </p:cNvSpPr>
          <p:nvPr>
            <p:ph idx="1"/>
          </p:nvPr>
        </p:nvSpPr>
        <p:spPr/>
        <p:txBody>
          <a:bodyPr>
            <a:normAutofit fontScale="85000" lnSpcReduction="10000"/>
          </a:bodyPr>
          <a:lstStyle/>
          <a:p>
            <a:pPr marL="0" indent="0">
              <a:buNone/>
            </a:pPr>
            <a:r>
              <a:rPr lang="en-US" b="1" dirty="0" smtClean="0"/>
              <a:t>Mass</a:t>
            </a:r>
            <a:r>
              <a:rPr lang="en-US" dirty="0" smtClean="0"/>
              <a:t> </a:t>
            </a:r>
            <a:r>
              <a:rPr lang="en-US" dirty="0"/>
              <a:t>is a property of a </a:t>
            </a:r>
            <a:r>
              <a:rPr lang="en-US" dirty="0">
                <a:hlinkClick r:id="rId2" tooltip="Physical body"/>
              </a:rPr>
              <a:t>physical body</a:t>
            </a:r>
            <a:r>
              <a:rPr lang="en-US" dirty="0"/>
              <a:t> which determines the body's </a:t>
            </a:r>
            <a:r>
              <a:rPr lang="en-US" dirty="0">
                <a:hlinkClick r:id="rId3" tooltip="Inertia"/>
              </a:rPr>
              <a:t>resistance</a:t>
            </a:r>
            <a:r>
              <a:rPr lang="en-US" dirty="0"/>
              <a:t> to being </a:t>
            </a:r>
            <a:r>
              <a:rPr lang="en-US" dirty="0">
                <a:hlinkClick r:id="rId4" tooltip="Acceleration"/>
              </a:rPr>
              <a:t>accelerated</a:t>
            </a:r>
            <a:r>
              <a:rPr lang="en-US" dirty="0"/>
              <a:t> by a </a:t>
            </a:r>
            <a:r>
              <a:rPr lang="en-US" dirty="0">
                <a:hlinkClick r:id="rId5" tooltip="Force"/>
              </a:rPr>
              <a:t>force</a:t>
            </a:r>
            <a:r>
              <a:rPr lang="en-US" dirty="0"/>
              <a:t> and the strength of its mutual </a:t>
            </a:r>
            <a:r>
              <a:rPr lang="en-US" dirty="0">
                <a:hlinkClick r:id="rId6" tooltip="Gravitation"/>
              </a:rPr>
              <a:t>gravitational</a:t>
            </a:r>
            <a:r>
              <a:rPr lang="en-US" dirty="0"/>
              <a:t> attraction with other bodies. The </a:t>
            </a:r>
            <a:r>
              <a:rPr lang="en-US" dirty="0">
                <a:hlinkClick r:id="rId7" tooltip="SI unit"/>
              </a:rPr>
              <a:t>SI unit</a:t>
            </a:r>
            <a:r>
              <a:rPr lang="en-US" dirty="0"/>
              <a:t> of mass is the </a:t>
            </a:r>
            <a:r>
              <a:rPr lang="en-US" dirty="0">
                <a:hlinkClick r:id="rId8" tooltip="Kilogram"/>
              </a:rPr>
              <a:t>kilogram</a:t>
            </a:r>
            <a:r>
              <a:rPr lang="en-US" dirty="0"/>
              <a:t> (kg).</a:t>
            </a:r>
          </a:p>
          <a:p>
            <a:pPr marL="0" indent="0">
              <a:buNone/>
            </a:pPr>
            <a:r>
              <a:rPr lang="en-US" dirty="0"/>
              <a:t>Mass is not the same thing as </a:t>
            </a:r>
            <a:r>
              <a:rPr lang="en-US" dirty="0">
                <a:hlinkClick r:id="rId9" tooltip="Weight"/>
              </a:rPr>
              <a:t>weight</a:t>
            </a:r>
            <a:r>
              <a:rPr lang="en-US" dirty="0"/>
              <a:t>, even though we commonly calculate an object's mass by measuring its weight. A man standing on the Moon would weigh less than he would on Earth because of the lower gravity, but he would have the same mass (he would have to recalibrate his bathroom scale for lunar gravity).</a:t>
            </a:r>
          </a:p>
          <a:p>
            <a:pPr marL="0" indent="0">
              <a:buNone/>
            </a:pPr>
            <a:endParaRPr lang="en-US" dirty="0"/>
          </a:p>
        </p:txBody>
      </p:sp>
    </p:spTree>
    <p:extLst>
      <p:ext uri="{BB962C8B-B14F-4D97-AF65-F5344CB8AC3E}">
        <p14:creationId xmlns:p14="http://schemas.microsoft.com/office/powerpoint/2010/main" val="2776564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9600" b="1" dirty="0">
                <a:solidFill>
                  <a:srgbClr val="FF0000"/>
                </a:solidFill>
              </a:rPr>
              <a:t>Mass</a:t>
            </a:r>
            <a:endParaRPr lang="en-US" sz="9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1752600"/>
            <a:ext cx="5791200" cy="4572000"/>
          </a:xfrm>
        </p:spPr>
      </p:pic>
    </p:spTree>
    <p:extLst>
      <p:ext uri="{BB962C8B-B14F-4D97-AF65-F5344CB8AC3E}">
        <p14:creationId xmlns:p14="http://schemas.microsoft.com/office/powerpoint/2010/main" val="16419755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TotalTime>
  <Words>3528</Words>
  <Application>Microsoft Office PowerPoint</Application>
  <PresentationFormat>On-screen Show (4:3)</PresentationFormat>
  <Paragraphs>117</Paragraphs>
  <Slides>60</Slides>
  <Notes>0</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2 Lecture in physics</vt:lpstr>
      <vt:lpstr>Review/Revision</vt:lpstr>
      <vt:lpstr>PowerPoint Presentation</vt:lpstr>
      <vt:lpstr>Antiderivative</vt:lpstr>
      <vt:lpstr>Integral</vt:lpstr>
      <vt:lpstr>Integral</vt:lpstr>
      <vt:lpstr>Review/Revision</vt:lpstr>
      <vt:lpstr>Mass</vt:lpstr>
      <vt:lpstr>Mass</vt:lpstr>
      <vt:lpstr>Center of mass</vt:lpstr>
      <vt:lpstr>Center of mass</vt:lpstr>
      <vt:lpstr>Frame of reference</vt:lpstr>
      <vt:lpstr>Frame of reference</vt:lpstr>
      <vt:lpstr>Three-dimensional space</vt:lpstr>
      <vt:lpstr>Three-dimensional space</vt:lpstr>
      <vt:lpstr>Time</vt:lpstr>
      <vt:lpstr>Time</vt:lpstr>
      <vt:lpstr>Velocity</vt:lpstr>
      <vt:lpstr>Velocity</vt:lpstr>
      <vt:lpstr>Speed</vt:lpstr>
      <vt:lpstr>Speed</vt:lpstr>
      <vt:lpstr>Acceleration</vt:lpstr>
      <vt:lpstr>Acceleration</vt:lpstr>
      <vt:lpstr>Kinematics</vt:lpstr>
      <vt:lpstr>Kinematics</vt:lpstr>
      <vt:lpstr>Classical mechanics</vt:lpstr>
      <vt:lpstr>Classical mechanics</vt:lpstr>
      <vt:lpstr>Motion</vt:lpstr>
      <vt:lpstr>Motion</vt:lpstr>
      <vt:lpstr>Vector</vt:lpstr>
      <vt:lpstr>Vector</vt:lpstr>
      <vt:lpstr>Scalar</vt:lpstr>
      <vt:lpstr>Scalar</vt:lpstr>
      <vt:lpstr>Inertia</vt:lpstr>
      <vt:lpstr>Inertia</vt:lpstr>
      <vt:lpstr>Projectile Motion</vt:lpstr>
      <vt:lpstr>Projectile Motion</vt:lpstr>
      <vt:lpstr>Circular motion</vt:lpstr>
      <vt:lpstr>Circular motion</vt:lpstr>
      <vt:lpstr>Newton's laws of motion</vt:lpstr>
      <vt:lpstr>Newton's laws of motion</vt:lpstr>
      <vt:lpstr>Dynamics</vt:lpstr>
      <vt:lpstr>Dynamics</vt:lpstr>
      <vt:lpstr>Force</vt:lpstr>
      <vt:lpstr>Force</vt:lpstr>
      <vt:lpstr>Torque</vt:lpstr>
      <vt:lpstr>Torque</vt:lpstr>
      <vt:lpstr>Moment of inertia</vt:lpstr>
      <vt:lpstr>Moment of inertia</vt:lpstr>
      <vt:lpstr>Rigid body</vt:lpstr>
      <vt:lpstr>Rigid body</vt:lpstr>
      <vt:lpstr>Tensor</vt:lpstr>
      <vt:lpstr>Tensor</vt:lpstr>
      <vt:lpstr>Solid mechanics</vt:lpstr>
      <vt:lpstr>Solid mechanics</vt:lpstr>
      <vt:lpstr>Fluid mechanics</vt:lpstr>
      <vt:lpstr>Fluid mechanics</vt:lpstr>
      <vt:lpstr>Temperature</vt:lpstr>
      <vt:lpstr>Thermodynamics</vt:lpstr>
      <vt:lpstr>Thermodynamics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Lecture in physics</dc:title>
  <dc:creator>LENOVO</dc:creator>
  <cp:lastModifiedBy>LENOVO</cp:lastModifiedBy>
  <cp:revision>89</cp:revision>
  <dcterms:created xsi:type="dcterms:W3CDTF">2014-09-29T10:29:37Z</dcterms:created>
  <dcterms:modified xsi:type="dcterms:W3CDTF">2014-09-29T22:41:06Z</dcterms:modified>
</cp:coreProperties>
</file>