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0" r:id="rId4"/>
    <p:sldId id="258" r:id="rId5"/>
    <p:sldId id="259" r:id="rId6"/>
    <p:sldId id="294" r:id="rId7"/>
    <p:sldId id="295" r:id="rId8"/>
    <p:sldId id="296" r:id="rId9"/>
    <p:sldId id="298" r:id="rId10"/>
    <p:sldId id="297" r:id="rId11"/>
    <p:sldId id="260" r:id="rId12"/>
    <p:sldId id="273" r:id="rId13"/>
    <p:sldId id="261" r:id="rId14"/>
    <p:sldId id="262" r:id="rId15"/>
    <p:sldId id="263" r:id="rId16"/>
    <p:sldId id="264" r:id="rId17"/>
    <p:sldId id="265" r:id="rId18"/>
    <p:sldId id="267" r:id="rId19"/>
    <p:sldId id="266" r:id="rId20"/>
    <p:sldId id="268" r:id="rId21"/>
    <p:sldId id="269" r:id="rId22"/>
    <p:sldId id="270" r:id="rId23"/>
    <p:sldId id="271" r:id="rId24"/>
    <p:sldId id="272" r:id="rId25"/>
    <p:sldId id="274" r:id="rId26"/>
    <p:sldId id="275" r:id="rId27"/>
    <p:sldId id="287" r:id="rId28"/>
    <p:sldId id="276" r:id="rId29"/>
    <p:sldId id="277" r:id="rId30"/>
    <p:sldId id="278" r:id="rId31"/>
    <p:sldId id="279" r:id="rId32"/>
    <p:sldId id="280" r:id="rId33"/>
    <p:sldId id="292" r:id="rId34"/>
    <p:sldId id="293" r:id="rId35"/>
    <p:sldId id="281" r:id="rId36"/>
    <p:sldId id="286" r:id="rId37"/>
    <p:sldId id="282" r:id="rId38"/>
    <p:sldId id="288" r:id="rId39"/>
    <p:sldId id="283" r:id="rId40"/>
    <p:sldId id="284" r:id="rId41"/>
    <p:sldId id="285" r:id="rId42"/>
    <p:sldId id="289" r:id="rId43"/>
    <p:sldId id="25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0CBDEA-3B2D-461B-B88C-6E67D64085FD}"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411451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CBDEA-3B2D-461B-B88C-6E67D64085FD}"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276737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CBDEA-3B2D-461B-B88C-6E67D64085FD}"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27563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CBDEA-3B2D-461B-B88C-6E67D64085FD}"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3702212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0CBDEA-3B2D-461B-B88C-6E67D64085FD}" type="datetimeFigureOut">
              <a:rPr lang="en-US" smtClean="0"/>
              <a:t>9/21/2014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492605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0CBDEA-3B2D-461B-B88C-6E67D64085FD}"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2301231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0CBDEA-3B2D-461B-B88C-6E67D64085FD}" type="datetimeFigureOut">
              <a:rPr lang="en-US" smtClean="0"/>
              <a:t>9/21/2014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1560845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0CBDEA-3B2D-461B-B88C-6E67D64085FD}" type="datetimeFigureOut">
              <a:rPr lang="en-US" smtClean="0"/>
              <a:t>9/21/2014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129865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0CBDEA-3B2D-461B-B88C-6E67D64085FD}" type="datetimeFigureOut">
              <a:rPr lang="en-US" smtClean="0"/>
              <a:t>9/21/2014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136063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CBDEA-3B2D-461B-B88C-6E67D64085FD}"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130664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0CBDEA-3B2D-461B-B88C-6E67D64085FD}" type="datetimeFigureOut">
              <a:rPr lang="en-US" smtClean="0"/>
              <a:t>9/21/2014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3430B5-EEFE-4168-B35E-1CD6BAFF373E}" type="slidenum">
              <a:rPr lang="en-US" smtClean="0"/>
              <a:t>‹#›</a:t>
            </a:fld>
            <a:endParaRPr lang="en-US"/>
          </a:p>
        </p:txBody>
      </p:sp>
    </p:spTree>
    <p:extLst>
      <p:ext uri="{BB962C8B-B14F-4D97-AF65-F5344CB8AC3E}">
        <p14:creationId xmlns:p14="http://schemas.microsoft.com/office/powerpoint/2010/main" val="133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CBDEA-3B2D-461B-B88C-6E67D64085FD}" type="datetimeFigureOut">
              <a:rPr lang="en-US" smtClean="0"/>
              <a:t>9/21/2014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430B5-EEFE-4168-B35E-1CD6BAFF373E}" type="slidenum">
              <a:rPr lang="en-US" smtClean="0"/>
              <a:t>‹#›</a:t>
            </a:fld>
            <a:endParaRPr lang="en-US"/>
          </a:p>
        </p:txBody>
      </p:sp>
    </p:spTree>
    <p:extLst>
      <p:ext uri="{BB962C8B-B14F-4D97-AF65-F5344CB8AC3E}">
        <p14:creationId xmlns:p14="http://schemas.microsoft.com/office/powerpoint/2010/main" val="1776943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Symmetry_%28physics%29" TargetMode="External"/><Relationship Id="rId3" Type="http://schemas.openxmlformats.org/officeDocument/2006/relationships/hyperlink" Target="http://en.wikipedia.org/wiki/Standard_Model" TargetMode="External"/><Relationship Id="rId7" Type="http://schemas.openxmlformats.org/officeDocument/2006/relationships/hyperlink" Target="http://en.wikipedia.org/wiki/Mass_generation" TargetMode="External"/><Relationship Id="rId2" Type="http://schemas.openxmlformats.org/officeDocument/2006/relationships/hyperlink" Target="http://en.wikipedia.org/wiki/Elementary_particle"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field" TargetMode="External"/><Relationship Id="rId5" Type="http://schemas.openxmlformats.org/officeDocument/2006/relationships/hyperlink" Target="http://en.wikipedia.org/wiki/Field_%28physics%29" TargetMode="External"/><Relationship Id="rId10" Type="http://schemas.openxmlformats.org/officeDocument/2006/relationships/hyperlink" Target="http://en.wikipedia.org/wiki/Electromagnetic_force" TargetMode="External"/><Relationship Id="rId4" Type="http://schemas.openxmlformats.org/officeDocument/2006/relationships/hyperlink" Target="http://en.wikipedia.org/wiki/Particle_physics" TargetMode="External"/><Relationship Id="rId9" Type="http://schemas.openxmlformats.org/officeDocument/2006/relationships/hyperlink" Target="http://en.wikipedia.org/wiki/Weak_for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Celestial_spheres#Renaissance" TargetMode="External"/><Relationship Id="rId3" Type="http://schemas.openxmlformats.org/officeDocument/2006/relationships/hyperlink" Target="http://en.wikipedia.org/wiki/Alexandria" TargetMode="External"/><Relationship Id="rId7" Type="http://schemas.openxmlformats.org/officeDocument/2006/relationships/hyperlink" Target="http://en.wikipedia.org/wiki/Mathematical_model" TargetMode="External"/><Relationship Id="rId2" Type="http://schemas.openxmlformats.org/officeDocument/2006/relationships/hyperlink" Target="http://en.wikipedia.org/wiki/Greeks_in_Egypt" TargetMode="External"/><Relationship Id="rId1" Type="http://schemas.openxmlformats.org/officeDocument/2006/relationships/slideLayout" Target="../slideLayouts/slideLayout2.xml"/><Relationship Id="rId6" Type="http://schemas.openxmlformats.org/officeDocument/2006/relationships/hyperlink" Target="http://en.wikipedia.org/wiki/Renaissance" TargetMode="External"/><Relationship Id="rId5" Type="http://schemas.openxmlformats.org/officeDocument/2006/relationships/hyperlink" Target="http://en.wikipedia.org/wiki/Astronomer" TargetMode="External"/><Relationship Id="rId4" Type="http://schemas.openxmlformats.org/officeDocument/2006/relationships/hyperlink" Target="http://en.wikipedia.org/wiki/Mathematician" TargetMode="External"/><Relationship Id="rId9" Type="http://schemas.openxmlformats.org/officeDocument/2006/relationships/hyperlink" Target="http://en.wikipedia.org/wiki/Heliocentrism"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en.wikipedia.org/wiki/Copernican_heliocentrism" TargetMode="External"/><Relationship Id="rId3" Type="http://schemas.openxmlformats.org/officeDocument/2006/relationships/hyperlink" Target="http://en.wikipedia.org/wiki/Friar" TargetMode="External"/><Relationship Id="rId7" Type="http://schemas.openxmlformats.org/officeDocument/2006/relationships/hyperlink" Target="http://en.wikipedia.org/wiki/Astrologer" TargetMode="External"/><Relationship Id="rId12" Type="http://schemas.openxmlformats.org/officeDocument/2006/relationships/hyperlink" Target="http://en.wikipedia.org/wiki/Cosmic_pluralism" TargetMode="External"/><Relationship Id="rId2" Type="http://schemas.openxmlformats.org/officeDocument/2006/relationships/hyperlink" Target="http://en.wikipedia.org/wiki/Dominican_Order" TargetMode="External"/><Relationship Id="rId1" Type="http://schemas.openxmlformats.org/officeDocument/2006/relationships/slideLayout" Target="../slideLayouts/slideLayout2.xml"/><Relationship Id="rId6" Type="http://schemas.openxmlformats.org/officeDocument/2006/relationships/hyperlink" Target="http://en.wikipedia.org/wiki/Poet" TargetMode="External"/><Relationship Id="rId11" Type="http://schemas.openxmlformats.org/officeDocument/2006/relationships/hyperlink" Target="http://en.wikipedia.org/wiki/Exoplanets" TargetMode="External"/><Relationship Id="rId5" Type="http://schemas.openxmlformats.org/officeDocument/2006/relationships/hyperlink" Target="http://en.wikipedia.org/wiki/Mathematician" TargetMode="External"/><Relationship Id="rId10" Type="http://schemas.openxmlformats.org/officeDocument/2006/relationships/hyperlink" Target="http://en.wikipedia.org/wiki/Suns" TargetMode="External"/><Relationship Id="rId4" Type="http://schemas.openxmlformats.org/officeDocument/2006/relationships/hyperlink" Target="http://en.wikipedia.org/wiki/Philosopher" TargetMode="External"/><Relationship Id="rId9" Type="http://schemas.openxmlformats.org/officeDocument/2006/relationships/hyperlink" Target="http://en.wikipedia.org/wiki/Star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Scientific_Revolution" TargetMode="External"/><Relationship Id="rId3" Type="http://schemas.openxmlformats.org/officeDocument/2006/relationships/hyperlink" Target="http://en.wikipedia.org/wiki/Physicist" TargetMode="External"/><Relationship Id="rId7" Type="http://schemas.openxmlformats.org/officeDocument/2006/relationships/hyperlink" Target="http://en.wikipedia.org/wiki/Philosopher" TargetMode="External"/><Relationship Id="rId12" Type="http://schemas.openxmlformats.org/officeDocument/2006/relationships/hyperlink" Target="http://en.wikipedia.org/wiki/Physics" TargetMode="External"/><Relationship Id="rId2" Type="http://schemas.openxmlformats.org/officeDocument/2006/relationships/hyperlink" Target="http://en.wikipedia.org/wiki/Mononym" TargetMode="External"/><Relationship Id="rId1" Type="http://schemas.openxmlformats.org/officeDocument/2006/relationships/slideLayout" Target="../slideLayouts/slideLayout2.xml"/><Relationship Id="rId6" Type="http://schemas.openxmlformats.org/officeDocument/2006/relationships/hyperlink" Target="http://en.wikipedia.org/wiki/Astronomer" TargetMode="External"/><Relationship Id="rId11" Type="http://schemas.openxmlformats.org/officeDocument/2006/relationships/hyperlink" Target="http://en.wikipedia.org/wiki/Observational_astronomy" TargetMode="External"/><Relationship Id="rId5" Type="http://schemas.openxmlformats.org/officeDocument/2006/relationships/hyperlink" Target="http://en.wikipedia.org/wiki/Engineer" TargetMode="External"/><Relationship Id="rId10" Type="http://schemas.openxmlformats.org/officeDocument/2006/relationships/hyperlink" Target="http://en.wikipedia.org/wiki/Nicolaus_Copernicus" TargetMode="External"/><Relationship Id="rId4" Type="http://schemas.openxmlformats.org/officeDocument/2006/relationships/hyperlink" Target="http://en.wikipedia.org/wiki/Mathematician" TargetMode="External"/><Relationship Id="rId9" Type="http://schemas.openxmlformats.org/officeDocument/2006/relationships/hyperlink" Target="http://en.wikipedia.org/wiki/Telescope"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Classical_mechanics" TargetMode="External"/><Relationship Id="rId3" Type="http://schemas.openxmlformats.org/officeDocument/2006/relationships/hyperlink" Target="http://en.wikipedia.org/wiki/Physics" TargetMode="External"/><Relationship Id="rId7" Type="http://schemas.openxmlformats.org/officeDocument/2006/relationships/hyperlink" Target="http://en.wikipedia.org/wiki/Philosophi%C3%A6_Naturalis_Principia_Mathematica" TargetMode="External"/><Relationship Id="rId2" Type="http://schemas.openxmlformats.org/officeDocument/2006/relationships/hyperlink" Target="http://en.wikipedia.org/wiki/Old_Style_and_New_Style_dates" TargetMode="External"/><Relationship Id="rId1" Type="http://schemas.openxmlformats.org/officeDocument/2006/relationships/slideLayout" Target="../slideLayouts/slideLayout2.xml"/><Relationship Id="rId6" Type="http://schemas.openxmlformats.org/officeDocument/2006/relationships/hyperlink" Target="http://en.wikipedia.org/wiki/Scientific_revolution" TargetMode="External"/><Relationship Id="rId5" Type="http://schemas.openxmlformats.org/officeDocument/2006/relationships/hyperlink" Target="http://en.wikipedia.org/wiki/Natural_philosophy" TargetMode="External"/><Relationship Id="rId4" Type="http://schemas.openxmlformats.org/officeDocument/2006/relationships/hyperlink" Target="http://en.wikipedia.org/wiki/Mathematics" TargetMode="External"/><Relationship Id="rId9" Type="http://schemas.openxmlformats.org/officeDocument/2006/relationships/hyperlink" Target="http://en.wikipedia.org/wiki/Optics"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Albert_Einstein#cite_note-4" TargetMode="External"/><Relationship Id="rId13" Type="http://schemas.openxmlformats.org/officeDocument/2006/relationships/hyperlink" Target="http://en.wikipedia.org/wiki/Introduction_to_quantum_mechanics" TargetMode="External"/><Relationship Id="rId3" Type="http://schemas.openxmlformats.org/officeDocument/2006/relationships/hyperlink" Target="http://en.wikipedia.org/wiki/Philosophy_of_science" TargetMode="External"/><Relationship Id="rId7" Type="http://schemas.openxmlformats.org/officeDocument/2006/relationships/hyperlink" Target="http://en.wikipedia.org/wiki/Albert_Einstein#cite_note-frs-2" TargetMode="External"/><Relationship Id="rId12" Type="http://schemas.openxmlformats.org/officeDocument/2006/relationships/hyperlink" Target="http://en.wikipedia.org/wiki/Photoelectric_effect" TargetMode="External"/><Relationship Id="rId2" Type="http://schemas.openxmlformats.org/officeDocument/2006/relationships/hyperlink" Target="http://en.wikipedia.org/wiki/Theoretical_physics"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11" Type="http://schemas.openxmlformats.org/officeDocument/2006/relationships/hyperlink" Target="http://en.wikipedia.org/wiki/Nobel_Prize_in_Physics" TargetMode="External"/><Relationship Id="rId5" Type="http://schemas.openxmlformats.org/officeDocument/2006/relationships/hyperlink" Target="http://en.wikipedia.org/wiki/Modern_physics" TargetMode="External"/><Relationship Id="rId10" Type="http://schemas.openxmlformats.org/officeDocument/2006/relationships/hyperlink" Target="http://en.wikipedia.org/wiki/List_of_Nobel_laureates_in_Physics" TargetMode="External"/><Relationship Id="rId4" Type="http://schemas.openxmlformats.org/officeDocument/2006/relationships/hyperlink" Target="http://en.wikipedia.org/wiki/General_theory_of_relativity" TargetMode="External"/><Relationship Id="rId9" Type="http://schemas.openxmlformats.org/officeDocument/2006/relationships/hyperlink" Target="http://en.wikipedia.org/wiki/Mass%E2%80%93energy_equivalence"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en.wikipedia.org/wiki/Albert_Einstein" TargetMode="External"/><Relationship Id="rId3" Type="http://schemas.openxmlformats.org/officeDocument/2006/relationships/hyperlink" Target="http://en.wikipedia.org/wiki/Theoretical_physicist" TargetMode="External"/><Relationship Id="rId7" Type="http://schemas.openxmlformats.org/officeDocument/2006/relationships/hyperlink" Target="http://en.wikipedia.org/wiki/Quantum_Mechanics" TargetMode="External"/><Relationship Id="rId2" Type="http://schemas.openxmlformats.org/officeDocument/2006/relationships/hyperlink" Target="http://en.wikipedia.org/wiki/Germans" TargetMode="External"/><Relationship Id="rId1" Type="http://schemas.openxmlformats.org/officeDocument/2006/relationships/slideLayout" Target="../slideLayouts/slideLayout2.xml"/><Relationship Id="rId6" Type="http://schemas.openxmlformats.org/officeDocument/2006/relationships/hyperlink" Target="http://en.wikipedia.org/wiki/Theoretical_physics" TargetMode="External"/><Relationship Id="rId5" Type="http://schemas.openxmlformats.org/officeDocument/2006/relationships/hyperlink" Target="http://en.wikipedia.org/wiki/Nobel_Prize_in_Physics" TargetMode="External"/><Relationship Id="rId4" Type="http://schemas.openxmlformats.org/officeDocument/2006/relationships/hyperlink" Target="http://en.wikipedia.org/wiki/Quantum_mechanics" TargetMode="External"/><Relationship Id="rId9" Type="http://schemas.openxmlformats.org/officeDocument/2006/relationships/hyperlink" Target="http://en.wikipedia.org/wiki/Theory_of_relativity"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en.wikipedia.org/wiki/Wave_function" TargetMode="External"/><Relationship Id="rId3" Type="http://schemas.openxmlformats.org/officeDocument/2006/relationships/hyperlink" Target="http://en.wikipedia.org/wiki/Physicist" TargetMode="External"/><Relationship Id="rId7" Type="http://schemas.openxmlformats.org/officeDocument/2006/relationships/hyperlink" Target="http://en.wikipedia.org/wiki/Matrix_mechanics" TargetMode="External"/><Relationship Id="rId2" Type="http://schemas.openxmlformats.org/officeDocument/2006/relationships/hyperlink" Target="http://en.wikipedia.org/wiki/Austrians" TargetMode="External"/><Relationship Id="rId1" Type="http://schemas.openxmlformats.org/officeDocument/2006/relationships/slideLayout" Target="../slideLayouts/slideLayout2.xml"/><Relationship Id="rId6" Type="http://schemas.openxmlformats.org/officeDocument/2006/relationships/hyperlink" Target="http://en.wikipedia.org/wiki/Schr%C3%B6dinger_equation" TargetMode="External"/><Relationship Id="rId5" Type="http://schemas.openxmlformats.org/officeDocument/2006/relationships/hyperlink" Target="http://en.wikipedia.org/wiki/Wave_equation" TargetMode="External"/><Relationship Id="rId10" Type="http://schemas.openxmlformats.org/officeDocument/2006/relationships/hyperlink" Target="http://en.wikipedia.org/wiki/Schr%C3%B6dinger's_cat" TargetMode="External"/><Relationship Id="rId4" Type="http://schemas.openxmlformats.org/officeDocument/2006/relationships/hyperlink" Target="http://en.wikipedia.org/wiki/Quantum_field_theory" TargetMode="External"/><Relationship Id="rId9" Type="http://schemas.openxmlformats.org/officeDocument/2006/relationships/hyperlink" Target="http://en.wikipedia.org/wiki/Copenhagen_interpret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en.wikipedia.org/wiki/Florida_State_University" TargetMode="External"/><Relationship Id="rId13" Type="http://schemas.openxmlformats.org/officeDocument/2006/relationships/hyperlink" Target="http://en.wikipedia.org/wiki/Erwin_Schr%C3%B6dinger" TargetMode="External"/><Relationship Id="rId3" Type="http://schemas.openxmlformats.org/officeDocument/2006/relationships/hyperlink" Target="http://en.wikipedia.org/wiki/Quantum_mechanics" TargetMode="External"/><Relationship Id="rId7" Type="http://schemas.openxmlformats.org/officeDocument/2006/relationships/hyperlink" Target="http://en.wikipedia.org/wiki/Center_for_Theoretical_Studies,_University_of_Miami" TargetMode="External"/><Relationship Id="rId12" Type="http://schemas.openxmlformats.org/officeDocument/2006/relationships/hyperlink" Target="http://en.wikipedia.org/wiki/Nobel_Prize_in_Physics" TargetMode="External"/><Relationship Id="rId2" Type="http://schemas.openxmlformats.org/officeDocument/2006/relationships/hyperlink" Target="http://en.wikipedia.org/wiki/Theoretical_physicist" TargetMode="External"/><Relationship Id="rId16" Type="http://schemas.openxmlformats.org/officeDocument/2006/relationships/hyperlink" Target="http://en.wikipedia.org/wiki/Albert_Einstein" TargetMode="External"/><Relationship Id="rId1" Type="http://schemas.openxmlformats.org/officeDocument/2006/relationships/slideLayout" Target="../slideLayouts/slideLayout2.xml"/><Relationship Id="rId6" Type="http://schemas.openxmlformats.org/officeDocument/2006/relationships/hyperlink" Target="http://en.wikipedia.org/wiki/University_of_Cambridge" TargetMode="External"/><Relationship Id="rId11" Type="http://schemas.openxmlformats.org/officeDocument/2006/relationships/hyperlink" Target="http://en.wikipedia.org/wiki/Antimatter" TargetMode="External"/><Relationship Id="rId5" Type="http://schemas.openxmlformats.org/officeDocument/2006/relationships/hyperlink" Target="http://en.wikipedia.org/wiki/Lucasian_Professor_of_Mathematics" TargetMode="External"/><Relationship Id="rId15" Type="http://schemas.openxmlformats.org/officeDocument/2006/relationships/hyperlink" Target="http://en.wikipedia.org/wiki/General_relativity" TargetMode="External"/><Relationship Id="rId10" Type="http://schemas.openxmlformats.org/officeDocument/2006/relationships/hyperlink" Target="http://en.wikipedia.org/wiki/Fermion" TargetMode="External"/><Relationship Id="rId4" Type="http://schemas.openxmlformats.org/officeDocument/2006/relationships/hyperlink" Target="http://en.wikipedia.org/wiki/Quantum_electrodynamics" TargetMode="External"/><Relationship Id="rId9" Type="http://schemas.openxmlformats.org/officeDocument/2006/relationships/hyperlink" Target="http://en.wikipedia.org/wiki/Dirac_equation" TargetMode="External"/><Relationship Id="rId14" Type="http://schemas.openxmlformats.org/officeDocument/2006/relationships/hyperlink" Target="http://en.wikipedia.org/wiki/Atomic_theory"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en.wikipedia.org/wiki/Reproducibility" TargetMode="External"/><Relationship Id="rId3" Type="http://schemas.openxmlformats.org/officeDocument/2006/relationships/hyperlink" Target="http://en.wikipedia.org/wiki/Reason" TargetMode="External"/><Relationship Id="rId7" Type="http://schemas.openxmlformats.org/officeDocument/2006/relationships/hyperlink" Target="http://en.wikipedia.org/wiki/Scientific_method" TargetMode="External"/><Relationship Id="rId2" Type="http://schemas.openxmlformats.org/officeDocument/2006/relationships/hyperlink" Target="http://en.wikipedia.org/wiki/Contemplation" TargetMode="External"/><Relationship Id="rId1" Type="http://schemas.openxmlformats.org/officeDocument/2006/relationships/slideLayout" Target="../slideLayouts/slideLayout2.xml"/><Relationship Id="rId6" Type="http://schemas.openxmlformats.org/officeDocument/2006/relationships/hyperlink" Target="http://en.wikipedia.org/wiki/Ancient_Greek" TargetMode="External"/><Relationship Id="rId11" Type="http://schemas.openxmlformats.org/officeDocument/2006/relationships/hyperlink" Target="http://en.wikipedia.org/wiki/Inductive_reasoning" TargetMode="External"/><Relationship Id="rId5" Type="http://schemas.openxmlformats.org/officeDocument/2006/relationships/hyperlink" Target="http://en.wikipedia.org/wiki/Nature_(philosophy)" TargetMode="External"/><Relationship Id="rId10" Type="http://schemas.openxmlformats.org/officeDocument/2006/relationships/hyperlink" Target="http://en.wikipedia.org/wiki/Experimentation" TargetMode="External"/><Relationship Id="rId4" Type="http://schemas.openxmlformats.org/officeDocument/2006/relationships/hyperlink" Target="http://en.wikipedia.org/wiki/Abstraction" TargetMode="External"/><Relationship Id="rId9" Type="http://schemas.openxmlformats.org/officeDocument/2006/relationships/hyperlink" Target="http://en.wikipedia.org/wiki/Observatio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Philosophy_of_science" TargetMode="External"/><Relationship Id="rId2" Type="http://schemas.openxmlformats.org/officeDocument/2006/relationships/hyperlink" Target="http://en.wikipedia.org/wiki/Scientific_fact" TargetMode="External"/><Relationship Id="rId1" Type="http://schemas.openxmlformats.org/officeDocument/2006/relationships/slideLayout" Target="../slideLayouts/slideLayout2.xml"/><Relationship Id="rId5" Type="http://schemas.openxmlformats.org/officeDocument/2006/relationships/hyperlink" Target="http://en.wikipedia.org/wiki/Constant_conjunction" TargetMode="External"/><Relationship Id="rId4" Type="http://schemas.openxmlformats.org/officeDocument/2006/relationships/hyperlink" Target="http://en.wikipedia.org/wiki/David_Hume"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Legal_rule" TargetMode="External"/><Relationship Id="rId2" Type="http://schemas.openxmlformats.org/officeDocument/2006/relationships/hyperlink" Target="http://en.wikipedia.org/wiki/Law"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en.wikipedia.org/wiki/International_Organization_for_Standardizatio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Real_number" TargetMode="External"/><Relationship Id="rId7" Type="http://schemas.openxmlformats.org/officeDocument/2006/relationships/hyperlink" Target="http://en.wikipedia.org/wiki/Random_variable" TargetMode="External"/><Relationship Id="rId2" Type="http://schemas.openxmlformats.org/officeDocument/2006/relationships/hyperlink" Target="http://en.wikipedia.org/wiki/Continuous_probability_distribution" TargetMode="External"/><Relationship Id="rId1" Type="http://schemas.openxmlformats.org/officeDocument/2006/relationships/slideLayout" Target="../slideLayouts/slideLayout2.xml"/><Relationship Id="rId6" Type="http://schemas.openxmlformats.org/officeDocument/2006/relationships/hyperlink" Target="http://en.wikipedia.org/wiki/Social_science" TargetMode="External"/><Relationship Id="rId5" Type="http://schemas.openxmlformats.org/officeDocument/2006/relationships/hyperlink" Target="http://en.wikipedia.org/wiki/Natural_science" TargetMode="External"/><Relationship Id="rId4" Type="http://schemas.openxmlformats.org/officeDocument/2006/relationships/hyperlink" Target="http://en.wikipedia.org/wiki/Statistics"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en.wikipedia.org/wiki/Distance" TargetMode="External"/><Relationship Id="rId3" Type="http://schemas.openxmlformats.org/officeDocument/2006/relationships/hyperlink" Target="http://en.wikipedia.org/wiki/Measurement" TargetMode="External"/><Relationship Id="rId7" Type="http://schemas.openxmlformats.org/officeDocument/2006/relationships/hyperlink" Target="http://en.wikipedia.org/wiki/Percentage_error" TargetMode="External"/><Relationship Id="rId2" Type="http://schemas.openxmlformats.org/officeDocument/2006/relationships/hyperlink" Target="http://en.wikipedia.org/wiki/Bias" TargetMode="External"/><Relationship Id="rId1" Type="http://schemas.openxmlformats.org/officeDocument/2006/relationships/slideLayout" Target="../slideLayouts/slideLayout2.xml"/><Relationship Id="rId6" Type="http://schemas.openxmlformats.org/officeDocument/2006/relationships/hyperlink" Target="http://en.wikipedia.org/wiki/Observation" TargetMode="External"/><Relationship Id="rId5" Type="http://schemas.openxmlformats.org/officeDocument/2006/relationships/hyperlink" Target="http://en.wikipedia.org/wiki/Biophysical_environment" TargetMode="External"/><Relationship Id="rId4" Type="http://schemas.openxmlformats.org/officeDocument/2006/relationships/hyperlink" Target="http://en.wikipedia.org/wiki/Mean" TargetMode="External"/><Relationship Id="rId9" Type="http://schemas.openxmlformats.org/officeDocument/2006/relationships/hyperlink" Target="http://en.wikipedia.org/wiki/Radar"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en.wikipedia.org/wiki/Expected_value" TargetMode="External"/><Relationship Id="rId3" Type="http://schemas.openxmlformats.org/officeDocument/2006/relationships/hyperlink" Target="http://en.wikipedia.org/wiki/Measurement" TargetMode="External"/><Relationship Id="rId7" Type="http://schemas.openxmlformats.org/officeDocument/2006/relationships/hyperlink" Target="http://en.wikipedia.org/wiki/Predictability" TargetMode="External"/><Relationship Id="rId2" Type="http://schemas.openxmlformats.org/officeDocument/2006/relationships/hyperlink" Target="http://en.wikipedia.org/wiki/Error" TargetMode="External"/><Relationship Id="rId1" Type="http://schemas.openxmlformats.org/officeDocument/2006/relationships/slideLayout" Target="../slideLayouts/slideLayout2.xml"/><Relationship Id="rId6" Type="http://schemas.openxmlformats.org/officeDocument/2006/relationships/hyperlink" Target="http://en.wikipedia.org/wiki/Random" TargetMode="External"/><Relationship Id="rId5" Type="http://schemas.openxmlformats.org/officeDocument/2006/relationships/hyperlink" Target="http://en.wikipedia.org/wiki/Physical_quantity" TargetMode="External"/><Relationship Id="rId4" Type="http://schemas.openxmlformats.org/officeDocument/2006/relationships/hyperlink" Target="http://en.wikipedia.org/wiki/Time-invariant" TargetMode="External"/><Relationship Id="rId9" Type="http://schemas.openxmlformats.org/officeDocument/2006/relationships/hyperlink" Target="http://en.wikipedia.org/wiki/Arithmetic_mea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en.wikipedia.org/wiki/Absolute_valu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Psychology" TargetMode="External"/><Relationship Id="rId13" Type="http://schemas.openxmlformats.org/officeDocument/2006/relationships/hyperlink" Target="http://en.wikipedia.org/wiki/Stochastic" TargetMode="External"/><Relationship Id="rId3" Type="http://schemas.openxmlformats.org/officeDocument/2006/relationships/hyperlink" Target="http://en.wikipedia.org/wiki/Physics" TargetMode="External"/><Relationship Id="rId7" Type="http://schemas.openxmlformats.org/officeDocument/2006/relationships/hyperlink" Target="http://en.wikipedia.org/wiki/Insurance" TargetMode="External"/><Relationship Id="rId12" Type="http://schemas.openxmlformats.org/officeDocument/2006/relationships/hyperlink" Target="http://en.wikipedia.org/wiki/Partially_observable" TargetMode="External"/><Relationship Id="rId2" Type="http://schemas.openxmlformats.org/officeDocument/2006/relationships/hyperlink" Target="http://en.wikipedia.org/wiki/Philosophy" TargetMode="External"/><Relationship Id="rId1" Type="http://schemas.openxmlformats.org/officeDocument/2006/relationships/slideLayout" Target="../slideLayouts/slideLayout2.xml"/><Relationship Id="rId6" Type="http://schemas.openxmlformats.org/officeDocument/2006/relationships/hyperlink" Target="http://en.wikipedia.org/wiki/Finance" TargetMode="External"/><Relationship Id="rId11" Type="http://schemas.openxmlformats.org/officeDocument/2006/relationships/hyperlink" Target="http://en.wikipedia.org/wiki/Information_science" TargetMode="External"/><Relationship Id="rId5" Type="http://schemas.openxmlformats.org/officeDocument/2006/relationships/hyperlink" Target="http://en.wikipedia.org/wiki/Economics" TargetMode="External"/><Relationship Id="rId15" Type="http://schemas.openxmlformats.org/officeDocument/2006/relationships/hyperlink" Target="http://en.wikipedia.org/wiki/Laziness" TargetMode="External"/><Relationship Id="rId10" Type="http://schemas.openxmlformats.org/officeDocument/2006/relationships/hyperlink" Target="http://en.wikipedia.org/wiki/Engineering" TargetMode="External"/><Relationship Id="rId4" Type="http://schemas.openxmlformats.org/officeDocument/2006/relationships/hyperlink" Target="http://en.wikipedia.org/wiki/Statistics" TargetMode="External"/><Relationship Id="rId9" Type="http://schemas.openxmlformats.org/officeDocument/2006/relationships/hyperlink" Target="http://en.wikipedia.org/wiki/Sociology" TargetMode="External"/><Relationship Id="rId14" Type="http://schemas.openxmlformats.org/officeDocument/2006/relationships/hyperlink" Target="http://en.wikipedia.org/wiki/Ignorance"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Accuracy_and_precision" TargetMode="External"/><Relationship Id="rId2" Type="http://schemas.openxmlformats.org/officeDocument/2006/relationships/hyperlink" Target="http://en.wikipedia.org/wiki/Numerical_digi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en.wikipedia.org/wiki/Units_of_measurement" TargetMode="External"/><Relationship Id="rId3" Type="http://schemas.openxmlformats.org/officeDocument/2006/relationships/hyperlink" Target="http://en.wikipedia.org/wiki/Metric_system" TargetMode="External"/><Relationship Id="rId7" Type="http://schemas.openxmlformats.org/officeDocument/2006/relationships/hyperlink" Target="http://en.wikipedia.org/wiki/Coherence_(units_of_measurement)" TargetMode="External"/><Relationship Id="rId12" Type="http://schemas.openxmlformats.org/officeDocument/2006/relationships/hyperlink" Target="http://en.wikipedia.org/wiki/International_System_of_Quantities" TargetMode="External"/><Relationship Id="rId2" Type="http://schemas.openxmlformats.org/officeDocument/2006/relationships/hyperlink" Target="http://en.wikipedia.org/wiki/French_language" TargetMode="External"/><Relationship Id="rId1" Type="http://schemas.openxmlformats.org/officeDocument/2006/relationships/slideLayout" Target="../slideLayouts/slideLayout2.xml"/><Relationship Id="rId6" Type="http://schemas.openxmlformats.org/officeDocument/2006/relationships/hyperlink" Target="http://en.wikipedia.org/wiki/Science" TargetMode="External"/><Relationship Id="rId11" Type="http://schemas.openxmlformats.org/officeDocument/2006/relationships/hyperlink" Target="http://en.wikipedia.org/wiki/Metric_prefix" TargetMode="External"/><Relationship Id="rId5" Type="http://schemas.openxmlformats.org/officeDocument/2006/relationships/hyperlink" Target="http://en.wikipedia.org/wiki/Commerce" TargetMode="External"/><Relationship Id="rId10" Type="http://schemas.openxmlformats.org/officeDocument/2006/relationships/hyperlink" Target="http://en.wikipedia.org/wiki/SI_derived_unit" TargetMode="External"/><Relationship Id="rId4" Type="http://schemas.openxmlformats.org/officeDocument/2006/relationships/hyperlink" Target="http://en.wikipedia.org/wiki/Systems_of_measurement" TargetMode="External"/><Relationship Id="rId9" Type="http://schemas.openxmlformats.org/officeDocument/2006/relationships/hyperlink" Target="http://en.wikipedia.org/wiki/SI_base_unit"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Force" TargetMode="External"/><Relationship Id="rId3" Type="http://schemas.openxmlformats.org/officeDocument/2006/relationships/hyperlink" Target="http://en.wikipedia.org/wiki/Natural_science" TargetMode="External"/><Relationship Id="rId7" Type="http://schemas.openxmlformats.org/officeDocument/2006/relationships/hyperlink" Target="http://en.wikipedia.org/wiki/Energy" TargetMode="External"/><Relationship Id="rId2" Type="http://schemas.openxmlformats.org/officeDocument/2006/relationships/hyperlink" Target="http://en.wikipedia.org/wiki/Ancient_Greek" TargetMode="External"/><Relationship Id="rId1" Type="http://schemas.openxmlformats.org/officeDocument/2006/relationships/slideLayout" Target="../slideLayouts/slideLayout2.xml"/><Relationship Id="rId6" Type="http://schemas.openxmlformats.org/officeDocument/2006/relationships/hyperlink" Target="http://en.wikipedia.org/wiki/Spacetime" TargetMode="External"/><Relationship Id="rId5" Type="http://schemas.openxmlformats.org/officeDocument/2006/relationships/hyperlink" Target="http://en.wikipedia.org/wiki/Motion_(physics)" TargetMode="External"/><Relationship Id="rId10" Type="http://schemas.openxmlformats.org/officeDocument/2006/relationships/hyperlink" Target="http://en.wikipedia.org/wiki/Universe" TargetMode="External"/><Relationship Id="rId4" Type="http://schemas.openxmlformats.org/officeDocument/2006/relationships/hyperlink" Target="http://en.wikipedia.org/wiki/Matter" TargetMode="External"/><Relationship Id="rId9" Type="http://schemas.openxmlformats.org/officeDocument/2006/relationships/hyperlink" Target="http://en.wikipedia.org/wiki/Natur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Temperature" TargetMode="External"/><Relationship Id="rId13" Type="http://schemas.openxmlformats.org/officeDocument/2006/relationships/hyperlink" Target="http://en.wikipedia.org/wiki/Inertial_confinement" TargetMode="External"/><Relationship Id="rId18" Type="http://schemas.openxmlformats.org/officeDocument/2006/relationships/hyperlink" Target="http://en.wikipedia.org/wiki/Electrical_generator" TargetMode="External"/><Relationship Id="rId3" Type="http://schemas.openxmlformats.org/officeDocument/2006/relationships/hyperlink" Target="http://en.wikipedia.org/wiki/Nuclear_fusion" TargetMode="External"/><Relationship Id="rId7" Type="http://schemas.openxmlformats.org/officeDocument/2006/relationships/hyperlink" Target="http://en.wikipedia.org/wiki/Strong_nuclear_force" TargetMode="External"/><Relationship Id="rId12" Type="http://schemas.openxmlformats.org/officeDocument/2006/relationships/hyperlink" Target="http://en.wikipedia.org/wiki/Tokamak" TargetMode="External"/><Relationship Id="rId17" Type="http://schemas.openxmlformats.org/officeDocument/2006/relationships/hyperlink" Target="http://en.wikipedia.org/wiki/Steam_turbine" TargetMode="External"/><Relationship Id="rId2" Type="http://schemas.openxmlformats.org/officeDocument/2006/relationships/hyperlink" Target="http://en.wikipedia.org/wiki/Energy" TargetMode="External"/><Relationship Id="rId16" Type="http://schemas.openxmlformats.org/officeDocument/2006/relationships/hyperlink" Target="http://en.wikipedia.org/wiki/Heat" TargetMode="External"/><Relationship Id="rId20" Type="http://schemas.openxmlformats.org/officeDocument/2006/relationships/hyperlink" Target="http://en.wikipedia.org/wiki/Power_station" TargetMode="External"/><Relationship Id="rId1" Type="http://schemas.openxmlformats.org/officeDocument/2006/relationships/slideLayout" Target="../slideLayouts/slideLayout2.xml"/><Relationship Id="rId6" Type="http://schemas.openxmlformats.org/officeDocument/2006/relationships/hyperlink" Target="http://en.wikipedia.org/wiki/Binding_energy" TargetMode="External"/><Relationship Id="rId11" Type="http://schemas.openxmlformats.org/officeDocument/2006/relationships/hyperlink" Target="http://en.wikipedia.org/wiki/Magnetic_confinement" TargetMode="External"/><Relationship Id="rId5" Type="http://schemas.openxmlformats.org/officeDocument/2006/relationships/hyperlink" Target="http://en.wikipedia.org/wiki/Fission_power" TargetMode="External"/><Relationship Id="rId15" Type="http://schemas.openxmlformats.org/officeDocument/2006/relationships/hyperlink" Target="http://en.wikipedia.org/wiki/Plasma_%28physics%29" TargetMode="External"/><Relationship Id="rId10" Type="http://schemas.openxmlformats.org/officeDocument/2006/relationships/hyperlink" Target="http://en.wikipedia.org/wiki/Steam_engine" TargetMode="External"/><Relationship Id="rId19" Type="http://schemas.openxmlformats.org/officeDocument/2006/relationships/hyperlink" Target="http://en.wikipedia.org/wiki/Fossil_fuel" TargetMode="External"/><Relationship Id="rId4" Type="http://schemas.openxmlformats.org/officeDocument/2006/relationships/hyperlink" Target="http://en.wikipedia.org/wiki/Atomic_nucleus" TargetMode="External"/><Relationship Id="rId9" Type="http://schemas.openxmlformats.org/officeDocument/2006/relationships/hyperlink" Target="http://en.wikipedia.org/wiki/Plasma_physics" TargetMode="External"/><Relationship Id="rId14" Type="http://schemas.openxmlformats.org/officeDocument/2006/relationships/hyperlink" Target="http://en.wikipedia.org/wiki/Las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772400" cy="1470025"/>
          </a:xfrm>
        </p:spPr>
        <p:txBody>
          <a:bodyPr>
            <a:noAutofit/>
          </a:bodyPr>
          <a:lstStyle/>
          <a:p>
            <a:r>
              <a:rPr lang="ru-RU" sz="9600" b="1" dirty="0"/>
              <a:t>Physics</a:t>
            </a:r>
            <a:r>
              <a:rPr lang="ru-RU" sz="9600" dirty="0"/>
              <a:t> </a:t>
            </a:r>
            <a:r>
              <a:rPr lang="en-US" sz="9600" dirty="0" smtClean="0"/>
              <a:t>1</a:t>
            </a:r>
            <a:endParaRPr lang="en-US" sz="9600" dirty="0"/>
          </a:p>
        </p:txBody>
      </p:sp>
      <p:sp>
        <p:nvSpPr>
          <p:cNvPr id="3" name="Subtitle 2"/>
          <p:cNvSpPr>
            <a:spLocks noGrp="1"/>
          </p:cNvSpPr>
          <p:nvPr>
            <p:ph type="subTitle" idx="1"/>
          </p:nvPr>
        </p:nvSpPr>
        <p:spPr>
          <a:xfrm>
            <a:off x="1371600" y="1752600"/>
            <a:ext cx="6400800" cy="3886200"/>
          </a:xfrm>
        </p:spPr>
        <p:txBody>
          <a:bodyPr>
            <a:normAutofit fontScale="77500" lnSpcReduction="20000"/>
          </a:bodyPr>
          <a:lstStyle/>
          <a:p>
            <a:r>
              <a:rPr lang="en-US" dirty="0">
                <a:solidFill>
                  <a:schemeClr val="tx1"/>
                </a:solidFill>
              </a:rPr>
              <a:t>Definitions</a:t>
            </a:r>
          </a:p>
          <a:p>
            <a:r>
              <a:rPr lang="en-US" dirty="0">
                <a:solidFill>
                  <a:schemeClr val="tx1"/>
                </a:solidFill>
              </a:rPr>
              <a:t>Importance of </a:t>
            </a:r>
            <a:r>
              <a:rPr lang="en-US" dirty="0" smtClean="0">
                <a:solidFill>
                  <a:schemeClr val="tx1"/>
                </a:solidFill>
              </a:rPr>
              <a:t>physics</a:t>
            </a:r>
          </a:p>
          <a:p>
            <a:r>
              <a:rPr lang="en-US" dirty="0" smtClean="0">
                <a:solidFill>
                  <a:schemeClr val="tx1"/>
                </a:solidFill>
              </a:rPr>
              <a:t>Everyday life physics</a:t>
            </a:r>
          </a:p>
          <a:p>
            <a:r>
              <a:rPr lang="en-US" dirty="0" smtClean="0">
                <a:solidFill>
                  <a:schemeClr val="tx1"/>
                </a:solidFill>
              </a:rPr>
              <a:t>Relation of physics to other fields</a:t>
            </a:r>
            <a:endParaRPr lang="en-US" dirty="0">
              <a:solidFill>
                <a:schemeClr val="tx1"/>
              </a:solidFill>
            </a:endParaRPr>
          </a:p>
          <a:p>
            <a:r>
              <a:rPr lang="en-US" dirty="0" smtClean="0">
                <a:solidFill>
                  <a:schemeClr val="tx1"/>
                </a:solidFill>
              </a:rPr>
              <a:t>History of physics</a:t>
            </a:r>
            <a:endParaRPr lang="en-US" dirty="0">
              <a:solidFill>
                <a:schemeClr val="tx1"/>
              </a:solidFill>
            </a:endParaRPr>
          </a:p>
          <a:p>
            <a:r>
              <a:rPr lang="en-US" dirty="0">
                <a:solidFill>
                  <a:schemeClr val="tx1"/>
                </a:solidFill>
              </a:rPr>
              <a:t>Theories, models, principles and </a:t>
            </a:r>
            <a:r>
              <a:rPr lang="en-US" dirty="0" smtClean="0">
                <a:solidFill>
                  <a:schemeClr val="tx1"/>
                </a:solidFill>
              </a:rPr>
              <a:t>laws</a:t>
            </a:r>
            <a:endParaRPr lang="en-US" dirty="0">
              <a:solidFill>
                <a:schemeClr val="tx1"/>
              </a:solidFill>
            </a:endParaRPr>
          </a:p>
          <a:p>
            <a:r>
              <a:rPr lang="en-US" dirty="0">
                <a:solidFill>
                  <a:schemeClr val="tx1"/>
                </a:solidFill>
              </a:rPr>
              <a:t>Measurements</a:t>
            </a:r>
          </a:p>
          <a:p>
            <a:r>
              <a:rPr lang="en-US" dirty="0" smtClean="0">
                <a:solidFill>
                  <a:schemeClr val="tx1"/>
                </a:solidFill>
              </a:rPr>
              <a:t>Kinematics</a:t>
            </a:r>
          </a:p>
          <a:p>
            <a:r>
              <a:rPr lang="en-US" dirty="0" smtClean="0">
                <a:solidFill>
                  <a:schemeClr val="tx1"/>
                </a:solidFill>
              </a:rPr>
              <a:t>Exercises</a:t>
            </a:r>
            <a:endParaRPr lang="en-US" dirty="0">
              <a:solidFill>
                <a:schemeClr val="tx1"/>
              </a:solidFill>
            </a:endParaRPr>
          </a:p>
          <a:p>
            <a:r>
              <a:rPr lang="en-US" dirty="0">
                <a:solidFill>
                  <a:schemeClr val="tx1"/>
                </a:solidFill>
              </a:rPr>
              <a:t>Bibliography</a:t>
            </a:r>
          </a:p>
        </p:txBody>
      </p:sp>
    </p:spTree>
    <p:extLst>
      <p:ext uri="{BB962C8B-B14F-4D97-AF65-F5344CB8AC3E}">
        <p14:creationId xmlns:p14="http://schemas.microsoft.com/office/powerpoint/2010/main" val="1210556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Higgs </a:t>
            </a:r>
            <a:r>
              <a:rPr lang="en-US" b="1" dirty="0" smtClean="0"/>
              <a:t>boson</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marL="0" indent="0">
              <a:buNone/>
            </a:pPr>
            <a:r>
              <a:rPr lang="en-US" dirty="0"/>
              <a:t>The </a:t>
            </a:r>
            <a:r>
              <a:rPr lang="en-US" b="1" dirty="0"/>
              <a:t>Higgs boson</a:t>
            </a:r>
            <a:r>
              <a:rPr lang="en-US" dirty="0"/>
              <a:t> or </a:t>
            </a:r>
            <a:r>
              <a:rPr lang="en-US" b="1" dirty="0"/>
              <a:t>Higgs particle</a:t>
            </a:r>
            <a:r>
              <a:rPr lang="en-US" dirty="0"/>
              <a:t> is an </a:t>
            </a:r>
            <a:r>
              <a:rPr lang="en-US" dirty="0">
                <a:hlinkClick r:id="rId2" tooltip="Elementary particle"/>
              </a:rPr>
              <a:t>elementary particle</a:t>
            </a:r>
            <a:r>
              <a:rPr lang="en-US" dirty="0"/>
              <a:t> in the </a:t>
            </a:r>
            <a:r>
              <a:rPr lang="en-US" dirty="0">
                <a:hlinkClick r:id="rId3" tooltip="Standard Model"/>
              </a:rPr>
              <a:t>Standard Model</a:t>
            </a:r>
            <a:r>
              <a:rPr lang="en-US" dirty="0"/>
              <a:t> of </a:t>
            </a:r>
            <a:r>
              <a:rPr lang="en-US" dirty="0">
                <a:hlinkClick r:id="rId4" tooltip="Particle physics"/>
              </a:rPr>
              <a:t>Particle physics</a:t>
            </a:r>
            <a:r>
              <a:rPr lang="en-US" dirty="0"/>
              <a:t>. Its main relevance is that it is the smallest possible excitation of the </a:t>
            </a:r>
            <a:r>
              <a:rPr lang="en-US" b="1" dirty="0"/>
              <a:t>Higgs </a:t>
            </a:r>
            <a:r>
              <a:rPr lang="en-US" b="1" dirty="0" smtClean="0"/>
              <a:t>field</a:t>
            </a:r>
            <a:r>
              <a:rPr lang="en-US" dirty="0" smtClean="0"/>
              <a:t> </a:t>
            </a:r>
            <a:r>
              <a:rPr lang="en-US" dirty="0"/>
              <a:t>– a </a:t>
            </a:r>
            <a:r>
              <a:rPr lang="en-US" dirty="0">
                <a:hlinkClick r:id="rId5" tooltip="Field (physics)"/>
              </a:rPr>
              <a:t>field</a:t>
            </a:r>
            <a:r>
              <a:rPr lang="en-US" dirty="0"/>
              <a:t> that unlike the more familiar </a:t>
            </a:r>
            <a:r>
              <a:rPr lang="en-US" dirty="0">
                <a:hlinkClick r:id="rId6" tooltip="Electromagnetic field"/>
              </a:rPr>
              <a:t>electromagnetic field</a:t>
            </a:r>
            <a:r>
              <a:rPr lang="en-US" dirty="0"/>
              <a:t> cannot be "turned off", but instead takes a constant value almost everywhere. The presence of this field explains </a:t>
            </a:r>
            <a:r>
              <a:rPr lang="en-US" dirty="0">
                <a:hlinkClick r:id="rId7" tooltip="Mass generation"/>
              </a:rPr>
              <a:t>why some fundamental particles have mass</a:t>
            </a:r>
            <a:r>
              <a:rPr lang="en-US" dirty="0"/>
              <a:t> while the </a:t>
            </a:r>
            <a:r>
              <a:rPr lang="en-US" dirty="0">
                <a:hlinkClick r:id="rId8" tooltip="Symmetry (physics)"/>
              </a:rPr>
              <a:t>symmetries</a:t>
            </a:r>
            <a:r>
              <a:rPr lang="en-US" dirty="0"/>
              <a:t> controlling their interactions should require them to be massless, and why the </a:t>
            </a:r>
            <a:r>
              <a:rPr lang="en-US" dirty="0">
                <a:hlinkClick r:id="rId9" tooltip="Weak force"/>
              </a:rPr>
              <a:t>weak force</a:t>
            </a:r>
            <a:r>
              <a:rPr lang="en-US" dirty="0"/>
              <a:t> has a much shorter range than the </a:t>
            </a:r>
            <a:r>
              <a:rPr lang="en-US" dirty="0">
                <a:hlinkClick r:id="rId10" tooltip="Electromagnetic force"/>
              </a:rPr>
              <a:t>electromagnetic force</a:t>
            </a:r>
            <a:r>
              <a:rPr lang="en-US" dirty="0" smtClean="0"/>
              <a:t>.</a:t>
            </a:r>
            <a:endParaRPr lang="en-US" dirty="0"/>
          </a:p>
        </p:txBody>
      </p:sp>
    </p:spTree>
    <p:extLst>
      <p:ext uri="{BB962C8B-B14F-4D97-AF65-F5344CB8AC3E}">
        <p14:creationId xmlns:p14="http://schemas.microsoft.com/office/powerpoint/2010/main" val="2481683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Everyday life physics</a:t>
            </a:r>
            <a:endParaRPr lang="en-US" sz="7200" dirty="0"/>
          </a:p>
        </p:txBody>
      </p:sp>
      <p:sp>
        <p:nvSpPr>
          <p:cNvPr id="3" name="Content Placeholder 2"/>
          <p:cNvSpPr>
            <a:spLocks noGrp="1"/>
          </p:cNvSpPr>
          <p:nvPr>
            <p:ph idx="1"/>
          </p:nvPr>
        </p:nvSpPr>
        <p:spPr/>
        <p:txBody>
          <a:bodyPr>
            <a:normAutofit fontScale="92500" lnSpcReduction="10000"/>
          </a:bodyPr>
          <a:lstStyle/>
          <a:p>
            <a:r>
              <a:rPr lang="en-US" sz="4000" dirty="0"/>
              <a:t>Why are the skies blue, </a:t>
            </a:r>
            <a:endParaRPr lang="en-US" sz="4000" dirty="0" smtClean="0"/>
          </a:p>
          <a:p>
            <a:r>
              <a:rPr lang="en-US" sz="4000" dirty="0" smtClean="0"/>
              <a:t>clouds </a:t>
            </a:r>
            <a:r>
              <a:rPr lang="en-US" sz="4000" dirty="0"/>
              <a:t>white, and </a:t>
            </a:r>
            <a:endParaRPr lang="en-US" sz="4000" dirty="0" smtClean="0"/>
          </a:p>
          <a:p>
            <a:r>
              <a:rPr lang="en-US" sz="4000" dirty="0" smtClean="0"/>
              <a:t>sunrise </a:t>
            </a:r>
            <a:r>
              <a:rPr lang="en-US" sz="4000" dirty="0"/>
              <a:t>and sunset red? (romantic)</a:t>
            </a:r>
          </a:p>
          <a:p>
            <a:r>
              <a:rPr lang="en-US" sz="4000" dirty="0"/>
              <a:t>How can airplane and helicopter fly</a:t>
            </a:r>
            <a:r>
              <a:rPr lang="en-US" sz="4000" dirty="0" smtClean="0"/>
              <a:t>?</a:t>
            </a:r>
          </a:p>
          <a:p>
            <a:r>
              <a:rPr lang="en-US" sz="4000" dirty="0"/>
              <a:t>Vendor bicycle wrongly designed</a:t>
            </a:r>
          </a:p>
          <a:p>
            <a:r>
              <a:rPr lang="en-US" sz="4000" dirty="0"/>
              <a:t>Small wheels and wrongly designed </a:t>
            </a:r>
            <a:r>
              <a:rPr lang="en-US" sz="4000" dirty="0" smtClean="0"/>
              <a:t>bikes</a:t>
            </a:r>
            <a:endParaRPr lang="en-US" sz="4000" dirty="0"/>
          </a:p>
        </p:txBody>
      </p:sp>
    </p:spTree>
    <p:extLst>
      <p:ext uri="{BB962C8B-B14F-4D97-AF65-F5344CB8AC3E}">
        <p14:creationId xmlns:p14="http://schemas.microsoft.com/office/powerpoint/2010/main" val="1201276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Relation of physics to other fields</a:t>
            </a:r>
            <a:endParaRPr lang="en-US" dirty="0">
              <a:solidFill>
                <a:srgbClr val="FF0000"/>
              </a:solidFill>
            </a:endParaRPr>
          </a:p>
        </p:txBody>
      </p:sp>
      <p:sp>
        <p:nvSpPr>
          <p:cNvPr id="3" name="Content Placeholder 2"/>
          <p:cNvSpPr>
            <a:spLocks noGrp="1"/>
          </p:cNvSpPr>
          <p:nvPr>
            <p:ph idx="1"/>
          </p:nvPr>
        </p:nvSpPr>
        <p:spPr/>
        <p:txBody>
          <a:bodyPr/>
          <a:lstStyle/>
          <a:p>
            <a:r>
              <a:rPr lang="en-US" dirty="0"/>
              <a:t>Telematics</a:t>
            </a:r>
          </a:p>
          <a:p>
            <a:r>
              <a:rPr lang="en-US" dirty="0"/>
              <a:t>Food technology and other technologies</a:t>
            </a:r>
          </a:p>
          <a:p>
            <a:r>
              <a:rPr lang="en-US" dirty="0"/>
              <a:t>Agro-business</a:t>
            </a:r>
          </a:p>
          <a:p>
            <a:r>
              <a:rPr lang="en-US" dirty="0"/>
              <a:t>mechanics</a:t>
            </a:r>
          </a:p>
          <a:p>
            <a:r>
              <a:rPr lang="en-US" dirty="0"/>
              <a:t>Biology</a:t>
            </a:r>
          </a:p>
          <a:p>
            <a:r>
              <a:rPr lang="en-US" dirty="0"/>
              <a:t>Economics</a:t>
            </a:r>
          </a:p>
          <a:p>
            <a:r>
              <a:rPr lang="en-US" dirty="0"/>
              <a:t>Constructions</a:t>
            </a:r>
          </a:p>
        </p:txBody>
      </p:sp>
    </p:spTree>
    <p:extLst>
      <p:ext uri="{BB962C8B-B14F-4D97-AF65-F5344CB8AC3E}">
        <p14:creationId xmlns:p14="http://schemas.microsoft.com/office/powerpoint/2010/main" val="3272730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t>History of physics</a:t>
            </a:r>
            <a:endParaRPr lang="en-US" sz="8800" dirty="0"/>
          </a:p>
        </p:txBody>
      </p:sp>
      <p:sp>
        <p:nvSpPr>
          <p:cNvPr id="3" name="Content Placeholder 2"/>
          <p:cNvSpPr>
            <a:spLocks noGrp="1"/>
          </p:cNvSpPr>
          <p:nvPr>
            <p:ph idx="1"/>
          </p:nvPr>
        </p:nvSpPr>
        <p:spPr/>
        <p:txBody>
          <a:bodyPr/>
          <a:lstStyle/>
          <a:p>
            <a:r>
              <a:rPr lang="ru-RU" b="1" dirty="0"/>
              <a:t>Ptolemy</a:t>
            </a:r>
            <a:r>
              <a:rPr lang="ru-RU" dirty="0"/>
              <a:t> c. AD 90 – c. 168</a:t>
            </a:r>
            <a:r>
              <a:rPr lang="en-US" dirty="0"/>
              <a:t>,</a:t>
            </a:r>
            <a:r>
              <a:rPr lang="ru-RU" dirty="0"/>
              <a:t> was a </a:t>
            </a:r>
            <a:r>
              <a:rPr lang="ru-RU" u="sng" dirty="0">
                <a:hlinkClick r:id="rId2" tooltip="Greeks in Egypt"/>
              </a:rPr>
              <a:t>Greco-Egyptian</a:t>
            </a:r>
            <a:r>
              <a:rPr lang="ru-RU" dirty="0"/>
              <a:t> writer of </a:t>
            </a:r>
            <a:r>
              <a:rPr lang="ru-RU" u="sng" dirty="0">
                <a:hlinkClick r:id="rId3" tooltip="Alexandria"/>
              </a:rPr>
              <a:t>Alexandria</a:t>
            </a:r>
            <a:r>
              <a:rPr lang="ru-RU" dirty="0"/>
              <a:t>, known as a </a:t>
            </a:r>
            <a:r>
              <a:rPr lang="ru-RU" u="sng" dirty="0">
                <a:hlinkClick r:id="rId4" tooltip="Mathematician"/>
              </a:rPr>
              <a:t>mathematician</a:t>
            </a:r>
            <a:r>
              <a:rPr lang="ru-RU" dirty="0"/>
              <a:t>, </a:t>
            </a:r>
            <a:r>
              <a:rPr lang="ru-RU" u="sng" dirty="0">
                <a:hlinkClick r:id="rId5" tooltip="Astronomer"/>
              </a:rPr>
              <a:t>astronomer</a:t>
            </a:r>
            <a:r>
              <a:rPr lang="en-US" dirty="0"/>
              <a:t>, etc. </a:t>
            </a:r>
          </a:p>
          <a:p>
            <a:r>
              <a:rPr lang="ru-RU" b="1" dirty="0"/>
              <a:t>Copernicus</a:t>
            </a:r>
            <a:r>
              <a:rPr lang="ru-RU" dirty="0"/>
              <a:t> (19 February 1473 – 24 May 1543) was a </a:t>
            </a:r>
            <a:r>
              <a:rPr lang="ru-RU" u="sng" dirty="0">
                <a:hlinkClick r:id="rId6" tooltip="Renaissance"/>
              </a:rPr>
              <a:t>Renaissance</a:t>
            </a:r>
            <a:r>
              <a:rPr lang="ru-RU" dirty="0"/>
              <a:t> mathematician and astronomer who formulated a </a:t>
            </a:r>
            <a:r>
              <a:rPr lang="ru-RU" u="sng" dirty="0">
                <a:hlinkClick r:id="rId7" tooltip="Mathematical model"/>
              </a:rPr>
              <a:t>model</a:t>
            </a:r>
            <a:r>
              <a:rPr lang="ru-RU" dirty="0"/>
              <a:t> of </a:t>
            </a:r>
            <a:r>
              <a:rPr lang="ru-RU" u="sng" dirty="0">
                <a:hlinkClick r:id="rId8" tooltip="Celestial spheres"/>
              </a:rPr>
              <a:t>the universe</a:t>
            </a:r>
            <a:r>
              <a:rPr lang="ru-RU" dirty="0"/>
              <a:t> that placed </a:t>
            </a:r>
            <a:r>
              <a:rPr lang="ru-RU" u="sng" dirty="0">
                <a:hlinkClick r:id="rId9" tooltip="Heliocentrism"/>
              </a:rPr>
              <a:t>the Sun rather than the Earth at its center</a:t>
            </a:r>
            <a:r>
              <a:rPr lang="ru-RU" dirty="0" smtClean="0"/>
              <a:t>.</a:t>
            </a:r>
            <a:endParaRPr lang="en-US" dirty="0"/>
          </a:p>
        </p:txBody>
      </p:sp>
    </p:spTree>
    <p:extLst>
      <p:ext uri="{BB962C8B-B14F-4D97-AF65-F5344CB8AC3E}">
        <p14:creationId xmlns:p14="http://schemas.microsoft.com/office/powerpoint/2010/main" val="3138208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 </a:t>
            </a:r>
            <a:r>
              <a:rPr lang="en-US" b="1" dirty="0" smtClean="0"/>
              <a:t>Bruno</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Giordano Bruno</a:t>
            </a:r>
            <a:r>
              <a:rPr lang="en-US" dirty="0"/>
              <a:t> (1548 – February 17, 1600), was an Italian </a:t>
            </a:r>
            <a:r>
              <a:rPr lang="en-US" u="sng" dirty="0">
                <a:hlinkClick r:id="rId2" tooltip="Dominican Order"/>
              </a:rPr>
              <a:t>Dominican</a:t>
            </a:r>
            <a:r>
              <a:rPr lang="en-US" dirty="0"/>
              <a:t> </a:t>
            </a:r>
            <a:r>
              <a:rPr lang="en-US" u="sng" dirty="0">
                <a:hlinkClick r:id="rId3" tooltip="Friar"/>
              </a:rPr>
              <a:t>friar</a:t>
            </a:r>
            <a:r>
              <a:rPr lang="en-US" dirty="0"/>
              <a:t>, </a:t>
            </a:r>
            <a:r>
              <a:rPr lang="en-US" u="sng" dirty="0">
                <a:hlinkClick r:id="rId4" tooltip="Philosopher"/>
              </a:rPr>
              <a:t>philosopher</a:t>
            </a:r>
            <a:r>
              <a:rPr lang="en-US" dirty="0"/>
              <a:t>, </a:t>
            </a:r>
            <a:r>
              <a:rPr lang="en-US" u="sng" dirty="0">
                <a:hlinkClick r:id="rId5" tooltip="Mathematician"/>
              </a:rPr>
              <a:t>mathematician</a:t>
            </a:r>
            <a:r>
              <a:rPr lang="en-US" dirty="0"/>
              <a:t>, </a:t>
            </a:r>
            <a:r>
              <a:rPr lang="en-US" u="sng" dirty="0">
                <a:hlinkClick r:id="rId6" tooltip="Poet"/>
              </a:rPr>
              <a:t>poet</a:t>
            </a:r>
            <a:r>
              <a:rPr lang="en-US" dirty="0"/>
              <a:t>, and </a:t>
            </a:r>
            <a:r>
              <a:rPr lang="en-US" u="sng" dirty="0">
                <a:hlinkClick r:id="rId7" tooltip="Astrologer"/>
              </a:rPr>
              <a:t>astrologer</a:t>
            </a:r>
            <a:r>
              <a:rPr lang="en-US" dirty="0"/>
              <a:t>. He is celebrated for his cosmological theories, which went even further than the then-novel </a:t>
            </a:r>
            <a:r>
              <a:rPr lang="en-US" u="sng" dirty="0">
                <a:hlinkClick r:id="rId8" tooltip="Copernican heliocentrism"/>
              </a:rPr>
              <a:t>Copernican</a:t>
            </a:r>
            <a:r>
              <a:rPr lang="en-US" dirty="0"/>
              <a:t> model, proposing that the </a:t>
            </a:r>
            <a:r>
              <a:rPr lang="en-US" u="sng" dirty="0">
                <a:hlinkClick r:id="rId9" tooltip="Stars"/>
              </a:rPr>
              <a:t>stars</a:t>
            </a:r>
            <a:r>
              <a:rPr lang="en-US" dirty="0"/>
              <a:t> were just distant </a:t>
            </a:r>
            <a:r>
              <a:rPr lang="en-US" u="sng" dirty="0">
                <a:hlinkClick r:id="rId10" tooltip="Suns"/>
              </a:rPr>
              <a:t>suns</a:t>
            </a:r>
            <a:r>
              <a:rPr lang="en-US" dirty="0"/>
              <a:t> surrounded by their own </a:t>
            </a:r>
            <a:r>
              <a:rPr lang="en-US" u="sng" dirty="0" err="1">
                <a:hlinkClick r:id="rId11" tooltip="Exoplanets"/>
              </a:rPr>
              <a:t>exoplanets</a:t>
            </a:r>
            <a:r>
              <a:rPr lang="en-US" dirty="0"/>
              <a:t>, and moreover the possibility that these planets could even foster life of their own (a philosophical position known as </a:t>
            </a:r>
            <a:r>
              <a:rPr lang="en-US" u="sng" dirty="0">
                <a:hlinkClick r:id="rId12" tooltip="Cosmic pluralism"/>
              </a:rPr>
              <a:t>cosmic pluralism</a:t>
            </a:r>
            <a:r>
              <a:rPr lang="en-US" dirty="0"/>
              <a:t>). He also insisted that the universe is in fact infinite, thus having no celestial body at its "center</a:t>
            </a:r>
            <a:r>
              <a:rPr lang="en-US" dirty="0" smtClean="0"/>
              <a:t>".</a:t>
            </a:r>
            <a:endParaRPr lang="en-US" dirty="0"/>
          </a:p>
        </p:txBody>
      </p:sp>
    </p:spTree>
    <p:extLst>
      <p:ext uri="{BB962C8B-B14F-4D97-AF65-F5344CB8AC3E}">
        <p14:creationId xmlns:p14="http://schemas.microsoft.com/office/powerpoint/2010/main" val="2120895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 </a:t>
            </a:r>
            <a:r>
              <a:rPr lang="ru-RU" b="1" dirty="0" smtClean="0"/>
              <a:t>Galileo</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ru-RU" b="1" dirty="0"/>
              <a:t>Galileo Galilei</a:t>
            </a:r>
            <a:r>
              <a:rPr lang="ru-RU" dirty="0"/>
              <a:t> (15 February 1564 – 8 January 1642), often known </a:t>
            </a:r>
            <a:r>
              <a:rPr lang="ru-RU" u="sng" dirty="0">
                <a:hlinkClick r:id="rId2" tooltip="Mononym"/>
              </a:rPr>
              <a:t>mononymously</a:t>
            </a:r>
            <a:r>
              <a:rPr lang="ru-RU" dirty="0"/>
              <a:t> as </a:t>
            </a:r>
            <a:r>
              <a:rPr lang="ru-RU" b="1" dirty="0"/>
              <a:t>Galileo</a:t>
            </a:r>
            <a:r>
              <a:rPr lang="ru-RU" dirty="0"/>
              <a:t>, was an Italian </a:t>
            </a:r>
            <a:r>
              <a:rPr lang="ru-RU" u="sng" dirty="0">
                <a:hlinkClick r:id="rId3" tooltip="Physicist"/>
              </a:rPr>
              <a:t>physicist</a:t>
            </a:r>
            <a:r>
              <a:rPr lang="ru-RU" dirty="0"/>
              <a:t>, </a:t>
            </a:r>
            <a:r>
              <a:rPr lang="ru-RU" u="sng" dirty="0">
                <a:hlinkClick r:id="rId4" tooltip="Mathematician"/>
              </a:rPr>
              <a:t>mathematician</a:t>
            </a:r>
            <a:r>
              <a:rPr lang="ru-RU" dirty="0"/>
              <a:t>, </a:t>
            </a:r>
            <a:r>
              <a:rPr lang="ru-RU" u="sng" dirty="0">
                <a:hlinkClick r:id="rId5" tooltip="Engineer"/>
              </a:rPr>
              <a:t>engineer</a:t>
            </a:r>
            <a:r>
              <a:rPr lang="ru-RU" dirty="0"/>
              <a:t>, </a:t>
            </a:r>
            <a:r>
              <a:rPr lang="ru-RU" u="sng" dirty="0">
                <a:hlinkClick r:id="rId6" tooltip="Astronomer"/>
              </a:rPr>
              <a:t>astronomer</a:t>
            </a:r>
            <a:r>
              <a:rPr lang="ru-RU" dirty="0"/>
              <a:t>, and </a:t>
            </a:r>
            <a:r>
              <a:rPr lang="ru-RU" u="sng" dirty="0">
                <a:hlinkClick r:id="rId7" tooltip="Philosopher"/>
              </a:rPr>
              <a:t>philosopher</a:t>
            </a:r>
            <a:r>
              <a:rPr lang="ru-RU" dirty="0"/>
              <a:t> who played a major role in the </a:t>
            </a:r>
            <a:r>
              <a:rPr lang="ru-RU" u="sng" dirty="0">
                <a:hlinkClick r:id="rId8" tooltip="Scientific Revolution"/>
              </a:rPr>
              <a:t>scientific revolution</a:t>
            </a:r>
            <a:r>
              <a:rPr lang="ru-RU" dirty="0"/>
              <a:t>. His achievements include improvements to the </a:t>
            </a:r>
            <a:r>
              <a:rPr lang="ru-RU" u="sng" dirty="0">
                <a:hlinkClick r:id="rId9" tooltip="Telescope"/>
              </a:rPr>
              <a:t>telescope</a:t>
            </a:r>
            <a:r>
              <a:rPr lang="ru-RU" dirty="0"/>
              <a:t> and consequent astronomical observations and support for </a:t>
            </a:r>
            <a:r>
              <a:rPr lang="ru-RU" u="sng" dirty="0">
                <a:hlinkClick r:id="rId10" tooltip="Nicolaus Copernicus"/>
              </a:rPr>
              <a:t>Copernicanism</a:t>
            </a:r>
            <a:r>
              <a:rPr lang="ru-RU" dirty="0"/>
              <a:t>. Galileo has been called the "father of modern </a:t>
            </a:r>
            <a:r>
              <a:rPr lang="ru-RU" u="sng" dirty="0">
                <a:hlinkClick r:id="rId11" tooltip="Observational astronomy"/>
              </a:rPr>
              <a:t>observational astronomy</a:t>
            </a:r>
            <a:r>
              <a:rPr lang="ru-RU" dirty="0"/>
              <a:t>", the "father of modern </a:t>
            </a:r>
            <a:r>
              <a:rPr lang="ru-RU" u="sng" dirty="0">
                <a:hlinkClick r:id="rId12" tooltip="Physics"/>
              </a:rPr>
              <a:t>physics</a:t>
            </a:r>
            <a:r>
              <a:rPr lang="ru-RU" dirty="0"/>
              <a:t>", the "father of science", and "the Father of Modern Science".</a:t>
            </a:r>
            <a:r>
              <a:rPr lang="ru-RU" b="1" dirty="0"/>
              <a:t> </a:t>
            </a:r>
            <a:endParaRPr lang="en-US" dirty="0"/>
          </a:p>
        </p:txBody>
      </p:sp>
    </p:spTree>
    <p:extLst>
      <p:ext uri="{BB962C8B-B14F-4D97-AF65-F5344CB8AC3E}">
        <p14:creationId xmlns:p14="http://schemas.microsoft.com/office/powerpoint/2010/main" val="4288424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 </a:t>
            </a:r>
            <a:r>
              <a:rPr lang="ru-RU" b="1" dirty="0" smtClean="0"/>
              <a:t>Newton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ru-RU" b="1" dirty="0"/>
              <a:t>Newton</a:t>
            </a:r>
            <a:r>
              <a:rPr lang="ru-RU" dirty="0"/>
              <a:t> (25 December 1642 – 20 March </a:t>
            </a:r>
            <a:r>
              <a:rPr lang="ru-RU" u="sng" dirty="0">
                <a:hlinkClick r:id="rId2" tooltip="Old Style and New Style dates"/>
              </a:rPr>
              <a:t>1726/7</a:t>
            </a:r>
            <a:r>
              <a:rPr lang="ru-RU" dirty="0"/>
              <a:t>) was an English </a:t>
            </a:r>
            <a:r>
              <a:rPr lang="ru-RU" u="sng" dirty="0">
                <a:hlinkClick r:id="rId3" tooltip="Physics"/>
              </a:rPr>
              <a:t>physicist</a:t>
            </a:r>
            <a:r>
              <a:rPr lang="ru-RU" dirty="0"/>
              <a:t> and </a:t>
            </a:r>
            <a:r>
              <a:rPr lang="ru-RU" u="sng" dirty="0">
                <a:hlinkClick r:id="rId4" tooltip="Mathematics"/>
              </a:rPr>
              <a:t>mathematician</a:t>
            </a:r>
            <a:r>
              <a:rPr lang="ru-RU" dirty="0"/>
              <a:t> (described in his own day as a "</a:t>
            </a:r>
            <a:r>
              <a:rPr lang="ru-RU" u="sng" dirty="0">
                <a:hlinkClick r:id="rId5" tooltip="Natural philosophy"/>
              </a:rPr>
              <a:t>natural philosopher</a:t>
            </a:r>
            <a:r>
              <a:rPr lang="ru-RU" dirty="0"/>
              <a:t>") who is widely recognised as one of the most influential scientists of all time and as a key figure in the </a:t>
            </a:r>
            <a:r>
              <a:rPr lang="ru-RU" u="sng" dirty="0">
                <a:hlinkClick r:id="rId6" tooltip="Scientific revolution"/>
              </a:rPr>
              <a:t>scientific revolution</a:t>
            </a:r>
            <a:r>
              <a:rPr lang="ru-RU" dirty="0"/>
              <a:t>. His book </a:t>
            </a:r>
            <a:r>
              <a:rPr lang="ru-RU" i="1" u="sng" dirty="0">
                <a:hlinkClick r:id="rId7" tooltip="Philosophiæ Naturalis Principia Mathematica"/>
              </a:rPr>
              <a:t>Philosophiæ Naturalis Principia Mathematica</a:t>
            </a:r>
            <a:r>
              <a:rPr lang="ru-RU" dirty="0"/>
              <a:t> ("Mathematical Principles of Natural Philosophy"), first published in 1687, laid the foundations for </a:t>
            </a:r>
            <a:r>
              <a:rPr lang="ru-RU" u="sng" dirty="0">
                <a:hlinkClick r:id="rId8" tooltip="Classical mechanics"/>
              </a:rPr>
              <a:t>classical mechanics</a:t>
            </a:r>
            <a:r>
              <a:rPr lang="ru-RU" dirty="0"/>
              <a:t>. Newton also made seminal contributions to </a:t>
            </a:r>
            <a:r>
              <a:rPr lang="ru-RU" u="sng" dirty="0">
                <a:hlinkClick r:id="rId9" tooltip="Optics"/>
              </a:rPr>
              <a:t>optics</a:t>
            </a:r>
            <a:r>
              <a:rPr lang="en-US" dirty="0"/>
              <a:t>.</a:t>
            </a:r>
          </a:p>
        </p:txBody>
      </p:sp>
    </p:spTree>
    <p:extLst>
      <p:ext uri="{BB962C8B-B14F-4D97-AF65-F5344CB8AC3E}">
        <p14:creationId xmlns:p14="http://schemas.microsoft.com/office/powerpoint/2010/main" val="2927877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 </a:t>
            </a:r>
            <a:r>
              <a:rPr lang="en-US" b="1" dirty="0" smtClean="0"/>
              <a:t>Einstein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Albert Einstein</a:t>
            </a:r>
            <a:r>
              <a:rPr lang="en-US" dirty="0" smtClean="0"/>
              <a:t> (14 March 1879 – 18 April 1955) was a German-born </a:t>
            </a:r>
            <a:r>
              <a:rPr lang="en-US" dirty="0" smtClean="0">
                <a:hlinkClick r:id="rId2" tooltip="Theoretical physics"/>
              </a:rPr>
              <a:t>theoretical physicist</a:t>
            </a:r>
            <a:r>
              <a:rPr lang="en-US" dirty="0" smtClean="0"/>
              <a:t> and </a:t>
            </a:r>
            <a:r>
              <a:rPr lang="en-US" dirty="0" smtClean="0">
                <a:hlinkClick r:id="rId3" tooltip="Philosophy of science"/>
              </a:rPr>
              <a:t>philosopher of science</a:t>
            </a:r>
            <a:r>
              <a:rPr lang="en-US" dirty="0" smtClean="0"/>
              <a:t>. He developed the </a:t>
            </a:r>
            <a:r>
              <a:rPr lang="en-US" dirty="0" smtClean="0">
                <a:hlinkClick r:id="rId4" tooltip="General theory of relativity"/>
              </a:rPr>
              <a:t>general theory of relativity</a:t>
            </a:r>
            <a:r>
              <a:rPr lang="en-US" dirty="0" smtClean="0"/>
              <a:t>, one of the two pillars of </a:t>
            </a:r>
            <a:r>
              <a:rPr lang="en-US" dirty="0" smtClean="0">
                <a:hlinkClick r:id="rId5" tooltip="Modern physics"/>
              </a:rPr>
              <a:t>modern physics</a:t>
            </a:r>
            <a:r>
              <a:rPr lang="en-US" dirty="0" smtClean="0"/>
              <a:t> (alongside </a:t>
            </a:r>
            <a:r>
              <a:rPr lang="en-US" dirty="0" smtClean="0">
                <a:hlinkClick r:id="rId6" tooltip="Quantum mechanics"/>
              </a:rPr>
              <a:t>quantum mechanics</a:t>
            </a:r>
            <a:r>
              <a:rPr lang="en-US" dirty="0" smtClean="0"/>
              <a:t>).</a:t>
            </a:r>
            <a:r>
              <a:rPr lang="en-US" baseline="30000" dirty="0" smtClean="0">
                <a:hlinkClick r:id="rId7"/>
              </a:rPr>
              <a:t>[2]</a:t>
            </a:r>
            <a:r>
              <a:rPr lang="en-US" baseline="30000" dirty="0" smtClean="0">
                <a:hlinkClick r:id="rId8"/>
              </a:rPr>
              <a:t>[4]</a:t>
            </a:r>
            <a:r>
              <a:rPr lang="en-US" dirty="0" smtClean="0"/>
              <a:t> He is best known in popular culture for his </a:t>
            </a:r>
            <a:r>
              <a:rPr lang="en-US" dirty="0" smtClean="0">
                <a:hlinkClick r:id="rId9" tooltip="Mass–energy equivalence"/>
              </a:rPr>
              <a:t>mass–energy equivalence</a:t>
            </a:r>
            <a:r>
              <a:rPr lang="en-US" dirty="0" smtClean="0"/>
              <a:t> formula </a:t>
            </a:r>
            <a:r>
              <a:rPr lang="en-US" i="1" dirty="0" smtClean="0"/>
              <a:t>E</a:t>
            </a:r>
            <a:r>
              <a:rPr lang="en-US" dirty="0" smtClean="0"/>
              <a:t> = </a:t>
            </a:r>
            <a:r>
              <a:rPr lang="en-US" i="1" dirty="0" smtClean="0"/>
              <a:t>mc</a:t>
            </a:r>
            <a:r>
              <a:rPr lang="en-US" baseline="30000" dirty="0" smtClean="0"/>
              <a:t>2</a:t>
            </a:r>
            <a:r>
              <a:rPr lang="en-US" dirty="0" smtClean="0"/>
              <a:t> (which has been dubbed "the world's most famous equation"). He received the </a:t>
            </a:r>
            <a:r>
              <a:rPr lang="en-US" dirty="0" smtClean="0">
                <a:hlinkClick r:id="rId10" tooltip="List of Nobel laureates in Physics"/>
              </a:rPr>
              <a:t>1921</a:t>
            </a:r>
            <a:r>
              <a:rPr lang="en-US" dirty="0" smtClean="0"/>
              <a:t> </a:t>
            </a:r>
            <a:r>
              <a:rPr lang="en-US" dirty="0" smtClean="0">
                <a:hlinkClick r:id="rId11" tooltip="Nobel Prize in Physics"/>
              </a:rPr>
              <a:t>Nobel Prize in Physics</a:t>
            </a:r>
            <a:r>
              <a:rPr lang="en-US" dirty="0" smtClean="0"/>
              <a:t> "for his services to theoretical physics, and especially for his discovery of the law of the </a:t>
            </a:r>
            <a:r>
              <a:rPr lang="en-US" dirty="0" smtClean="0">
                <a:hlinkClick r:id="rId12" tooltip="Photoelectric effect"/>
              </a:rPr>
              <a:t>photoelectric effect</a:t>
            </a:r>
            <a:r>
              <a:rPr lang="en-US" dirty="0" smtClean="0"/>
              <a:t>". The latter was pivotal in establishing </a:t>
            </a:r>
            <a:r>
              <a:rPr lang="en-US" dirty="0" smtClean="0">
                <a:hlinkClick r:id="rId13" tooltip="Introduction to quantum mechanics"/>
              </a:rPr>
              <a:t>quantum theory</a:t>
            </a:r>
            <a:r>
              <a:rPr lang="en-US" dirty="0" smtClean="0"/>
              <a:t>.</a:t>
            </a:r>
          </a:p>
          <a:p>
            <a:pPr marL="0" indent="0">
              <a:buNone/>
            </a:pPr>
            <a:endParaRPr lang="en-US" dirty="0"/>
          </a:p>
        </p:txBody>
      </p:sp>
    </p:spTree>
    <p:extLst>
      <p:ext uri="{BB962C8B-B14F-4D97-AF65-F5344CB8AC3E}">
        <p14:creationId xmlns:p14="http://schemas.microsoft.com/office/powerpoint/2010/main" val="3224160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a:t>
            </a:r>
            <a:r>
              <a:rPr lang="en-US" b="1" dirty="0" smtClean="0"/>
              <a:t> Planck</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Max Karl Ernst Ludwig Planck</a:t>
            </a:r>
            <a:r>
              <a:rPr lang="en-US" dirty="0" smtClean="0"/>
              <a:t>, (April 23, 1858 – October 4, 1947) was a </a:t>
            </a:r>
            <a:r>
              <a:rPr lang="en-US" dirty="0" smtClean="0">
                <a:hlinkClick r:id="rId2" tooltip="Germans"/>
              </a:rPr>
              <a:t>German</a:t>
            </a:r>
            <a:r>
              <a:rPr lang="en-US" dirty="0" smtClean="0"/>
              <a:t> </a:t>
            </a:r>
            <a:r>
              <a:rPr lang="en-US" dirty="0" smtClean="0">
                <a:hlinkClick r:id="rId3" tooltip="Theoretical physicist"/>
              </a:rPr>
              <a:t>theoretical physicist</a:t>
            </a:r>
            <a:r>
              <a:rPr lang="en-US" dirty="0" smtClean="0"/>
              <a:t> who originated </a:t>
            </a:r>
            <a:r>
              <a:rPr lang="en-US" dirty="0" smtClean="0">
                <a:hlinkClick r:id="rId4" tooltip="Quantum mechanics"/>
              </a:rPr>
              <a:t>quantum theory</a:t>
            </a:r>
            <a:r>
              <a:rPr lang="en-US" dirty="0" smtClean="0"/>
              <a:t>, which won him the </a:t>
            </a:r>
            <a:r>
              <a:rPr lang="en-US" dirty="0" smtClean="0">
                <a:hlinkClick r:id="rId5" tooltip="Nobel Prize in Physics"/>
              </a:rPr>
              <a:t>Nobel Prize in Physics</a:t>
            </a:r>
            <a:r>
              <a:rPr lang="en-US" dirty="0" smtClean="0"/>
              <a:t> in 1918.</a:t>
            </a:r>
          </a:p>
          <a:p>
            <a:pPr marL="0" indent="0">
              <a:buNone/>
            </a:pPr>
            <a:r>
              <a:rPr lang="en-US" dirty="0" smtClean="0"/>
              <a:t>Planck made many contributions to </a:t>
            </a:r>
            <a:r>
              <a:rPr lang="en-US" dirty="0" smtClean="0">
                <a:hlinkClick r:id="rId6" tooltip="Theoretical physics"/>
              </a:rPr>
              <a:t>theoretical physics</a:t>
            </a:r>
            <a:r>
              <a:rPr lang="en-US" dirty="0" smtClean="0"/>
              <a:t>, but his fame rests primarily on his role as originator of the </a:t>
            </a:r>
            <a:r>
              <a:rPr lang="en-US" dirty="0" smtClean="0">
                <a:hlinkClick r:id="rId7" tooltip="Quantum Mechanics"/>
              </a:rPr>
              <a:t>quantum theory</a:t>
            </a:r>
            <a:r>
              <a:rPr lang="en-US" dirty="0" smtClean="0"/>
              <a:t>. This theory revolutionized human understanding of atomic and subatomic processes, just as </a:t>
            </a:r>
            <a:r>
              <a:rPr lang="en-US" dirty="0" smtClean="0">
                <a:hlinkClick r:id="rId8" tooltip="Albert Einstein"/>
              </a:rPr>
              <a:t>Albert Einstein</a:t>
            </a:r>
            <a:r>
              <a:rPr lang="en-US" dirty="0" smtClean="0"/>
              <a:t>’s </a:t>
            </a:r>
            <a:r>
              <a:rPr lang="en-US" dirty="0" smtClean="0">
                <a:hlinkClick r:id="rId9" tooltip="Theory of relativity"/>
              </a:rPr>
              <a:t>theory of relativity</a:t>
            </a:r>
            <a:r>
              <a:rPr lang="en-US" dirty="0" smtClean="0"/>
              <a:t> revolutionized the understanding of space and time. Together they constitute the fundamental theories of 20th-century physics.</a:t>
            </a:r>
          </a:p>
        </p:txBody>
      </p:sp>
    </p:spTree>
    <p:extLst>
      <p:ext uri="{BB962C8B-B14F-4D97-AF65-F5344CB8AC3E}">
        <p14:creationId xmlns:p14="http://schemas.microsoft.com/office/powerpoint/2010/main" val="4097675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a:t>
            </a:r>
            <a:r>
              <a:rPr lang="en-US" b="1" dirty="0" smtClean="0"/>
              <a:t> Schrödinger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Erwin Rudolf Josef Alexander Schrödinger</a:t>
            </a:r>
            <a:r>
              <a:rPr lang="en-US" dirty="0" smtClean="0"/>
              <a:t> (12 August 1887 – 4 January 1961), sometimes written as </a:t>
            </a:r>
            <a:r>
              <a:rPr lang="en-US" b="1" dirty="0" smtClean="0"/>
              <a:t>Erwin Schrodinger</a:t>
            </a:r>
            <a:r>
              <a:rPr lang="en-US" dirty="0" smtClean="0"/>
              <a:t> or </a:t>
            </a:r>
            <a:r>
              <a:rPr lang="en-US" b="1" dirty="0" smtClean="0"/>
              <a:t>Erwin </a:t>
            </a:r>
            <a:r>
              <a:rPr lang="en-US" b="1" dirty="0" err="1" smtClean="0"/>
              <a:t>Schroedinger</a:t>
            </a:r>
            <a:r>
              <a:rPr lang="en-US" dirty="0" smtClean="0"/>
              <a:t>, was a Nobel Prize-winning </a:t>
            </a:r>
            <a:r>
              <a:rPr lang="en-US" dirty="0" smtClean="0">
                <a:hlinkClick r:id="rId2" tooltip="Austrians"/>
              </a:rPr>
              <a:t>Austrian</a:t>
            </a:r>
            <a:r>
              <a:rPr lang="en-US" dirty="0" smtClean="0"/>
              <a:t> </a:t>
            </a:r>
            <a:r>
              <a:rPr lang="en-US" dirty="0" smtClean="0">
                <a:hlinkClick r:id="rId3" tooltip="Physicist"/>
              </a:rPr>
              <a:t>physicist</a:t>
            </a:r>
            <a:r>
              <a:rPr lang="en-US" dirty="0" smtClean="0"/>
              <a:t> who developed a number of fundamental results in the field of </a:t>
            </a:r>
            <a:r>
              <a:rPr lang="en-US" dirty="0" smtClean="0">
                <a:hlinkClick r:id="rId4" tooltip="Quantum field theory"/>
              </a:rPr>
              <a:t>quantum theory</a:t>
            </a:r>
            <a:r>
              <a:rPr lang="en-US" dirty="0" smtClean="0"/>
              <a:t>, which formed the basis of wave mechanics: he formulated the </a:t>
            </a:r>
            <a:r>
              <a:rPr lang="en-US" dirty="0" smtClean="0">
                <a:hlinkClick r:id="rId5" tooltip="Wave equation"/>
              </a:rPr>
              <a:t>wave equation</a:t>
            </a:r>
            <a:r>
              <a:rPr lang="en-US" dirty="0" smtClean="0"/>
              <a:t> (stationary and time-dependent </a:t>
            </a:r>
            <a:r>
              <a:rPr lang="en-US" dirty="0" smtClean="0">
                <a:hlinkClick r:id="rId6" tooltip="Schrödinger equation"/>
              </a:rPr>
              <a:t>Schrödinger equation</a:t>
            </a:r>
            <a:r>
              <a:rPr lang="en-US" dirty="0" smtClean="0"/>
              <a:t>) and revealed the identity of his development of the formalism and </a:t>
            </a:r>
            <a:r>
              <a:rPr lang="en-US" dirty="0" smtClean="0">
                <a:hlinkClick r:id="rId7" tooltip="Matrix mechanics"/>
              </a:rPr>
              <a:t>matrix mechanics</a:t>
            </a:r>
            <a:r>
              <a:rPr lang="en-US" dirty="0" smtClean="0"/>
              <a:t>. Schrödinger proposed an original interpretation of the physical meaning of the </a:t>
            </a:r>
            <a:r>
              <a:rPr lang="en-US" dirty="0" smtClean="0">
                <a:hlinkClick r:id="rId8" tooltip="Wave function"/>
              </a:rPr>
              <a:t>wave function</a:t>
            </a:r>
            <a:r>
              <a:rPr lang="en-US" dirty="0" smtClean="0"/>
              <a:t> and in subsequent years repeatedly criticized the conventional </a:t>
            </a:r>
            <a:r>
              <a:rPr lang="en-US" dirty="0" smtClean="0">
                <a:hlinkClick r:id="rId9" tooltip="Copenhagen interpretation"/>
              </a:rPr>
              <a:t>Copenhagen interpretation</a:t>
            </a:r>
            <a:r>
              <a:rPr lang="en-US" dirty="0" smtClean="0"/>
              <a:t> of quantum mechanics (using e.g. the paradox of </a:t>
            </a:r>
            <a:r>
              <a:rPr lang="en-US" dirty="0" smtClean="0">
                <a:hlinkClick r:id="rId10" tooltip="Schrödinger's cat"/>
              </a:rPr>
              <a:t>Schrödinger's cat</a:t>
            </a:r>
            <a:r>
              <a:rPr lang="en-US" dirty="0" smtClean="0"/>
              <a:t>).</a:t>
            </a:r>
          </a:p>
          <a:p>
            <a:pPr marL="0" indent="0">
              <a:buNone/>
            </a:pPr>
            <a:endParaRPr lang="en-US" dirty="0"/>
          </a:p>
        </p:txBody>
      </p:sp>
    </p:spTree>
    <p:extLst>
      <p:ext uri="{BB962C8B-B14F-4D97-AF65-F5344CB8AC3E}">
        <p14:creationId xmlns:p14="http://schemas.microsoft.com/office/powerpoint/2010/main" val="2565073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60000"/>
                    <a:lumOff val="40000"/>
                  </a:schemeClr>
                </a:solidFill>
              </a:rPr>
              <a:t>No mistakes, right decisions</a:t>
            </a:r>
            <a:endParaRPr lang="en-US" dirty="0"/>
          </a:p>
        </p:txBody>
      </p:sp>
      <p:sp>
        <p:nvSpPr>
          <p:cNvPr id="3" name="Content Placeholder 2"/>
          <p:cNvSpPr>
            <a:spLocks noGrp="1"/>
          </p:cNvSpPr>
          <p:nvPr>
            <p:ph idx="1"/>
          </p:nvPr>
        </p:nvSpPr>
        <p:spPr/>
        <p:txBody>
          <a:bodyPr>
            <a:normAutofit/>
          </a:bodyPr>
          <a:lstStyle/>
          <a:p>
            <a:pPr marL="0" indent="0">
              <a:buNone/>
            </a:pPr>
            <a:r>
              <a:rPr lang="en-US" sz="7200" dirty="0"/>
              <a:t>It is all about making no mistakes and right decisions</a:t>
            </a:r>
          </a:p>
        </p:txBody>
      </p:sp>
    </p:spTree>
    <p:extLst>
      <p:ext uri="{BB962C8B-B14F-4D97-AF65-F5344CB8AC3E}">
        <p14:creationId xmlns:p14="http://schemas.microsoft.com/office/powerpoint/2010/main" val="3236569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physics: </a:t>
            </a:r>
            <a:r>
              <a:rPr lang="en-US" b="1" dirty="0" smtClean="0"/>
              <a:t>Dirac</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Paul </a:t>
            </a:r>
            <a:r>
              <a:rPr lang="en-US" b="1" dirty="0" err="1" smtClean="0"/>
              <a:t>Adrien</a:t>
            </a:r>
            <a:r>
              <a:rPr lang="en-US" b="1" dirty="0" smtClean="0"/>
              <a:t> Maurice Dirac</a:t>
            </a:r>
            <a:r>
              <a:rPr lang="en-US" dirty="0" smtClean="0"/>
              <a:t> (8 August 1902 – 20 October 1984) was an English </a:t>
            </a:r>
            <a:r>
              <a:rPr lang="en-US" dirty="0" smtClean="0">
                <a:hlinkClick r:id="rId2" tooltip="Theoretical physicist"/>
              </a:rPr>
              <a:t>theoretical physicist</a:t>
            </a:r>
            <a:r>
              <a:rPr lang="en-US" dirty="0" smtClean="0"/>
              <a:t> who made fundamental contributions to the early development of both </a:t>
            </a:r>
            <a:r>
              <a:rPr lang="en-US" dirty="0" smtClean="0">
                <a:hlinkClick r:id="rId3" tooltip="Quantum mechanics"/>
              </a:rPr>
              <a:t>quantum mechanics</a:t>
            </a:r>
            <a:r>
              <a:rPr lang="en-US" dirty="0" smtClean="0"/>
              <a:t> and </a:t>
            </a:r>
            <a:r>
              <a:rPr lang="en-US" dirty="0" smtClean="0">
                <a:hlinkClick r:id="rId4" tooltip="Quantum electrodynamics"/>
              </a:rPr>
              <a:t>quantum electrodynamics</a:t>
            </a:r>
            <a:r>
              <a:rPr lang="en-US" dirty="0" smtClean="0"/>
              <a:t>. He was the </a:t>
            </a:r>
            <a:r>
              <a:rPr lang="en-US" dirty="0" err="1" smtClean="0">
                <a:hlinkClick r:id="rId5" tooltip="Lucasian Professor of Mathematics"/>
              </a:rPr>
              <a:t>Lucasian</a:t>
            </a:r>
            <a:r>
              <a:rPr lang="en-US" dirty="0" smtClean="0">
                <a:hlinkClick r:id="rId5" tooltip="Lucasian Professor of Mathematics"/>
              </a:rPr>
              <a:t> Professor of Mathematics</a:t>
            </a:r>
            <a:r>
              <a:rPr lang="en-US" dirty="0" smtClean="0"/>
              <a:t> at the </a:t>
            </a:r>
            <a:r>
              <a:rPr lang="en-US" dirty="0" smtClean="0">
                <a:hlinkClick r:id="rId6" tooltip="University of Cambridge"/>
              </a:rPr>
              <a:t>University of Cambridge</a:t>
            </a:r>
            <a:r>
              <a:rPr lang="en-US" dirty="0" smtClean="0"/>
              <a:t>, a member of the </a:t>
            </a:r>
            <a:r>
              <a:rPr lang="en-US" dirty="0" smtClean="0">
                <a:hlinkClick r:id="rId7" tooltip="Center for Theoretical Studies, University of Miami"/>
              </a:rPr>
              <a:t>Center for Theoretical Studies, University of Miami</a:t>
            </a:r>
            <a:r>
              <a:rPr lang="en-US" dirty="0" smtClean="0"/>
              <a:t>, and spent the last decade of his life at </a:t>
            </a:r>
            <a:r>
              <a:rPr lang="en-US" dirty="0" smtClean="0">
                <a:hlinkClick r:id="rId8" tooltip="Florida State University"/>
              </a:rPr>
              <a:t>Florida State University</a:t>
            </a:r>
            <a:r>
              <a:rPr lang="en-US" dirty="0" smtClean="0"/>
              <a:t>.</a:t>
            </a:r>
          </a:p>
          <a:p>
            <a:pPr marL="0" indent="0">
              <a:buNone/>
            </a:pPr>
            <a:r>
              <a:rPr lang="en-US" dirty="0" smtClean="0"/>
              <a:t>Among other discoveries, he formulated the </a:t>
            </a:r>
            <a:r>
              <a:rPr lang="en-US" dirty="0" smtClean="0">
                <a:hlinkClick r:id="rId9" tooltip="Dirac equation"/>
              </a:rPr>
              <a:t>Dirac equation</a:t>
            </a:r>
            <a:r>
              <a:rPr lang="en-US" dirty="0" smtClean="0"/>
              <a:t>, which describes the behavior of </a:t>
            </a:r>
            <a:r>
              <a:rPr lang="en-US" dirty="0" smtClean="0">
                <a:hlinkClick r:id="rId10" tooltip="Fermion"/>
              </a:rPr>
              <a:t>fermions</a:t>
            </a:r>
            <a:r>
              <a:rPr lang="en-US" dirty="0" smtClean="0"/>
              <a:t> and predicted the existence of </a:t>
            </a:r>
            <a:r>
              <a:rPr lang="en-US" dirty="0" smtClean="0">
                <a:hlinkClick r:id="rId11" tooltip="Antimatter"/>
              </a:rPr>
              <a:t>antimatter</a:t>
            </a:r>
            <a:r>
              <a:rPr lang="en-US" dirty="0" smtClean="0"/>
              <a:t>. Dirac shared the </a:t>
            </a:r>
            <a:r>
              <a:rPr lang="en-US" dirty="0" smtClean="0">
                <a:hlinkClick r:id="rId12" tooltip="Nobel Prize in Physics"/>
              </a:rPr>
              <a:t>Nobel Prize in Physics</a:t>
            </a:r>
            <a:r>
              <a:rPr lang="en-US" dirty="0" smtClean="0"/>
              <a:t> for 1933 with </a:t>
            </a:r>
            <a:r>
              <a:rPr lang="en-US" dirty="0" smtClean="0">
                <a:hlinkClick r:id="rId13" tooltip="Erwin Schrödinger"/>
              </a:rPr>
              <a:t>Erwin Schrödinger</a:t>
            </a:r>
            <a:r>
              <a:rPr lang="en-US" dirty="0" smtClean="0"/>
              <a:t>, "for the discovery of new productive forms of </a:t>
            </a:r>
            <a:r>
              <a:rPr lang="en-US" dirty="0" smtClean="0">
                <a:hlinkClick r:id="rId14" tooltip="Atomic theory"/>
              </a:rPr>
              <a:t>atomic theory</a:t>
            </a:r>
            <a:r>
              <a:rPr lang="en-US" dirty="0" smtClean="0"/>
              <a:t>". He also did work that forms the basis of modern attempts to reconcile </a:t>
            </a:r>
            <a:r>
              <a:rPr lang="en-US" dirty="0" smtClean="0">
                <a:hlinkClick r:id="rId15" tooltip="General relativity"/>
              </a:rPr>
              <a:t>general relativity</a:t>
            </a:r>
            <a:r>
              <a:rPr lang="en-US" dirty="0" smtClean="0"/>
              <a:t> with </a:t>
            </a:r>
            <a:r>
              <a:rPr lang="en-US" dirty="0" smtClean="0">
                <a:hlinkClick r:id="rId3" tooltip="Quantum mechanics"/>
              </a:rPr>
              <a:t>quantum mechanics</a:t>
            </a:r>
            <a:r>
              <a:rPr lang="en-US" dirty="0" smtClean="0"/>
              <a:t>.</a:t>
            </a:r>
          </a:p>
          <a:p>
            <a:pPr marL="0" indent="0">
              <a:buNone/>
            </a:pPr>
            <a:r>
              <a:rPr lang="en-US" dirty="0" smtClean="0"/>
              <a:t>He was regarded by his friends and colleagues as unusual in character. </a:t>
            </a:r>
            <a:r>
              <a:rPr lang="en-US" dirty="0" smtClean="0">
                <a:hlinkClick r:id="rId16" tooltip="Albert Einstein"/>
              </a:rPr>
              <a:t>Albert Einstein</a:t>
            </a:r>
            <a:r>
              <a:rPr lang="en-US" dirty="0" smtClean="0"/>
              <a:t> said of him, "This balancing on the dizzying path between genius and madness is awful". His mathematical brilliance, however, means he is regarded as one of the most significant physicists of the 20th century.</a:t>
            </a:r>
          </a:p>
        </p:txBody>
      </p:sp>
    </p:spTree>
    <p:extLst>
      <p:ext uri="{BB962C8B-B14F-4D97-AF65-F5344CB8AC3E}">
        <p14:creationId xmlns:p14="http://schemas.microsoft.com/office/powerpoint/2010/main" val="1643657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Theories</a:t>
            </a:r>
            <a:endParaRPr lang="en-US" sz="96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Theory</a:t>
            </a:r>
            <a:r>
              <a:rPr lang="en-US" dirty="0"/>
              <a:t> is a </a:t>
            </a:r>
            <a:r>
              <a:rPr lang="en-US" u="sng" dirty="0">
                <a:hlinkClick r:id="rId2" tooltip="Contemplation"/>
              </a:rPr>
              <a:t>contemplative</a:t>
            </a:r>
            <a:r>
              <a:rPr lang="en-US" dirty="0"/>
              <a:t> and </a:t>
            </a:r>
            <a:r>
              <a:rPr lang="en-US" u="sng" dirty="0">
                <a:hlinkClick r:id="rId3" tooltip="Reason"/>
              </a:rPr>
              <a:t>rational</a:t>
            </a:r>
            <a:r>
              <a:rPr lang="en-US" dirty="0"/>
              <a:t> type of </a:t>
            </a:r>
            <a:r>
              <a:rPr lang="en-US" u="sng" dirty="0">
                <a:hlinkClick r:id="rId4" tooltip="Abstraction"/>
              </a:rPr>
              <a:t>abstract</a:t>
            </a:r>
            <a:r>
              <a:rPr lang="en-US" dirty="0"/>
              <a:t> or generalizing thinking, or the results of such thinking. Depending on the context, the results might for example include generalized explanations of how </a:t>
            </a:r>
            <a:r>
              <a:rPr lang="en-US" u="sng" dirty="0">
                <a:hlinkClick r:id="rId5" tooltip="Nature (philosophy)"/>
              </a:rPr>
              <a:t>nature</a:t>
            </a:r>
            <a:r>
              <a:rPr lang="en-US" dirty="0"/>
              <a:t> works. The word has its roots in </a:t>
            </a:r>
            <a:r>
              <a:rPr lang="en-US" u="sng" dirty="0">
                <a:hlinkClick r:id="rId6" tooltip="Ancient Greek"/>
              </a:rPr>
              <a:t>ancient Greek</a:t>
            </a:r>
            <a:r>
              <a:rPr lang="en-US" dirty="0"/>
              <a:t>, but in modern use it has taken on several different related meanings.</a:t>
            </a:r>
          </a:p>
          <a:p>
            <a:pPr marL="0" indent="0">
              <a:buNone/>
            </a:pPr>
            <a:endParaRPr lang="en-US" dirty="0" smtClean="0"/>
          </a:p>
          <a:p>
            <a:pPr marL="0" indent="0">
              <a:buNone/>
            </a:pPr>
            <a:r>
              <a:rPr lang="ru-RU" dirty="0" smtClean="0"/>
              <a:t>A </a:t>
            </a:r>
            <a:r>
              <a:rPr lang="ru-RU" b="1" dirty="0"/>
              <a:t>scientific theory</a:t>
            </a:r>
            <a:r>
              <a:rPr lang="ru-RU" dirty="0"/>
              <a:t> is a well-substantiated explanation of some aspect of the natural world that is acquired through the </a:t>
            </a:r>
            <a:r>
              <a:rPr lang="ru-RU" u="sng" dirty="0">
                <a:hlinkClick r:id="rId7" tooltip="Scientific method"/>
              </a:rPr>
              <a:t>scientific method</a:t>
            </a:r>
            <a:r>
              <a:rPr lang="ru-RU" dirty="0"/>
              <a:t> and </a:t>
            </a:r>
            <a:r>
              <a:rPr lang="ru-RU" u="sng" dirty="0">
                <a:hlinkClick r:id="rId8" tooltip="Reproducibility"/>
              </a:rPr>
              <a:t>repeatedly tested and confirmed</a:t>
            </a:r>
            <a:r>
              <a:rPr lang="ru-RU" dirty="0"/>
              <a:t> through </a:t>
            </a:r>
            <a:r>
              <a:rPr lang="ru-RU" u="sng" dirty="0">
                <a:hlinkClick r:id="rId9" tooltip="Observation"/>
              </a:rPr>
              <a:t>observation</a:t>
            </a:r>
            <a:r>
              <a:rPr lang="ru-RU" dirty="0"/>
              <a:t> and </a:t>
            </a:r>
            <a:r>
              <a:rPr lang="ru-RU" u="sng" dirty="0">
                <a:hlinkClick r:id="rId10" tooltip="Experimentation"/>
              </a:rPr>
              <a:t>experimentation</a:t>
            </a:r>
            <a:r>
              <a:rPr lang="ru-RU" dirty="0"/>
              <a:t>. As with most (if not all) forms of scientific knowledge, scientific theories are </a:t>
            </a:r>
            <a:r>
              <a:rPr lang="ru-RU" u="sng" dirty="0">
                <a:hlinkClick r:id="rId11" tooltip="Inductive reasoning"/>
              </a:rPr>
              <a:t>inductive</a:t>
            </a:r>
            <a:r>
              <a:rPr lang="ru-RU" dirty="0"/>
              <a:t> in nature and aim for predictive power and explanatory force.</a:t>
            </a:r>
            <a:endParaRPr lang="en-US" dirty="0"/>
          </a:p>
        </p:txBody>
      </p:sp>
    </p:spTree>
    <p:extLst>
      <p:ext uri="{BB962C8B-B14F-4D97-AF65-F5344CB8AC3E}">
        <p14:creationId xmlns:p14="http://schemas.microsoft.com/office/powerpoint/2010/main" val="2279026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Laws</a:t>
            </a:r>
            <a:endParaRPr lang="en-US" sz="9600" dirty="0"/>
          </a:p>
        </p:txBody>
      </p:sp>
      <p:sp>
        <p:nvSpPr>
          <p:cNvPr id="3" name="Content Placeholder 2"/>
          <p:cNvSpPr>
            <a:spLocks noGrp="1"/>
          </p:cNvSpPr>
          <p:nvPr>
            <p:ph idx="1"/>
          </p:nvPr>
        </p:nvSpPr>
        <p:spPr/>
        <p:txBody>
          <a:bodyPr>
            <a:normAutofit fontScale="77500" lnSpcReduction="20000"/>
          </a:bodyPr>
          <a:lstStyle/>
          <a:p>
            <a:pPr marL="0" indent="0">
              <a:buNone/>
            </a:pPr>
            <a:r>
              <a:rPr lang="ru-RU" dirty="0"/>
              <a:t>A </a:t>
            </a:r>
            <a:r>
              <a:rPr lang="ru-RU" b="1" dirty="0"/>
              <a:t>scientific law</a:t>
            </a:r>
            <a:r>
              <a:rPr lang="ru-RU" dirty="0"/>
              <a:t> is a statement based on repeated experimental observations that describes some aspect of the universe. A scientific law always applies under the same conditions, and implies that there is a causal relationship involving its elements. </a:t>
            </a:r>
            <a:r>
              <a:rPr lang="ru-RU" u="sng" dirty="0">
                <a:hlinkClick r:id="rId2" tooltip="Scientific fact"/>
              </a:rPr>
              <a:t>Factual</a:t>
            </a:r>
            <a:r>
              <a:rPr lang="ru-RU" dirty="0"/>
              <a:t> and well-confirmed statements like "Mercury is liquid at standard temperature and pressure" are considered too specific to qualify as scientific laws. A central problem in the </a:t>
            </a:r>
            <a:r>
              <a:rPr lang="ru-RU" u="sng" dirty="0">
                <a:hlinkClick r:id="rId3" tooltip="Philosophy of science"/>
              </a:rPr>
              <a:t>philosophy of science</a:t>
            </a:r>
            <a:r>
              <a:rPr lang="ru-RU" dirty="0"/>
              <a:t>, going back to </a:t>
            </a:r>
            <a:r>
              <a:rPr lang="ru-RU" u="sng" dirty="0">
                <a:hlinkClick r:id="rId4" tooltip="David Hume"/>
              </a:rPr>
              <a:t>David Hume</a:t>
            </a:r>
            <a:r>
              <a:rPr lang="ru-RU" dirty="0"/>
              <a:t>, is that of distinguishing causal relationships (such as those implied by laws) from principles that arise due to </a:t>
            </a:r>
            <a:r>
              <a:rPr lang="ru-RU" u="sng" dirty="0">
                <a:hlinkClick r:id="rId5" tooltip="Constant conjunction"/>
              </a:rPr>
              <a:t>constant conjunction</a:t>
            </a:r>
            <a:r>
              <a:rPr lang="ru-RU" dirty="0"/>
              <a:t>.</a:t>
            </a:r>
            <a:endParaRPr lang="en-US" dirty="0"/>
          </a:p>
          <a:p>
            <a:pPr marL="0" indent="0">
              <a:buNone/>
            </a:pPr>
            <a:endParaRPr lang="en-US" dirty="0" smtClean="0"/>
          </a:p>
          <a:p>
            <a:pPr marL="0" indent="0">
              <a:buNone/>
            </a:pPr>
            <a:r>
              <a:rPr lang="en-US" b="1" dirty="0" smtClean="0"/>
              <a:t>Accuracy</a:t>
            </a:r>
            <a:r>
              <a:rPr lang="en-US" dirty="0" smtClean="0"/>
              <a:t> </a:t>
            </a:r>
            <a:r>
              <a:rPr lang="en-US" dirty="0"/>
              <a:t>of physical laws is very high.</a:t>
            </a:r>
          </a:p>
        </p:txBody>
      </p:sp>
    </p:spTree>
    <p:extLst>
      <p:ext uri="{BB962C8B-B14F-4D97-AF65-F5344CB8AC3E}">
        <p14:creationId xmlns:p14="http://schemas.microsoft.com/office/powerpoint/2010/main" val="749217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9600" b="1" dirty="0"/>
              <a:t>P</a:t>
            </a:r>
            <a:r>
              <a:rPr lang="en-US" sz="9600" b="1" dirty="0" smtClean="0"/>
              <a:t>rinciple</a:t>
            </a:r>
            <a:endParaRPr lang="en-US" sz="9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 </a:t>
            </a:r>
            <a:r>
              <a:rPr lang="en-US" b="1" dirty="0"/>
              <a:t>principle</a:t>
            </a:r>
            <a:r>
              <a:rPr lang="en-US" dirty="0"/>
              <a:t> is a </a:t>
            </a:r>
            <a:r>
              <a:rPr lang="en-US" u="sng" dirty="0">
                <a:hlinkClick r:id="rId2" tooltip="Law"/>
              </a:rPr>
              <a:t>law</a:t>
            </a:r>
            <a:r>
              <a:rPr lang="en-US" dirty="0"/>
              <a:t> or </a:t>
            </a:r>
            <a:r>
              <a:rPr lang="en-US" u="sng" dirty="0">
                <a:hlinkClick r:id="rId3" tooltip="Legal rule"/>
              </a:rPr>
              <a:t>rule</a:t>
            </a:r>
            <a:r>
              <a:rPr lang="en-US" dirty="0"/>
              <a:t> that has to be, or usually is to be followed, or can be desirably followed, or is an inevitable consequence of something, such as the laws observed in nature or the way that a system is constructed. The principles of such a system are understood by its users as the essential characteristics of the system, or reflecting system's designed purpose, and the effective operation or use of which would be impossible if any one of the principles was to be ignored.</a:t>
            </a:r>
          </a:p>
          <a:p>
            <a:pPr marL="0" indent="0">
              <a:buNone/>
            </a:pPr>
            <a:r>
              <a:rPr lang="en-US" dirty="0"/>
              <a:t>Examples of principles:</a:t>
            </a:r>
          </a:p>
          <a:p>
            <a:pPr lvl="0"/>
            <a:r>
              <a:rPr lang="en-US" dirty="0"/>
              <a:t>Descriptive comprehensive and fundamental law, doctrine, or assumption</a:t>
            </a:r>
          </a:p>
          <a:p>
            <a:pPr lvl="0"/>
            <a:r>
              <a:rPr lang="en-US" dirty="0"/>
              <a:t>Normative rule or code of conduct</a:t>
            </a:r>
          </a:p>
          <a:p>
            <a:pPr lvl="0"/>
            <a:r>
              <a:rPr lang="en-US" dirty="0"/>
              <a:t>Law or fact of nature underlying the working of an artificial device</a:t>
            </a:r>
          </a:p>
          <a:p>
            <a:pPr marL="0" indent="0">
              <a:buNone/>
            </a:pPr>
            <a:endParaRPr lang="en-US" dirty="0"/>
          </a:p>
        </p:txBody>
      </p:sp>
    </p:spTree>
    <p:extLst>
      <p:ext uri="{BB962C8B-B14F-4D97-AF65-F5344CB8AC3E}">
        <p14:creationId xmlns:p14="http://schemas.microsoft.com/office/powerpoint/2010/main" val="2663437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Model</a:t>
            </a:r>
            <a:endParaRPr lang="en-US" sz="9600" dirty="0"/>
          </a:p>
        </p:txBody>
      </p:sp>
      <p:sp>
        <p:nvSpPr>
          <p:cNvPr id="3" name="Content Placeholder 2"/>
          <p:cNvSpPr>
            <a:spLocks noGrp="1"/>
          </p:cNvSpPr>
          <p:nvPr>
            <p:ph idx="1"/>
          </p:nvPr>
        </p:nvSpPr>
        <p:spPr/>
        <p:txBody>
          <a:bodyPr>
            <a:normAutofit/>
          </a:bodyPr>
          <a:lstStyle/>
          <a:p>
            <a:pPr marL="0" indent="0">
              <a:buNone/>
            </a:pPr>
            <a:r>
              <a:rPr lang="en-US" sz="6000" b="1" dirty="0"/>
              <a:t>Model</a:t>
            </a:r>
            <a:r>
              <a:rPr lang="en-US" sz="6000" dirty="0"/>
              <a:t> is a simplified representation of reality. </a:t>
            </a:r>
          </a:p>
        </p:txBody>
      </p:sp>
    </p:spTree>
    <p:extLst>
      <p:ext uri="{BB962C8B-B14F-4D97-AF65-F5344CB8AC3E}">
        <p14:creationId xmlns:p14="http://schemas.microsoft.com/office/powerpoint/2010/main" val="1197400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solidFill>
                  <a:schemeClr val="tx1"/>
                </a:solidFill>
              </a:rPr>
              <a:t>Measurements</a:t>
            </a:r>
            <a:endParaRPr lang="en-US" sz="9600" dirty="0"/>
          </a:p>
        </p:txBody>
      </p:sp>
      <p:sp>
        <p:nvSpPr>
          <p:cNvPr id="3" name="Content Placeholder 2"/>
          <p:cNvSpPr>
            <a:spLocks noGrp="1"/>
          </p:cNvSpPr>
          <p:nvPr>
            <p:ph idx="1"/>
          </p:nvPr>
        </p:nvSpPr>
        <p:spPr/>
        <p:txBody>
          <a:bodyPr>
            <a:normAutofit/>
          </a:bodyPr>
          <a:lstStyle/>
          <a:p>
            <a:pPr marL="0" indent="0">
              <a:buNone/>
            </a:pPr>
            <a:r>
              <a:rPr lang="en-US" sz="4000" dirty="0"/>
              <a:t>It is all about </a:t>
            </a:r>
            <a:r>
              <a:rPr lang="en-US" sz="4000" b="1" dirty="0"/>
              <a:t>measurements</a:t>
            </a:r>
            <a:r>
              <a:rPr lang="en-US" sz="4000" dirty="0"/>
              <a:t>. </a:t>
            </a:r>
          </a:p>
          <a:p>
            <a:pPr marL="0" indent="0">
              <a:buNone/>
            </a:pPr>
            <a:r>
              <a:rPr lang="en-US" sz="4000" dirty="0"/>
              <a:t>There are several base units and all the others are derived from the base ones.</a:t>
            </a:r>
          </a:p>
        </p:txBody>
      </p:sp>
    </p:spTree>
    <p:extLst>
      <p:ext uri="{BB962C8B-B14F-4D97-AF65-F5344CB8AC3E}">
        <p14:creationId xmlns:p14="http://schemas.microsoft.com/office/powerpoint/2010/main" val="1407077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chemeClr val="accent4">
                    <a:lumMod val="75000"/>
                  </a:schemeClr>
                </a:solidFill>
              </a:rPr>
              <a:t>Accuracy and precision</a:t>
            </a:r>
            <a:endParaRPr lang="en-US" sz="6600" dirty="0">
              <a:solidFill>
                <a:schemeClr val="accent4">
                  <a:lumMod val="75000"/>
                </a:schemeClr>
              </a:solidFill>
            </a:endParaRPr>
          </a:p>
        </p:txBody>
      </p:sp>
      <p:sp>
        <p:nvSpPr>
          <p:cNvPr id="3" name="Content Placeholder 2"/>
          <p:cNvSpPr>
            <a:spLocks noGrp="1"/>
          </p:cNvSpPr>
          <p:nvPr>
            <p:ph idx="1"/>
          </p:nvPr>
        </p:nvSpPr>
        <p:spPr/>
        <p:txBody>
          <a:bodyPr/>
          <a:lstStyle/>
          <a:p>
            <a:pPr marL="0" indent="0">
              <a:buNone/>
            </a:pPr>
            <a:r>
              <a:rPr lang="en-US" b="1" dirty="0" smtClean="0"/>
              <a:t>Accuracy</a:t>
            </a:r>
            <a:r>
              <a:rPr lang="en-US" dirty="0" smtClean="0"/>
              <a:t> and </a:t>
            </a:r>
            <a:r>
              <a:rPr lang="en-US" b="1" dirty="0" smtClean="0"/>
              <a:t>precision</a:t>
            </a:r>
            <a:r>
              <a:rPr lang="en-US" dirty="0" smtClean="0"/>
              <a:t> are defined in terms of systematic and random errors. The more common definition associates accuracy with systematic errors and precision with random errors. Another definition, advanced by </a:t>
            </a:r>
            <a:r>
              <a:rPr lang="en-US" dirty="0" smtClean="0">
                <a:hlinkClick r:id="rId2" tooltip="International Organization for Standardization"/>
              </a:rPr>
              <a:t>ISO</a:t>
            </a:r>
            <a:r>
              <a:rPr lang="en-US" dirty="0" smtClean="0"/>
              <a:t>, associates </a:t>
            </a:r>
            <a:r>
              <a:rPr lang="en-US" i="1" dirty="0" smtClean="0"/>
              <a:t>trueness</a:t>
            </a:r>
            <a:r>
              <a:rPr lang="en-US" dirty="0" smtClean="0"/>
              <a:t> with systematic errors and precision with random errors, and defines accuracy as the combination of both trueness and precision.</a:t>
            </a:r>
            <a:endParaRPr lang="en-US" dirty="0"/>
          </a:p>
        </p:txBody>
      </p:sp>
    </p:spTree>
    <p:extLst>
      <p:ext uri="{BB962C8B-B14F-4D97-AF65-F5344CB8AC3E}">
        <p14:creationId xmlns:p14="http://schemas.microsoft.com/office/powerpoint/2010/main" val="36300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Normal</a:t>
            </a:r>
            <a:r>
              <a:rPr lang="en-US" dirty="0" smtClean="0"/>
              <a:t> </a:t>
            </a:r>
            <a:r>
              <a:rPr lang="en-US" b="1" dirty="0"/>
              <a:t>distribution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b="1" dirty="0"/>
              <a:t>normal</a:t>
            </a:r>
            <a:r>
              <a:rPr lang="en-US" dirty="0"/>
              <a:t> </a:t>
            </a:r>
            <a:r>
              <a:rPr lang="en-US" b="1" dirty="0" smtClean="0"/>
              <a:t>distribution</a:t>
            </a:r>
            <a:r>
              <a:rPr lang="en-US" dirty="0" smtClean="0"/>
              <a:t> </a:t>
            </a:r>
            <a:r>
              <a:rPr lang="en-US" dirty="0"/>
              <a:t>is a very commonly occurring </a:t>
            </a:r>
            <a:r>
              <a:rPr lang="en-US" dirty="0">
                <a:hlinkClick r:id="rId2" tooltip="Continuous probability distribution"/>
              </a:rPr>
              <a:t>continuous probability distribution</a:t>
            </a:r>
            <a:r>
              <a:rPr lang="en-US" dirty="0"/>
              <a:t>—a function that tells the probability that any real observation will fall between any two real limits or </a:t>
            </a:r>
            <a:r>
              <a:rPr lang="en-US" dirty="0">
                <a:hlinkClick r:id="rId3" tooltip="Real number"/>
              </a:rPr>
              <a:t>real numbers</a:t>
            </a:r>
            <a:r>
              <a:rPr lang="en-US" dirty="0"/>
              <a:t>, as the curve approaches zero on either side. Normal distributions are extremely important in </a:t>
            </a:r>
            <a:r>
              <a:rPr lang="en-US" dirty="0">
                <a:hlinkClick r:id="rId4" tooltip="Statistics"/>
              </a:rPr>
              <a:t>statistics</a:t>
            </a:r>
            <a:r>
              <a:rPr lang="en-US" dirty="0"/>
              <a:t> and are often used in the </a:t>
            </a:r>
            <a:r>
              <a:rPr lang="en-US" dirty="0">
                <a:hlinkClick r:id="rId5" tooltip="Natural science"/>
              </a:rPr>
              <a:t>natural</a:t>
            </a:r>
            <a:r>
              <a:rPr lang="en-US" dirty="0"/>
              <a:t> and </a:t>
            </a:r>
            <a:r>
              <a:rPr lang="en-US" dirty="0">
                <a:hlinkClick r:id="rId6" tooltip="Social science"/>
              </a:rPr>
              <a:t>social sciences</a:t>
            </a:r>
            <a:r>
              <a:rPr lang="en-US" dirty="0"/>
              <a:t> for real-valued </a:t>
            </a:r>
            <a:r>
              <a:rPr lang="en-US" dirty="0">
                <a:hlinkClick r:id="rId7" tooltip="Random variable"/>
              </a:rPr>
              <a:t>random variables</a:t>
            </a:r>
            <a:r>
              <a:rPr lang="en-US" dirty="0"/>
              <a:t> whose distributions are not known.</a:t>
            </a:r>
          </a:p>
        </p:txBody>
      </p:sp>
    </p:spTree>
    <p:extLst>
      <p:ext uri="{BB962C8B-B14F-4D97-AF65-F5344CB8AC3E}">
        <p14:creationId xmlns:p14="http://schemas.microsoft.com/office/powerpoint/2010/main" val="1113455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Systematic errors</a:t>
            </a:r>
            <a:endParaRPr lang="en-US" sz="80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Systematic errors</a:t>
            </a:r>
            <a:r>
              <a:rPr lang="en-US" dirty="0" smtClean="0"/>
              <a:t> are </a:t>
            </a:r>
            <a:r>
              <a:rPr lang="en-US" dirty="0" smtClean="0">
                <a:hlinkClick r:id="rId2" tooltip="Bias"/>
              </a:rPr>
              <a:t>biases</a:t>
            </a:r>
            <a:r>
              <a:rPr lang="en-US" dirty="0" smtClean="0"/>
              <a:t> in </a:t>
            </a:r>
            <a:r>
              <a:rPr lang="en-US" dirty="0" smtClean="0">
                <a:hlinkClick r:id="rId3" tooltip="Measurement"/>
              </a:rPr>
              <a:t>measurement</a:t>
            </a:r>
            <a:r>
              <a:rPr lang="en-US" dirty="0" smtClean="0"/>
              <a:t> which lead to the situation where the </a:t>
            </a:r>
            <a:r>
              <a:rPr lang="en-US" dirty="0" smtClean="0">
                <a:hlinkClick r:id="rId4" tooltip="Mean"/>
              </a:rPr>
              <a:t>mean</a:t>
            </a:r>
            <a:r>
              <a:rPr lang="en-US" dirty="0" smtClean="0"/>
              <a:t> of many separate measurements differs significantly from the actual value of the measured attribute. All measurements are prone to systematic errors, often of several different types. Sources of systematic error may be imperfect calibration of measurement instruments (zero error), changes in the </a:t>
            </a:r>
            <a:r>
              <a:rPr lang="en-US" dirty="0" smtClean="0">
                <a:hlinkClick r:id="rId5" tooltip="Biophysical environment"/>
              </a:rPr>
              <a:t>environment</a:t>
            </a:r>
            <a:r>
              <a:rPr lang="en-US" dirty="0" smtClean="0"/>
              <a:t> which interfere with the measurement process and sometimes imperfect methods of </a:t>
            </a:r>
            <a:r>
              <a:rPr lang="en-US" dirty="0" smtClean="0">
                <a:hlinkClick r:id="rId6" tooltip="Observation"/>
              </a:rPr>
              <a:t>observation</a:t>
            </a:r>
            <a:r>
              <a:rPr lang="en-US" dirty="0" smtClean="0"/>
              <a:t> can be either zero error or percentage error. For example, consider an experimenter taking a reading of the time period of a pendulum swinging past a </a:t>
            </a:r>
            <a:r>
              <a:rPr lang="en-US" dirty="0" err="1" smtClean="0"/>
              <a:t>fiducial</a:t>
            </a:r>
            <a:r>
              <a:rPr lang="en-US" dirty="0" smtClean="0"/>
              <a:t> mark: If their stop-watch or timer starts with 1 second on the clock then all of their results will be off by 1 second (zero error). If the experimenter repeats this experiment twenty times (starting at 1 second each time), then there will be a </a:t>
            </a:r>
            <a:r>
              <a:rPr lang="en-US" dirty="0" smtClean="0">
                <a:hlinkClick r:id="rId7" tooltip="Percentage error"/>
              </a:rPr>
              <a:t>percentage error</a:t>
            </a:r>
            <a:r>
              <a:rPr lang="en-US" dirty="0" smtClean="0"/>
              <a:t> in the calculated average of their results; the final result will be slightly larger than the true period. </a:t>
            </a:r>
            <a:r>
              <a:rPr lang="en-US" dirty="0" smtClean="0">
                <a:hlinkClick r:id="rId8" tooltip="Distance"/>
              </a:rPr>
              <a:t>Distance</a:t>
            </a:r>
            <a:r>
              <a:rPr lang="en-US" dirty="0" smtClean="0"/>
              <a:t> measured by </a:t>
            </a:r>
            <a:r>
              <a:rPr lang="en-US" dirty="0" smtClean="0">
                <a:hlinkClick r:id="rId9" tooltip="Radar"/>
              </a:rPr>
              <a:t>radar</a:t>
            </a:r>
            <a:r>
              <a:rPr lang="en-US" dirty="0" smtClean="0"/>
              <a:t> will be systematically overestimated if the slight slowing down of the waves in air is not accounted for. Incorrect zeroing of an instrument leading to a zero error is an example of systematic error in instrumentation.</a:t>
            </a:r>
            <a:endParaRPr lang="en-US" dirty="0"/>
          </a:p>
        </p:txBody>
      </p:sp>
    </p:spTree>
    <p:extLst>
      <p:ext uri="{BB962C8B-B14F-4D97-AF65-F5344CB8AC3E}">
        <p14:creationId xmlns:p14="http://schemas.microsoft.com/office/powerpoint/2010/main" val="1890463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smtClean="0"/>
              <a:t>Random errors</a:t>
            </a:r>
            <a:endParaRPr lang="en-US" sz="96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Random errors</a:t>
            </a:r>
            <a:r>
              <a:rPr lang="en-US" dirty="0" smtClean="0"/>
              <a:t> are </a:t>
            </a:r>
            <a:r>
              <a:rPr lang="en-US" dirty="0" smtClean="0">
                <a:hlinkClick r:id="rId2" tooltip="Error"/>
              </a:rPr>
              <a:t>errors</a:t>
            </a:r>
            <a:r>
              <a:rPr lang="en-US" dirty="0" smtClean="0"/>
              <a:t> in </a:t>
            </a:r>
            <a:r>
              <a:rPr lang="en-US" dirty="0" smtClean="0">
                <a:hlinkClick r:id="rId3" tooltip="Measurement"/>
              </a:rPr>
              <a:t>measurement</a:t>
            </a:r>
            <a:r>
              <a:rPr lang="en-US" dirty="0" smtClean="0"/>
              <a:t> that lead to measurable values being inconsistent when repeated measures of a </a:t>
            </a:r>
            <a:r>
              <a:rPr lang="en-US" dirty="0" smtClean="0">
                <a:hlinkClick r:id="rId4" tooltip="Time-invariant"/>
              </a:rPr>
              <a:t>constant</a:t>
            </a:r>
            <a:r>
              <a:rPr lang="en-US" dirty="0" smtClean="0"/>
              <a:t> attribute or </a:t>
            </a:r>
            <a:r>
              <a:rPr lang="en-US" dirty="0" smtClean="0">
                <a:hlinkClick r:id="rId5" tooltip="Physical quantity"/>
              </a:rPr>
              <a:t>quantity</a:t>
            </a:r>
            <a:r>
              <a:rPr lang="en-US" dirty="0" smtClean="0"/>
              <a:t> are taken. The word </a:t>
            </a:r>
            <a:r>
              <a:rPr lang="en-US" dirty="0" smtClean="0">
                <a:hlinkClick r:id="rId6" tooltip="Random"/>
              </a:rPr>
              <a:t>random</a:t>
            </a:r>
            <a:r>
              <a:rPr lang="en-US" dirty="0" smtClean="0"/>
              <a:t> indicates that they are inherently </a:t>
            </a:r>
            <a:r>
              <a:rPr lang="en-US" dirty="0" smtClean="0">
                <a:hlinkClick r:id="rId7" tooltip="Predictability"/>
              </a:rPr>
              <a:t>unpredictable</a:t>
            </a:r>
            <a:r>
              <a:rPr lang="en-US" dirty="0" smtClean="0"/>
              <a:t>, and have null </a:t>
            </a:r>
            <a:r>
              <a:rPr lang="en-US" dirty="0" smtClean="0">
                <a:hlinkClick r:id="rId8" tooltip="Expected value"/>
              </a:rPr>
              <a:t>expected value</a:t>
            </a:r>
            <a:r>
              <a:rPr lang="en-US" dirty="0" smtClean="0"/>
              <a:t>, namely, they are scattered about the true value, and tend to have null </a:t>
            </a:r>
            <a:r>
              <a:rPr lang="en-US" dirty="0" smtClean="0">
                <a:hlinkClick r:id="rId9" tooltip="Arithmetic mean"/>
              </a:rPr>
              <a:t>arithmetic mean</a:t>
            </a:r>
            <a:r>
              <a:rPr lang="en-US" dirty="0" smtClean="0"/>
              <a:t> when a measurement is repeated several times with the same instrument. All measurements are prone to random error.</a:t>
            </a:r>
          </a:p>
        </p:txBody>
      </p:sp>
    </p:spTree>
    <p:extLst>
      <p:ext uri="{BB962C8B-B14F-4D97-AF65-F5344CB8AC3E}">
        <p14:creationId xmlns:p14="http://schemas.microsoft.com/office/powerpoint/2010/main" val="3078565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chemeClr val="accent4">
                    <a:lumMod val="75000"/>
                  </a:schemeClr>
                </a:solidFill>
              </a:rPr>
              <a:t>Patterns and invariants</a:t>
            </a:r>
            <a:endParaRPr lang="en-US" sz="6600" dirty="0"/>
          </a:p>
        </p:txBody>
      </p:sp>
      <p:sp>
        <p:nvSpPr>
          <p:cNvPr id="3" name="Content Placeholder 2"/>
          <p:cNvSpPr>
            <a:spLocks noGrp="1"/>
          </p:cNvSpPr>
          <p:nvPr>
            <p:ph idx="1"/>
          </p:nvPr>
        </p:nvSpPr>
        <p:spPr/>
        <p:txBody>
          <a:bodyPr>
            <a:normAutofit/>
          </a:bodyPr>
          <a:lstStyle/>
          <a:p>
            <a:pPr marL="0" indent="0">
              <a:buNone/>
            </a:pPr>
            <a:r>
              <a:rPr lang="en-US" sz="9600" b="1" dirty="0"/>
              <a:t>It is all about patterns and </a:t>
            </a:r>
            <a:r>
              <a:rPr lang="en-US" sz="9600" b="1" dirty="0" smtClean="0"/>
              <a:t>invariants</a:t>
            </a:r>
            <a:endParaRPr lang="en-US" sz="9600" dirty="0"/>
          </a:p>
        </p:txBody>
      </p:sp>
    </p:spTree>
    <p:extLst>
      <p:ext uri="{BB962C8B-B14F-4D97-AF65-F5344CB8AC3E}">
        <p14:creationId xmlns:p14="http://schemas.microsoft.com/office/powerpoint/2010/main" val="394835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2">
                    <a:lumMod val="75000"/>
                  </a:schemeClr>
                </a:solidFill>
              </a:rPr>
              <a:t>Absolute, relative and percentage errors</a:t>
            </a:r>
            <a:endParaRPr lang="en-US" sz="3600" dirty="0">
              <a:solidFill>
                <a:schemeClr val="accent2">
                  <a:lumMod val="75000"/>
                </a:schemeClr>
              </a:solidFill>
            </a:endParaRPr>
          </a:p>
        </p:txBody>
      </p:sp>
      <p:sp>
        <p:nvSpPr>
          <p:cNvPr id="3" name="Content Placeholder 2"/>
          <p:cNvSpPr>
            <a:spLocks noGrp="1"/>
          </p:cNvSpPr>
          <p:nvPr>
            <p:ph idx="1"/>
          </p:nvPr>
        </p:nvSpPr>
        <p:spPr/>
        <p:txBody>
          <a:bodyPr/>
          <a:lstStyle/>
          <a:p>
            <a:pPr marL="0" indent="0">
              <a:buNone/>
            </a:pPr>
            <a:r>
              <a:rPr lang="en-US" dirty="0" smtClean="0"/>
              <a:t>One commonly distinguishes between the </a:t>
            </a:r>
            <a:r>
              <a:rPr lang="en-US" b="1" dirty="0" smtClean="0"/>
              <a:t>relative error</a:t>
            </a:r>
            <a:r>
              <a:rPr lang="en-US" dirty="0" smtClean="0"/>
              <a:t> and the </a:t>
            </a:r>
            <a:r>
              <a:rPr lang="en-US" b="1" dirty="0" smtClean="0"/>
              <a:t>absolute error</a:t>
            </a:r>
            <a:r>
              <a:rPr lang="en-US" dirty="0" smtClean="0"/>
              <a:t>. The absolute error is the </a:t>
            </a:r>
            <a:r>
              <a:rPr lang="en-US" dirty="0" smtClean="0">
                <a:hlinkClick r:id="rId2" tooltip="Absolute value"/>
              </a:rPr>
              <a:t>magnitude</a:t>
            </a:r>
            <a:r>
              <a:rPr lang="en-US" dirty="0" smtClean="0"/>
              <a:t> of the difference between the exact value and the approximation. The relative error is the absolute error divided by the magnitude of the exact value. The percent error is the relative error expressed in terms of per 100.</a:t>
            </a:r>
          </a:p>
        </p:txBody>
      </p:sp>
    </p:spTree>
    <p:extLst>
      <p:ext uri="{BB962C8B-B14F-4D97-AF65-F5344CB8AC3E}">
        <p14:creationId xmlns:p14="http://schemas.microsoft.com/office/powerpoint/2010/main" val="2067937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9600" b="1" dirty="0" smtClean="0"/>
              <a:t>Uncertainty</a:t>
            </a:r>
            <a:endParaRPr lang="en-US" sz="9600" dirty="0"/>
          </a:p>
        </p:txBody>
      </p:sp>
      <p:sp>
        <p:nvSpPr>
          <p:cNvPr id="3" name="Content Placeholder 2"/>
          <p:cNvSpPr>
            <a:spLocks noGrp="1"/>
          </p:cNvSpPr>
          <p:nvPr>
            <p:ph idx="1"/>
          </p:nvPr>
        </p:nvSpPr>
        <p:spPr/>
        <p:txBody>
          <a:bodyPr>
            <a:normAutofit lnSpcReduction="10000"/>
          </a:bodyPr>
          <a:lstStyle/>
          <a:p>
            <a:pPr marL="0" indent="0">
              <a:buNone/>
            </a:pPr>
            <a:r>
              <a:rPr lang="ru-RU" b="1" dirty="0"/>
              <a:t>Uncertainty</a:t>
            </a:r>
            <a:r>
              <a:rPr lang="ru-RU" dirty="0"/>
              <a:t> is a term used in subtly different ways in a number of fields, including </a:t>
            </a:r>
            <a:r>
              <a:rPr lang="ru-RU" u="sng" dirty="0">
                <a:hlinkClick r:id="rId2" tooltip="Philosophy"/>
              </a:rPr>
              <a:t>philosophy</a:t>
            </a:r>
            <a:r>
              <a:rPr lang="ru-RU" dirty="0"/>
              <a:t>, </a:t>
            </a:r>
            <a:r>
              <a:rPr lang="ru-RU" u="sng" dirty="0">
                <a:hlinkClick r:id="rId3" tooltip="Physics"/>
              </a:rPr>
              <a:t>physics</a:t>
            </a:r>
            <a:r>
              <a:rPr lang="ru-RU" dirty="0"/>
              <a:t>, </a:t>
            </a:r>
            <a:r>
              <a:rPr lang="ru-RU" u="sng" dirty="0">
                <a:hlinkClick r:id="rId4" tooltip="Statistics"/>
              </a:rPr>
              <a:t>statistics</a:t>
            </a:r>
            <a:r>
              <a:rPr lang="ru-RU" dirty="0"/>
              <a:t>, </a:t>
            </a:r>
            <a:r>
              <a:rPr lang="ru-RU" u="sng" dirty="0">
                <a:hlinkClick r:id="rId5" tooltip="Economics"/>
              </a:rPr>
              <a:t>economics</a:t>
            </a:r>
            <a:r>
              <a:rPr lang="ru-RU" dirty="0"/>
              <a:t>, </a:t>
            </a:r>
            <a:r>
              <a:rPr lang="ru-RU" u="sng" dirty="0">
                <a:hlinkClick r:id="rId6" tooltip="Finance"/>
              </a:rPr>
              <a:t>finance</a:t>
            </a:r>
            <a:r>
              <a:rPr lang="ru-RU" dirty="0"/>
              <a:t>, </a:t>
            </a:r>
            <a:r>
              <a:rPr lang="ru-RU" u="sng" dirty="0">
                <a:hlinkClick r:id="rId7" tooltip="Insurance"/>
              </a:rPr>
              <a:t>insurance</a:t>
            </a:r>
            <a:r>
              <a:rPr lang="ru-RU" dirty="0"/>
              <a:t>, </a:t>
            </a:r>
            <a:r>
              <a:rPr lang="ru-RU" u="sng" dirty="0">
                <a:hlinkClick r:id="rId8" tooltip="Psychology"/>
              </a:rPr>
              <a:t>psychology</a:t>
            </a:r>
            <a:r>
              <a:rPr lang="ru-RU" dirty="0"/>
              <a:t>, </a:t>
            </a:r>
            <a:r>
              <a:rPr lang="ru-RU" u="sng" dirty="0">
                <a:hlinkClick r:id="rId9" tooltip="Sociology"/>
              </a:rPr>
              <a:t>sociology</a:t>
            </a:r>
            <a:r>
              <a:rPr lang="ru-RU" dirty="0"/>
              <a:t>, </a:t>
            </a:r>
            <a:r>
              <a:rPr lang="ru-RU" u="sng" dirty="0">
                <a:hlinkClick r:id="rId10" tooltip="Engineering"/>
              </a:rPr>
              <a:t>engineering</a:t>
            </a:r>
            <a:r>
              <a:rPr lang="ru-RU" dirty="0"/>
              <a:t>, and </a:t>
            </a:r>
            <a:r>
              <a:rPr lang="ru-RU" u="sng" dirty="0">
                <a:hlinkClick r:id="rId11" tooltip="Information science"/>
              </a:rPr>
              <a:t>information science</a:t>
            </a:r>
            <a:r>
              <a:rPr lang="ru-RU" dirty="0"/>
              <a:t>. It applies to predictions of future events, to physical measurements that are already made, or to the unknown. Uncertainty arises in </a:t>
            </a:r>
            <a:r>
              <a:rPr lang="ru-RU" u="sng" dirty="0">
                <a:hlinkClick r:id="rId12" tooltip="Partially observable"/>
              </a:rPr>
              <a:t>partially observable</a:t>
            </a:r>
            <a:r>
              <a:rPr lang="ru-RU" dirty="0"/>
              <a:t> and/or </a:t>
            </a:r>
            <a:r>
              <a:rPr lang="ru-RU" u="sng" dirty="0">
                <a:hlinkClick r:id="rId13" tooltip="Stochastic"/>
              </a:rPr>
              <a:t>stochastic</a:t>
            </a:r>
            <a:r>
              <a:rPr lang="ru-RU" dirty="0"/>
              <a:t> environments, as well as due to </a:t>
            </a:r>
            <a:r>
              <a:rPr lang="ru-RU" u="sng" dirty="0">
                <a:hlinkClick r:id="rId14" tooltip="Ignorance"/>
              </a:rPr>
              <a:t>ignorance</a:t>
            </a:r>
            <a:r>
              <a:rPr lang="ru-RU" dirty="0"/>
              <a:t> and/or </a:t>
            </a:r>
            <a:r>
              <a:rPr lang="ru-RU" u="sng" dirty="0">
                <a:hlinkClick r:id="rId15" tooltip="Laziness"/>
              </a:rPr>
              <a:t>indolence</a:t>
            </a:r>
            <a:r>
              <a:rPr lang="ru-RU" dirty="0"/>
              <a:t>.</a:t>
            </a:r>
            <a:endParaRPr lang="en-US" dirty="0"/>
          </a:p>
        </p:txBody>
      </p:sp>
    </p:spTree>
    <p:extLst>
      <p:ext uri="{BB962C8B-B14F-4D97-AF65-F5344CB8AC3E}">
        <p14:creationId xmlns:p14="http://schemas.microsoft.com/office/powerpoint/2010/main" val="3185235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t>
            </a:r>
            <a:r>
              <a:rPr lang="ru-RU" b="1" dirty="0" smtClean="0"/>
              <a:t>ignificant figures</a:t>
            </a:r>
            <a:endParaRPr lang="en-US" dirty="0"/>
          </a:p>
        </p:txBody>
      </p:sp>
      <p:sp>
        <p:nvSpPr>
          <p:cNvPr id="3" name="Content Placeholder 2"/>
          <p:cNvSpPr>
            <a:spLocks noGrp="1"/>
          </p:cNvSpPr>
          <p:nvPr>
            <p:ph idx="1"/>
          </p:nvPr>
        </p:nvSpPr>
        <p:spPr/>
        <p:txBody>
          <a:bodyPr/>
          <a:lstStyle/>
          <a:p>
            <a:pPr marL="0" indent="0">
              <a:buNone/>
            </a:pPr>
            <a:r>
              <a:rPr lang="ru-RU" dirty="0"/>
              <a:t>The </a:t>
            </a:r>
            <a:r>
              <a:rPr lang="ru-RU" b="1" dirty="0"/>
              <a:t>significant figures</a:t>
            </a:r>
            <a:r>
              <a:rPr lang="ru-RU" dirty="0"/>
              <a:t> of a number are those </a:t>
            </a:r>
            <a:r>
              <a:rPr lang="ru-RU" u="sng" dirty="0">
                <a:hlinkClick r:id="rId2" tooltip="Numerical digit"/>
              </a:rPr>
              <a:t>digits</a:t>
            </a:r>
            <a:r>
              <a:rPr lang="ru-RU" dirty="0"/>
              <a:t> that carry meaning contributing to its </a:t>
            </a:r>
            <a:r>
              <a:rPr lang="ru-RU" u="sng" dirty="0">
                <a:hlinkClick r:id="rId3" tooltip="Accuracy and precision"/>
              </a:rPr>
              <a:t>precision</a:t>
            </a:r>
            <a:r>
              <a:rPr lang="ru-RU" dirty="0"/>
              <a:t>.</a:t>
            </a:r>
            <a:endParaRPr lang="en-US" dirty="0"/>
          </a:p>
        </p:txBody>
      </p:sp>
    </p:spTree>
    <p:extLst>
      <p:ext uri="{BB962C8B-B14F-4D97-AF65-F5344CB8AC3E}">
        <p14:creationId xmlns:p14="http://schemas.microsoft.com/office/powerpoint/2010/main" val="1529912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Scientific </a:t>
            </a:r>
            <a:r>
              <a:rPr lang="en-US" b="1" dirty="0" smtClean="0"/>
              <a:t>notation or </a:t>
            </a:r>
            <a:r>
              <a:rPr lang="en-US" dirty="0"/>
              <a:t>standard index </a:t>
            </a:r>
            <a:r>
              <a:rPr lang="en-US" dirty="0" smtClean="0"/>
              <a:t>form numbers</a:t>
            </a:r>
            <a:endParaRPr lang="en-US" dirty="0"/>
          </a:p>
        </p:txBody>
      </p:sp>
      <p:sp>
        <p:nvSpPr>
          <p:cNvPr id="3" name="Content Placeholder 2"/>
          <p:cNvSpPr>
            <a:spLocks noGrp="1"/>
          </p:cNvSpPr>
          <p:nvPr>
            <p:ph idx="1"/>
          </p:nvPr>
        </p:nvSpPr>
        <p:spPr/>
        <p:txBody>
          <a:bodyPr/>
          <a:lstStyle/>
          <a:p>
            <a:pPr marL="0" indent="0">
              <a:buNone/>
            </a:pPr>
            <a:r>
              <a:rPr lang="en-US" b="1" dirty="0"/>
              <a:t>Scientific notation</a:t>
            </a:r>
            <a:r>
              <a:rPr lang="en-US" dirty="0"/>
              <a:t> (commonly referred to as "standard form" or "standard index form") is a way of writing numbers that are too big or too small to be conveniently written in decimal form. Scientific notation has a number of useful properties and is commonly used in calculators and by scientists, mathematicians and engineers.</a:t>
            </a:r>
          </a:p>
        </p:txBody>
      </p:sp>
    </p:spTree>
    <p:extLst>
      <p:ext uri="{BB962C8B-B14F-4D97-AF65-F5344CB8AC3E}">
        <p14:creationId xmlns:p14="http://schemas.microsoft.com/office/powerpoint/2010/main" val="7744876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Scientific notation or </a:t>
            </a:r>
            <a:r>
              <a:rPr lang="en-US" dirty="0"/>
              <a:t>standard index form numbers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1752600"/>
            <a:ext cx="7848600" cy="4267199"/>
          </a:xfrm>
        </p:spPr>
      </p:pic>
    </p:spTree>
    <p:extLst>
      <p:ext uri="{BB962C8B-B14F-4D97-AF65-F5344CB8AC3E}">
        <p14:creationId xmlns:p14="http://schemas.microsoft.com/office/powerpoint/2010/main" val="2322068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SI </a:t>
            </a:r>
            <a:r>
              <a:rPr lang="en-US" sz="9600" b="1" dirty="0" smtClean="0"/>
              <a:t>units</a:t>
            </a:r>
            <a:endParaRPr lang="en-US" sz="96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b="1" dirty="0" smtClean="0"/>
              <a:t>International System of Units</a:t>
            </a:r>
            <a:r>
              <a:rPr lang="en-US" dirty="0" smtClean="0"/>
              <a:t> (abbreviated </a:t>
            </a:r>
            <a:r>
              <a:rPr lang="en-US" b="1" dirty="0" smtClean="0"/>
              <a:t>SI</a:t>
            </a:r>
            <a:r>
              <a:rPr lang="en-US" dirty="0" smtClean="0"/>
              <a:t> from </a:t>
            </a:r>
            <a:r>
              <a:rPr lang="en-US" dirty="0" smtClean="0">
                <a:hlinkClick r:id="rId2" tooltip="French language"/>
              </a:rPr>
              <a:t>French</a:t>
            </a:r>
            <a:r>
              <a:rPr lang="en-US" dirty="0" smtClean="0"/>
              <a:t>: </a:t>
            </a:r>
            <a:r>
              <a:rPr lang="en-US" i="1" dirty="0" smtClean="0"/>
              <a:t>Le </a:t>
            </a:r>
            <a:r>
              <a:rPr lang="en-US" b="1" i="1" dirty="0" err="1" smtClean="0"/>
              <a:t>S</a:t>
            </a:r>
            <a:r>
              <a:rPr lang="en-US" i="1" dirty="0" err="1" smtClean="0"/>
              <a:t>ystème</a:t>
            </a:r>
            <a:r>
              <a:rPr lang="en-US" i="1" dirty="0" smtClean="0"/>
              <a:t> </a:t>
            </a:r>
            <a:r>
              <a:rPr lang="en-US" b="1" i="1" dirty="0" smtClean="0"/>
              <a:t>I</a:t>
            </a:r>
            <a:r>
              <a:rPr lang="en-US" i="1" dirty="0" smtClean="0"/>
              <a:t>nternational </a:t>
            </a:r>
            <a:r>
              <a:rPr lang="en-US" i="1" dirty="0" err="1" smtClean="0"/>
              <a:t>d'Unités</a:t>
            </a:r>
            <a:r>
              <a:rPr lang="en-US" dirty="0" smtClean="0"/>
              <a:t>) is the modern form of the </a:t>
            </a:r>
            <a:r>
              <a:rPr lang="en-US" dirty="0" smtClean="0">
                <a:hlinkClick r:id="rId3" tooltip="Metric system"/>
              </a:rPr>
              <a:t>metric system</a:t>
            </a:r>
            <a:r>
              <a:rPr lang="en-US" dirty="0" smtClean="0"/>
              <a:t> and is the world's most widely used </a:t>
            </a:r>
            <a:r>
              <a:rPr lang="en-US" dirty="0" smtClean="0">
                <a:hlinkClick r:id="rId4" tooltip="Systems of measurement"/>
              </a:rPr>
              <a:t>system of measurement</a:t>
            </a:r>
            <a:r>
              <a:rPr lang="en-US" dirty="0" smtClean="0"/>
              <a:t>, used in both everyday </a:t>
            </a:r>
            <a:r>
              <a:rPr lang="en-US" dirty="0" smtClean="0">
                <a:hlinkClick r:id="rId5" tooltip="Commerce"/>
              </a:rPr>
              <a:t>commerce</a:t>
            </a:r>
            <a:r>
              <a:rPr lang="en-US" dirty="0" smtClean="0"/>
              <a:t> and </a:t>
            </a:r>
            <a:r>
              <a:rPr lang="en-US" dirty="0" smtClean="0">
                <a:hlinkClick r:id="rId6" tooltip="Science"/>
              </a:rPr>
              <a:t>science</a:t>
            </a:r>
            <a:r>
              <a:rPr lang="en-US" dirty="0" smtClean="0"/>
              <a:t>. It comprises a </a:t>
            </a:r>
            <a:r>
              <a:rPr lang="en-US" dirty="0" smtClean="0">
                <a:hlinkClick r:id="rId7" tooltip="Coherence (units of measurement)"/>
              </a:rPr>
              <a:t>coherent</a:t>
            </a:r>
            <a:r>
              <a:rPr lang="en-US" dirty="0" smtClean="0"/>
              <a:t> system of </a:t>
            </a:r>
            <a:r>
              <a:rPr lang="en-US" dirty="0" smtClean="0">
                <a:hlinkClick r:id="rId8" tooltip="Units of measurement"/>
              </a:rPr>
              <a:t>units of measurement</a:t>
            </a:r>
            <a:r>
              <a:rPr lang="en-US" dirty="0" smtClean="0"/>
              <a:t> built around seven </a:t>
            </a:r>
            <a:r>
              <a:rPr lang="en-US" dirty="0" smtClean="0">
                <a:hlinkClick r:id="rId9" tooltip="SI base unit"/>
              </a:rPr>
              <a:t>base units</a:t>
            </a:r>
            <a:r>
              <a:rPr lang="en-US" dirty="0" smtClean="0"/>
              <a:t>, 22 named and an indeterminate number of unnamed coherent </a:t>
            </a:r>
            <a:r>
              <a:rPr lang="en-US" dirty="0" smtClean="0">
                <a:hlinkClick r:id="rId10" tooltip="SI derived unit"/>
              </a:rPr>
              <a:t>derived units</a:t>
            </a:r>
            <a:r>
              <a:rPr lang="en-US" dirty="0" smtClean="0"/>
              <a:t>, and a set of </a:t>
            </a:r>
            <a:r>
              <a:rPr lang="en-US" dirty="0" smtClean="0">
                <a:hlinkClick r:id="rId11" tooltip="Metric prefix"/>
              </a:rPr>
              <a:t>prefixes</a:t>
            </a:r>
            <a:r>
              <a:rPr lang="en-US" dirty="0" smtClean="0"/>
              <a:t> that act as decimal-based multipliers. It is part of the </a:t>
            </a:r>
            <a:r>
              <a:rPr lang="en-US" dirty="0" smtClean="0">
                <a:hlinkClick r:id="rId12" tooltip="International System of Quantities"/>
              </a:rPr>
              <a:t>International System of Quantities</a:t>
            </a:r>
            <a:r>
              <a:rPr lang="en-US" dirty="0" smtClean="0"/>
              <a:t>.</a:t>
            </a:r>
            <a:endParaRPr lang="en-US" dirty="0"/>
          </a:p>
        </p:txBody>
      </p:sp>
    </p:spTree>
    <p:extLst>
      <p:ext uri="{BB962C8B-B14F-4D97-AF65-F5344CB8AC3E}">
        <p14:creationId xmlns:p14="http://schemas.microsoft.com/office/powerpoint/2010/main" val="28115507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a:t>Base SI </a:t>
            </a:r>
            <a:r>
              <a:rPr lang="en-US" sz="9600" dirty="0" smtClean="0"/>
              <a:t>units</a:t>
            </a:r>
            <a:endParaRPr lang="en-US" sz="9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981200"/>
            <a:ext cx="7467600" cy="4038600"/>
          </a:xfrm>
        </p:spPr>
      </p:pic>
    </p:spTree>
    <p:extLst>
      <p:ext uri="{BB962C8B-B14F-4D97-AF65-F5344CB8AC3E}">
        <p14:creationId xmlns:p14="http://schemas.microsoft.com/office/powerpoint/2010/main" val="16733632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Kinematics</a:t>
            </a:r>
            <a:endParaRPr lang="en-US" sz="9600" dirty="0"/>
          </a:p>
        </p:txBody>
      </p:sp>
      <p:sp>
        <p:nvSpPr>
          <p:cNvPr id="3" name="Content Placeholder 2"/>
          <p:cNvSpPr>
            <a:spLocks noGrp="1"/>
          </p:cNvSpPr>
          <p:nvPr>
            <p:ph idx="1"/>
          </p:nvPr>
        </p:nvSpPr>
        <p:spPr/>
        <p:txBody>
          <a:bodyPr>
            <a:normAutofit/>
          </a:bodyPr>
          <a:lstStyle/>
          <a:p>
            <a:pPr marL="0" indent="0">
              <a:buNone/>
            </a:pPr>
            <a:r>
              <a:rPr lang="en-US" sz="6000" dirty="0"/>
              <a:t>Find displacement, velocity and acceleration when you are given the equation of motion.</a:t>
            </a:r>
          </a:p>
        </p:txBody>
      </p:sp>
    </p:spTree>
    <p:extLst>
      <p:ext uri="{BB962C8B-B14F-4D97-AF65-F5344CB8AC3E}">
        <p14:creationId xmlns:p14="http://schemas.microsoft.com/office/powerpoint/2010/main" val="3387522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a:t>Games:</a:t>
            </a:r>
          </a:p>
        </p:txBody>
      </p:sp>
      <p:sp>
        <p:nvSpPr>
          <p:cNvPr id="3" name="Content Placeholder 2"/>
          <p:cNvSpPr>
            <a:spLocks noGrp="1"/>
          </p:cNvSpPr>
          <p:nvPr>
            <p:ph idx="1"/>
          </p:nvPr>
        </p:nvSpPr>
        <p:spPr/>
        <p:txBody>
          <a:bodyPr>
            <a:normAutofit/>
          </a:bodyPr>
          <a:lstStyle/>
          <a:p>
            <a:r>
              <a:rPr lang="en-US" sz="7200" dirty="0"/>
              <a:t>Pendulum, </a:t>
            </a:r>
            <a:endParaRPr lang="en-US" sz="7200" dirty="0" smtClean="0"/>
          </a:p>
          <a:p>
            <a:r>
              <a:rPr lang="en-US" sz="7200" dirty="0" smtClean="0"/>
              <a:t>Bernoulli </a:t>
            </a:r>
            <a:r>
              <a:rPr lang="en-US" sz="7200" dirty="0"/>
              <a:t>principle, </a:t>
            </a:r>
            <a:endParaRPr lang="en-US" sz="7200" dirty="0" smtClean="0"/>
          </a:p>
          <a:p>
            <a:r>
              <a:rPr lang="en-US" sz="7200" dirty="0" smtClean="0"/>
              <a:t>handover </a:t>
            </a:r>
            <a:r>
              <a:rPr lang="en-US" sz="7200" dirty="0"/>
              <a:t>problem</a:t>
            </a:r>
          </a:p>
        </p:txBody>
      </p:sp>
    </p:spTree>
    <p:extLst>
      <p:ext uri="{BB962C8B-B14F-4D97-AF65-F5344CB8AC3E}">
        <p14:creationId xmlns:p14="http://schemas.microsoft.com/office/powerpoint/2010/main" val="289425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t>Exercises: Introduction</a:t>
            </a:r>
            <a:endParaRPr lang="en-US" sz="6600"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effectLst/>
            </a:endParaRPr>
          </a:p>
          <a:p>
            <a:r>
              <a:rPr lang="en-US" dirty="0"/>
              <a:t>1. Define physics. </a:t>
            </a:r>
            <a:endParaRPr lang="en-US" dirty="0" smtClean="0">
              <a:effectLst/>
            </a:endParaRPr>
          </a:p>
          <a:p>
            <a:r>
              <a:rPr lang="en-US" dirty="0"/>
              <a:t>2. List the main branches of physics. </a:t>
            </a:r>
            <a:endParaRPr lang="en-US" dirty="0" smtClean="0">
              <a:effectLst/>
            </a:endParaRPr>
          </a:p>
          <a:p>
            <a:r>
              <a:rPr lang="en-US" dirty="0"/>
              <a:t>3. Why is physics important? </a:t>
            </a:r>
            <a:endParaRPr lang="en-US" dirty="0" smtClean="0">
              <a:effectLst/>
            </a:endParaRPr>
          </a:p>
          <a:p>
            <a:r>
              <a:rPr lang="en-US" dirty="0"/>
              <a:t>4. How do we use physics in everyday life? </a:t>
            </a:r>
            <a:endParaRPr lang="en-US" dirty="0" smtClean="0">
              <a:effectLst/>
            </a:endParaRPr>
          </a:p>
          <a:p>
            <a:r>
              <a:rPr lang="en-US" dirty="0"/>
              <a:t>5. How is physics related to other fields? </a:t>
            </a:r>
            <a:endParaRPr lang="en-US" dirty="0" smtClean="0">
              <a:effectLst/>
            </a:endParaRPr>
          </a:p>
          <a:p>
            <a:r>
              <a:rPr lang="en-US" dirty="0"/>
              <a:t>6. Briefly explain the history of physics. </a:t>
            </a:r>
            <a:endParaRPr lang="en-US" dirty="0" smtClean="0">
              <a:effectLst/>
            </a:endParaRPr>
          </a:p>
          <a:p>
            <a:r>
              <a:rPr lang="en-US" dirty="0"/>
              <a:t>7. Define physical theories, laws, principles and models with examples. </a:t>
            </a:r>
            <a:endParaRPr lang="en-US" dirty="0" smtClean="0">
              <a:effectLst/>
            </a:endParaRPr>
          </a:p>
          <a:p>
            <a:pPr marL="0" indent="0">
              <a:buNone/>
            </a:pPr>
            <a:endParaRPr lang="en-US" dirty="0"/>
          </a:p>
        </p:txBody>
      </p:sp>
    </p:spTree>
    <p:extLst>
      <p:ext uri="{BB962C8B-B14F-4D97-AF65-F5344CB8AC3E}">
        <p14:creationId xmlns:p14="http://schemas.microsoft.com/office/powerpoint/2010/main" val="2976788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a:t>What is physics</a:t>
            </a:r>
            <a:r>
              <a:rPr lang="en-US" sz="8800" dirty="0" smtClean="0"/>
              <a:t>?</a:t>
            </a:r>
            <a:endParaRPr lang="en-US" sz="8800" dirty="0"/>
          </a:p>
        </p:txBody>
      </p:sp>
      <p:sp>
        <p:nvSpPr>
          <p:cNvPr id="3" name="Content Placeholder 2"/>
          <p:cNvSpPr>
            <a:spLocks noGrp="1"/>
          </p:cNvSpPr>
          <p:nvPr>
            <p:ph idx="1"/>
          </p:nvPr>
        </p:nvSpPr>
        <p:spPr/>
        <p:txBody>
          <a:bodyPr>
            <a:normAutofit fontScale="92500" lnSpcReduction="10000"/>
          </a:bodyPr>
          <a:lstStyle/>
          <a:p>
            <a:pPr marL="0" indent="0">
              <a:buNone/>
            </a:pPr>
            <a:r>
              <a:rPr lang="ru-RU" b="1" dirty="0"/>
              <a:t>Physics</a:t>
            </a:r>
            <a:r>
              <a:rPr lang="ru-RU" dirty="0"/>
              <a:t> (from </a:t>
            </a:r>
            <a:r>
              <a:rPr lang="ru-RU" u="sng" dirty="0">
                <a:hlinkClick r:id="rId2" tooltip="Ancient Greek"/>
              </a:rPr>
              <a:t>Ancient Greek</a:t>
            </a:r>
            <a:r>
              <a:rPr lang="ru-RU" dirty="0"/>
              <a:t>: “knowledge of nature”) is the </a:t>
            </a:r>
            <a:r>
              <a:rPr lang="ru-RU" u="sng" dirty="0">
                <a:hlinkClick r:id="rId3" tooltip="Natural science"/>
              </a:rPr>
              <a:t>natural science</a:t>
            </a:r>
            <a:r>
              <a:rPr lang="ru-RU" dirty="0"/>
              <a:t> that involves the study of </a:t>
            </a:r>
            <a:r>
              <a:rPr lang="ru-RU" u="sng" dirty="0">
                <a:hlinkClick r:id="rId4" tooltip="Matter"/>
              </a:rPr>
              <a:t>matter</a:t>
            </a:r>
            <a:r>
              <a:rPr lang="ru-RU" dirty="0"/>
              <a:t> and its </a:t>
            </a:r>
            <a:r>
              <a:rPr lang="ru-RU" u="sng" dirty="0">
                <a:hlinkClick r:id="rId5" tooltip="Motion (physics)"/>
              </a:rPr>
              <a:t>motion</a:t>
            </a:r>
            <a:r>
              <a:rPr lang="ru-RU" dirty="0"/>
              <a:t> through </a:t>
            </a:r>
            <a:r>
              <a:rPr lang="ru-RU" u="sng" dirty="0">
                <a:hlinkClick r:id="rId6" tooltip="Spacetime"/>
              </a:rPr>
              <a:t>space and time</a:t>
            </a:r>
            <a:r>
              <a:rPr lang="ru-RU" dirty="0"/>
              <a:t>, along with related concepts such as </a:t>
            </a:r>
            <a:r>
              <a:rPr lang="ru-RU" u="sng" dirty="0">
                <a:hlinkClick r:id="rId7" tooltip="Energy"/>
              </a:rPr>
              <a:t>energy</a:t>
            </a:r>
            <a:r>
              <a:rPr lang="ru-RU" dirty="0"/>
              <a:t> and </a:t>
            </a:r>
            <a:r>
              <a:rPr lang="ru-RU" u="sng" dirty="0">
                <a:hlinkClick r:id="rId8" tooltip="Force"/>
              </a:rPr>
              <a:t>force</a:t>
            </a:r>
            <a:r>
              <a:rPr lang="ru-RU" dirty="0"/>
              <a:t>. More broadly, it is the general analysis of </a:t>
            </a:r>
            <a:r>
              <a:rPr lang="ru-RU" u="sng" dirty="0">
                <a:hlinkClick r:id="rId9" tooltip="Nature"/>
              </a:rPr>
              <a:t>nature</a:t>
            </a:r>
            <a:r>
              <a:rPr lang="ru-RU" dirty="0"/>
              <a:t>, conducted in order to understand how the </a:t>
            </a:r>
            <a:r>
              <a:rPr lang="ru-RU" u="sng" dirty="0">
                <a:hlinkClick r:id="rId10" tooltip="Universe"/>
              </a:rPr>
              <a:t>universe</a:t>
            </a:r>
            <a:r>
              <a:rPr lang="ru-RU" dirty="0"/>
              <a:t> behaves</a:t>
            </a:r>
            <a:r>
              <a:rPr lang="ru-RU" dirty="0" smtClean="0"/>
              <a:t>.</a:t>
            </a:r>
            <a:endParaRPr lang="en-US" dirty="0" smtClean="0"/>
          </a:p>
          <a:p>
            <a:pPr marL="0" indent="0">
              <a:buNone/>
            </a:pPr>
            <a:r>
              <a:rPr lang="en-US" dirty="0"/>
              <a:t>Physics structure: Mechanics, thermodynamics, electromagnetism, photonics, relativity, atomic and nuclear physics</a:t>
            </a:r>
          </a:p>
        </p:txBody>
      </p:sp>
    </p:spTree>
    <p:extLst>
      <p:ext uri="{BB962C8B-B14F-4D97-AF65-F5344CB8AC3E}">
        <p14:creationId xmlns:p14="http://schemas.microsoft.com/office/powerpoint/2010/main" val="22047487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Measurements</a:t>
            </a:r>
            <a:endParaRPr lang="en-US" dirty="0"/>
          </a:p>
        </p:txBody>
      </p:sp>
      <p:sp>
        <p:nvSpPr>
          <p:cNvPr id="3" name="Content Placeholder 2"/>
          <p:cNvSpPr>
            <a:spLocks noGrp="1"/>
          </p:cNvSpPr>
          <p:nvPr>
            <p:ph idx="1"/>
          </p:nvPr>
        </p:nvSpPr>
        <p:spPr/>
        <p:txBody>
          <a:bodyPr/>
          <a:lstStyle/>
          <a:p>
            <a:pPr marL="0" indent="0">
              <a:buNone/>
            </a:pPr>
            <a:endParaRPr lang="en-US" dirty="0" smtClean="0">
              <a:effectLst/>
            </a:endParaRPr>
          </a:p>
          <a:p>
            <a:r>
              <a:rPr lang="en-US" dirty="0"/>
              <a:t>8. Explain measurements, units, errors and uncertainty. </a:t>
            </a:r>
            <a:endParaRPr lang="en-US" dirty="0" smtClean="0">
              <a:effectLst/>
            </a:endParaRPr>
          </a:p>
          <a:p>
            <a:r>
              <a:rPr lang="en-US" dirty="0"/>
              <a:t>9. List the basic units of physics. </a:t>
            </a:r>
            <a:endParaRPr lang="en-US" dirty="0" smtClean="0">
              <a:effectLst/>
            </a:endParaRPr>
          </a:p>
          <a:p>
            <a:r>
              <a:rPr lang="en-US" dirty="0"/>
              <a:t>10. Show that at is measured in velocity units. </a:t>
            </a:r>
            <a:endParaRPr lang="en-US" dirty="0" smtClean="0">
              <a:effectLst/>
            </a:endParaRPr>
          </a:p>
          <a:p>
            <a:r>
              <a:rPr lang="en-US" dirty="0"/>
              <a:t>11. Derive Volt from basic units. </a:t>
            </a:r>
            <a:endParaRPr lang="en-US" dirty="0" smtClean="0">
              <a:effectLst/>
            </a:endParaRPr>
          </a:p>
          <a:p>
            <a:r>
              <a:rPr lang="en-US" dirty="0"/>
              <a:t>12. Calculate the errors for different cases. </a:t>
            </a:r>
            <a:endParaRPr lang="en-US" dirty="0" smtClean="0">
              <a:effectLst/>
            </a:endParaRPr>
          </a:p>
          <a:p>
            <a:pPr marL="0" indent="0">
              <a:buNone/>
            </a:pPr>
            <a:endParaRPr lang="en-US" dirty="0"/>
          </a:p>
        </p:txBody>
      </p:sp>
    </p:spTree>
    <p:extLst>
      <p:ext uri="{BB962C8B-B14F-4D97-AF65-F5344CB8AC3E}">
        <p14:creationId xmlns:p14="http://schemas.microsoft.com/office/powerpoint/2010/main" val="32188899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significant figures</a:t>
            </a:r>
            <a:endParaRPr lang="en-US" dirty="0"/>
          </a:p>
        </p:txBody>
      </p:sp>
      <p:sp>
        <p:nvSpPr>
          <p:cNvPr id="3" name="Content Placeholder 2"/>
          <p:cNvSpPr>
            <a:spLocks noGrp="1"/>
          </p:cNvSpPr>
          <p:nvPr>
            <p:ph idx="1"/>
          </p:nvPr>
        </p:nvSpPr>
        <p:spPr/>
        <p:txBody>
          <a:bodyPr/>
          <a:lstStyle/>
          <a:p>
            <a:r>
              <a:rPr lang="en-US" dirty="0"/>
              <a:t>13. Determine the number of significant figures in each of these measured quantities: </a:t>
            </a:r>
            <a:endParaRPr lang="en-US" dirty="0" smtClean="0">
              <a:effectLst/>
            </a:endParaRPr>
          </a:p>
          <a:p>
            <a:r>
              <a:rPr lang="en-US" dirty="0"/>
              <a:t>a. 0.0072</a:t>
            </a:r>
            <a:endParaRPr lang="en-US" dirty="0" smtClean="0">
              <a:effectLst/>
            </a:endParaRPr>
          </a:p>
          <a:p>
            <a:r>
              <a:rPr lang="en-US" dirty="0"/>
              <a:t>b. 3,000,000</a:t>
            </a:r>
            <a:endParaRPr lang="en-US" dirty="0" smtClean="0">
              <a:effectLst/>
            </a:endParaRPr>
          </a:p>
          <a:p>
            <a:r>
              <a:rPr lang="en-US" dirty="0"/>
              <a:t>c. </a:t>
            </a:r>
            <a:r>
              <a:rPr lang="en-US" dirty="0" smtClean="0"/>
              <a:t>8.0</a:t>
            </a:r>
          </a:p>
          <a:p>
            <a:endParaRPr lang="en-US" dirty="0">
              <a:effectLst/>
            </a:endParaRPr>
          </a:p>
          <a:p>
            <a:pPr marL="0" indent="0">
              <a:buNone/>
            </a:pPr>
            <a:endParaRPr lang="en-US" dirty="0"/>
          </a:p>
        </p:txBody>
      </p:sp>
    </p:spTree>
    <p:extLst>
      <p:ext uri="{BB962C8B-B14F-4D97-AF65-F5344CB8AC3E}">
        <p14:creationId xmlns:p14="http://schemas.microsoft.com/office/powerpoint/2010/main" val="14344398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a:solidFill>
                  <a:srgbClr val="FF0000"/>
                </a:solidFill>
              </a:rPr>
              <a:t>Exercises: </a:t>
            </a:r>
            <a:r>
              <a:rPr lang="en-US" sz="4800" dirty="0" smtClean="0">
                <a:solidFill>
                  <a:srgbClr val="FF0000"/>
                </a:solidFill>
              </a:rPr>
              <a:t>Creativity in </a:t>
            </a:r>
            <a:r>
              <a:rPr lang="en-US" sz="4800" dirty="0">
                <a:solidFill>
                  <a:srgbClr val="FF0000"/>
                </a:solidFill>
              </a:rPr>
              <a:t>physics</a:t>
            </a:r>
          </a:p>
        </p:txBody>
      </p:sp>
      <p:sp>
        <p:nvSpPr>
          <p:cNvPr id="3" name="Content Placeholder 2"/>
          <p:cNvSpPr>
            <a:spLocks noGrp="1"/>
          </p:cNvSpPr>
          <p:nvPr>
            <p:ph idx="1"/>
          </p:nvPr>
        </p:nvSpPr>
        <p:spPr/>
        <p:txBody>
          <a:bodyPr/>
          <a:lstStyle/>
          <a:p>
            <a:r>
              <a:rPr lang="en-US" dirty="0"/>
              <a:t>14. How can creativity be achieved in physics</a:t>
            </a:r>
            <a:r>
              <a:rPr lang="en-US" dirty="0" smtClean="0"/>
              <a:t>?</a:t>
            </a:r>
            <a:endParaRPr lang="en-US" dirty="0"/>
          </a:p>
        </p:txBody>
      </p:sp>
    </p:spTree>
    <p:extLst>
      <p:ext uri="{BB962C8B-B14F-4D97-AF65-F5344CB8AC3E}">
        <p14:creationId xmlns:p14="http://schemas.microsoft.com/office/powerpoint/2010/main" val="33596487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b="1" dirty="0"/>
              <a:t>Bibliography</a:t>
            </a:r>
            <a:r>
              <a:rPr lang="en-US" sz="9600" dirty="0"/>
              <a:t>:</a:t>
            </a:r>
          </a:p>
        </p:txBody>
      </p:sp>
      <p:sp>
        <p:nvSpPr>
          <p:cNvPr id="3" name="Content Placeholder 2"/>
          <p:cNvSpPr>
            <a:spLocks noGrp="1"/>
          </p:cNvSpPr>
          <p:nvPr>
            <p:ph idx="1"/>
          </p:nvPr>
        </p:nvSpPr>
        <p:spPr/>
        <p:txBody>
          <a:bodyPr/>
          <a:lstStyle/>
          <a:p>
            <a:r>
              <a:rPr lang="en-US" dirty="0"/>
              <a:t>[Textbooks] http://physics15.weebly.com/</a:t>
            </a:r>
          </a:p>
          <a:p>
            <a:r>
              <a:rPr lang="ru-RU" dirty="0"/>
              <a:t>[WikiPedia] </a:t>
            </a:r>
            <a:r>
              <a:rPr lang="en-US" dirty="0"/>
              <a:t>http://</a:t>
            </a:r>
            <a:r>
              <a:rPr lang="en-US" dirty="0" smtClean="0"/>
              <a:t>en.wikipedia.org</a:t>
            </a:r>
          </a:p>
          <a:p>
            <a:r>
              <a:rPr lang="en-US" dirty="0"/>
              <a:t>[Google] https://www.google.com</a:t>
            </a:r>
            <a:endParaRPr lang="en-US" dirty="0"/>
          </a:p>
        </p:txBody>
      </p:sp>
    </p:spTree>
    <p:extLst>
      <p:ext uri="{BB962C8B-B14F-4D97-AF65-F5344CB8AC3E}">
        <p14:creationId xmlns:p14="http://schemas.microsoft.com/office/powerpoint/2010/main" val="288815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0000"/>
                </a:solidFill>
              </a:rPr>
              <a:t>Why is physics important</a:t>
            </a:r>
            <a:r>
              <a:rPr lang="en-US" sz="5400" b="1" dirty="0" smtClean="0">
                <a:solidFill>
                  <a:srgbClr val="FF0000"/>
                </a:solidFill>
              </a:rPr>
              <a:t>?</a:t>
            </a:r>
            <a:endParaRPr lang="en-US" sz="5400" b="1"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a:buFont typeface="Arial" charset="0"/>
              <a:buChar char="•"/>
            </a:pPr>
            <a:r>
              <a:rPr lang="en-US" sz="5400" dirty="0" smtClean="0"/>
              <a:t>Parallel universes,</a:t>
            </a:r>
          </a:p>
          <a:p>
            <a:pPr>
              <a:buFont typeface="Arial" charset="0"/>
              <a:buChar char="•"/>
            </a:pPr>
            <a:r>
              <a:rPr lang="en-US" sz="5400" dirty="0" smtClean="0"/>
              <a:t>worm </a:t>
            </a:r>
            <a:r>
              <a:rPr lang="en-US" sz="5400" dirty="0"/>
              <a:t>holes, </a:t>
            </a:r>
            <a:endParaRPr lang="en-US" sz="5400" dirty="0" smtClean="0"/>
          </a:p>
          <a:p>
            <a:pPr>
              <a:buFont typeface="Arial" charset="0"/>
              <a:buChar char="•"/>
            </a:pPr>
            <a:r>
              <a:rPr lang="en-US" sz="5400" dirty="0" smtClean="0"/>
              <a:t>twin </a:t>
            </a:r>
            <a:r>
              <a:rPr lang="en-US" sz="5400" dirty="0"/>
              <a:t>paradox, </a:t>
            </a:r>
            <a:endParaRPr lang="en-US" sz="5400" dirty="0" smtClean="0"/>
          </a:p>
          <a:p>
            <a:pPr>
              <a:buFont typeface="Arial" charset="0"/>
              <a:buChar char="•"/>
            </a:pPr>
            <a:r>
              <a:rPr lang="en-US" sz="5400" dirty="0" smtClean="0"/>
              <a:t>teleportation</a:t>
            </a:r>
            <a:r>
              <a:rPr lang="en-US" sz="5400" dirty="0"/>
              <a:t>, </a:t>
            </a:r>
            <a:endParaRPr lang="en-US" sz="5400" dirty="0" smtClean="0"/>
          </a:p>
          <a:p>
            <a:pPr>
              <a:buFont typeface="Arial" charset="0"/>
              <a:buChar char="•"/>
            </a:pPr>
            <a:r>
              <a:rPr lang="en-US" sz="5400" dirty="0" smtClean="0"/>
              <a:t>gadgets</a:t>
            </a:r>
            <a:r>
              <a:rPr lang="en-US" sz="5400" dirty="0"/>
              <a:t>, </a:t>
            </a:r>
            <a:endParaRPr lang="en-US" sz="5400" dirty="0" smtClean="0"/>
          </a:p>
          <a:p>
            <a:pPr>
              <a:buFont typeface="Arial" charset="0"/>
              <a:buChar char="•"/>
            </a:pPr>
            <a:r>
              <a:rPr lang="en-US" sz="5800" dirty="0" smtClean="0"/>
              <a:t>quantum </a:t>
            </a:r>
            <a:r>
              <a:rPr lang="en-US" sz="5800" dirty="0"/>
              <a:t>computers,</a:t>
            </a:r>
            <a:r>
              <a:rPr lang="en-US" sz="5400" dirty="0" smtClean="0"/>
              <a:t> </a:t>
            </a:r>
          </a:p>
          <a:p>
            <a:pPr>
              <a:buFont typeface="Arial" charset="0"/>
              <a:buChar char="•"/>
            </a:pPr>
            <a:r>
              <a:rPr lang="en-US" sz="5400" dirty="0"/>
              <a:t>navigation, </a:t>
            </a:r>
          </a:p>
          <a:p>
            <a:pPr>
              <a:buFont typeface="Arial" charset="0"/>
              <a:buChar char="•"/>
            </a:pPr>
            <a:r>
              <a:rPr lang="en-US" sz="5400" dirty="0"/>
              <a:t>military applications</a:t>
            </a:r>
            <a:r>
              <a:rPr lang="en-US" sz="5400" dirty="0" smtClean="0"/>
              <a:t>,</a:t>
            </a:r>
            <a:endParaRPr lang="en-US" sz="5400" dirty="0" smtClean="0"/>
          </a:p>
          <a:p>
            <a:pPr>
              <a:buFont typeface="Arial" charset="0"/>
              <a:buChar char="•"/>
            </a:pPr>
            <a:r>
              <a:rPr lang="en-US" sz="5400" dirty="0" smtClean="0"/>
              <a:t>etc</a:t>
            </a:r>
            <a:r>
              <a:rPr lang="en-US" sz="5400" dirty="0"/>
              <a:t>. </a:t>
            </a:r>
          </a:p>
        </p:txBody>
      </p:sp>
    </p:spTree>
    <p:extLst>
      <p:ext uri="{BB962C8B-B14F-4D97-AF65-F5344CB8AC3E}">
        <p14:creationId xmlns:p14="http://schemas.microsoft.com/office/powerpoint/2010/main" val="1223850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Parallel universes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958181"/>
            <a:ext cx="6324599" cy="3810000"/>
          </a:xfrm>
        </p:spPr>
      </p:pic>
    </p:spTree>
    <p:extLst>
      <p:ext uri="{BB962C8B-B14F-4D97-AF65-F5344CB8AC3E}">
        <p14:creationId xmlns:p14="http://schemas.microsoft.com/office/powerpoint/2010/main" val="266033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teleportation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7107" y="1600200"/>
            <a:ext cx="7049786" cy="4525963"/>
          </a:xfrm>
        </p:spPr>
      </p:pic>
    </p:spTree>
    <p:extLst>
      <p:ext uri="{BB962C8B-B14F-4D97-AF65-F5344CB8AC3E}">
        <p14:creationId xmlns:p14="http://schemas.microsoft.com/office/powerpoint/2010/main" val="4136106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quantum computer</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752600"/>
            <a:ext cx="6705600" cy="4495800"/>
          </a:xfrm>
        </p:spPr>
      </p:pic>
    </p:spTree>
    <p:extLst>
      <p:ext uri="{BB962C8B-B14F-4D97-AF65-F5344CB8AC3E}">
        <p14:creationId xmlns:p14="http://schemas.microsoft.com/office/powerpoint/2010/main" val="3119565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Fusion </a:t>
            </a:r>
            <a:r>
              <a:rPr lang="en-US" b="1" dirty="0" smtClean="0"/>
              <a:t>power</a:t>
            </a:r>
            <a:endParaRPr lang="en-US" dirty="0"/>
          </a:p>
        </p:txBody>
      </p:sp>
      <p:sp>
        <p:nvSpPr>
          <p:cNvPr id="3" name="Content Placeholder 2"/>
          <p:cNvSpPr>
            <a:spLocks noGrp="1"/>
          </p:cNvSpPr>
          <p:nvPr>
            <p:ph idx="1"/>
          </p:nvPr>
        </p:nvSpPr>
        <p:spPr>
          <a:xfrm>
            <a:off x="457200" y="1219200"/>
            <a:ext cx="8229600" cy="5181600"/>
          </a:xfrm>
        </p:spPr>
        <p:txBody>
          <a:bodyPr>
            <a:normAutofit lnSpcReduction="10000"/>
          </a:bodyPr>
          <a:lstStyle/>
          <a:p>
            <a:pPr marL="0" indent="0">
              <a:buNone/>
            </a:pPr>
            <a:r>
              <a:rPr lang="en-US" sz="2200" b="1" dirty="0"/>
              <a:t>Fusion power</a:t>
            </a:r>
            <a:r>
              <a:rPr lang="en-US" sz="2200" dirty="0"/>
              <a:t> is the </a:t>
            </a:r>
            <a:r>
              <a:rPr lang="en-US" sz="2200" dirty="0">
                <a:hlinkClick r:id="rId2" tooltip="Energy"/>
              </a:rPr>
              <a:t>energy</a:t>
            </a:r>
            <a:r>
              <a:rPr lang="en-US" sz="2200" dirty="0"/>
              <a:t> generated by </a:t>
            </a:r>
            <a:r>
              <a:rPr lang="en-US" sz="2200" dirty="0">
                <a:hlinkClick r:id="rId3" tooltip="Nuclear fusion"/>
              </a:rPr>
              <a:t>nuclear fusion</a:t>
            </a:r>
            <a:r>
              <a:rPr lang="en-US" sz="2200" dirty="0"/>
              <a:t> processes. In fusion reactions, two light </a:t>
            </a:r>
            <a:r>
              <a:rPr lang="en-US" sz="2200" dirty="0">
                <a:hlinkClick r:id="rId4" tooltip="Atomic nucleus"/>
              </a:rPr>
              <a:t>atomic nuclei</a:t>
            </a:r>
            <a:r>
              <a:rPr lang="en-US" sz="2200" dirty="0"/>
              <a:t> fuse to form a heavier nucleus (in contrast with </a:t>
            </a:r>
            <a:r>
              <a:rPr lang="en-US" sz="2200" dirty="0">
                <a:hlinkClick r:id="rId5" tooltip="Fission power"/>
              </a:rPr>
              <a:t>fission power</a:t>
            </a:r>
            <a:r>
              <a:rPr lang="en-US" sz="2200" dirty="0"/>
              <a:t>). In doing so they release a comparatively large amount of energy arising from the </a:t>
            </a:r>
            <a:r>
              <a:rPr lang="en-US" sz="2200" dirty="0">
                <a:hlinkClick r:id="rId6" tooltip="Binding energy"/>
              </a:rPr>
              <a:t>binding energy</a:t>
            </a:r>
            <a:r>
              <a:rPr lang="en-US" sz="2200" dirty="0"/>
              <a:t> due to the </a:t>
            </a:r>
            <a:r>
              <a:rPr lang="en-US" sz="2200" dirty="0">
                <a:hlinkClick r:id="rId7" tooltip="Strong nuclear force"/>
              </a:rPr>
              <a:t>strong nuclear force</a:t>
            </a:r>
            <a:r>
              <a:rPr lang="en-US" sz="2200" dirty="0"/>
              <a:t> which is manifested as an increase in </a:t>
            </a:r>
            <a:r>
              <a:rPr lang="en-US" sz="2200" dirty="0">
                <a:hlinkClick r:id="rId8" tooltip="Temperature"/>
              </a:rPr>
              <a:t>temperature</a:t>
            </a:r>
            <a:r>
              <a:rPr lang="en-US" sz="2200" dirty="0"/>
              <a:t> of the reactants. Fusion power is a primary area of research in </a:t>
            </a:r>
            <a:r>
              <a:rPr lang="en-US" sz="2200" dirty="0">
                <a:hlinkClick r:id="rId9" tooltip="Plasma physics"/>
              </a:rPr>
              <a:t>plasma physics</a:t>
            </a:r>
            <a:r>
              <a:rPr lang="en-US" sz="2200" dirty="0"/>
              <a:t>.</a:t>
            </a:r>
          </a:p>
          <a:p>
            <a:pPr marL="0" indent="0">
              <a:buNone/>
            </a:pPr>
            <a:r>
              <a:rPr lang="en-US" sz="2200" dirty="0"/>
              <a:t>The term is commonly used to refer to potential commercial production of net usable power from a fusion source, similar to the usage of the term "</a:t>
            </a:r>
            <a:r>
              <a:rPr lang="en-US" sz="2200" dirty="0">
                <a:hlinkClick r:id="rId10" tooltip="Steam engine"/>
              </a:rPr>
              <a:t>steam power</a:t>
            </a:r>
            <a:r>
              <a:rPr lang="en-US" sz="2200" dirty="0"/>
              <a:t>". The leading designs for controlled fusion research use </a:t>
            </a:r>
            <a:r>
              <a:rPr lang="en-US" sz="2200" dirty="0">
                <a:hlinkClick r:id="rId11" tooltip="Magnetic confinement"/>
              </a:rPr>
              <a:t>magnetic</a:t>
            </a:r>
            <a:r>
              <a:rPr lang="en-US" sz="2200" dirty="0"/>
              <a:t> (</a:t>
            </a:r>
            <a:r>
              <a:rPr lang="en-US" sz="2200" dirty="0" err="1">
                <a:hlinkClick r:id="rId12" tooltip="Tokamak"/>
              </a:rPr>
              <a:t>tokamak</a:t>
            </a:r>
            <a:r>
              <a:rPr lang="en-US" sz="2200" dirty="0"/>
              <a:t> design) or </a:t>
            </a:r>
            <a:r>
              <a:rPr lang="en-US" sz="2200" dirty="0">
                <a:hlinkClick r:id="rId13" tooltip="Inertial confinement"/>
              </a:rPr>
              <a:t>inertial</a:t>
            </a:r>
            <a:r>
              <a:rPr lang="en-US" sz="2200" dirty="0"/>
              <a:t> (</a:t>
            </a:r>
            <a:r>
              <a:rPr lang="en-US" sz="2200" dirty="0">
                <a:hlinkClick r:id="rId14" tooltip="Laser"/>
              </a:rPr>
              <a:t>laser</a:t>
            </a:r>
            <a:r>
              <a:rPr lang="en-US" sz="2200" dirty="0"/>
              <a:t>) confinement of a </a:t>
            </a:r>
            <a:r>
              <a:rPr lang="en-US" sz="2200" dirty="0">
                <a:hlinkClick r:id="rId15" tooltip="Plasma (physics)"/>
              </a:rPr>
              <a:t>plasma</a:t>
            </a:r>
            <a:r>
              <a:rPr lang="en-US" sz="2200" dirty="0"/>
              <a:t>. Both approaches are still under development and are years away from commercial operation in which </a:t>
            </a:r>
            <a:r>
              <a:rPr lang="en-US" sz="2200" dirty="0">
                <a:hlinkClick r:id="rId16" tooltip="Heat"/>
              </a:rPr>
              <a:t>heat</a:t>
            </a:r>
            <a:r>
              <a:rPr lang="en-US" sz="2200" dirty="0"/>
              <a:t> from the fusion reaction is used to operate a </a:t>
            </a:r>
            <a:r>
              <a:rPr lang="en-US" sz="2200" dirty="0">
                <a:hlinkClick r:id="rId17" tooltip="Steam turbine"/>
              </a:rPr>
              <a:t>steam turbine</a:t>
            </a:r>
            <a:r>
              <a:rPr lang="en-US" sz="2200" dirty="0"/>
              <a:t> which drives </a:t>
            </a:r>
            <a:r>
              <a:rPr lang="en-US" sz="2200" dirty="0">
                <a:hlinkClick r:id="rId18" tooltip="Electrical generator"/>
              </a:rPr>
              <a:t>electrical generators</a:t>
            </a:r>
            <a:r>
              <a:rPr lang="en-US" sz="2200" dirty="0"/>
              <a:t>, as in existing </a:t>
            </a:r>
            <a:r>
              <a:rPr lang="en-US" sz="2200" dirty="0">
                <a:hlinkClick r:id="rId19" tooltip="Fossil fuel"/>
              </a:rPr>
              <a:t>fossil fuel</a:t>
            </a:r>
            <a:r>
              <a:rPr lang="en-US" sz="2200" dirty="0"/>
              <a:t> and </a:t>
            </a:r>
            <a:r>
              <a:rPr lang="en-US" sz="2200" dirty="0">
                <a:hlinkClick r:id="rId5" tooltip="Fission power"/>
              </a:rPr>
              <a:t>nuclear fission</a:t>
            </a:r>
            <a:r>
              <a:rPr lang="en-US" sz="2200" dirty="0"/>
              <a:t> </a:t>
            </a:r>
            <a:r>
              <a:rPr lang="en-US" sz="2200" dirty="0">
                <a:hlinkClick r:id="rId20" tooltip="Power station"/>
              </a:rPr>
              <a:t>power stations</a:t>
            </a:r>
            <a:r>
              <a:rPr lang="en-US" sz="2200" dirty="0" smtClean="0"/>
              <a:t>.</a:t>
            </a:r>
            <a:endParaRPr lang="en-US" sz="2200" dirty="0"/>
          </a:p>
        </p:txBody>
      </p:sp>
    </p:spTree>
    <p:extLst>
      <p:ext uri="{BB962C8B-B14F-4D97-AF65-F5344CB8AC3E}">
        <p14:creationId xmlns:p14="http://schemas.microsoft.com/office/powerpoint/2010/main" val="3978388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1079</TotalTime>
  <Words>2256</Words>
  <Application>Microsoft Office PowerPoint</Application>
  <PresentationFormat>On-screen Show (4:3)</PresentationFormat>
  <Paragraphs>143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Physics 1</vt:lpstr>
      <vt:lpstr>No mistakes, right decisions</vt:lpstr>
      <vt:lpstr>Patterns and invariants</vt:lpstr>
      <vt:lpstr>What is physics?</vt:lpstr>
      <vt:lpstr>Why is physics important?</vt:lpstr>
      <vt:lpstr>Parallel universes</vt:lpstr>
      <vt:lpstr>teleportation</vt:lpstr>
      <vt:lpstr>quantum computer</vt:lpstr>
      <vt:lpstr>Fusion power</vt:lpstr>
      <vt:lpstr>Higgs boson</vt:lpstr>
      <vt:lpstr>Everyday life physics</vt:lpstr>
      <vt:lpstr>Relation of physics to other fields</vt:lpstr>
      <vt:lpstr>History of physics</vt:lpstr>
      <vt:lpstr>History of physics: Bruno</vt:lpstr>
      <vt:lpstr>History of physics: Galileo</vt:lpstr>
      <vt:lpstr>History of physics: Newton</vt:lpstr>
      <vt:lpstr>History of physics: Einstein</vt:lpstr>
      <vt:lpstr>History of physics: Planck</vt:lpstr>
      <vt:lpstr>History of physics: Schrödinger</vt:lpstr>
      <vt:lpstr>History of physics: Dirac</vt:lpstr>
      <vt:lpstr>Theories</vt:lpstr>
      <vt:lpstr>Laws</vt:lpstr>
      <vt:lpstr>Principle</vt:lpstr>
      <vt:lpstr>Model</vt:lpstr>
      <vt:lpstr>Measurements</vt:lpstr>
      <vt:lpstr>Accuracy and precision</vt:lpstr>
      <vt:lpstr>Normal distribution</vt:lpstr>
      <vt:lpstr>Systematic errors</vt:lpstr>
      <vt:lpstr>Random errors</vt:lpstr>
      <vt:lpstr>Absolute, relative and percentage errors</vt:lpstr>
      <vt:lpstr>Uncertainty</vt:lpstr>
      <vt:lpstr>Significant figures</vt:lpstr>
      <vt:lpstr>Scientific notation or standard index form numbers</vt:lpstr>
      <vt:lpstr>Scientific notation or standard index form numbers</vt:lpstr>
      <vt:lpstr>SI units</vt:lpstr>
      <vt:lpstr>Base SI units</vt:lpstr>
      <vt:lpstr>Kinematics</vt:lpstr>
      <vt:lpstr>Games:</vt:lpstr>
      <vt:lpstr>Exercises: Introduction</vt:lpstr>
      <vt:lpstr>Exercises: Measurements</vt:lpstr>
      <vt:lpstr>Exercises: significant figures</vt:lpstr>
      <vt:lpstr>Exercises: Creativity in physics</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1</dc:title>
  <dc:creator>LENOVO</dc:creator>
  <cp:lastModifiedBy>LENOVO</cp:lastModifiedBy>
  <cp:revision>70</cp:revision>
  <dcterms:created xsi:type="dcterms:W3CDTF">2014-09-20T07:27:57Z</dcterms:created>
  <dcterms:modified xsi:type="dcterms:W3CDTF">2014-09-21T13:53:20Z</dcterms:modified>
</cp:coreProperties>
</file>