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73" r:id="rId5"/>
    <p:sldId id="269" r:id="rId6"/>
    <p:sldId id="270" r:id="rId7"/>
    <p:sldId id="271" r:id="rId8"/>
    <p:sldId id="272" r:id="rId9"/>
    <p:sldId id="274" r:id="rId10"/>
    <p:sldId id="257" r:id="rId11"/>
    <p:sldId id="259" r:id="rId12"/>
    <p:sldId id="266" r:id="rId13"/>
    <p:sldId id="260" r:id="rId14"/>
    <p:sldId id="267" r:id="rId15"/>
    <p:sldId id="261" r:id="rId16"/>
    <p:sldId id="262" r:id="rId17"/>
    <p:sldId id="263" r:id="rId18"/>
    <p:sldId id="275" r:id="rId19"/>
    <p:sldId id="276" r:id="rId20"/>
    <p:sldId id="277" r:id="rId21"/>
    <p:sldId id="278" r:id="rId22"/>
    <p:sldId id="264" r:id="rId23"/>
    <p:sldId id="279" r:id="rId24"/>
    <p:sldId id="280" r:id="rId25"/>
    <p:sldId id="26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2E9EB5-6699-49AA-BFEB-A7975F0B2DF0}" type="datetimeFigureOut">
              <a:rPr lang="en-US" smtClean="0"/>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735445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E9EB5-6699-49AA-BFEB-A7975F0B2DF0}" type="datetimeFigureOut">
              <a:rPr lang="en-US" smtClean="0"/>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265415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E9EB5-6699-49AA-BFEB-A7975F0B2DF0}" type="datetimeFigureOut">
              <a:rPr lang="en-US" smtClean="0"/>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147787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E9EB5-6699-49AA-BFEB-A7975F0B2DF0}" type="datetimeFigureOut">
              <a:rPr lang="en-US" smtClean="0"/>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415793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E9EB5-6699-49AA-BFEB-A7975F0B2DF0}" type="datetimeFigureOut">
              <a:rPr lang="en-US" smtClean="0"/>
              <a:t>12/23/2014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403248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2E9EB5-6699-49AA-BFEB-A7975F0B2DF0}" type="datetimeFigureOut">
              <a:rPr lang="en-US" smtClean="0"/>
              <a:t>12/23/2014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2661307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2E9EB5-6699-49AA-BFEB-A7975F0B2DF0}" type="datetimeFigureOut">
              <a:rPr lang="en-US" smtClean="0"/>
              <a:t>12/23/2014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335142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2E9EB5-6699-49AA-BFEB-A7975F0B2DF0}" type="datetimeFigureOut">
              <a:rPr lang="en-US" smtClean="0"/>
              <a:t>12/23/2014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183882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E9EB5-6699-49AA-BFEB-A7975F0B2DF0}" type="datetimeFigureOut">
              <a:rPr lang="en-US" smtClean="0"/>
              <a:t>12/23/2014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60789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E9EB5-6699-49AA-BFEB-A7975F0B2DF0}" type="datetimeFigureOut">
              <a:rPr lang="en-US" smtClean="0"/>
              <a:t>12/23/2014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1145018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E9EB5-6699-49AA-BFEB-A7975F0B2DF0}" type="datetimeFigureOut">
              <a:rPr lang="en-US" smtClean="0"/>
              <a:t>12/23/2014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80F44-BEEF-486A-B9BF-754BE6DDE662}" type="slidenum">
              <a:rPr lang="en-US" smtClean="0"/>
              <a:t>‹#›</a:t>
            </a:fld>
            <a:endParaRPr lang="en-US"/>
          </a:p>
        </p:txBody>
      </p:sp>
    </p:spTree>
    <p:extLst>
      <p:ext uri="{BB962C8B-B14F-4D97-AF65-F5344CB8AC3E}">
        <p14:creationId xmlns:p14="http://schemas.microsoft.com/office/powerpoint/2010/main" val="26922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E9EB5-6699-49AA-BFEB-A7975F0B2DF0}" type="datetimeFigureOut">
              <a:rPr lang="en-US" smtClean="0"/>
              <a:t>12/23/2014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80F44-BEEF-486A-B9BF-754BE6DDE662}" type="slidenum">
              <a:rPr lang="en-US" smtClean="0"/>
              <a:t>‹#›</a:t>
            </a:fld>
            <a:endParaRPr lang="en-US"/>
          </a:p>
        </p:txBody>
      </p:sp>
    </p:spTree>
    <p:extLst>
      <p:ext uri="{BB962C8B-B14F-4D97-AF65-F5344CB8AC3E}">
        <p14:creationId xmlns:p14="http://schemas.microsoft.com/office/powerpoint/2010/main" val="1439068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Shock_wave" TargetMode="External"/><Relationship Id="rId3" Type="http://schemas.openxmlformats.org/officeDocument/2006/relationships/hyperlink" Target="http://en.wikipedia.org/wiki/Galaxy" TargetMode="External"/><Relationship Id="rId7" Type="http://schemas.openxmlformats.org/officeDocument/2006/relationships/hyperlink" Target="http://en.wikipedia.org/wiki/Speed_of_light" TargetMode="External"/><Relationship Id="rId2" Type="http://schemas.openxmlformats.org/officeDocument/2006/relationships/hyperlink" Target="http://en.wikipedia.org/wiki/Star" TargetMode="External"/><Relationship Id="rId1" Type="http://schemas.openxmlformats.org/officeDocument/2006/relationships/slideLayout" Target="../slideLayouts/slideLayout2.xml"/><Relationship Id="rId6" Type="http://schemas.openxmlformats.org/officeDocument/2006/relationships/hyperlink" Target="http://en.wikipedia.org/wiki/Radiation" TargetMode="External"/><Relationship Id="rId5" Type="http://schemas.openxmlformats.org/officeDocument/2006/relationships/hyperlink" Target="http://en.wikipedia.org/wiki/Luminosity" TargetMode="External"/><Relationship Id="rId10" Type="http://schemas.openxmlformats.org/officeDocument/2006/relationships/hyperlink" Target="http://en.wikipedia.org/wiki/Supernova_remnant" TargetMode="External"/><Relationship Id="rId4" Type="http://schemas.openxmlformats.org/officeDocument/2006/relationships/hyperlink" Target="http://en.wikipedia.org/wiki/Sun" TargetMode="External"/><Relationship Id="rId9" Type="http://schemas.openxmlformats.org/officeDocument/2006/relationships/hyperlink" Target="http://en.wikipedia.org/wiki/Interstellar_medium"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Help:IPA_for_English" TargetMode="External"/><Relationship Id="rId3" Type="http://schemas.openxmlformats.org/officeDocument/2006/relationships/hyperlink" Target="http://en.wikipedia.org/wiki/Nova" TargetMode="External"/><Relationship Id="rId7" Type="http://schemas.openxmlformats.org/officeDocument/2006/relationships/hyperlink" Target="http://en.wikipedia.org/wiki/Fritz_Zwicky" TargetMode="External"/><Relationship Id="rId2" Type="http://schemas.openxmlformats.org/officeDocument/2006/relationships/hyperlink" Target="http://en.wikipedia.org/wiki/Energy" TargetMode="External"/><Relationship Id="rId1" Type="http://schemas.openxmlformats.org/officeDocument/2006/relationships/slideLayout" Target="../slideLayouts/slideLayout2.xml"/><Relationship Id="rId6" Type="http://schemas.openxmlformats.org/officeDocument/2006/relationships/hyperlink" Target="http://en.wikipedia.org/wiki/Walter_Baade" TargetMode="External"/><Relationship Id="rId5" Type="http://schemas.openxmlformats.org/officeDocument/2006/relationships/hyperlink" Target="http://en.wikipedia.org/wiki/Celestial_sphere" TargetMode="External"/><Relationship Id="rId4" Type="http://schemas.openxmlformats.org/officeDocument/2006/relationships/hyperlink" Target="http://en.wikipedia.org/wiki/Latin_language" TargetMode="External"/><Relationship Id="rId9" Type="http://schemas.openxmlformats.org/officeDocument/2006/relationships/hyperlink" Target="http://en.wikipedia.org/wiki/Help:IPA_for_English#Ke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en.wikipedia.org/wiki/Carbon_detonation" TargetMode="External"/><Relationship Id="rId3" Type="http://schemas.openxmlformats.org/officeDocument/2006/relationships/hyperlink" Target="http://en.wikipedia.org/wiki/Compact_star" TargetMode="External"/><Relationship Id="rId7" Type="http://schemas.openxmlformats.org/officeDocument/2006/relationships/hyperlink" Target="http://en.wikipedia.org/wiki/Accretion_(astrophysics)" TargetMode="External"/><Relationship Id="rId12" Type="http://schemas.openxmlformats.org/officeDocument/2006/relationships/hyperlink" Target="http://en.wikipedia.org/wiki/Gravitational_potential_energy" TargetMode="External"/><Relationship Id="rId2" Type="http://schemas.openxmlformats.org/officeDocument/2006/relationships/hyperlink" Target="http://en.wikipedia.org/wiki/Nuclear_fusion" TargetMode="External"/><Relationship Id="rId1" Type="http://schemas.openxmlformats.org/officeDocument/2006/relationships/slideLayout" Target="../slideLayouts/slideLayout2.xml"/><Relationship Id="rId6" Type="http://schemas.openxmlformats.org/officeDocument/2006/relationships/hyperlink" Target="http://en.wikipedia.org/wiki/Binary_star" TargetMode="External"/><Relationship Id="rId11" Type="http://schemas.openxmlformats.org/officeDocument/2006/relationships/hyperlink" Target="http://en.wikipedia.org/wiki/Stellar_evolution#Massive_stars" TargetMode="External"/><Relationship Id="rId5" Type="http://schemas.openxmlformats.org/officeDocument/2006/relationships/hyperlink" Target="http://en.wikipedia.org/wiki/White_dwarf" TargetMode="External"/><Relationship Id="rId10" Type="http://schemas.openxmlformats.org/officeDocument/2006/relationships/hyperlink" Target="http://en.wikipedia.org/wiki/Thermal_runaway" TargetMode="External"/><Relationship Id="rId4" Type="http://schemas.openxmlformats.org/officeDocument/2006/relationships/hyperlink" Target="http://en.wikipedia.org/wiki/Gravitational_collapse" TargetMode="External"/><Relationship Id="rId9" Type="http://schemas.openxmlformats.org/officeDocument/2006/relationships/hyperlink" Target="http://en.wikipedia.org/wiki/Carbon_burning_proces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SN_1604" TargetMode="External"/><Relationship Id="rId7" Type="http://schemas.openxmlformats.org/officeDocument/2006/relationships/hyperlink" Target="http://en.wikipedia.org/wiki/Chemical_element" TargetMode="External"/><Relationship Id="rId2" Type="http://schemas.openxmlformats.org/officeDocument/2006/relationships/hyperlink" Target="http://en.wikipedia.org/wiki/Milky_Way" TargetMode="External"/><Relationship Id="rId1" Type="http://schemas.openxmlformats.org/officeDocument/2006/relationships/slideLayout" Target="../slideLayouts/slideLayout2.xml"/><Relationship Id="rId6" Type="http://schemas.openxmlformats.org/officeDocument/2006/relationships/hyperlink" Target="http://en.wikipedia.org/wiki/Atomic_mass" TargetMode="External"/><Relationship Id="rId5" Type="http://schemas.openxmlformats.org/officeDocument/2006/relationships/hyperlink" Target="http://en.wikipedia.org/wiki/Nucleosynthesis" TargetMode="External"/><Relationship Id="rId4" Type="http://schemas.openxmlformats.org/officeDocument/2006/relationships/hyperlink" Target="http://en.wikipedia.org/wiki/Supernova_remnan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Subatomic_particle" TargetMode="External"/><Relationship Id="rId3" Type="http://schemas.openxmlformats.org/officeDocument/2006/relationships/hyperlink" Target="http://en.wikipedia.org/wiki/Universe" TargetMode="External"/><Relationship Id="rId7" Type="http://schemas.openxmlformats.org/officeDocument/2006/relationships/hyperlink" Target="http://en.wikipedia.org/wiki/Age_of_the_universe" TargetMode="External"/><Relationship Id="rId2" Type="http://schemas.openxmlformats.org/officeDocument/2006/relationships/hyperlink" Target="http://en.wikipedia.org/wiki/Physical_cosmology" TargetMode="External"/><Relationship Id="rId1" Type="http://schemas.openxmlformats.org/officeDocument/2006/relationships/slideLayout" Target="../slideLayouts/slideLayout2.xml"/><Relationship Id="rId6" Type="http://schemas.openxmlformats.org/officeDocument/2006/relationships/hyperlink" Target="http://en.wikipedia.org/wiki/1,000,000,000_%28number%29" TargetMode="External"/><Relationship Id="rId5" Type="http://schemas.openxmlformats.org/officeDocument/2006/relationships/hyperlink" Target="http://en.wikipedia.org/wiki/Metric_expansion_of_space" TargetMode="External"/><Relationship Id="rId10" Type="http://schemas.openxmlformats.org/officeDocument/2006/relationships/hyperlink" Target="http://en.wikipedia.org/wiki/Star" TargetMode="External"/><Relationship Id="rId4" Type="http://schemas.openxmlformats.org/officeDocument/2006/relationships/hyperlink" Target="http://en.wikipedia.org/wiki/Scientific_model" TargetMode="External"/><Relationship Id="rId9" Type="http://schemas.openxmlformats.org/officeDocument/2006/relationships/hyperlink" Target="http://en.wikipedia.org/wiki/Gravity"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en.wikipedia.org/wiki/Density" TargetMode="External"/><Relationship Id="rId3" Type="http://schemas.openxmlformats.org/officeDocument/2006/relationships/hyperlink" Target="http://en.wikipedia.org/wiki/Steady_State_theory" TargetMode="External"/><Relationship Id="rId7" Type="http://schemas.openxmlformats.org/officeDocument/2006/relationships/hyperlink" Target="http://en.wikipedia.org/wiki/Physical_law" TargetMode="External"/><Relationship Id="rId2" Type="http://schemas.openxmlformats.org/officeDocument/2006/relationships/hyperlink" Target="http://en.wikipedia.org/wiki/Georges_Lema%C3%AEtre" TargetMode="External"/><Relationship Id="rId1" Type="http://schemas.openxmlformats.org/officeDocument/2006/relationships/slideLayout" Target="../slideLayouts/slideLayout2.xml"/><Relationship Id="rId6" Type="http://schemas.openxmlformats.org/officeDocument/2006/relationships/hyperlink" Target="http://en.wikipedia.org/wiki/Cosmic_microwave_background_radiation" TargetMode="External"/><Relationship Id="rId5" Type="http://schemas.openxmlformats.org/officeDocument/2006/relationships/hyperlink" Target="http://en.wikipedia.org/wiki/Edwin_Hubble" TargetMode="External"/><Relationship Id="rId4" Type="http://schemas.openxmlformats.org/officeDocument/2006/relationships/hyperlink" Target="http://en.wikipedia.org/wiki/Empirical_evidence" TargetMode="External"/><Relationship Id="rId9" Type="http://schemas.openxmlformats.org/officeDocument/2006/relationships/hyperlink" Target="http://en.wikipedia.org/wiki/Temperatur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Radiant_exitance" TargetMode="External"/><Relationship Id="rId3" Type="http://schemas.openxmlformats.org/officeDocument/2006/relationships/hyperlink" Target="http://en.wikipedia.org/wiki/Thermodynamic_temperature" TargetMode="External"/><Relationship Id="rId7" Type="http://schemas.openxmlformats.org/officeDocument/2006/relationships/hyperlink" Target="http://en.wikipedia.org/wiki/Time" TargetMode="External"/><Relationship Id="rId2" Type="http://schemas.openxmlformats.org/officeDocument/2006/relationships/hyperlink" Target="http://en.wikipedia.org/wiki/Black_body" TargetMode="External"/><Relationship Id="rId1" Type="http://schemas.openxmlformats.org/officeDocument/2006/relationships/slideLayout" Target="../slideLayouts/slideLayout2.xml"/><Relationship Id="rId6" Type="http://schemas.openxmlformats.org/officeDocument/2006/relationships/hyperlink" Target="http://en.wikipedia.org/wiki/Black_body_radiation#Spectrum" TargetMode="External"/><Relationship Id="rId5" Type="http://schemas.openxmlformats.org/officeDocument/2006/relationships/hyperlink" Target="http://en.wikipedia.org/wiki/Area" TargetMode="External"/><Relationship Id="rId4" Type="http://schemas.openxmlformats.org/officeDocument/2006/relationships/hyperlink" Target="http://en.wikipedia.org/wiki/Energy" TargetMode="External"/><Relationship Id="rId9" Type="http://schemas.openxmlformats.org/officeDocument/2006/relationships/hyperlink" Target="http://en.wikipedia.org/wiki/Proportionality_(mathematic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Spectral_radiance"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Black_body" TargetMode="External"/><Relationship Id="rId5" Type="http://schemas.openxmlformats.org/officeDocument/2006/relationships/hyperlink" Target="http://en.wikipedia.org/wiki/Wavelengths" TargetMode="External"/><Relationship Id="rId4" Type="http://schemas.openxmlformats.org/officeDocument/2006/relationships/hyperlink" Target="http://en.wikipedia.org/wiki/Electromagnetic_radia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Wavelength" TargetMode="External"/><Relationship Id="rId2" Type="http://schemas.openxmlformats.org/officeDocument/2006/relationships/hyperlink" Target="https://en.wikipedia.org/wiki/Black_body_radiation" TargetMode="External"/><Relationship Id="rId1" Type="http://schemas.openxmlformats.org/officeDocument/2006/relationships/slideLayout" Target="../slideLayouts/slideLayout2.xml"/><Relationship Id="rId6" Type="http://schemas.openxmlformats.org/officeDocument/2006/relationships/hyperlink" Target="https://en.wikipedia.org/wiki/Max_Planck" TargetMode="External"/><Relationship Id="rId5" Type="http://schemas.openxmlformats.org/officeDocument/2006/relationships/hyperlink" Target="https://en.wikipedia.org/wiki/Wilhelm_Wien" TargetMode="External"/><Relationship Id="rId4" Type="http://schemas.openxmlformats.org/officeDocument/2006/relationships/hyperlink" Target="https://en.wikipedia.org/wiki/Planck's_law"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Help:IPA_for_English" TargetMode="External"/><Relationship Id="rId3" Type="http://schemas.openxmlformats.org/officeDocument/2006/relationships/hyperlink" Target="http://en.wikipedia.org/wiki/Wave" TargetMode="External"/><Relationship Id="rId7" Type="http://schemas.openxmlformats.org/officeDocument/2006/relationships/hyperlink" Target="http://en.wikipedia.org/wiki/Wave%E2%80%93particle_duality" TargetMode="External"/><Relationship Id="rId2" Type="http://schemas.openxmlformats.org/officeDocument/2006/relationships/hyperlink" Target="http://en.wikipedia.org/wiki/Matter"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5" Type="http://schemas.openxmlformats.org/officeDocument/2006/relationships/hyperlink" Target="http://en.wikipedia.org/wiki/Diffraction" TargetMode="External"/><Relationship Id="rId10" Type="http://schemas.openxmlformats.org/officeDocument/2006/relationships/hyperlink" Target="http://en.wikipedia.org/wiki/Louis_de_Broglie" TargetMode="External"/><Relationship Id="rId4" Type="http://schemas.openxmlformats.org/officeDocument/2006/relationships/hyperlink" Target="http://en.wikipedia.org/wiki/Electron" TargetMode="External"/><Relationship Id="rId9" Type="http://schemas.openxmlformats.org/officeDocument/2006/relationships/hyperlink" Target="http://en.wikipedia.org/wiki/Help:IPA_for_English#Ke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b="1" dirty="0"/>
              <a:t>14 Lecture in physics</a:t>
            </a:r>
            <a:endParaRPr lang="en-US" dirty="0"/>
          </a:p>
        </p:txBody>
      </p:sp>
      <p:sp>
        <p:nvSpPr>
          <p:cNvPr id="3" name="Subtitle 2"/>
          <p:cNvSpPr>
            <a:spLocks noGrp="1"/>
          </p:cNvSpPr>
          <p:nvPr>
            <p:ph type="subTitle" idx="1"/>
          </p:nvPr>
        </p:nvSpPr>
        <p:spPr>
          <a:xfrm>
            <a:off x="1371600" y="2438400"/>
            <a:ext cx="6400800" cy="3200400"/>
          </a:xfrm>
        </p:spPr>
        <p:txBody>
          <a:bodyPr/>
          <a:lstStyle/>
          <a:p>
            <a:r>
              <a:rPr lang="en-US" b="1" dirty="0" smtClean="0">
                <a:solidFill>
                  <a:srgbClr val="FF0000"/>
                </a:solidFill>
              </a:rPr>
              <a:t>Revision</a:t>
            </a:r>
          </a:p>
          <a:p>
            <a:r>
              <a:rPr lang="en-US" b="1" dirty="0" smtClean="0">
                <a:solidFill>
                  <a:srgbClr val="FF0000"/>
                </a:solidFill>
              </a:rPr>
              <a:t>Missed topics</a:t>
            </a:r>
          </a:p>
          <a:p>
            <a:r>
              <a:rPr lang="en-US" b="1" dirty="0" smtClean="0">
                <a:solidFill>
                  <a:srgbClr val="FF0000"/>
                </a:solidFill>
              </a:rPr>
              <a:t>Higgs boson</a:t>
            </a:r>
          </a:p>
          <a:p>
            <a:r>
              <a:rPr lang="en-US" b="1" dirty="0" smtClean="0">
                <a:solidFill>
                  <a:srgbClr val="FF0000"/>
                </a:solidFill>
              </a:rPr>
              <a:t>Big Bang</a:t>
            </a:r>
            <a:endParaRPr lang="en-US" b="1" dirty="0">
              <a:solidFill>
                <a:srgbClr val="FF0000"/>
              </a:solidFill>
            </a:endParaRPr>
          </a:p>
        </p:txBody>
      </p:sp>
    </p:spTree>
    <p:extLst>
      <p:ext uri="{BB962C8B-B14F-4D97-AF65-F5344CB8AC3E}">
        <p14:creationId xmlns:p14="http://schemas.microsoft.com/office/powerpoint/2010/main" val="344422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Missed astrophysics </a:t>
            </a:r>
            <a:r>
              <a:rPr lang="en-US" sz="4400" dirty="0" smtClean="0"/>
              <a:t>problems</a:t>
            </a:r>
            <a:endParaRPr lang="en-US" sz="4400" dirty="0"/>
          </a:p>
        </p:txBody>
      </p:sp>
    </p:spTree>
    <p:extLst>
      <p:ext uri="{BB962C8B-B14F-4D97-AF65-F5344CB8AC3E}">
        <p14:creationId xmlns:p14="http://schemas.microsoft.com/office/powerpoint/2010/main" val="172907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a:t>Revision for the Final Exam</a:t>
            </a:r>
          </a:p>
        </p:txBody>
      </p:sp>
    </p:spTree>
    <p:extLst>
      <p:ext uri="{BB962C8B-B14F-4D97-AF65-F5344CB8AC3E}">
        <p14:creationId xmlns:p14="http://schemas.microsoft.com/office/powerpoint/2010/main" val="4039723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physics</a:t>
            </a:r>
            <a:endParaRPr lang="en-US" dirty="0"/>
          </a:p>
        </p:txBody>
      </p:sp>
    </p:spTree>
    <p:extLst>
      <p:ext uri="{BB962C8B-B14F-4D97-AF65-F5344CB8AC3E}">
        <p14:creationId xmlns:p14="http://schemas.microsoft.com/office/powerpoint/2010/main" val="2033765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Pauli exclusion </a:t>
            </a:r>
            <a:r>
              <a:rPr lang="en-US" dirty="0" smtClean="0"/>
              <a:t>principle</a:t>
            </a:r>
          </a:p>
          <a:p>
            <a:pPr marL="0" indent="0">
              <a:buNone/>
            </a:pPr>
            <a:r>
              <a:rPr lang="en-US" dirty="0"/>
              <a:t>Quantum entanglement </a:t>
            </a:r>
          </a:p>
          <a:p>
            <a:pPr marL="0" indent="0">
              <a:buNone/>
            </a:pPr>
            <a:r>
              <a:rPr lang="en-US" dirty="0"/>
              <a:t>Superposition (configurations interaction, interference, resulting diffraction)</a:t>
            </a:r>
          </a:p>
          <a:p>
            <a:pPr marL="0" indent="0">
              <a:buNone/>
            </a:pPr>
            <a:endParaRPr lang="en-US" dirty="0"/>
          </a:p>
        </p:txBody>
      </p:sp>
    </p:spTree>
    <p:extLst>
      <p:ext uri="{BB962C8B-B14F-4D97-AF65-F5344CB8AC3E}">
        <p14:creationId xmlns:p14="http://schemas.microsoft.com/office/powerpoint/2010/main" val="1916753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 particles</a:t>
            </a:r>
            <a:endParaRPr lang="en-US" dirty="0"/>
          </a:p>
        </p:txBody>
      </p:sp>
    </p:spTree>
    <p:extLst>
      <p:ext uri="{BB962C8B-B14F-4D97-AF65-F5344CB8AC3E}">
        <p14:creationId xmlns:p14="http://schemas.microsoft.com/office/powerpoint/2010/main" val="2240635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a:t>Higgs </a:t>
            </a:r>
            <a:r>
              <a:rPr lang="en-US" sz="9900" dirty="0" smtClean="0"/>
              <a:t>boson</a:t>
            </a:r>
          </a:p>
          <a:p>
            <a:pPr marL="0" indent="0">
              <a:buNone/>
            </a:pPr>
            <a:r>
              <a:rPr lang="en-US" sz="9900" dirty="0" smtClean="0"/>
              <a:t>gives mass</a:t>
            </a:r>
            <a:endParaRPr lang="en-US" sz="9900" dirty="0"/>
          </a:p>
        </p:txBody>
      </p:sp>
    </p:spTree>
    <p:extLst>
      <p:ext uri="{BB962C8B-B14F-4D97-AF65-F5344CB8AC3E}">
        <p14:creationId xmlns:p14="http://schemas.microsoft.com/office/powerpoint/2010/main" val="468810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Astrophysics</a:t>
            </a:r>
            <a:endParaRPr lang="en-US" dirty="0"/>
          </a:p>
        </p:txBody>
      </p:sp>
    </p:spTree>
    <p:extLst>
      <p:ext uri="{BB962C8B-B14F-4D97-AF65-F5344CB8AC3E}">
        <p14:creationId xmlns:p14="http://schemas.microsoft.com/office/powerpoint/2010/main" val="1539582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9900" dirty="0"/>
              <a:t>Supernovae</a:t>
            </a:r>
          </a:p>
          <a:p>
            <a:pPr marL="0" indent="0">
              <a:buNone/>
            </a:pPr>
            <a:endParaRPr lang="en-US" dirty="0"/>
          </a:p>
        </p:txBody>
      </p:sp>
    </p:spTree>
    <p:extLst>
      <p:ext uri="{BB962C8B-B14F-4D97-AF65-F5344CB8AC3E}">
        <p14:creationId xmlns:p14="http://schemas.microsoft.com/office/powerpoint/2010/main" val="3510229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Supernova</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A </a:t>
            </a:r>
            <a:r>
              <a:rPr lang="en-US" b="1" dirty="0"/>
              <a:t>supernova</a:t>
            </a:r>
            <a:r>
              <a:rPr lang="en-US" dirty="0"/>
              <a:t> is a </a:t>
            </a:r>
            <a:r>
              <a:rPr lang="en-US" dirty="0">
                <a:hlinkClick r:id="rId2" tooltip="Star"/>
              </a:rPr>
              <a:t>stellar</a:t>
            </a:r>
            <a:r>
              <a:rPr lang="en-US" dirty="0"/>
              <a:t> explosion that briefly outshines an entire </a:t>
            </a:r>
            <a:r>
              <a:rPr lang="en-US" dirty="0">
                <a:hlinkClick r:id="rId3" tooltip="Galaxy"/>
              </a:rPr>
              <a:t>galaxy</a:t>
            </a:r>
            <a:r>
              <a:rPr lang="en-US" dirty="0"/>
              <a:t>, radiating as much energy as the </a:t>
            </a:r>
            <a:r>
              <a:rPr lang="en-US" dirty="0">
                <a:hlinkClick r:id="rId4" tooltip="Sun"/>
              </a:rPr>
              <a:t>Sun</a:t>
            </a:r>
            <a:r>
              <a:rPr lang="en-US" dirty="0"/>
              <a:t> or any ordinary star is expected to emit over its entire life span, before fading from view over several weeks or months</a:t>
            </a:r>
            <a:r>
              <a:rPr lang="en-US" dirty="0" smtClean="0"/>
              <a:t>. </a:t>
            </a:r>
            <a:r>
              <a:rPr lang="en-US" dirty="0"/>
              <a:t>The extremely </a:t>
            </a:r>
            <a:r>
              <a:rPr lang="en-US" dirty="0">
                <a:hlinkClick r:id="rId5" tooltip="Luminosity"/>
              </a:rPr>
              <a:t>luminous</a:t>
            </a:r>
            <a:r>
              <a:rPr lang="en-US" dirty="0"/>
              <a:t> burst of </a:t>
            </a:r>
            <a:r>
              <a:rPr lang="en-US" dirty="0">
                <a:hlinkClick r:id="rId6" tooltip="Radiation"/>
              </a:rPr>
              <a:t>radiation</a:t>
            </a:r>
            <a:r>
              <a:rPr lang="en-US" dirty="0"/>
              <a:t> expels much or all of a star's </a:t>
            </a:r>
            <a:r>
              <a:rPr lang="en-US" dirty="0" smtClean="0"/>
              <a:t>material </a:t>
            </a:r>
            <a:r>
              <a:rPr lang="en-US" dirty="0"/>
              <a:t>at a velocity of up to 30,000 km/s (10% of the </a:t>
            </a:r>
            <a:r>
              <a:rPr lang="en-US" dirty="0">
                <a:hlinkClick r:id="rId7" tooltip="Speed of light"/>
              </a:rPr>
              <a:t>speed of light</a:t>
            </a:r>
            <a:r>
              <a:rPr lang="en-US" dirty="0"/>
              <a:t>), driving a </a:t>
            </a:r>
            <a:r>
              <a:rPr lang="en-US" dirty="0">
                <a:hlinkClick r:id="rId8" tooltip="Shock wave"/>
              </a:rPr>
              <a:t>shock </a:t>
            </a:r>
            <a:r>
              <a:rPr lang="en-US" dirty="0" smtClean="0">
                <a:hlinkClick r:id="rId8" tooltip="Shock wave"/>
              </a:rPr>
              <a:t>wave</a:t>
            </a:r>
            <a:r>
              <a:rPr lang="en-US" dirty="0" smtClean="0"/>
              <a:t> </a:t>
            </a:r>
            <a:r>
              <a:rPr lang="en-US" dirty="0"/>
              <a:t>into the surrounding </a:t>
            </a:r>
            <a:r>
              <a:rPr lang="en-US" dirty="0">
                <a:hlinkClick r:id="rId9" tooltip="Interstellar medium"/>
              </a:rPr>
              <a:t>interstellar medium</a:t>
            </a:r>
            <a:r>
              <a:rPr lang="en-US" dirty="0"/>
              <a:t>. This shock wave sweeps up an expanding shell of gas and dust called a </a:t>
            </a:r>
            <a:r>
              <a:rPr lang="en-US" dirty="0">
                <a:hlinkClick r:id="rId10" tooltip="Supernova remnant"/>
              </a:rPr>
              <a:t>supernova remnant</a:t>
            </a:r>
            <a:r>
              <a:rPr lang="en-US" dirty="0"/>
              <a:t>. A great proportion of primary cosmic rays comes from supernovae</a:t>
            </a:r>
            <a:r>
              <a:rPr lang="en-US" dirty="0" smtClean="0"/>
              <a:t>.</a:t>
            </a:r>
            <a:endParaRPr lang="en-US" dirty="0"/>
          </a:p>
        </p:txBody>
      </p:sp>
    </p:spTree>
    <p:extLst>
      <p:ext uri="{BB962C8B-B14F-4D97-AF65-F5344CB8AC3E}">
        <p14:creationId xmlns:p14="http://schemas.microsoft.com/office/powerpoint/2010/main" val="1233769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Supernova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Supernovae are more </a:t>
            </a:r>
            <a:r>
              <a:rPr lang="en-US" dirty="0">
                <a:hlinkClick r:id="rId2" tooltip="Energy"/>
              </a:rPr>
              <a:t>energetic</a:t>
            </a:r>
            <a:r>
              <a:rPr lang="en-US" dirty="0"/>
              <a:t> than a </a:t>
            </a:r>
            <a:r>
              <a:rPr lang="en-US" dirty="0">
                <a:hlinkClick r:id="rId3" tooltip="Nova"/>
              </a:rPr>
              <a:t>nova</a:t>
            </a:r>
            <a:r>
              <a:rPr lang="en-US" dirty="0"/>
              <a:t>. </a:t>
            </a:r>
            <a:r>
              <a:rPr lang="en-US" i="1" dirty="0"/>
              <a:t>Nova</a:t>
            </a:r>
            <a:r>
              <a:rPr lang="en-US" dirty="0"/>
              <a:t> means "new" in </a:t>
            </a:r>
            <a:r>
              <a:rPr lang="en-US" dirty="0">
                <a:hlinkClick r:id="rId4" tooltip="Latin language"/>
              </a:rPr>
              <a:t>Latin</a:t>
            </a:r>
            <a:r>
              <a:rPr lang="en-US" dirty="0"/>
              <a:t>, referring to what appears to be a very bright new star shining in the </a:t>
            </a:r>
            <a:r>
              <a:rPr lang="en-US" dirty="0">
                <a:hlinkClick r:id="rId5" tooltip="Celestial sphere"/>
              </a:rPr>
              <a:t>celestial sphere</a:t>
            </a:r>
            <a:r>
              <a:rPr lang="en-US" dirty="0"/>
              <a:t>; the prefix "super-" distinguishes supernovae from ordinary novae which are far less luminous. The word </a:t>
            </a:r>
            <a:r>
              <a:rPr lang="en-US" i="1" dirty="0"/>
              <a:t>supernova</a:t>
            </a:r>
            <a:r>
              <a:rPr lang="en-US" dirty="0"/>
              <a:t> was coined by </a:t>
            </a:r>
            <a:r>
              <a:rPr lang="en-US" dirty="0">
                <a:hlinkClick r:id="rId6" tooltip="Walter Baade"/>
              </a:rPr>
              <a:t>Walter Baade</a:t>
            </a:r>
            <a:r>
              <a:rPr lang="en-US" dirty="0"/>
              <a:t> and </a:t>
            </a:r>
            <a:r>
              <a:rPr lang="en-US" dirty="0">
                <a:hlinkClick r:id="rId7" tooltip="Fritz Zwicky"/>
              </a:rPr>
              <a:t>Fritz </a:t>
            </a:r>
            <a:r>
              <a:rPr lang="en-US" dirty="0" err="1">
                <a:hlinkClick r:id="rId7" tooltip="Fritz Zwicky"/>
              </a:rPr>
              <a:t>Zwicky</a:t>
            </a:r>
            <a:r>
              <a:rPr lang="en-US" dirty="0"/>
              <a:t> in 1931</a:t>
            </a:r>
            <a:r>
              <a:rPr lang="en-US" dirty="0" smtClean="0"/>
              <a:t>. </a:t>
            </a:r>
            <a:r>
              <a:rPr lang="en-US" dirty="0"/>
              <a:t>It is pronounced </a:t>
            </a:r>
            <a:r>
              <a:rPr lang="en-US" dirty="0">
                <a:hlinkClick r:id="rId8" tooltip="Help:IPA for English"/>
              </a:rPr>
              <a:t>/</a:t>
            </a:r>
            <a:r>
              <a:rPr lang="en-US" dirty="0">
                <a:hlinkClick r:id="rId9" tooltip="Help:IPA for English"/>
              </a:rPr>
              <a:t>ˌ</a:t>
            </a:r>
            <a:r>
              <a:rPr lang="en-US" dirty="0" err="1">
                <a:hlinkClick r:id="rId9" tooltip="Help:IPA for English"/>
              </a:rPr>
              <a:t>suːpəˈnoʊvə</a:t>
            </a:r>
            <a:r>
              <a:rPr lang="en-US" dirty="0">
                <a:hlinkClick r:id="rId8" tooltip="Help:IPA for English"/>
              </a:rPr>
              <a:t>/</a:t>
            </a:r>
            <a:r>
              <a:rPr lang="en-US" dirty="0"/>
              <a:t> with the plural </a:t>
            </a:r>
            <a:r>
              <a:rPr lang="en-US" b="1" i="1" dirty="0"/>
              <a:t>supernovae</a:t>
            </a:r>
            <a:r>
              <a:rPr lang="en-US" dirty="0"/>
              <a:t> </a:t>
            </a:r>
            <a:r>
              <a:rPr lang="en-US" dirty="0">
                <a:hlinkClick r:id="rId8" tooltip="Help:IPA for English"/>
              </a:rPr>
              <a:t>/</a:t>
            </a:r>
            <a:r>
              <a:rPr lang="en-US" dirty="0">
                <a:hlinkClick r:id="rId9" tooltip="Help:IPA for English"/>
              </a:rPr>
              <a:t>ˌ</a:t>
            </a:r>
            <a:r>
              <a:rPr lang="en-US" dirty="0" err="1">
                <a:hlinkClick r:id="rId9" tooltip="Help:IPA for English"/>
              </a:rPr>
              <a:t>suːpəˈnoʊvi</a:t>
            </a:r>
            <a:r>
              <a:rPr lang="en-US" dirty="0">
                <a:hlinkClick r:id="rId9" tooltip="Help:IPA for English"/>
              </a:rPr>
              <a:t>ː</a:t>
            </a:r>
            <a:r>
              <a:rPr lang="en-US" dirty="0">
                <a:hlinkClick r:id="rId8" tooltip="Help:IPA for English"/>
              </a:rPr>
              <a:t>/</a:t>
            </a:r>
            <a:r>
              <a:rPr lang="en-US" dirty="0"/>
              <a:t> or </a:t>
            </a:r>
            <a:r>
              <a:rPr lang="en-US" b="1" i="1" dirty="0"/>
              <a:t>supernovas</a:t>
            </a:r>
            <a:r>
              <a:rPr lang="en-US" dirty="0"/>
              <a:t> (abbreviated </a:t>
            </a:r>
            <a:r>
              <a:rPr lang="en-US" b="1" i="1" dirty="0"/>
              <a:t>SN</a:t>
            </a:r>
            <a:r>
              <a:rPr lang="en-US" dirty="0"/>
              <a:t>, plural </a:t>
            </a:r>
            <a:r>
              <a:rPr lang="en-US" b="1" i="1" dirty="0" err="1"/>
              <a:t>SNe</a:t>
            </a:r>
            <a:r>
              <a:rPr lang="en-US" dirty="0"/>
              <a:t> after "supernovae</a:t>
            </a:r>
            <a:r>
              <a:rPr lang="en-US" dirty="0" smtClean="0"/>
              <a:t>").</a:t>
            </a:r>
            <a:endParaRPr lang="en-US" dirty="0"/>
          </a:p>
        </p:txBody>
      </p:sp>
    </p:spTree>
    <p:extLst>
      <p:ext uri="{BB962C8B-B14F-4D97-AF65-F5344CB8AC3E}">
        <p14:creationId xmlns:p14="http://schemas.microsoft.com/office/powerpoint/2010/main" val="19903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Wrong physics scores for telematics students</a:t>
            </a:r>
            <a:endParaRPr lang="en-US" dirty="0"/>
          </a:p>
        </p:txBody>
      </p:sp>
    </p:spTree>
    <p:extLst>
      <p:ext uri="{BB962C8B-B14F-4D97-AF65-F5344CB8AC3E}">
        <p14:creationId xmlns:p14="http://schemas.microsoft.com/office/powerpoint/2010/main" val="2184822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Supernova (continued)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Supernovae can be triggered in one of two ways: by the sudden </a:t>
            </a:r>
            <a:r>
              <a:rPr lang="en-US" dirty="0" err="1"/>
              <a:t>reignition</a:t>
            </a:r>
            <a:r>
              <a:rPr lang="en-US" dirty="0"/>
              <a:t> of </a:t>
            </a:r>
            <a:r>
              <a:rPr lang="en-US" dirty="0">
                <a:hlinkClick r:id="rId2" tooltip="Nuclear fusion"/>
              </a:rPr>
              <a:t>nuclear fusion</a:t>
            </a:r>
            <a:r>
              <a:rPr lang="en-US" dirty="0"/>
              <a:t> in a </a:t>
            </a:r>
            <a:r>
              <a:rPr lang="en-US" dirty="0">
                <a:hlinkClick r:id="rId3" tooltip="Compact star"/>
              </a:rPr>
              <a:t>degenerate star</a:t>
            </a:r>
            <a:r>
              <a:rPr lang="en-US" dirty="0"/>
              <a:t>; or by the </a:t>
            </a:r>
            <a:r>
              <a:rPr lang="en-US" dirty="0">
                <a:hlinkClick r:id="rId4" tooltip="Gravitational collapse"/>
              </a:rPr>
              <a:t>gravitational collapse</a:t>
            </a:r>
            <a:r>
              <a:rPr lang="en-US" dirty="0"/>
              <a:t> of the core of a massive star. In the first case, a degenerate </a:t>
            </a:r>
            <a:r>
              <a:rPr lang="en-US" dirty="0">
                <a:hlinkClick r:id="rId5" tooltip="White dwarf"/>
              </a:rPr>
              <a:t>white dwarf</a:t>
            </a:r>
            <a:r>
              <a:rPr lang="en-US" dirty="0"/>
              <a:t> may accumulate sufficient material from a </a:t>
            </a:r>
            <a:r>
              <a:rPr lang="en-US" dirty="0">
                <a:hlinkClick r:id="rId6" tooltip="Binary star"/>
              </a:rPr>
              <a:t>companion</a:t>
            </a:r>
            <a:r>
              <a:rPr lang="en-US" dirty="0"/>
              <a:t>, either through </a:t>
            </a:r>
            <a:r>
              <a:rPr lang="en-US" dirty="0">
                <a:hlinkClick r:id="rId7" tooltip="Accretion (astrophysics)"/>
              </a:rPr>
              <a:t>accretion</a:t>
            </a:r>
            <a:r>
              <a:rPr lang="en-US" dirty="0"/>
              <a:t> or via a merger, to raise its core temperature, </a:t>
            </a:r>
            <a:r>
              <a:rPr lang="en-US" dirty="0">
                <a:hlinkClick r:id="rId8" tooltip="Carbon detonation"/>
              </a:rPr>
              <a:t>ignite</a:t>
            </a:r>
            <a:r>
              <a:rPr lang="en-US" dirty="0"/>
              <a:t> </a:t>
            </a:r>
            <a:r>
              <a:rPr lang="en-US" dirty="0">
                <a:hlinkClick r:id="rId9" tooltip="Carbon burning process"/>
              </a:rPr>
              <a:t>carbon fusion</a:t>
            </a:r>
            <a:r>
              <a:rPr lang="en-US" dirty="0"/>
              <a:t>, and trigger </a:t>
            </a:r>
            <a:r>
              <a:rPr lang="en-US" dirty="0">
                <a:hlinkClick r:id="rId10" tooltip="Thermal runaway"/>
              </a:rPr>
              <a:t>runaway</a:t>
            </a:r>
            <a:r>
              <a:rPr lang="en-US" dirty="0"/>
              <a:t> nuclear fusion, completely disrupting the star. In the second case, the core of a </a:t>
            </a:r>
            <a:r>
              <a:rPr lang="en-US" dirty="0">
                <a:hlinkClick r:id="rId11" tooltip="Stellar evolution"/>
              </a:rPr>
              <a:t>massive star</a:t>
            </a:r>
            <a:r>
              <a:rPr lang="en-US" dirty="0"/>
              <a:t> may undergo sudden </a:t>
            </a:r>
            <a:r>
              <a:rPr lang="en-US" dirty="0">
                <a:hlinkClick r:id="rId4" tooltip="Gravitational collapse"/>
              </a:rPr>
              <a:t>gravitational collapse</a:t>
            </a:r>
            <a:r>
              <a:rPr lang="en-US" dirty="0"/>
              <a:t>, releasing </a:t>
            </a:r>
            <a:r>
              <a:rPr lang="en-US" dirty="0">
                <a:hlinkClick r:id="rId12" tooltip="Gravitational potential energy"/>
              </a:rPr>
              <a:t>gravitational potential energy</a:t>
            </a:r>
            <a:r>
              <a:rPr lang="en-US" dirty="0"/>
              <a:t> that can create a supernova explosion</a:t>
            </a:r>
            <a:r>
              <a:rPr lang="en-US" dirty="0" smtClean="0"/>
              <a:t>.</a:t>
            </a:r>
            <a:endParaRPr lang="en-US" dirty="0"/>
          </a:p>
        </p:txBody>
      </p:sp>
    </p:spTree>
    <p:extLst>
      <p:ext uri="{BB962C8B-B14F-4D97-AF65-F5344CB8AC3E}">
        <p14:creationId xmlns:p14="http://schemas.microsoft.com/office/powerpoint/2010/main" val="1757997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Supernova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last directly observed supernova in the </a:t>
            </a:r>
            <a:r>
              <a:rPr lang="en-US" dirty="0">
                <a:hlinkClick r:id="rId2" tooltip="Milky Way"/>
              </a:rPr>
              <a:t>Milky Way</a:t>
            </a:r>
            <a:r>
              <a:rPr lang="en-US" dirty="0"/>
              <a:t> was </a:t>
            </a:r>
            <a:r>
              <a:rPr lang="en-US" dirty="0" err="1"/>
              <a:t>Kepler's</a:t>
            </a:r>
            <a:r>
              <a:rPr lang="en-US" dirty="0"/>
              <a:t> Star of 1604 (</a:t>
            </a:r>
            <a:r>
              <a:rPr lang="en-US" dirty="0">
                <a:hlinkClick r:id="rId3" tooltip="SN 1604"/>
              </a:rPr>
              <a:t>SN 1604</a:t>
            </a:r>
            <a:r>
              <a:rPr lang="en-US" dirty="0"/>
              <a:t>); </a:t>
            </a:r>
            <a:r>
              <a:rPr lang="en-US" dirty="0">
                <a:hlinkClick r:id="rId4" tooltip="Supernova remnant"/>
              </a:rPr>
              <a:t>remnants</a:t>
            </a:r>
            <a:r>
              <a:rPr lang="en-US" dirty="0"/>
              <a:t> of two more recent supernovae have been found retrospectively. Nevertheless, observations in other galaxies indicate that supernovae occur on average about three times every century in the Milky Way</a:t>
            </a:r>
            <a:r>
              <a:rPr lang="en-US" dirty="0" smtClean="0"/>
              <a:t>. </a:t>
            </a:r>
            <a:r>
              <a:rPr lang="en-US" dirty="0"/>
              <a:t>They play a </a:t>
            </a:r>
            <a:r>
              <a:rPr lang="en-US" dirty="0">
                <a:hlinkClick r:id="rId5" tooltip="Nucleosynthesis"/>
              </a:rPr>
              <a:t>significant role</a:t>
            </a:r>
            <a:r>
              <a:rPr lang="en-US" dirty="0"/>
              <a:t> in enriching the interstellar medium with higher </a:t>
            </a:r>
            <a:r>
              <a:rPr lang="en-US" dirty="0">
                <a:hlinkClick r:id="rId6" tooltip="Atomic mass"/>
              </a:rPr>
              <a:t>mass</a:t>
            </a:r>
            <a:r>
              <a:rPr lang="en-US" dirty="0"/>
              <a:t> </a:t>
            </a:r>
            <a:r>
              <a:rPr lang="en-US" dirty="0">
                <a:hlinkClick r:id="rId7" tooltip="Chemical element"/>
              </a:rPr>
              <a:t>elements</a:t>
            </a:r>
            <a:r>
              <a:rPr lang="en-US" dirty="0" smtClean="0"/>
              <a:t>. </a:t>
            </a:r>
            <a:r>
              <a:rPr lang="en-US" dirty="0"/>
              <a:t>Furthermore, the expanding shock waves from supernova explosions can trigger the formation of new stars</a:t>
            </a:r>
            <a:r>
              <a:rPr lang="en-US" dirty="0" smtClean="0"/>
              <a:t>.</a:t>
            </a:r>
            <a:endParaRPr lang="en-US" dirty="0"/>
          </a:p>
        </p:txBody>
      </p:sp>
    </p:spTree>
    <p:extLst>
      <p:ext uri="{BB962C8B-B14F-4D97-AF65-F5344CB8AC3E}">
        <p14:creationId xmlns:p14="http://schemas.microsoft.com/office/powerpoint/2010/main" val="2642973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a:t>Big Bang</a:t>
            </a:r>
          </a:p>
        </p:txBody>
      </p:sp>
    </p:spTree>
    <p:extLst>
      <p:ext uri="{BB962C8B-B14F-4D97-AF65-F5344CB8AC3E}">
        <p14:creationId xmlns:p14="http://schemas.microsoft.com/office/powerpoint/2010/main" val="116745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Big </a:t>
            </a:r>
            <a:r>
              <a:rPr lang="en-US" b="1" dirty="0" smtClean="0"/>
              <a:t>Bang</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a:t>
            </a:r>
            <a:r>
              <a:rPr lang="en-US" b="1" dirty="0"/>
              <a:t>Big Bang</a:t>
            </a:r>
            <a:r>
              <a:rPr lang="en-US" dirty="0"/>
              <a:t> theory is the prevailing </a:t>
            </a:r>
            <a:r>
              <a:rPr lang="en-US" dirty="0">
                <a:hlinkClick r:id="rId2" tooltip="Physical cosmology"/>
              </a:rPr>
              <a:t>cosmological</a:t>
            </a:r>
            <a:r>
              <a:rPr lang="en-US" dirty="0"/>
              <a:t> model for the birth of the </a:t>
            </a:r>
            <a:r>
              <a:rPr lang="en-US" dirty="0">
                <a:hlinkClick r:id="rId3" tooltip="Universe"/>
              </a:rPr>
              <a:t>universe</a:t>
            </a:r>
            <a:r>
              <a:rPr lang="en-US" dirty="0" smtClean="0"/>
              <a:t>. </a:t>
            </a:r>
            <a:r>
              <a:rPr lang="en-US" dirty="0"/>
              <a:t>The </a:t>
            </a:r>
            <a:r>
              <a:rPr lang="en-US" dirty="0">
                <a:hlinkClick r:id="rId4" tooltip="Scientific model"/>
              </a:rPr>
              <a:t>model</a:t>
            </a:r>
            <a:r>
              <a:rPr lang="en-US" dirty="0"/>
              <a:t> postulates that at some moment all of space was contained in a single point from which the universe has been </a:t>
            </a:r>
            <a:r>
              <a:rPr lang="en-US" dirty="0">
                <a:hlinkClick r:id="rId5" tooltip="Metric expansion of space"/>
              </a:rPr>
              <a:t>expanding</a:t>
            </a:r>
            <a:r>
              <a:rPr lang="en-US" dirty="0"/>
              <a:t> ever since. Modern measurements place this moment at approximately 13.8 </a:t>
            </a:r>
            <a:r>
              <a:rPr lang="en-US" dirty="0">
                <a:hlinkClick r:id="rId6" tooltip="1,000,000,000 (number)"/>
              </a:rPr>
              <a:t>billion</a:t>
            </a:r>
            <a:r>
              <a:rPr lang="en-US" dirty="0"/>
              <a:t> years ago, which is thus considered the </a:t>
            </a:r>
            <a:r>
              <a:rPr lang="en-US" dirty="0">
                <a:hlinkClick r:id="rId7" tooltip="Age of the universe"/>
              </a:rPr>
              <a:t>age of the </a:t>
            </a:r>
            <a:r>
              <a:rPr lang="en-US">
                <a:hlinkClick r:id="rId7" tooltip="Age of the universe"/>
              </a:rPr>
              <a:t>universe</a:t>
            </a:r>
            <a:r>
              <a:rPr lang="en-US" smtClean="0"/>
              <a:t>. </a:t>
            </a:r>
            <a:r>
              <a:rPr lang="en-US" dirty="0"/>
              <a:t>After the initial expansion, the universe cooled sufficiently to allow the formation of </a:t>
            </a:r>
            <a:r>
              <a:rPr lang="en-US" dirty="0">
                <a:hlinkClick r:id="rId8" tooltip="Subatomic particle"/>
              </a:rPr>
              <a:t>subatomic particles</a:t>
            </a:r>
            <a:r>
              <a:rPr lang="en-US" dirty="0"/>
              <a:t>, and later simple atoms. Giant clouds of these primordial elements later coalesced through </a:t>
            </a:r>
            <a:r>
              <a:rPr lang="en-US" dirty="0">
                <a:hlinkClick r:id="rId9" tooltip="Gravity"/>
              </a:rPr>
              <a:t>gravity</a:t>
            </a:r>
            <a:r>
              <a:rPr lang="en-US" dirty="0"/>
              <a:t> to form </a:t>
            </a:r>
            <a:r>
              <a:rPr lang="en-US" dirty="0">
                <a:hlinkClick r:id="rId10" tooltip="Star"/>
              </a:rPr>
              <a:t>stars</a:t>
            </a:r>
            <a:r>
              <a:rPr lang="en-US" dirty="0"/>
              <a:t> and galaxies. The Big Bang theory does not provide any explanation for the initial conditions of the universe; rather, it describes and explains the general evolution of the universe going forward from that point on</a:t>
            </a:r>
            <a:r>
              <a:rPr lang="en-US" dirty="0" smtClean="0"/>
              <a:t>.</a:t>
            </a:r>
            <a:endParaRPr lang="en-US" dirty="0"/>
          </a:p>
        </p:txBody>
      </p:sp>
    </p:spTree>
    <p:extLst>
      <p:ext uri="{BB962C8B-B14F-4D97-AF65-F5344CB8AC3E}">
        <p14:creationId xmlns:p14="http://schemas.microsoft.com/office/powerpoint/2010/main" val="42823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Big </a:t>
            </a:r>
            <a:r>
              <a:rPr lang="en-US" b="1" dirty="0" smtClean="0"/>
              <a:t>Bang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Since </a:t>
            </a:r>
            <a:r>
              <a:rPr lang="en-US" dirty="0">
                <a:hlinkClick r:id="rId2" tooltip="Georges Lemaître"/>
              </a:rPr>
              <a:t>Georges </a:t>
            </a:r>
            <a:r>
              <a:rPr lang="en-US" dirty="0" err="1">
                <a:hlinkClick r:id="rId2" tooltip="Georges Lemaître"/>
              </a:rPr>
              <a:t>Lemaître</a:t>
            </a:r>
            <a:r>
              <a:rPr lang="en-US" dirty="0"/>
              <a:t> first noted, in 1927, that an expanding universe might be traced back in time to an originating single point, scientists have built on his idea of cosmic expansion. While the scientific community was once divided between supporters of two different expanding universe theories—the Big Bang and the </a:t>
            </a:r>
            <a:r>
              <a:rPr lang="en-US" dirty="0">
                <a:hlinkClick r:id="rId3" tooltip="Steady State theory"/>
              </a:rPr>
              <a:t>Steady State theory</a:t>
            </a:r>
            <a:r>
              <a:rPr lang="en-US" dirty="0"/>
              <a:t>, accumulated </a:t>
            </a:r>
            <a:r>
              <a:rPr lang="en-US" dirty="0">
                <a:hlinkClick r:id="rId4" tooltip="Empirical evidence"/>
              </a:rPr>
              <a:t>empirical evidence</a:t>
            </a:r>
            <a:r>
              <a:rPr lang="en-US" dirty="0"/>
              <a:t> provides strong support for the former</a:t>
            </a:r>
            <a:r>
              <a:rPr lang="en-US" dirty="0" smtClean="0"/>
              <a:t>. </a:t>
            </a:r>
            <a:r>
              <a:rPr lang="en-US" dirty="0"/>
              <a:t>In 1929, </a:t>
            </a:r>
            <a:r>
              <a:rPr lang="en-US" dirty="0">
                <a:hlinkClick r:id="rId5" tooltip="Edwin Hubble"/>
              </a:rPr>
              <a:t>Edwin Hubble</a:t>
            </a:r>
            <a:r>
              <a:rPr lang="en-US" dirty="0"/>
              <a:t> discovered indications that all galaxies are drifting apart at high speeds. In 1964, the </a:t>
            </a:r>
            <a:r>
              <a:rPr lang="en-US" dirty="0">
                <a:hlinkClick r:id="rId6" tooltip="Cosmic microwave background radiation"/>
              </a:rPr>
              <a:t>cosmic microwave background radiation</a:t>
            </a:r>
            <a:r>
              <a:rPr lang="en-US" dirty="0"/>
              <a:t> was discovered, which was crucial evidence in favor of the Big Bang model, since that theory predicted the existence of background radiation throughout the universe before it was discovered. The known </a:t>
            </a:r>
            <a:r>
              <a:rPr lang="en-US" dirty="0">
                <a:hlinkClick r:id="rId7" tooltip="Physical law"/>
              </a:rPr>
              <a:t>physical laws of nature</a:t>
            </a:r>
            <a:r>
              <a:rPr lang="en-US" dirty="0"/>
              <a:t> can be used to calculate the characteristics of the universe in detail back in time to an initial state of extreme </a:t>
            </a:r>
            <a:r>
              <a:rPr lang="en-US" dirty="0">
                <a:hlinkClick r:id="rId8" tooltip="Density"/>
              </a:rPr>
              <a:t>density</a:t>
            </a:r>
            <a:r>
              <a:rPr lang="en-US" dirty="0"/>
              <a:t> and </a:t>
            </a:r>
            <a:r>
              <a:rPr lang="en-US" dirty="0">
                <a:hlinkClick r:id="rId9" tooltip="Temperature"/>
              </a:rPr>
              <a:t>temperature</a:t>
            </a:r>
            <a:r>
              <a:rPr lang="en-US" dirty="0" smtClean="0"/>
              <a:t>.</a:t>
            </a:r>
            <a:endParaRPr lang="en-US" dirty="0"/>
          </a:p>
        </p:txBody>
      </p:sp>
    </p:spTree>
    <p:extLst>
      <p:ext uri="{BB962C8B-B14F-4D97-AF65-F5344CB8AC3E}">
        <p14:creationId xmlns:p14="http://schemas.microsoft.com/office/powerpoint/2010/main" val="81146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9900" dirty="0"/>
              <a:t>Aliens </a:t>
            </a:r>
          </a:p>
          <a:p>
            <a:pPr marL="0" indent="0">
              <a:buNone/>
            </a:pPr>
            <a:endParaRPr lang="en-US" dirty="0"/>
          </a:p>
        </p:txBody>
      </p:sp>
    </p:spTree>
    <p:extLst>
      <p:ext uri="{BB962C8B-B14F-4D97-AF65-F5344CB8AC3E}">
        <p14:creationId xmlns:p14="http://schemas.microsoft.com/office/powerpoint/2010/main" val="369150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Proof of R = 2F for spherical mirror.</a:t>
            </a:r>
          </a:p>
        </p:txBody>
      </p:sp>
    </p:spTree>
    <p:extLst>
      <p:ext uri="{BB962C8B-B14F-4D97-AF65-F5344CB8AC3E}">
        <p14:creationId xmlns:p14="http://schemas.microsoft.com/office/powerpoint/2010/main" val="354917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500" dirty="0" smtClean="0"/>
              <a:t>Black-Body radiation problem</a:t>
            </a:r>
            <a:endParaRPr lang="en-US" sz="4500" dirty="0"/>
          </a:p>
        </p:txBody>
      </p:sp>
    </p:spTree>
    <p:extLst>
      <p:ext uri="{BB962C8B-B14F-4D97-AF65-F5344CB8AC3E}">
        <p14:creationId xmlns:p14="http://schemas.microsoft.com/office/powerpoint/2010/main" val="193026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Boltzmann </a:t>
            </a:r>
            <a:r>
              <a:rPr lang="en-US" b="1" dirty="0" smtClean="0"/>
              <a:t>law</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a:t>
            </a:r>
            <a:r>
              <a:rPr lang="en-US" b="1" dirty="0"/>
              <a:t>Stefan–Boltzmann law</a:t>
            </a:r>
            <a:r>
              <a:rPr lang="en-US" dirty="0"/>
              <a:t>, also known as </a:t>
            </a:r>
            <a:r>
              <a:rPr lang="en-US" b="1" dirty="0"/>
              <a:t>Stefan's law</a:t>
            </a:r>
            <a:r>
              <a:rPr lang="en-US" dirty="0"/>
              <a:t>, describes the power radiated from a </a:t>
            </a:r>
            <a:r>
              <a:rPr lang="en-US" dirty="0">
                <a:hlinkClick r:id="rId2" tooltip="Black body"/>
              </a:rPr>
              <a:t>black body</a:t>
            </a:r>
            <a:r>
              <a:rPr lang="en-US" dirty="0"/>
              <a:t> in terms of its </a:t>
            </a:r>
            <a:r>
              <a:rPr lang="en-US" dirty="0">
                <a:hlinkClick r:id="rId3" tooltip="Thermodynamic temperature"/>
              </a:rPr>
              <a:t>temperature</a:t>
            </a:r>
            <a:r>
              <a:rPr lang="en-US" dirty="0"/>
              <a:t>. Specifically, the Stefan–Boltzmann law states that the total </a:t>
            </a:r>
            <a:r>
              <a:rPr lang="en-US" dirty="0">
                <a:hlinkClick r:id="rId4" tooltip="Energy"/>
              </a:rPr>
              <a:t>energy</a:t>
            </a:r>
            <a:r>
              <a:rPr lang="en-US" dirty="0"/>
              <a:t> radiated per unit </a:t>
            </a:r>
            <a:r>
              <a:rPr lang="en-US" dirty="0">
                <a:hlinkClick r:id="rId5" tooltip="Area"/>
              </a:rPr>
              <a:t>surface area</a:t>
            </a:r>
            <a:r>
              <a:rPr lang="en-US" dirty="0"/>
              <a:t> of a </a:t>
            </a:r>
            <a:r>
              <a:rPr lang="en-US" dirty="0">
                <a:hlinkClick r:id="rId2" tooltip="Black body"/>
              </a:rPr>
              <a:t>black body</a:t>
            </a:r>
            <a:r>
              <a:rPr lang="en-US" dirty="0"/>
              <a:t> across </a:t>
            </a:r>
            <a:r>
              <a:rPr lang="en-US" dirty="0">
                <a:hlinkClick r:id="rId6" tooltip="Black body radiation"/>
              </a:rPr>
              <a:t>all wavelengths</a:t>
            </a:r>
            <a:r>
              <a:rPr lang="en-US" dirty="0"/>
              <a:t> per unit </a:t>
            </a:r>
            <a:r>
              <a:rPr lang="en-US" dirty="0">
                <a:hlinkClick r:id="rId7" tooltip="Time"/>
              </a:rPr>
              <a:t>time</a:t>
            </a:r>
            <a:r>
              <a:rPr lang="en-US" dirty="0"/>
              <a:t> (also known as the black-body </a:t>
            </a:r>
            <a:r>
              <a:rPr lang="en-US" i="1" dirty="0">
                <a:hlinkClick r:id="rId8" tooltip="Radiant exitance"/>
              </a:rPr>
              <a:t>radiant </a:t>
            </a:r>
            <a:r>
              <a:rPr lang="en-US" i="1" dirty="0" err="1">
                <a:hlinkClick r:id="rId8" tooltip="Radiant exitance"/>
              </a:rPr>
              <a:t>exitance</a:t>
            </a:r>
            <a:r>
              <a:rPr lang="en-US" dirty="0"/>
              <a:t> or </a:t>
            </a:r>
            <a:r>
              <a:rPr lang="en-US" i="1" dirty="0"/>
              <a:t>emissive power</a:t>
            </a:r>
            <a:r>
              <a:rPr lang="en-US" dirty="0"/>
              <a:t>), </a:t>
            </a:r>
            <a:r>
              <a:rPr lang="en-US" dirty="0" smtClean="0"/>
              <a:t>j*, </a:t>
            </a:r>
            <a:r>
              <a:rPr lang="en-US" dirty="0"/>
              <a:t>is directly </a:t>
            </a:r>
            <a:r>
              <a:rPr lang="en-US" dirty="0">
                <a:hlinkClick r:id="rId9" tooltip="Proportionality (mathematics)"/>
              </a:rPr>
              <a:t>proportional</a:t>
            </a:r>
            <a:r>
              <a:rPr lang="en-US" dirty="0"/>
              <a:t> to the fourth power of the black body's </a:t>
            </a:r>
            <a:r>
              <a:rPr lang="en-US" dirty="0">
                <a:hlinkClick r:id="rId3" tooltip="Thermodynamic temperature"/>
              </a:rPr>
              <a:t>thermodynamic temperature</a:t>
            </a:r>
            <a:r>
              <a:rPr lang="en-US" dirty="0"/>
              <a:t> </a:t>
            </a:r>
            <a:r>
              <a:rPr lang="en-US" i="1" dirty="0"/>
              <a:t>T</a:t>
            </a:r>
            <a:endParaRPr lang="en-US" dirty="0"/>
          </a:p>
        </p:txBody>
      </p:sp>
    </p:spTree>
    <p:extLst>
      <p:ext uri="{BB962C8B-B14F-4D97-AF65-F5344CB8AC3E}">
        <p14:creationId xmlns:p14="http://schemas.microsoft.com/office/powerpoint/2010/main" val="4125990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Rayleigh–Jeans </a:t>
            </a:r>
            <a:r>
              <a:rPr lang="en-US" b="1" dirty="0" smtClean="0"/>
              <a:t>law</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a:hlinkClick r:id="rId2" tooltip="Physics"/>
              </a:rPr>
              <a:t>physics</a:t>
            </a:r>
            <a:r>
              <a:rPr lang="en-US" dirty="0"/>
              <a:t>, the </a:t>
            </a:r>
            <a:r>
              <a:rPr lang="en-US" b="1" dirty="0"/>
              <a:t>Rayleigh–Jeans law</a:t>
            </a:r>
            <a:r>
              <a:rPr lang="en-US" dirty="0"/>
              <a:t> attempts to describe the </a:t>
            </a:r>
            <a:r>
              <a:rPr lang="en-US" dirty="0">
                <a:hlinkClick r:id="rId3" tooltip="Spectral radiance"/>
              </a:rPr>
              <a:t>spectral radiance</a:t>
            </a:r>
            <a:r>
              <a:rPr lang="en-US" dirty="0"/>
              <a:t> of </a:t>
            </a:r>
            <a:r>
              <a:rPr lang="en-US" dirty="0">
                <a:hlinkClick r:id="rId4" tooltip="Electromagnetic radiation"/>
              </a:rPr>
              <a:t>electromagnetic radiation</a:t>
            </a:r>
            <a:r>
              <a:rPr lang="en-US" dirty="0"/>
              <a:t> at all </a:t>
            </a:r>
            <a:r>
              <a:rPr lang="en-US" dirty="0">
                <a:hlinkClick r:id="rId5" tooltip="Wavelengths"/>
              </a:rPr>
              <a:t>wavelengths</a:t>
            </a:r>
            <a:r>
              <a:rPr lang="en-US" dirty="0"/>
              <a:t> from a </a:t>
            </a:r>
            <a:r>
              <a:rPr lang="en-US" dirty="0">
                <a:hlinkClick r:id="rId6" tooltip="Black body"/>
              </a:rPr>
              <a:t>black body</a:t>
            </a:r>
            <a:r>
              <a:rPr lang="en-US" dirty="0"/>
              <a:t> at a given temperature through classical arguments. </a:t>
            </a:r>
          </a:p>
        </p:txBody>
      </p:sp>
    </p:spTree>
    <p:extLst>
      <p:ext uri="{BB962C8B-B14F-4D97-AF65-F5344CB8AC3E}">
        <p14:creationId xmlns:p14="http://schemas.microsoft.com/office/powerpoint/2010/main" val="417745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Wien's displacement </a:t>
            </a:r>
            <a:r>
              <a:rPr lang="en-US" b="1" dirty="0" smtClean="0"/>
              <a:t>law</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Wien's displacement law</a:t>
            </a:r>
            <a:r>
              <a:rPr lang="en-US" dirty="0"/>
              <a:t> states that the </a:t>
            </a:r>
            <a:r>
              <a:rPr lang="en-US" dirty="0">
                <a:hlinkClick r:id="rId2" tooltip="Black body radiation"/>
              </a:rPr>
              <a:t>black body radiation</a:t>
            </a:r>
            <a:r>
              <a:rPr lang="en-US" dirty="0"/>
              <a:t> curve for different temperatures peaks at a </a:t>
            </a:r>
            <a:r>
              <a:rPr lang="en-US" dirty="0">
                <a:hlinkClick r:id="rId3" tooltip="Wavelength"/>
              </a:rPr>
              <a:t>wavelength</a:t>
            </a:r>
            <a:r>
              <a:rPr lang="en-US" dirty="0"/>
              <a:t> inversely proportional to the temperature. The shift of that peak is a direct consequence of the </a:t>
            </a:r>
            <a:r>
              <a:rPr lang="en-US" dirty="0">
                <a:hlinkClick r:id="rId4" tooltip="Planck's law"/>
              </a:rPr>
              <a:t>Planck radiation law</a:t>
            </a:r>
            <a:r>
              <a:rPr lang="en-US" dirty="0"/>
              <a:t> which describes the spectral brightness of black body radiation as a function of wavelength at any given temperature. However it had been discovered by </a:t>
            </a:r>
            <a:r>
              <a:rPr lang="en-US" dirty="0">
                <a:hlinkClick r:id="rId5" tooltip="Wilhelm Wien"/>
              </a:rPr>
              <a:t>Wilhelm Wien</a:t>
            </a:r>
            <a:r>
              <a:rPr lang="en-US" dirty="0"/>
              <a:t> several years before </a:t>
            </a:r>
            <a:r>
              <a:rPr lang="en-US" dirty="0">
                <a:hlinkClick r:id="rId6" tooltip="Max Planck"/>
              </a:rPr>
              <a:t>Max Planck</a:t>
            </a:r>
            <a:r>
              <a:rPr lang="en-US" dirty="0"/>
              <a:t> developed that more general equation, and describes the entire shift of the spectrum of black body radiation toward shorter wavelengths as temperature increases</a:t>
            </a:r>
            <a:r>
              <a:rPr lang="en-US" dirty="0" smtClean="0"/>
              <a:t>.</a:t>
            </a:r>
            <a:endParaRPr lang="en-US" dirty="0"/>
          </a:p>
        </p:txBody>
      </p:sp>
    </p:spTree>
    <p:extLst>
      <p:ext uri="{BB962C8B-B14F-4D97-AF65-F5344CB8AC3E}">
        <p14:creationId xmlns:p14="http://schemas.microsoft.com/office/powerpoint/2010/main" val="114297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Matter </a:t>
            </a:r>
            <a:r>
              <a:rPr lang="en-US" b="1" dirty="0" smtClean="0"/>
              <a:t>wave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All </a:t>
            </a:r>
            <a:r>
              <a:rPr lang="en-US" dirty="0">
                <a:hlinkClick r:id="rId2" tooltip="Matter"/>
              </a:rPr>
              <a:t>matter</a:t>
            </a:r>
            <a:r>
              <a:rPr lang="en-US" dirty="0"/>
              <a:t> can exhibit </a:t>
            </a:r>
            <a:r>
              <a:rPr lang="en-US" dirty="0">
                <a:hlinkClick r:id="rId3" tooltip="Wave"/>
              </a:rPr>
              <a:t>wave</a:t>
            </a:r>
            <a:r>
              <a:rPr lang="en-US" dirty="0"/>
              <a:t>-like </a:t>
            </a:r>
            <a:r>
              <a:rPr lang="en-US" dirty="0" err="1"/>
              <a:t>behaviour</a:t>
            </a:r>
            <a:r>
              <a:rPr lang="en-US" dirty="0"/>
              <a:t>. For example a beam of </a:t>
            </a:r>
            <a:r>
              <a:rPr lang="en-US" dirty="0">
                <a:hlinkClick r:id="rId4" tooltip="Electron"/>
              </a:rPr>
              <a:t>electrons</a:t>
            </a:r>
            <a:r>
              <a:rPr lang="en-US" dirty="0"/>
              <a:t> can be </a:t>
            </a:r>
            <a:r>
              <a:rPr lang="en-US" dirty="0">
                <a:hlinkClick r:id="rId5" tooltip="Diffraction"/>
              </a:rPr>
              <a:t>diffracted</a:t>
            </a:r>
            <a:r>
              <a:rPr lang="en-US" dirty="0"/>
              <a:t> just like a beam of light or a water wave. </a:t>
            </a:r>
            <a:r>
              <a:rPr lang="en-US" b="1" dirty="0"/>
              <a:t>Matter waves</a:t>
            </a:r>
            <a:r>
              <a:rPr lang="en-US" dirty="0"/>
              <a:t> are a central part of the theory of </a:t>
            </a:r>
            <a:r>
              <a:rPr lang="en-US" dirty="0">
                <a:hlinkClick r:id="rId6" tooltip="Quantum mechanics"/>
              </a:rPr>
              <a:t>quantum mechanics</a:t>
            </a:r>
            <a:r>
              <a:rPr lang="en-US" dirty="0"/>
              <a:t>, an example of </a:t>
            </a:r>
            <a:r>
              <a:rPr lang="en-US" dirty="0">
                <a:hlinkClick r:id="rId7" tooltip="Wave–particle duality"/>
              </a:rPr>
              <a:t>wave–particle duality</a:t>
            </a:r>
            <a:r>
              <a:rPr lang="en-US" dirty="0"/>
              <a:t>. The concept that matter behaves like a wave is also referred to as the </a:t>
            </a:r>
            <a:r>
              <a:rPr lang="en-US" b="1" dirty="0"/>
              <a:t>de Broglie hypothesis</a:t>
            </a:r>
            <a:r>
              <a:rPr lang="en-US" dirty="0"/>
              <a:t> (</a:t>
            </a:r>
            <a:r>
              <a:rPr lang="en-US" dirty="0">
                <a:hlinkClick r:id="rId8" tooltip="Help:IPA for English"/>
              </a:rPr>
              <a:t>/</a:t>
            </a:r>
            <a:r>
              <a:rPr lang="en-US" dirty="0" err="1">
                <a:hlinkClick r:id="rId9" tooltip="Help:IPA for English"/>
              </a:rPr>
              <a:t>dəˈbrɔɪ</a:t>
            </a:r>
            <a:r>
              <a:rPr lang="en-US" dirty="0">
                <a:hlinkClick r:id="rId8" tooltip="Help:IPA for English"/>
              </a:rPr>
              <a:t>/</a:t>
            </a:r>
            <a:r>
              <a:rPr lang="en-US" dirty="0"/>
              <a:t>) due to having been proposed by </a:t>
            </a:r>
            <a:r>
              <a:rPr lang="en-US" dirty="0">
                <a:hlinkClick r:id="rId10" tooltip="Louis de Broglie"/>
              </a:rPr>
              <a:t>Louis de Broglie</a:t>
            </a:r>
            <a:r>
              <a:rPr lang="en-US" dirty="0"/>
              <a:t> in 1924</a:t>
            </a:r>
            <a:r>
              <a:rPr lang="en-US" dirty="0" smtClean="0"/>
              <a:t>. </a:t>
            </a:r>
            <a:r>
              <a:rPr lang="en-US" dirty="0"/>
              <a:t>Matter waves are often referred to as </a:t>
            </a:r>
            <a:r>
              <a:rPr lang="en-US" b="1" dirty="0"/>
              <a:t>de Broglie waves</a:t>
            </a:r>
            <a:r>
              <a:rPr lang="en-US" dirty="0" smtClean="0"/>
              <a:t>.</a:t>
            </a:r>
            <a:endParaRPr lang="en-US" dirty="0"/>
          </a:p>
        </p:txBody>
      </p:sp>
    </p:spTree>
    <p:extLst>
      <p:ext uri="{BB962C8B-B14F-4D97-AF65-F5344CB8AC3E}">
        <p14:creationId xmlns:p14="http://schemas.microsoft.com/office/powerpoint/2010/main" val="197795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Eigenvalues</a:t>
            </a:r>
            <a:endParaRPr lang="en-US" dirty="0"/>
          </a:p>
        </p:txBody>
      </p:sp>
    </p:spTree>
    <p:extLst>
      <p:ext uri="{BB962C8B-B14F-4D97-AF65-F5344CB8AC3E}">
        <p14:creationId xmlns:p14="http://schemas.microsoft.com/office/powerpoint/2010/main" val="3963574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1032</Words>
  <Application>Microsoft Office PowerPoint</Application>
  <PresentationFormat>On-screen Show (4:3)</PresentationFormat>
  <Paragraphs>42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14 Lecture in physics</vt:lpstr>
      <vt:lpstr>PowerPoint Presentation</vt:lpstr>
      <vt:lpstr>PowerPoint Presentation</vt:lpstr>
      <vt:lpstr>PowerPoint Presentation</vt:lpstr>
      <vt:lpstr>Boltzmann law</vt:lpstr>
      <vt:lpstr>Rayleigh–Jeans law</vt:lpstr>
      <vt:lpstr>Wien's displacement law</vt:lpstr>
      <vt:lpstr>Matter wave</vt:lpstr>
      <vt:lpstr>Eigenvalues</vt:lpstr>
      <vt:lpstr>PowerPoint Presentation</vt:lpstr>
      <vt:lpstr>PowerPoint Presentation</vt:lpstr>
      <vt:lpstr>Quantum physics</vt:lpstr>
      <vt:lpstr>PowerPoint Presentation</vt:lpstr>
      <vt:lpstr>Elementary particles</vt:lpstr>
      <vt:lpstr>PowerPoint Presentation</vt:lpstr>
      <vt:lpstr>Astrophysics</vt:lpstr>
      <vt:lpstr>PowerPoint Presentation</vt:lpstr>
      <vt:lpstr>Supernova</vt:lpstr>
      <vt:lpstr>Supernova (continued)</vt:lpstr>
      <vt:lpstr>Supernova (continued)</vt:lpstr>
      <vt:lpstr>Supernova (continued)</vt:lpstr>
      <vt:lpstr>PowerPoint Presentation</vt:lpstr>
      <vt:lpstr>Big Bang</vt:lpstr>
      <vt:lpstr>Big Bang (continued)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Lecture in physics</dc:title>
  <dc:creator>LENOVO</dc:creator>
  <cp:lastModifiedBy>LENOVO</cp:lastModifiedBy>
  <cp:revision>13</cp:revision>
  <dcterms:created xsi:type="dcterms:W3CDTF">2014-12-21T22:48:22Z</dcterms:created>
  <dcterms:modified xsi:type="dcterms:W3CDTF">2014-12-23T02:48:19Z</dcterms:modified>
</cp:coreProperties>
</file>