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8" r:id="rId3"/>
    <p:sldId id="408" r:id="rId4"/>
    <p:sldId id="349" r:id="rId5"/>
    <p:sldId id="350" r:id="rId6"/>
    <p:sldId id="381" r:id="rId7"/>
    <p:sldId id="382" r:id="rId8"/>
    <p:sldId id="390" r:id="rId9"/>
    <p:sldId id="347" r:id="rId10"/>
    <p:sldId id="375" r:id="rId11"/>
    <p:sldId id="370" r:id="rId12"/>
    <p:sldId id="353" r:id="rId13"/>
    <p:sldId id="376" r:id="rId14"/>
    <p:sldId id="377" r:id="rId15"/>
    <p:sldId id="378" r:id="rId16"/>
    <p:sldId id="379" r:id="rId17"/>
    <p:sldId id="380" r:id="rId18"/>
    <p:sldId id="360" r:id="rId19"/>
    <p:sldId id="361" r:id="rId20"/>
    <p:sldId id="362" r:id="rId21"/>
    <p:sldId id="363" r:id="rId22"/>
    <p:sldId id="364" r:id="rId23"/>
    <p:sldId id="359" r:id="rId24"/>
    <p:sldId id="358" r:id="rId25"/>
    <p:sldId id="365" r:id="rId26"/>
    <p:sldId id="357" r:id="rId27"/>
    <p:sldId id="383" r:id="rId28"/>
    <p:sldId id="369" r:id="rId29"/>
    <p:sldId id="391" r:id="rId30"/>
    <p:sldId id="351" r:id="rId31"/>
    <p:sldId id="352" r:id="rId32"/>
    <p:sldId id="385" r:id="rId33"/>
    <p:sldId id="372" r:id="rId34"/>
    <p:sldId id="373" r:id="rId35"/>
    <p:sldId id="343" r:id="rId36"/>
    <p:sldId id="344" r:id="rId37"/>
    <p:sldId id="345" r:id="rId38"/>
    <p:sldId id="371" r:id="rId39"/>
    <p:sldId id="392" r:id="rId40"/>
    <p:sldId id="346" r:id="rId41"/>
    <p:sldId id="393" r:id="rId42"/>
    <p:sldId id="297" r:id="rId43"/>
    <p:sldId id="298" r:id="rId44"/>
    <p:sldId id="299" r:id="rId45"/>
    <p:sldId id="300" r:id="rId46"/>
    <p:sldId id="301" r:id="rId47"/>
    <p:sldId id="302" r:id="rId48"/>
    <p:sldId id="306" r:id="rId49"/>
    <p:sldId id="303" r:id="rId50"/>
    <p:sldId id="304" r:id="rId51"/>
    <p:sldId id="305" r:id="rId52"/>
    <p:sldId id="384" r:id="rId53"/>
    <p:sldId id="307" r:id="rId54"/>
    <p:sldId id="308" r:id="rId55"/>
    <p:sldId id="309" r:id="rId56"/>
    <p:sldId id="355" r:id="rId57"/>
    <p:sldId id="366"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6" r:id="rId74"/>
    <p:sldId id="325" r:id="rId75"/>
    <p:sldId id="327" r:id="rId76"/>
    <p:sldId id="328" r:id="rId77"/>
    <p:sldId id="329" r:id="rId78"/>
    <p:sldId id="330" r:id="rId79"/>
    <p:sldId id="331" r:id="rId80"/>
    <p:sldId id="332" r:id="rId81"/>
    <p:sldId id="333" r:id="rId82"/>
    <p:sldId id="334" r:id="rId83"/>
    <p:sldId id="335" r:id="rId84"/>
    <p:sldId id="336" r:id="rId85"/>
    <p:sldId id="337" r:id="rId86"/>
    <p:sldId id="389" r:id="rId87"/>
    <p:sldId id="387" r:id="rId88"/>
    <p:sldId id="388" r:id="rId89"/>
    <p:sldId id="338" r:id="rId90"/>
    <p:sldId id="339" r:id="rId91"/>
    <p:sldId id="340" r:id="rId92"/>
    <p:sldId id="341" r:id="rId93"/>
    <p:sldId id="342" r:id="rId94"/>
    <p:sldId id="394" r:id="rId95"/>
    <p:sldId id="395" r:id="rId96"/>
    <p:sldId id="396" r:id="rId97"/>
    <p:sldId id="397" r:id="rId98"/>
    <p:sldId id="398" r:id="rId99"/>
    <p:sldId id="257" r:id="rId100"/>
    <p:sldId id="266" r:id="rId101"/>
    <p:sldId id="267" r:id="rId102"/>
    <p:sldId id="268" r:id="rId103"/>
    <p:sldId id="269" r:id="rId104"/>
    <p:sldId id="270" r:id="rId105"/>
    <p:sldId id="258" r:id="rId106"/>
    <p:sldId id="259" r:id="rId107"/>
    <p:sldId id="260" r:id="rId108"/>
    <p:sldId id="271" r:id="rId109"/>
    <p:sldId id="272" r:id="rId110"/>
    <p:sldId id="273" r:id="rId111"/>
    <p:sldId id="274" r:id="rId112"/>
    <p:sldId id="275" r:id="rId113"/>
    <p:sldId id="261" r:id="rId114"/>
    <p:sldId id="262" r:id="rId115"/>
    <p:sldId id="263" r:id="rId116"/>
    <p:sldId id="356" r:id="rId117"/>
    <p:sldId id="367" r:id="rId118"/>
    <p:sldId id="386" r:id="rId119"/>
    <p:sldId id="290" r:id="rId120"/>
    <p:sldId id="291" r:id="rId121"/>
    <p:sldId id="292" r:id="rId122"/>
    <p:sldId id="293" r:id="rId123"/>
    <p:sldId id="405" r:id="rId124"/>
    <p:sldId id="368" r:id="rId125"/>
    <p:sldId id="399" r:id="rId126"/>
    <p:sldId id="276" r:id="rId127"/>
    <p:sldId id="277" r:id="rId128"/>
    <p:sldId id="278" r:id="rId129"/>
    <p:sldId id="279" r:id="rId130"/>
    <p:sldId id="354" r:id="rId131"/>
    <p:sldId id="264" r:id="rId132"/>
    <p:sldId id="265" r:id="rId133"/>
    <p:sldId id="280" r:id="rId134"/>
    <p:sldId id="281" r:id="rId135"/>
    <p:sldId id="282" r:id="rId136"/>
    <p:sldId id="283" r:id="rId137"/>
    <p:sldId id="284" r:id="rId138"/>
    <p:sldId id="285" r:id="rId139"/>
    <p:sldId id="286" r:id="rId140"/>
    <p:sldId id="287" r:id="rId141"/>
    <p:sldId id="288" r:id="rId142"/>
    <p:sldId id="289" r:id="rId143"/>
    <p:sldId id="294" r:id="rId144"/>
    <p:sldId id="295" r:id="rId145"/>
    <p:sldId id="296" r:id="rId146"/>
    <p:sldId id="406" r:id="rId147"/>
    <p:sldId id="407" r:id="rId148"/>
    <p:sldId id="400" r:id="rId149"/>
    <p:sldId id="401" r:id="rId150"/>
    <p:sldId id="402" r:id="rId151"/>
    <p:sldId id="403" r:id="rId152"/>
    <p:sldId id="404" r:id="rId1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952475-5B9D-4905-B1CB-F6F16787A91F}"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1572636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52475-5B9D-4905-B1CB-F6F16787A91F}"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6575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52475-5B9D-4905-B1CB-F6F16787A91F}"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102063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52475-5B9D-4905-B1CB-F6F16787A91F}"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276302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52475-5B9D-4905-B1CB-F6F16787A91F}"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181689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952475-5B9D-4905-B1CB-F6F16787A91F}"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17317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52475-5B9D-4905-B1CB-F6F16787A91F}" type="datetimeFigureOut">
              <a:rPr lang="en-US" smtClean="0"/>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173342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52475-5B9D-4905-B1CB-F6F16787A91F}" type="datetimeFigureOut">
              <a:rPr lang="en-US" smtClean="0"/>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158203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52475-5B9D-4905-B1CB-F6F16787A91F}" type="datetimeFigureOut">
              <a:rPr lang="en-US" smtClean="0"/>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312752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52475-5B9D-4905-B1CB-F6F16787A91F}"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374171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52475-5B9D-4905-B1CB-F6F16787A91F}"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72BA6-EDA2-40C5-8B90-D292A1434155}" type="slidenum">
              <a:rPr lang="en-US" smtClean="0"/>
              <a:t>‹#›</a:t>
            </a:fld>
            <a:endParaRPr lang="en-US"/>
          </a:p>
        </p:txBody>
      </p:sp>
    </p:spTree>
    <p:extLst>
      <p:ext uri="{BB962C8B-B14F-4D97-AF65-F5344CB8AC3E}">
        <p14:creationId xmlns:p14="http://schemas.microsoft.com/office/powerpoint/2010/main" val="388239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52475-5B9D-4905-B1CB-F6F16787A91F}" type="datetimeFigureOut">
              <a:rPr lang="en-US" smtClean="0"/>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72BA6-EDA2-40C5-8B90-D292A1434155}" type="slidenum">
              <a:rPr lang="en-US" smtClean="0"/>
              <a:t>‹#›</a:t>
            </a:fld>
            <a:endParaRPr lang="en-US"/>
          </a:p>
        </p:txBody>
      </p:sp>
    </p:spTree>
    <p:extLst>
      <p:ext uri="{BB962C8B-B14F-4D97-AF65-F5344CB8AC3E}">
        <p14:creationId xmlns:p14="http://schemas.microsoft.com/office/powerpoint/2010/main" val="3290889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Vector_(mathematics)" TargetMode="External"/><Relationship Id="rId2" Type="http://schemas.openxmlformats.org/officeDocument/2006/relationships/hyperlink" Target="http://en.wikipedia.org/wiki/Square_matrix" TargetMode="External"/><Relationship Id="rId1" Type="http://schemas.openxmlformats.org/officeDocument/2006/relationships/slideLayout" Target="../slideLayouts/slideLayout2.xml"/><Relationship Id="rId4" Type="http://schemas.openxmlformats.org/officeDocument/2006/relationships/hyperlink" Target="http://en.wikipedia.org/wiki/Matrix_multiplication" TargetMode="External"/></Relationships>
</file>

<file path=ppt/slides/_rels/slide100.xml.rels><?xml version="1.0" encoding="UTF-8" standalone="yes"?>
<Relationships xmlns="http://schemas.openxmlformats.org/package/2006/relationships"><Relationship Id="rId8" Type="http://schemas.openxmlformats.org/officeDocument/2006/relationships/hyperlink" Target="http://en.wikipedia.org/wiki/Ancient_Greek" TargetMode="External"/><Relationship Id="rId3" Type="http://schemas.openxmlformats.org/officeDocument/2006/relationships/hyperlink" Target="http://en.wikipedia.org/wiki/Star" TargetMode="External"/><Relationship Id="rId7" Type="http://schemas.openxmlformats.org/officeDocument/2006/relationships/hyperlink" Target="http://en.wikipedia.org/wiki/Dark_matter" TargetMode="External"/><Relationship Id="rId12" Type="http://schemas.openxmlformats.org/officeDocument/2006/relationships/hyperlink" Target="http://en.wikipedia.org/wiki/Center_of_mass" TargetMode="External"/><Relationship Id="rId2" Type="http://schemas.openxmlformats.org/officeDocument/2006/relationships/hyperlink" Target="http://en.wikipedia.org/wiki/Gravitation" TargetMode="External"/><Relationship Id="rId1" Type="http://schemas.openxmlformats.org/officeDocument/2006/relationships/slideLayout" Target="../slideLayouts/slideLayout2.xml"/><Relationship Id="rId6" Type="http://schemas.openxmlformats.org/officeDocument/2006/relationships/hyperlink" Target="http://en.wikipedia.org/wiki/Cosmic_dust" TargetMode="External"/><Relationship Id="rId11" Type="http://schemas.openxmlformats.org/officeDocument/2006/relationships/hyperlink" Target="http://en.wikipedia.org/wiki/Trillion_(short_scale)" TargetMode="External"/><Relationship Id="rId5" Type="http://schemas.openxmlformats.org/officeDocument/2006/relationships/hyperlink" Target="http://en.wikipedia.org/wiki/Interstellar_medium" TargetMode="External"/><Relationship Id="rId10" Type="http://schemas.openxmlformats.org/officeDocument/2006/relationships/hyperlink" Target="http://en.wikipedia.org/wiki/Dwarf_galaxy" TargetMode="External"/><Relationship Id="rId4" Type="http://schemas.openxmlformats.org/officeDocument/2006/relationships/hyperlink" Target="http://en.wikipedia.org/wiki/Stellar_remnant" TargetMode="External"/><Relationship Id="rId9" Type="http://schemas.openxmlformats.org/officeDocument/2006/relationships/hyperlink" Target="http://en.wikipedia.org/wiki/Milky_Way" TargetMode="External"/></Relationships>
</file>

<file path=ppt/slides/_rels/slide101.xml.rels><?xml version="1.0" encoding="UTF-8" standalone="yes"?>
<Relationships xmlns="http://schemas.openxmlformats.org/package/2006/relationships"><Relationship Id="rId8" Type="http://schemas.openxmlformats.org/officeDocument/2006/relationships/hyperlink" Target="http://en.wikipedia.org/wiki/Supermassive_black_hole" TargetMode="External"/><Relationship Id="rId3" Type="http://schemas.openxmlformats.org/officeDocument/2006/relationships/hyperlink" Target="http://en.wikipedia.org/wiki/Star_system" TargetMode="External"/><Relationship Id="rId7" Type="http://schemas.openxmlformats.org/officeDocument/2006/relationships/hyperlink" Target="http://en.wikipedia.org/wiki/Cosmic_ray" TargetMode="External"/><Relationship Id="rId2" Type="http://schemas.openxmlformats.org/officeDocument/2006/relationships/hyperlink" Target="http://en.wikipedia.org/wiki/Planets" TargetMode="External"/><Relationship Id="rId1" Type="http://schemas.openxmlformats.org/officeDocument/2006/relationships/slideLayout" Target="../slideLayouts/slideLayout2.xml"/><Relationship Id="rId6" Type="http://schemas.openxmlformats.org/officeDocument/2006/relationships/hyperlink" Target="http://en.wikipedia.org/wiki/Interstellar_medium" TargetMode="External"/><Relationship Id="rId5" Type="http://schemas.openxmlformats.org/officeDocument/2006/relationships/hyperlink" Target="http://en.wikipedia.org/wiki/Interstellar_cloud" TargetMode="External"/><Relationship Id="rId10" Type="http://schemas.openxmlformats.org/officeDocument/2006/relationships/hyperlink" Target="http://en.wikipedia.org/wiki/Sagittarius_A*" TargetMode="External"/><Relationship Id="rId4" Type="http://schemas.openxmlformats.org/officeDocument/2006/relationships/hyperlink" Target="http://en.wikipedia.org/wiki/Star_cluster" TargetMode="External"/><Relationship Id="rId9" Type="http://schemas.openxmlformats.org/officeDocument/2006/relationships/hyperlink" Target="http://en.wikipedia.org/wiki/Active_galactic_nucleus" TargetMode="External"/></Relationships>
</file>

<file path=ppt/slides/_rels/slide102.xml.rels><?xml version="1.0" encoding="UTF-8" standalone="yes"?>
<Relationships xmlns="http://schemas.openxmlformats.org/package/2006/relationships"><Relationship Id="rId3" Type="http://schemas.openxmlformats.org/officeDocument/2006/relationships/hyperlink" Target="http://en.wikipedia.org/wiki/Ellipse" TargetMode="External"/><Relationship Id="rId7" Type="http://schemas.openxmlformats.org/officeDocument/2006/relationships/hyperlink" Target="http://en.wikipedia.org/wiki/Starburst_galaxy" TargetMode="External"/><Relationship Id="rId2" Type="http://schemas.openxmlformats.org/officeDocument/2006/relationships/hyperlink" Target="http://en.wikipedia.org/wiki/Elliptical_galaxy" TargetMode="External"/><Relationship Id="rId1" Type="http://schemas.openxmlformats.org/officeDocument/2006/relationships/slideLayout" Target="../slideLayouts/slideLayout2.xml"/><Relationship Id="rId6" Type="http://schemas.openxmlformats.org/officeDocument/2006/relationships/hyperlink" Target="http://en.wikipedia.org/wiki/Star_formation" TargetMode="External"/><Relationship Id="rId5" Type="http://schemas.openxmlformats.org/officeDocument/2006/relationships/hyperlink" Target="http://en.wikipedia.org/wiki/Irregular_galaxy" TargetMode="External"/><Relationship Id="rId4" Type="http://schemas.openxmlformats.org/officeDocument/2006/relationships/hyperlink" Target="http://en.wikipedia.org/wiki/Spiral_galaxy" TargetMode="External"/></Relationships>
</file>

<file path=ppt/slides/_rels/slide103.xml.rels><?xml version="1.0" encoding="UTF-8" standalone="yes"?>
<Relationships xmlns="http://schemas.openxmlformats.org/package/2006/relationships"><Relationship Id="rId8" Type="http://schemas.openxmlformats.org/officeDocument/2006/relationships/hyperlink" Target="http://en.wikipedia.org/wiki/Supercluster" TargetMode="External"/><Relationship Id="rId3" Type="http://schemas.openxmlformats.org/officeDocument/2006/relationships/hyperlink" Target="http://en.wikipedia.org/wiki/Parsec" TargetMode="External"/><Relationship Id="rId7" Type="http://schemas.openxmlformats.org/officeDocument/2006/relationships/hyperlink" Target="http://en.wikipedia.org/wiki/Galaxy_cluster" TargetMode="External"/><Relationship Id="rId2" Type="http://schemas.openxmlformats.org/officeDocument/2006/relationships/hyperlink" Target="http://en.wikipedia.org/wiki/Observable_universe" TargetMode="External"/><Relationship Id="rId1" Type="http://schemas.openxmlformats.org/officeDocument/2006/relationships/slideLayout" Target="../slideLayouts/slideLayout2.xml"/><Relationship Id="rId6" Type="http://schemas.openxmlformats.org/officeDocument/2006/relationships/hyperlink" Target="http://en.wikipedia.org/wiki/Galaxy_group" TargetMode="External"/><Relationship Id="rId11" Type="http://schemas.openxmlformats.org/officeDocument/2006/relationships/hyperlink" Target="http://en.wikipedia.org/wiki/Void_(astronomy)" TargetMode="External"/><Relationship Id="rId5" Type="http://schemas.openxmlformats.org/officeDocument/2006/relationships/hyperlink" Target="http://en.wikipedia.org/wiki/Atom" TargetMode="External"/><Relationship Id="rId10" Type="http://schemas.openxmlformats.org/officeDocument/2006/relationships/hyperlink" Target="http://en.wikipedia.org/wiki/Galaxy_filament" TargetMode="External"/><Relationship Id="rId4" Type="http://schemas.openxmlformats.org/officeDocument/2006/relationships/hyperlink" Target="http://en.wikipedia.org/wiki/Intergalactic_space" TargetMode="External"/><Relationship Id="rId9" Type="http://schemas.openxmlformats.org/officeDocument/2006/relationships/hyperlink" Target="http://en.wikipedia.org/wiki/Large-scale_structure_of_the_Cosmos" TargetMode="External"/></Relationships>
</file>

<file path=ppt/slides/_rels/slide104.xml.rels><?xml version="1.0" encoding="UTF-8" standalone="yes"?>
<Relationships xmlns="http://schemas.openxmlformats.org/package/2006/relationships"><Relationship Id="rId8" Type="http://schemas.openxmlformats.org/officeDocument/2006/relationships/hyperlink" Target="http://en.wikipedia.org/wiki/Galaxy" TargetMode="External"/><Relationship Id="rId13" Type="http://schemas.openxmlformats.org/officeDocument/2006/relationships/hyperlink" Target="http://en.wikipedia.org/wiki/Subtended_angle" TargetMode="External"/><Relationship Id="rId3" Type="http://schemas.openxmlformats.org/officeDocument/2006/relationships/hyperlink" Target="http://en.wikipedia.org/wiki/Kilometre" TargetMode="External"/><Relationship Id="rId7" Type="http://schemas.openxmlformats.org/officeDocument/2006/relationships/hyperlink" Target="http://en.wikipedia.org/wiki/Julian_year_(astronomy)" TargetMode="External"/><Relationship Id="rId12" Type="http://schemas.openxmlformats.org/officeDocument/2006/relationships/hyperlink" Target="http://en.wikipedia.org/wiki/Astronomical_unit" TargetMode="External"/><Relationship Id="rId2" Type="http://schemas.openxmlformats.org/officeDocument/2006/relationships/hyperlink" Target="http://en.wikipedia.org/wiki/1000000000000_(number)" TargetMode="External"/><Relationship Id="rId1" Type="http://schemas.openxmlformats.org/officeDocument/2006/relationships/slideLayout" Target="../slideLayouts/slideLayout2.xml"/><Relationship Id="rId6" Type="http://schemas.openxmlformats.org/officeDocument/2006/relationships/hyperlink" Target="http://en.wikipedia.org/wiki/Speed_of_light" TargetMode="External"/><Relationship Id="rId11" Type="http://schemas.openxmlformats.org/officeDocument/2006/relationships/hyperlink" Target="http://en.wikipedia.org/wiki/Parsec" TargetMode="External"/><Relationship Id="rId5" Type="http://schemas.openxmlformats.org/officeDocument/2006/relationships/hyperlink" Target="http://en.wikipedia.org/wiki/International_Astronomical_Union" TargetMode="External"/><Relationship Id="rId10" Type="http://schemas.openxmlformats.org/officeDocument/2006/relationships/hyperlink" Target="http://en.wikipedia.org/wiki/Astrometry" TargetMode="External"/><Relationship Id="rId4" Type="http://schemas.openxmlformats.org/officeDocument/2006/relationships/hyperlink" Target="http://en.wikipedia.org/wiki/Mile" TargetMode="External"/><Relationship Id="rId9" Type="http://schemas.openxmlformats.org/officeDocument/2006/relationships/hyperlink" Target="http://en.wikipedia.org/wiki/Popular_science" TargetMode="External"/><Relationship Id="rId14" Type="http://schemas.openxmlformats.org/officeDocument/2006/relationships/hyperlink" Target="http://en.wikipedia.org/wiki/Second_of_arc" TargetMode="External"/></Relationships>
</file>

<file path=ppt/slides/_rels/slide105.xml.rels><?xml version="1.0" encoding="UTF-8" standalone="yes"?>
<Relationships xmlns="http://schemas.openxmlformats.org/package/2006/relationships"><Relationship Id="rId8" Type="http://schemas.openxmlformats.org/officeDocument/2006/relationships/hyperlink" Target="http://en.wikipedia.org/wiki/Main_sequence" TargetMode="External"/><Relationship Id="rId3" Type="http://schemas.openxmlformats.org/officeDocument/2006/relationships/hyperlink" Target="http://en.wikipedia.org/wiki/Age_of_the_universe" TargetMode="External"/><Relationship Id="rId7" Type="http://schemas.openxmlformats.org/officeDocument/2006/relationships/hyperlink" Target="http://en.wikipedia.org/wiki/Protostar" TargetMode="External"/><Relationship Id="rId2" Type="http://schemas.openxmlformats.org/officeDocument/2006/relationships/hyperlink" Target="http://en.wikipedia.org/wiki/Star" TargetMode="External"/><Relationship Id="rId1" Type="http://schemas.openxmlformats.org/officeDocument/2006/relationships/slideLayout" Target="../slideLayouts/slideLayout2.xml"/><Relationship Id="rId6" Type="http://schemas.openxmlformats.org/officeDocument/2006/relationships/hyperlink" Target="http://en.wikipedia.org/wiki/Molecular_cloud" TargetMode="External"/><Relationship Id="rId5" Type="http://schemas.openxmlformats.org/officeDocument/2006/relationships/hyperlink" Target="http://en.wikipedia.org/wiki/Nebula" TargetMode="External"/><Relationship Id="rId4" Type="http://schemas.openxmlformats.org/officeDocument/2006/relationships/hyperlink" Target="http://en.wikipedia.org/wiki/Gravitational_collapse" TargetMode="External"/></Relationships>
</file>

<file path=ppt/slides/_rels/slide106.xml.rels><?xml version="1.0" encoding="UTF-8" standalone="yes"?>
<Relationships xmlns="http://schemas.openxmlformats.org/package/2006/relationships"><Relationship Id="rId8" Type="http://schemas.openxmlformats.org/officeDocument/2006/relationships/hyperlink" Target="http://en.wikipedia.org/wiki/White_dwarf" TargetMode="External"/><Relationship Id="rId13" Type="http://schemas.openxmlformats.org/officeDocument/2006/relationships/hyperlink" Target="http://en.wikipedia.org/wiki/Universe" TargetMode="External"/><Relationship Id="rId3" Type="http://schemas.openxmlformats.org/officeDocument/2006/relationships/hyperlink" Target="http://en.wikipedia.org/wiki/Hydrogen_atoms" TargetMode="External"/><Relationship Id="rId7" Type="http://schemas.openxmlformats.org/officeDocument/2006/relationships/hyperlink" Target="http://en.wikipedia.org/wiki/Red_giant" TargetMode="External"/><Relationship Id="rId12" Type="http://schemas.openxmlformats.org/officeDocument/2006/relationships/hyperlink" Target="http://en.wikipedia.org/wiki/Black_hole" TargetMode="External"/><Relationship Id="rId2" Type="http://schemas.openxmlformats.org/officeDocument/2006/relationships/hyperlink" Target="http://en.wikipedia.org/wiki/Nuclear_fusion" TargetMode="External"/><Relationship Id="rId1" Type="http://schemas.openxmlformats.org/officeDocument/2006/relationships/slideLayout" Target="../slideLayouts/slideLayout2.xml"/><Relationship Id="rId6" Type="http://schemas.openxmlformats.org/officeDocument/2006/relationships/hyperlink" Target="http://en.wikipedia.org/wiki/Subgiant" TargetMode="External"/><Relationship Id="rId11" Type="http://schemas.openxmlformats.org/officeDocument/2006/relationships/hyperlink" Target="http://en.wikipedia.org/wiki/Neutron_star" TargetMode="External"/><Relationship Id="rId5" Type="http://schemas.openxmlformats.org/officeDocument/2006/relationships/hyperlink" Target="http://en.wikipedia.org/wiki/Sun" TargetMode="External"/><Relationship Id="rId10" Type="http://schemas.openxmlformats.org/officeDocument/2006/relationships/hyperlink" Target="http://en.wikipedia.org/wiki/Supernova" TargetMode="External"/><Relationship Id="rId4" Type="http://schemas.openxmlformats.org/officeDocument/2006/relationships/hyperlink" Target="http://en.wikipedia.org/wiki/Helium" TargetMode="External"/><Relationship Id="rId9" Type="http://schemas.openxmlformats.org/officeDocument/2006/relationships/hyperlink" Target="http://en.wikipedia.org/wiki/Planetary_nebula" TargetMode="External"/><Relationship Id="rId14" Type="http://schemas.openxmlformats.org/officeDocument/2006/relationships/hyperlink" Target="http://en.wikipedia.org/wiki/Red_dwarf"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en.wikipedia.org/wiki/Stellar_structure" TargetMode="External"/><Relationship Id="rId2" Type="http://schemas.openxmlformats.org/officeDocument/2006/relationships/hyperlink" Target="http://en.wikipedia.org/wiki/Astrophysics" TargetMode="External"/><Relationship Id="rId1" Type="http://schemas.openxmlformats.org/officeDocument/2006/relationships/slideLayout" Target="../slideLayouts/slideLayout2.xml"/><Relationship Id="rId4" Type="http://schemas.openxmlformats.org/officeDocument/2006/relationships/hyperlink" Target="http://en.wikipedia.org/wiki/Computer_model" TargetMode="External"/></Relationships>
</file>

<file path=ppt/slides/_rels/slide108.xml.rels><?xml version="1.0" encoding="UTF-8" standalone="yes"?>
<Relationships xmlns="http://schemas.openxmlformats.org/package/2006/relationships"><Relationship Id="rId8" Type="http://schemas.openxmlformats.org/officeDocument/2006/relationships/hyperlink" Target="http://en.wikipedia.org/wiki/Stars" TargetMode="External"/><Relationship Id="rId3" Type="http://schemas.openxmlformats.org/officeDocument/2006/relationships/hyperlink" Target="http://en.wikipedia.org/wiki/Wikipedia:Citation_needed" TargetMode="External"/><Relationship Id="rId7" Type="http://schemas.openxmlformats.org/officeDocument/2006/relationships/hyperlink" Target="http://en.wikipedia.org/wiki/Helium" TargetMode="External"/><Relationship Id="rId2" Type="http://schemas.openxmlformats.org/officeDocument/2006/relationships/hyperlink" Target="http://en.wikipedia.org/wiki/Nucleon" TargetMode="External"/><Relationship Id="rId1" Type="http://schemas.openxmlformats.org/officeDocument/2006/relationships/slideLayout" Target="../slideLayouts/slideLayout2.xml"/><Relationship Id="rId6" Type="http://schemas.openxmlformats.org/officeDocument/2006/relationships/hyperlink" Target="http://en.wikipedia.org/wiki/Hydrogen" TargetMode="External"/><Relationship Id="rId5" Type="http://schemas.openxmlformats.org/officeDocument/2006/relationships/hyperlink" Target="http://en.wikipedia.org/wiki/Big_Bang_nucleosynthesis" TargetMode="External"/><Relationship Id="rId4" Type="http://schemas.openxmlformats.org/officeDocument/2006/relationships/hyperlink" Target="http://en.wikipedia.org/wiki/Big_Bang" TargetMode="External"/></Relationships>
</file>

<file path=ppt/slides/_rels/slide109.xml.rels><?xml version="1.0" encoding="UTF-8" standalone="yes"?>
<Relationships xmlns="http://schemas.openxmlformats.org/package/2006/relationships"><Relationship Id="rId3" Type="http://schemas.openxmlformats.org/officeDocument/2006/relationships/hyperlink" Target="http://en.wikipedia.org/wiki/White_dwarfs" TargetMode="External"/><Relationship Id="rId2" Type="http://schemas.openxmlformats.org/officeDocument/2006/relationships/hyperlink" Target="http://en.wikipedia.org/wiki/Stellar_nucleosynthesis" TargetMode="External"/><Relationship Id="rId1" Type="http://schemas.openxmlformats.org/officeDocument/2006/relationships/slideLayout" Target="../slideLayouts/slideLayout2.xml"/><Relationship Id="rId4" Type="http://schemas.openxmlformats.org/officeDocument/2006/relationships/hyperlink" Target="http://en.wikipedia.org/wiki/Planetary_nebula"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en.wikipedia.org/wiki/Magnesium" TargetMode="External"/><Relationship Id="rId7" Type="http://schemas.openxmlformats.org/officeDocument/2006/relationships/hyperlink" Target="http://en.wikipedia.org/wiki/R_process" TargetMode="External"/><Relationship Id="rId2" Type="http://schemas.openxmlformats.org/officeDocument/2006/relationships/hyperlink" Target="http://en.wikipedia.org/wiki/Supernova_nucleosynthesis" TargetMode="External"/><Relationship Id="rId1" Type="http://schemas.openxmlformats.org/officeDocument/2006/relationships/slideLayout" Target="../slideLayouts/slideLayout2.xml"/><Relationship Id="rId6" Type="http://schemas.openxmlformats.org/officeDocument/2006/relationships/hyperlink" Target="http://en.wikipedia.org/wiki/Endothermic" TargetMode="External"/><Relationship Id="rId5" Type="http://schemas.openxmlformats.org/officeDocument/2006/relationships/hyperlink" Target="http://en.wikipedia.org/wiki/Type_II_supernova" TargetMode="External"/><Relationship Id="rId4" Type="http://schemas.openxmlformats.org/officeDocument/2006/relationships/hyperlink" Target="http://en.wikipedia.org/wiki/Nickel" TargetMode="External"/></Relationships>
</file>

<file path=ppt/slides/_rels/slide111.xml.rels><?xml version="1.0" encoding="UTF-8" standalone="yes"?>
<Relationships xmlns="http://schemas.openxmlformats.org/package/2006/relationships"><Relationship Id="rId3" Type="http://schemas.openxmlformats.org/officeDocument/2006/relationships/hyperlink" Target="http://en.wikipedia.org/wiki/Cosmic_rays" TargetMode="External"/><Relationship Id="rId2" Type="http://schemas.openxmlformats.org/officeDocument/2006/relationships/hyperlink" Target="http://en.wikipedia.org/wiki/Cosmic_ray_spallation"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hyperlink" Target="http://en.wikipedia.org/wiki/Cosmogenic_nuclide" TargetMode="External"/><Relationship Id="rId2" Type="http://schemas.openxmlformats.org/officeDocument/2006/relationships/hyperlink" Target="http://en.wikipedia.org/wiki/Radiogenesis"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8" Type="http://schemas.openxmlformats.org/officeDocument/2006/relationships/hyperlink" Target="http://en.wikipedia.org/wiki/Newton's_law_of_universal_gravitation" TargetMode="External"/><Relationship Id="rId13" Type="http://schemas.openxmlformats.org/officeDocument/2006/relationships/hyperlink" Target="http://en.wikipedia.org/wiki/Energy" TargetMode="External"/><Relationship Id="rId18" Type="http://schemas.openxmlformats.org/officeDocument/2006/relationships/hyperlink" Target="http://en.wikipedia.org/wiki/Partial_differential_equation" TargetMode="External"/><Relationship Id="rId3" Type="http://schemas.openxmlformats.org/officeDocument/2006/relationships/hyperlink" Target="http://en.wikipedia.org/wiki/Theoretical_physics" TargetMode="External"/><Relationship Id="rId7" Type="http://schemas.openxmlformats.org/officeDocument/2006/relationships/hyperlink" Target="http://en.wikipedia.org/wiki/Special_relativity" TargetMode="External"/><Relationship Id="rId12" Type="http://schemas.openxmlformats.org/officeDocument/2006/relationships/hyperlink" Target="http://en.wikipedia.org/wiki/Curvature" TargetMode="External"/><Relationship Id="rId17" Type="http://schemas.openxmlformats.org/officeDocument/2006/relationships/hyperlink" Target="http://en.wikipedia.org/wiki/Einstein_field_equations" TargetMode="External"/><Relationship Id="rId2" Type="http://schemas.openxmlformats.org/officeDocument/2006/relationships/hyperlink" Target="http://en.wikipedia.org/wiki/Differential_geometry" TargetMode="External"/><Relationship Id="rId16" Type="http://schemas.openxmlformats.org/officeDocument/2006/relationships/hyperlink" Target="http://en.wikipedia.org/wiki/Radiation" TargetMode="External"/><Relationship Id="rId1" Type="http://schemas.openxmlformats.org/officeDocument/2006/relationships/slideLayout" Target="../slideLayouts/slideLayout2.xml"/><Relationship Id="rId6" Type="http://schemas.openxmlformats.org/officeDocument/2006/relationships/hyperlink" Target="http://en.wikipedia.org/wiki/Modern_physics" TargetMode="External"/><Relationship Id="rId11" Type="http://schemas.openxmlformats.org/officeDocument/2006/relationships/hyperlink" Target="http://en.wikipedia.org/wiki/Spacetime" TargetMode="External"/><Relationship Id="rId5" Type="http://schemas.openxmlformats.org/officeDocument/2006/relationships/hyperlink" Target="http://en.wikipedia.org/wiki/Albert_Einstein" TargetMode="External"/><Relationship Id="rId15" Type="http://schemas.openxmlformats.org/officeDocument/2006/relationships/hyperlink" Target="http://en.wikipedia.org/wiki/Matter" TargetMode="External"/><Relationship Id="rId10" Type="http://schemas.openxmlformats.org/officeDocument/2006/relationships/hyperlink" Target="http://en.wikipedia.org/wiki/Time_in_physics" TargetMode="External"/><Relationship Id="rId4" Type="http://schemas.openxmlformats.org/officeDocument/2006/relationships/hyperlink" Target="http://en.wikipedia.org/wiki/Gravitation" TargetMode="External"/><Relationship Id="rId9" Type="http://schemas.openxmlformats.org/officeDocument/2006/relationships/hyperlink" Target="http://en.wikipedia.org/wiki/Space" TargetMode="External"/><Relationship Id="rId14" Type="http://schemas.openxmlformats.org/officeDocument/2006/relationships/hyperlink" Target="http://en.wikipedia.org/wiki/Momentum" TargetMode="External"/></Relationships>
</file>

<file path=ppt/slides/_rels/slide114.xml.rels><?xml version="1.0" encoding="UTF-8" standalone="yes"?>
<Relationships xmlns="http://schemas.openxmlformats.org/package/2006/relationships"><Relationship Id="rId8" Type="http://schemas.openxmlformats.org/officeDocument/2006/relationships/hyperlink" Target="http://en.wikipedia.org/wiki/Alternatives_to_general_relativity" TargetMode="External"/><Relationship Id="rId3" Type="http://schemas.openxmlformats.org/officeDocument/2006/relationships/hyperlink" Target="http://en.wikipedia.org/wiki/Gravitational_time_dilation" TargetMode="External"/><Relationship Id="rId7" Type="http://schemas.openxmlformats.org/officeDocument/2006/relationships/hyperlink" Target="http://en.wikipedia.org/wiki/Tests_of_general_relativity" TargetMode="External"/><Relationship Id="rId2" Type="http://schemas.openxmlformats.org/officeDocument/2006/relationships/hyperlink" Target="http://en.wikipedia.org/wiki/Free_fall" TargetMode="External"/><Relationship Id="rId1" Type="http://schemas.openxmlformats.org/officeDocument/2006/relationships/slideLayout" Target="../slideLayouts/slideLayout2.xml"/><Relationship Id="rId6" Type="http://schemas.openxmlformats.org/officeDocument/2006/relationships/hyperlink" Target="http://en.wikipedia.org/wiki/Shapiro_delay" TargetMode="External"/><Relationship Id="rId11" Type="http://schemas.openxmlformats.org/officeDocument/2006/relationships/hyperlink" Target="http://en.wikipedia.org/wiki/Quantum_gravity" TargetMode="External"/><Relationship Id="rId5" Type="http://schemas.openxmlformats.org/officeDocument/2006/relationships/hyperlink" Target="http://en.wikipedia.org/wiki/Gravitational_redshift" TargetMode="External"/><Relationship Id="rId10" Type="http://schemas.openxmlformats.org/officeDocument/2006/relationships/hyperlink" Target="http://en.wikipedia.org/wiki/Quantum_mechanics" TargetMode="External"/><Relationship Id="rId4" Type="http://schemas.openxmlformats.org/officeDocument/2006/relationships/hyperlink" Target="http://en.wikipedia.org/wiki/Gravitational_lens" TargetMode="External"/><Relationship Id="rId9" Type="http://schemas.openxmlformats.org/officeDocument/2006/relationships/hyperlink" Target="http://en.wikipedia.org/wiki/Occam's_razor"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en.wikipedia.org/wiki/Supermassive_black_hole" TargetMode="External"/><Relationship Id="rId13" Type="http://schemas.openxmlformats.org/officeDocument/2006/relationships/hyperlink" Target="http://en.wikipedia.org/wiki/Pulsar_timing_array" TargetMode="External"/><Relationship Id="rId3" Type="http://schemas.openxmlformats.org/officeDocument/2006/relationships/hyperlink" Target="http://en.wikipedia.org/wiki/Star" TargetMode="External"/><Relationship Id="rId7" Type="http://schemas.openxmlformats.org/officeDocument/2006/relationships/hyperlink" Target="http://en.wikipedia.org/wiki/Stellar_black_hole" TargetMode="External"/><Relationship Id="rId12" Type="http://schemas.openxmlformats.org/officeDocument/2006/relationships/hyperlink" Target="http://en.wikipedia.org/wiki/Laser_Interferometer_Space_Antenna" TargetMode="External"/><Relationship Id="rId2" Type="http://schemas.openxmlformats.org/officeDocument/2006/relationships/hyperlink" Target="http://en.wikipedia.org/wiki/Black_hole" TargetMode="External"/><Relationship Id="rId1" Type="http://schemas.openxmlformats.org/officeDocument/2006/relationships/slideLayout" Target="../slideLayouts/slideLayout2.xml"/><Relationship Id="rId6" Type="http://schemas.openxmlformats.org/officeDocument/2006/relationships/hyperlink" Target="http://en.wikipedia.org/wiki/Active_galactic_nucleus" TargetMode="External"/><Relationship Id="rId11" Type="http://schemas.openxmlformats.org/officeDocument/2006/relationships/hyperlink" Target="http://en.wikipedia.org/wiki/LIGO" TargetMode="External"/><Relationship Id="rId5" Type="http://schemas.openxmlformats.org/officeDocument/2006/relationships/hyperlink" Target="http://en.wikipedia.org/wiki/Microquasar" TargetMode="External"/><Relationship Id="rId15" Type="http://schemas.openxmlformats.org/officeDocument/2006/relationships/hyperlink" Target="http://en.wikipedia.org/wiki/Metric_expansion_of_space" TargetMode="External"/><Relationship Id="rId10" Type="http://schemas.openxmlformats.org/officeDocument/2006/relationships/hyperlink" Target="http://en.wikipedia.org/wiki/Gravitational_wave" TargetMode="External"/><Relationship Id="rId4" Type="http://schemas.openxmlformats.org/officeDocument/2006/relationships/hyperlink" Target="http://en.wikipedia.org/wiki/Radiation" TargetMode="External"/><Relationship Id="rId9" Type="http://schemas.openxmlformats.org/officeDocument/2006/relationships/hyperlink" Target="http://en.wikipedia.org/wiki/Gravitational_lens" TargetMode="External"/><Relationship Id="rId14" Type="http://schemas.openxmlformats.org/officeDocument/2006/relationships/hyperlink" Target="http://en.wikipedia.org/wiki/Physical_cosmology" TargetMode="External"/></Relationships>
</file>

<file path=ppt/slides/_rels/slide1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8" Type="http://schemas.openxmlformats.org/officeDocument/2006/relationships/hyperlink" Target="http://en.wikipedia.org/wiki/Event_horizon" TargetMode="External"/><Relationship Id="rId13" Type="http://schemas.openxmlformats.org/officeDocument/2006/relationships/hyperlink" Target="http://en.wikipedia.org/wiki/Stellar_black_hole" TargetMode="External"/><Relationship Id="rId3" Type="http://schemas.openxmlformats.org/officeDocument/2006/relationships/hyperlink" Target="http://en.wikipedia.org/wiki/Gravity" TargetMode="External"/><Relationship Id="rId7" Type="http://schemas.openxmlformats.org/officeDocument/2006/relationships/hyperlink" Target="http://en.wikipedia.org/wiki/Mass" TargetMode="External"/><Relationship Id="rId12" Type="http://schemas.openxmlformats.org/officeDocument/2006/relationships/hyperlink" Target="http://en.wikipedia.org/wiki/Thermal_radiation" TargetMode="External"/><Relationship Id="rId2" Type="http://schemas.openxmlformats.org/officeDocument/2006/relationships/hyperlink" Target="http://en.wikipedia.org/wiki/Spacetime" TargetMode="External"/><Relationship Id="rId1" Type="http://schemas.openxmlformats.org/officeDocument/2006/relationships/slideLayout" Target="../slideLayouts/slideLayout2.xml"/><Relationship Id="rId6" Type="http://schemas.openxmlformats.org/officeDocument/2006/relationships/hyperlink" Target="http://en.wikipedia.org/wiki/General_relativity" TargetMode="External"/><Relationship Id="rId11" Type="http://schemas.openxmlformats.org/officeDocument/2006/relationships/hyperlink" Target="http://en.wikipedia.org/wiki/Hawking_radiation" TargetMode="External"/><Relationship Id="rId5" Type="http://schemas.openxmlformats.org/officeDocument/2006/relationships/hyperlink" Target="http://en.wikipedia.org/wiki/Light_ray" TargetMode="External"/><Relationship Id="rId10" Type="http://schemas.openxmlformats.org/officeDocument/2006/relationships/hyperlink" Target="http://en.wikipedia.org/wiki/Quantum_field_theory_in_curved_spacetime" TargetMode="External"/><Relationship Id="rId4" Type="http://schemas.openxmlformats.org/officeDocument/2006/relationships/hyperlink" Target="http://en.wikipedia.org/wiki/Particle" TargetMode="External"/><Relationship Id="rId9" Type="http://schemas.openxmlformats.org/officeDocument/2006/relationships/hyperlink" Target="http://en.wikipedia.org/wiki/Black_body"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Interpretations_of_quantum_mechanics" TargetMode="External"/><Relationship Id="rId3" Type="http://schemas.openxmlformats.org/officeDocument/2006/relationships/hyperlink" Target="http://en.wikipedia.org/wiki/Paradox" TargetMode="External"/><Relationship Id="rId7" Type="http://schemas.openxmlformats.org/officeDocument/2006/relationships/hyperlink" Target="http://en.wikipedia.org/wiki/Quantum_indeterminacy" TargetMode="External"/><Relationship Id="rId2" Type="http://schemas.openxmlformats.org/officeDocument/2006/relationships/hyperlink" Target="http://en.wikipedia.org/wiki/Thought_experiment"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5" Type="http://schemas.openxmlformats.org/officeDocument/2006/relationships/hyperlink" Target="http://en.wikipedia.org/wiki/Copenhagen_interpretation" TargetMode="External"/><Relationship Id="rId4" Type="http://schemas.openxmlformats.org/officeDocument/2006/relationships/hyperlink" Target="http://en.wikipedia.org/wiki/Erwin_Schr%C3%B6dinger" TargetMode="External"/><Relationship Id="rId9" Type="http://schemas.openxmlformats.org/officeDocument/2006/relationships/hyperlink" Target="http://en.wikipedia.org/wiki/Quantum_entanglement"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en.wikipedia.org/wiki/Gravitational_collapse" TargetMode="External"/><Relationship Id="rId3" Type="http://schemas.openxmlformats.org/officeDocument/2006/relationships/hyperlink" Target="http://en.wikipedia.org/wiki/John_Michell" TargetMode="External"/><Relationship Id="rId7" Type="http://schemas.openxmlformats.org/officeDocument/2006/relationships/hyperlink" Target="http://en.wikipedia.org/wiki/Neutron_star" TargetMode="External"/><Relationship Id="rId2" Type="http://schemas.openxmlformats.org/officeDocument/2006/relationships/hyperlink" Target="http://en.wikipedia.org/wiki/Gravitational_field" TargetMode="External"/><Relationship Id="rId1" Type="http://schemas.openxmlformats.org/officeDocument/2006/relationships/slideLayout" Target="../slideLayouts/slideLayout2.xml"/><Relationship Id="rId6" Type="http://schemas.openxmlformats.org/officeDocument/2006/relationships/hyperlink" Target="http://en.wikipedia.org/wiki/David_Finkelstein" TargetMode="External"/><Relationship Id="rId5" Type="http://schemas.openxmlformats.org/officeDocument/2006/relationships/hyperlink" Target="http://en.wikipedia.org/wiki/Karl_Schwarzschild" TargetMode="External"/><Relationship Id="rId4" Type="http://schemas.openxmlformats.org/officeDocument/2006/relationships/hyperlink" Target="http://en.wikipedia.org/wiki/Pierre-Simon_Laplace"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en.wikipedia.org/wiki/Solar_mass" TargetMode="External"/><Relationship Id="rId2" Type="http://schemas.openxmlformats.org/officeDocument/2006/relationships/hyperlink" Target="http://en.wikipedia.org/wiki/Supermassive_black_hole" TargetMode="External"/><Relationship Id="rId1" Type="http://schemas.openxmlformats.org/officeDocument/2006/relationships/slideLayout" Target="../slideLayouts/slideLayout2.xml"/><Relationship Id="rId4" Type="http://schemas.openxmlformats.org/officeDocument/2006/relationships/hyperlink" Target="http://en.wikipedia.org/wiki/Galaxy"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en.wikipedia.org/wiki/Solar_mass" TargetMode="External"/><Relationship Id="rId3" Type="http://schemas.openxmlformats.org/officeDocument/2006/relationships/hyperlink" Target="http://en.wikipedia.org/wiki/Electromagnetic_radiation" TargetMode="External"/><Relationship Id="rId7" Type="http://schemas.openxmlformats.org/officeDocument/2006/relationships/hyperlink" Target="http://en.wikipedia.org/wiki/Milky_Way" TargetMode="External"/><Relationship Id="rId2" Type="http://schemas.openxmlformats.org/officeDocument/2006/relationships/hyperlink" Target="http://en.wikipedia.org/wiki/Matter" TargetMode="External"/><Relationship Id="rId1" Type="http://schemas.openxmlformats.org/officeDocument/2006/relationships/slideLayout" Target="../slideLayouts/slideLayout2.xml"/><Relationship Id="rId6" Type="http://schemas.openxmlformats.org/officeDocument/2006/relationships/hyperlink" Target="http://en.wikipedia.org/wiki/Binary_star" TargetMode="External"/><Relationship Id="rId5" Type="http://schemas.openxmlformats.org/officeDocument/2006/relationships/hyperlink" Target="http://en.wikipedia.org/wiki/Quasar" TargetMode="External"/><Relationship Id="rId4" Type="http://schemas.openxmlformats.org/officeDocument/2006/relationships/hyperlink" Target="http://en.wikipedia.org/wiki/Accretion_disk"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8" Type="http://schemas.openxmlformats.org/officeDocument/2006/relationships/hyperlink" Target="http://en.wikipedia.org/wiki/Parsec" TargetMode="External"/><Relationship Id="rId3" Type="http://schemas.openxmlformats.org/officeDocument/2006/relationships/hyperlink" Target="http://en.wikipedia.org/wiki/Megaparsec" TargetMode="External"/><Relationship Id="rId7" Type="http://schemas.openxmlformats.org/officeDocument/2006/relationships/hyperlink" Target="http://en.wikipedia.org/wiki/Proportionality_(mathematics)" TargetMode="External"/><Relationship Id="rId2" Type="http://schemas.openxmlformats.org/officeDocument/2006/relationships/hyperlink" Target="http://en.wikipedia.org/wiki/Physical_cosmology" TargetMode="External"/><Relationship Id="rId1" Type="http://schemas.openxmlformats.org/officeDocument/2006/relationships/slideLayout" Target="../slideLayouts/slideLayout2.xml"/><Relationship Id="rId6" Type="http://schemas.openxmlformats.org/officeDocument/2006/relationships/hyperlink" Target="http://en.wikipedia.org/wiki/Galaxy" TargetMode="External"/><Relationship Id="rId5" Type="http://schemas.openxmlformats.org/officeDocument/2006/relationships/hyperlink" Target="http://en.wikipedia.org/wiki/Earth" TargetMode="External"/><Relationship Id="rId4" Type="http://schemas.openxmlformats.org/officeDocument/2006/relationships/hyperlink" Target="http://en.wikipedia.org/wiki/Doppler_shift" TargetMode="External"/><Relationship Id="rId9" Type="http://schemas.openxmlformats.org/officeDocument/2006/relationships/hyperlink" Target="http://en.wikipedia.org/wiki/Observable_universe"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en.wikipedia.org/wiki/Big_Bang" TargetMode="External"/><Relationship Id="rId2" Type="http://schemas.openxmlformats.org/officeDocument/2006/relationships/hyperlink" Target="http://en.wikipedia.org/wiki/Metric_expansion_of_space"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en.wikipedia.org/wiki/General_relativity" TargetMode="External"/><Relationship Id="rId7" Type="http://schemas.openxmlformats.org/officeDocument/2006/relationships/hyperlink" Target="http://en.wikipedia.org/wiki/Vesto_Slipher" TargetMode="External"/><Relationship Id="rId2" Type="http://schemas.openxmlformats.org/officeDocument/2006/relationships/hyperlink" Target="http://en.wikipedia.org/wiki/Edwin_Hubble" TargetMode="External"/><Relationship Id="rId1" Type="http://schemas.openxmlformats.org/officeDocument/2006/relationships/slideLayout" Target="../slideLayouts/slideLayout2.xml"/><Relationship Id="rId6" Type="http://schemas.openxmlformats.org/officeDocument/2006/relationships/hyperlink" Target="http://en.wikipedia.org/wiki/Redshifts" TargetMode="External"/><Relationship Id="rId5" Type="http://schemas.openxmlformats.org/officeDocument/2006/relationships/hyperlink" Target="http://en.wikipedia.org/wiki/Metric_expansion_of_space" TargetMode="External"/><Relationship Id="rId4" Type="http://schemas.openxmlformats.org/officeDocument/2006/relationships/hyperlink" Target="http://en.wikipedia.org/wiki/Georges_Lema%C3%AEtre" TargetMode="External"/></Relationships>
</file>

<file path=ppt/slides/_rels/slide129.xml.rels><?xml version="1.0" encoding="UTF-8" standalone="yes"?>
<Relationships xmlns="http://schemas.openxmlformats.org/package/2006/relationships"><Relationship Id="rId8" Type="http://schemas.openxmlformats.org/officeDocument/2006/relationships/hyperlink" Target="http://en.wikipedia.org/wiki/Hubble's_law#Hubble_time" TargetMode="External"/><Relationship Id="rId3" Type="http://schemas.openxmlformats.org/officeDocument/2006/relationships/hyperlink" Target="http://en.wikipedia.org/wiki/Derivative" TargetMode="External"/><Relationship Id="rId7" Type="http://schemas.openxmlformats.org/officeDocument/2006/relationships/hyperlink" Target="http://en.wikipedia.org/wiki/Megaparsecs" TargetMode="External"/><Relationship Id="rId2" Type="http://schemas.openxmlformats.org/officeDocument/2006/relationships/hyperlink" Target="http://en.wikipedia.org/wiki/Comoving_distance" TargetMode="External"/><Relationship Id="rId1" Type="http://schemas.openxmlformats.org/officeDocument/2006/relationships/slideLayout" Target="../slideLayouts/slideLayout2.xml"/><Relationship Id="rId6" Type="http://schemas.openxmlformats.org/officeDocument/2006/relationships/hyperlink" Target="http://en.wikipedia.org/wiki/Second" TargetMode="External"/><Relationship Id="rId5" Type="http://schemas.openxmlformats.org/officeDocument/2006/relationships/hyperlink" Target="http://en.wikipedia.org/wiki/Kilometre" TargetMode="External"/><Relationship Id="rId4" Type="http://schemas.openxmlformats.org/officeDocument/2006/relationships/hyperlink" Target="http://en.wikipedia.org/wiki/Comoving_distance#Uses_of_the_proper_distanc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Water_wave" TargetMode="External"/><Relationship Id="rId3" Type="http://schemas.openxmlformats.org/officeDocument/2006/relationships/hyperlink" Target="http://en.wikipedia.org/wiki/Quantum_state" TargetMode="External"/><Relationship Id="rId7" Type="http://schemas.openxmlformats.org/officeDocument/2006/relationships/hyperlink" Target="http://en.wikipedia.org/wiki/Wave"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Schr%C3%B6dinger_equation" TargetMode="External"/><Relationship Id="rId5" Type="http://schemas.openxmlformats.org/officeDocument/2006/relationships/hyperlink" Target="http://en.wikipedia.org/wiki/Psi_(letter)" TargetMode="External"/><Relationship Id="rId10" Type="http://schemas.openxmlformats.org/officeDocument/2006/relationships/hyperlink" Target="http://en.wikipedia.org/wiki/Wave%E2%80%93particle_duality" TargetMode="External"/><Relationship Id="rId4" Type="http://schemas.openxmlformats.org/officeDocument/2006/relationships/hyperlink" Target="http://en.wikipedia.org/wiki/Momentum" TargetMode="External"/><Relationship Id="rId9" Type="http://schemas.openxmlformats.org/officeDocument/2006/relationships/hyperlink" Target="http://en.wikipedia.org/wiki/Wave_equation" TargetMode="External"/></Relationships>
</file>

<file path=ppt/slides/_rels/slide13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8" Type="http://schemas.openxmlformats.org/officeDocument/2006/relationships/hyperlink" Target="http://en.wikipedia.org/wiki/Subatomic_particle" TargetMode="External"/><Relationship Id="rId3" Type="http://schemas.openxmlformats.org/officeDocument/2006/relationships/hyperlink" Target="http://en.wikipedia.org/wiki/Universe" TargetMode="External"/><Relationship Id="rId7" Type="http://schemas.openxmlformats.org/officeDocument/2006/relationships/hyperlink" Target="http://en.wikipedia.org/wiki/Age_of_the_universe" TargetMode="External"/><Relationship Id="rId2" Type="http://schemas.openxmlformats.org/officeDocument/2006/relationships/hyperlink" Target="http://en.wikipedia.org/wiki/Physical_cosmology" TargetMode="External"/><Relationship Id="rId1" Type="http://schemas.openxmlformats.org/officeDocument/2006/relationships/slideLayout" Target="../slideLayouts/slideLayout2.xml"/><Relationship Id="rId6" Type="http://schemas.openxmlformats.org/officeDocument/2006/relationships/hyperlink" Target="http://en.wikipedia.org/wiki/1,000,000,000_(number)" TargetMode="External"/><Relationship Id="rId5" Type="http://schemas.openxmlformats.org/officeDocument/2006/relationships/hyperlink" Target="http://en.wikipedia.org/wiki/Metric_expansion_of_space" TargetMode="External"/><Relationship Id="rId10" Type="http://schemas.openxmlformats.org/officeDocument/2006/relationships/hyperlink" Target="http://en.wikipedia.org/wiki/Star" TargetMode="External"/><Relationship Id="rId4" Type="http://schemas.openxmlformats.org/officeDocument/2006/relationships/hyperlink" Target="http://en.wikipedia.org/wiki/Scientific_model" TargetMode="External"/><Relationship Id="rId9" Type="http://schemas.openxmlformats.org/officeDocument/2006/relationships/hyperlink" Target="http://en.wikipedia.org/wiki/Gravity" TargetMode="External"/></Relationships>
</file>

<file path=ppt/slides/_rels/slide132.xml.rels><?xml version="1.0" encoding="UTF-8" standalone="yes"?>
<Relationships xmlns="http://schemas.openxmlformats.org/package/2006/relationships"><Relationship Id="rId8" Type="http://schemas.openxmlformats.org/officeDocument/2006/relationships/hyperlink" Target="http://en.wikipedia.org/wiki/Density" TargetMode="External"/><Relationship Id="rId3" Type="http://schemas.openxmlformats.org/officeDocument/2006/relationships/hyperlink" Target="http://en.wikipedia.org/wiki/Steady_State_theory" TargetMode="External"/><Relationship Id="rId7" Type="http://schemas.openxmlformats.org/officeDocument/2006/relationships/hyperlink" Target="http://en.wikipedia.org/wiki/Physical_law" TargetMode="External"/><Relationship Id="rId2" Type="http://schemas.openxmlformats.org/officeDocument/2006/relationships/hyperlink" Target="http://en.wikipedia.org/wiki/Georges_Lema%C3%AEtre" TargetMode="External"/><Relationship Id="rId1" Type="http://schemas.openxmlformats.org/officeDocument/2006/relationships/slideLayout" Target="../slideLayouts/slideLayout2.xml"/><Relationship Id="rId6" Type="http://schemas.openxmlformats.org/officeDocument/2006/relationships/hyperlink" Target="http://en.wikipedia.org/wiki/Cosmic_microwave_background_radiation" TargetMode="External"/><Relationship Id="rId5" Type="http://schemas.openxmlformats.org/officeDocument/2006/relationships/hyperlink" Target="http://en.wikipedia.org/wiki/Edwin_Hubble" TargetMode="External"/><Relationship Id="rId4" Type="http://schemas.openxmlformats.org/officeDocument/2006/relationships/hyperlink" Target="http://en.wikipedia.org/wiki/Empirical_evidence" TargetMode="External"/><Relationship Id="rId9" Type="http://schemas.openxmlformats.org/officeDocument/2006/relationships/hyperlink" Target="http://en.wikipedia.org/wiki/Temperature" TargetMode="External"/></Relationships>
</file>

<file path=ppt/slides/_rels/slide133.xml.rels><?xml version="1.0" encoding="UTF-8" standalone="yes"?>
<Relationships xmlns="http://schemas.openxmlformats.org/package/2006/relationships"><Relationship Id="rId8" Type="http://schemas.openxmlformats.org/officeDocument/2006/relationships/hyperlink" Target="http://en.wikipedia.org/wiki/Dark_energy" TargetMode="External"/><Relationship Id="rId13" Type="http://schemas.openxmlformats.org/officeDocument/2006/relationships/hyperlink" Target="http://en.wikipedia.org/wiki/Big_Bang_nucleosynthesis" TargetMode="External"/><Relationship Id="rId3" Type="http://schemas.openxmlformats.org/officeDocument/2006/relationships/hyperlink" Target="http://en.wikipedia.org/wiki/Big_Bang" TargetMode="External"/><Relationship Id="rId7" Type="http://schemas.openxmlformats.org/officeDocument/2006/relationships/hyperlink" Target="http://en.wikipedia.org/wiki/Greek_alphabet" TargetMode="External"/><Relationship Id="rId12" Type="http://schemas.openxmlformats.org/officeDocument/2006/relationships/hyperlink" Target="http://en.wikipedia.org/wiki/Abundance_of_the_chemical_elements" TargetMode="External"/><Relationship Id="rId2" Type="http://schemas.openxmlformats.org/officeDocument/2006/relationships/hyperlink" Target="http://en.wikipedia.org/wiki/Parametrization" TargetMode="External"/><Relationship Id="rId1" Type="http://schemas.openxmlformats.org/officeDocument/2006/relationships/slideLayout" Target="../slideLayouts/slideLayout2.xml"/><Relationship Id="rId6" Type="http://schemas.openxmlformats.org/officeDocument/2006/relationships/hyperlink" Target="http://en.wikipedia.org/wiki/Lambda" TargetMode="External"/><Relationship Id="rId11" Type="http://schemas.openxmlformats.org/officeDocument/2006/relationships/hyperlink" Target="http://en.wikipedia.org/wiki/Observable_universe#Large-scale_structure" TargetMode="External"/><Relationship Id="rId5" Type="http://schemas.openxmlformats.org/officeDocument/2006/relationships/hyperlink" Target="http://en.wikipedia.org/wiki/Cosmological_constant" TargetMode="External"/><Relationship Id="rId15" Type="http://schemas.openxmlformats.org/officeDocument/2006/relationships/hyperlink" Target="http://en.wikipedia.org/wiki/Supernova" TargetMode="External"/><Relationship Id="rId10" Type="http://schemas.openxmlformats.org/officeDocument/2006/relationships/hyperlink" Target="http://en.wikipedia.org/wiki/Cosmic_microwave_background" TargetMode="External"/><Relationship Id="rId4" Type="http://schemas.openxmlformats.org/officeDocument/2006/relationships/hyperlink" Target="http://en.wikipedia.org/wiki/Physical_cosmology" TargetMode="External"/><Relationship Id="rId9" Type="http://schemas.openxmlformats.org/officeDocument/2006/relationships/hyperlink" Target="http://en.wikipedia.org/wiki/Cold_dark_matter" TargetMode="External"/><Relationship Id="rId14" Type="http://schemas.openxmlformats.org/officeDocument/2006/relationships/hyperlink" Target="http://en.wikipedia.org/wiki/Metric_expansion_of_space" TargetMode="External"/></Relationships>
</file>

<file path=ppt/slides/_rels/slide134.xml.rels><?xml version="1.0" encoding="UTF-8" standalone="yes"?>
<Relationships xmlns="http://schemas.openxmlformats.org/package/2006/relationships"><Relationship Id="rId3" Type="http://schemas.openxmlformats.org/officeDocument/2006/relationships/hyperlink" Target="http://en.wikipedia.org/wiki/Cosmological_inflation" TargetMode="External"/><Relationship Id="rId2" Type="http://schemas.openxmlformats.org/officeDocument/2006/relationships/hyperlink" Target="http://en.wikipedia.org/wiki/General_relativity" TargetMode="External"/><Relationship Id="rId1" Type="http://schemas.openxmlformats.org/officeDocument/2006/relationships/slideLayout" Target="../slideLayouts/slideLayout2.xml"/><Relationship Id="rId5" Type="http://schemas.openxmlformats.org/officeDocument/2006/relationships/hyperlink" Target="http://en.wikipedia.org/wiki/Modified_Newtonian_dynamics" TargetMode="External"/><Relationship Id="rId4" Type="http://schemas.openxmlformats.org/officeDocument/2006/relationships/hyperlink" Target="http://en.wikipedia.org/wiki/Quintessence_(physics)" TargetMode="External"/></Relationships>
</file>

<file path=ppt/slides/_rels/slide135.xml.rels><?xml version="1.0" encoding="UTF-8" standalone="yes"?>
<Relationships xmlns="http://schemas.openxmlformats.org/package/2006/relationships"><Relationship Id="rId8" Type="http://schemas.openxmlformats.org/officeDocument/2006/relationships/hyperlink" Target="http://en.wikipedia.org/wiki/Inertial_frame_of_reference" TargetMode="External"/><Relationship Id="rId3" Type="http://schemas.openxmlformats.org/officeDocument/2006/relationships/hyperlink" Target="http://en.wikipedia.org/wiki/General_relativity" TargetMode="External"/><Relationship Id="rId7" Type="http://schemas.openxmlformats.org/officeDocument/2006/relationships/hyperlink" Target="http://en.wikipedia.org/wiki/Fictitious_force"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Albert_Einstein" TargetMode="External"/><Relationship Id="rId5" Type="http://schemas.openxmlformats.org/officeDocument/2006/relationships/hyperlink" Target="http://en.wikipedia.org/wiki/Inertial_mass" TargetMode="External"/><Relationship Id="rId4" Type="http://schemas.openxmlformats.org/officeDocument/2006/relationships/hyperlink" Target="http://en.wikipedia.org/wiki/Gravitational_mass" TargetMode="External"/></Relationships>
</file>

<file path=ppt/slides/_rels/slide136.xml.rels><?xml version="1.0" encoding="UTF-8" standalone="yes"?>
<Relationships xmlns="http://schemas.openxmlformats.org/package/2006/relationships"><Relationship Id="rId8" Type="http://schemas.openxmlformats.org/officeDocument/2006/relationships/hyperlink" Target="http://en.wikipedia.org/wiki/Lambda-CDM_model" TargetMode="External"/><Relationship Id="rId3" Type="http://schemas.openxmlformats.org/officeDocument/2006/relationships/hyperlink" Target="http://en.wikipedia.org/wiki/Astronomy" TargetMode="External"/><Relationship Id="rId7" Type="http://schemas.openxmlformats.org/officeDocument/2006/relationships/hyperlink" Target="http://en.wikipedia.org/wiki/Planck_(spacecraft)#2013_data_release" TargetMode="External"/><Relationship Id="rId12" Type="http://schemas.openxmlformats.org/officeDocument/2006/relationships/hyperlink" Target="http://en.wikipedia.org/wiki/Dark_energy" TargetMode="External"/><Relationship Id="rId2" Type="http://schemas.openxmlformats.org/officeDocument/2006/relationships/hyperlink" Target="http://en.wikipedia.org/wiki/Matter"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radiation" TargetMode="External"/><Relationship Id="rId11" Type="http://schemas.openxmlformats.org/officeDocument/2006/relationships/hyperlink" Target="http://en.wikipedia.org/wiki/Baryon#Baryonic_matter" TargetMode="External"/><Relationship Id="rId5" Type="http://schemas.openxmlformats.org/officeDocument/2006/relationships/hyperlink" Target="http://en.wikipedia.org/wiki/Blackbody_spectrum" TargetMode="External"/><Relationship Id="rId10" Type="http://schemas.openxmlformats.org/officeDocument/2006/relationships/hyperlink" Target="http://en.wikipedia.org/wiki/Observable_universe" TargetMode="External"/><Relationship Id="rId4" Type="http://schemas.openxmlformats.org/officeDocument/2006/relationships/hyperlink" Target="http://en.wikipedia.org/wiki/Physical_cosmology" TargetMode="External"/><Relationship Id="rId9" Type="http://schemas.openxmlformats.org/officeDocument/2006/relationships/hyperlink" Target="http://en.wikipedia.org/wiki/Mass%E2%80%93energy_equivalence" TargetMode="External"/></Relationships>
</file>

<file path=ppt/slides/_rels/slide137.xml.rels><?xml version="1.0" encoding="UTF-8" standalone="yes"?>
<Relationships xmlns="http://schemas.openxmlformats.org/package/2006/relationships"><Relationship Id="rId8" Type="http://schemas.openxmlformats.org/officeDocument/2006/relationships/hyperlink" Target="http://en.wikipedia.org/wiki/Horace_W._Babcock" TargetMode="External"/><Relationship Id="rId3" Type="http://schemas.openxmlformats.org/officeDocument/2006/relationships/hyperlink" Target="http://en.wikipedia.org/wiki/Milky_Way" TargetMode="External"/><Relationship Id="rId7" Type="http://schemas.openxmlformats.org/officeDocument/2006/relationships/hyperlink" Target="http://en.wikipedia.org/wiki/Galaxy_rotation_curve" TargetMode="External"/><Relationship Id="rId2" Type="http://schemas.openxmlformats.org/officeDocument/2006/relationships/hyperlink" Target="http://en.wikipedia.org/wiki/Jan_Oort" TargetMode="External"/><Relationship Id="rId1" Type="http://schemas.openxmlformats.org/officeDocument/2006/relationships/slideLayout" Target="../slideLayouts/slideLayout2.xml"/><Relationship Id="rId6" Type="http://schemas.openxmlformats.org/officeDocument/2006/relationships/hyperlink" Target="http://en.wikipedia.org/wiki/Galaxy_cluster" TargetMode="External"/><Relationship Id="rId5" Type="http://schemas.openxmlformats.org/officeDocument/2006/relationships/hyperlink" Target="http://en.wikipedia.org/wiki/Galaxy" TargetMode="External"/><Relationship Id="rId4" Type="http://schemas.openxmlformats.org/officeDocument/2006/relationships/hyperlink" Target="http://en.wikipedia.org/wiki/Fritz_Zwicky" TargetMode="External"/><Relationship Id="rId9" Type="http://schemas.openxmlformats.org/officeDocument/2006/relationships/hyperlink" Target="http://en.wikipedia.org/wiki/Vera_Rubin" TargetMode="External"/></Relationships>
</file>

<file path=ppt/slides/_rels/slide138.xml.rels><?xml version="1.0" encoding="UTF-8" standalone="yes"?>
<Relationships xmlns="http://schemas.openxmlformats.org/package/2006/relationships"><Relationship Id="rId8" Type="http://schemas.openxmlformats.org/officeDocument/2006/relationships/hyperlink" Target="http://en.wikipedia.org/wiki/Tensor%E2%80%93vector%E2%80%93scalar_gravity" TargetMode="External"/><Relationship Id="rId3" Type="http://schemas.openxmlformats.org/officeDocument/2006/relationships/hyperlink" Target="http://en.wikipedia.org/wiki/Bullet_Cluster" TargetMode="External"/><Relationship Id="rId7" Type="http://schemas.openxmlformats.org/officeDocument/2006/relationships/hyperlink" Target="http://en.wikipedia.org/wiki/Modified_Newtonian_dynamics" TargetMode="External"/><Relationship Id="rId2" Type="http://schemas.openxmlformats.org/officeDocument/2006/relationships/hyperlink" Target="http://en.wikipedia.org/wiki/Gravitational_lensing" TargetMode="External"/><Relationship Id="rId1" Type="http://schemas.openxmlformats.org/officeDocument/2006/relationships/slideLayout" Target="../slideLayouts/slideLayout2.xml"/><Relationship Id="rId6" Type="http://schemas.openxmlformats.org/officeDocument/2006/relationships/hyperlink" Target="http://en.wikipedia.org/wiki/Particle_physics" TargetMode="External"/><Relationship Id="rId5" Type="http://schemas.openxmlformats.org/officeDocument/2006/relationships/hyperlink" Target="http://en.wikipedia.org/wiki/Subatomic_particle" TargetMode="External"/><Relationship Id="rId4" Type="http://schemas.openxmlformats.org/officeDocument/2006/relationships/hyperlink" Target="http://en.wikipedia.org/wiki/Cosmic_microwave_background" TargetMode="External"/></Relationships>
</file>

<file path=ppt/slides/_rels/slide139.xml.rels><?xml version="1.0" encoding="UTF-8" standalone="yes"?>
<Relationships xmlns="http://schemas.openxmlformats.org/package/2006/relationships"><Relationship Id="rId8" Type="http://schemas.openxmlformats.org/officeDocument/2006/relationships/hyperlink" Target="http://en.wikipedia.org/wiki/Metric_expansion_of_space" TargetMode="External"/><Relationship Id="rId13" Type="http://schemas.openxmlformats.org/officeDocument/2006/relationships/hyperlink" Target="http://en.wikipedia.org/wiki/Observable_universe" TargetMode="External"/><Relationship Id="rId3" Type="http://schemas.openxmlformats.org/officeDocument/2006/relationships/hyperlink" Target="http://en.wikipedia.org/wiki/Astronomy" TargetMode="External"/><Relationship Id="rId7" Type="http://schemas.openxmlformats.org/officeDocument/2006/relationships/hyperlink" Target="http://en.wikipedia.org/wiki/Hubble's_law" TargetMode="External"/><Relationship Id="rId12" Type="http://schemas.openxmlformats.org/officeDocument/2006/relationships/hyperlink" Target="http://en.wikipedia.org/wiki/Mass%E2%80%93energy_equivalence" TargetMode="External"/><Relationship Id="rId2" Type="http://schemas.openxmlformats.org/officeDocument/2006/relationships/hyperlink" Target="http://en.wikipedia.org/wiki/Physical_cosmology" TargetMode="External"/><Relationship Id="rId1" Type="http://schemas.openxmlformats.org/officeDocument/2006/relationships/slideLayout" Target="../slideLayouts/slideLayout2.xml"/><Relationship Id="rId6" Type="http://schemas.openxmlformats.org/officeDocument/2006/relationships/hyperlink" Target="http://en.wikipedia.org/wiki/Accelerating_universe" TargetMode="External"/><Relationship Id="rId11" Type="http://schemas.openxmlformats.org/officeDocument/2006/relationships/hyperlink" Target="http://en.wikipedia.org/wiki/Lambda-CDM_model" TargetMode="External"/><Relationship Id="rId5" Type="http://schemas.openxmlformats.org/officeDocument/2006/relationships/hyperlink" Target="http://en.wikipedia.org/wiki/Energy" TargetMode="External"/><Relationship Id="rId15" Type="http://schemas.openxmlformats.org/officeDocument/2006/relationships/hyperlink" Target="http://en.wikipedia.org/wiki/Matter" TargetMode="External"/><Relationship Id="rId10" Type="http://schemas.openxmlformats.org/officeDocument/2006/relationships/hyperlink" Target="http://en.wikipedia.org/wiki/Planck_(spacecraft)#2013_data_release" TargetMode="External"/><Relationship Id="rId4" Type="http://schemas.openxmlformats.org/officeDocument/2006/relationships/hyperlink" Target="http://en.wikipedia.org/wiki/Hypothesis" TargetMode="External"/><Relationship Id="rId9" Type="http://schemas.openxmlformats.org/officeDocument/2006/relationships/hyperlink" Target="http://en.wikipedia.org/wiki/Deceleration_parameter" TargetMode="External"/><Relationship Id="rId14" Type="http://schemas.openxmlformats.org/officeDocument/2006/relationships/hyperlink" Target="http://en.wikipedia.org/wiki/Dark_matter"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Momentum_space" TargetMode="External"/><Relationship Id="rId7" Type="http://schemas.openxmlformats.org/officeDocument/2006/relationships/hyperlink" Target="http://en.wikipedia.org/wiki/Graviton" TargetMode="External"/><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Spinor" TargetMode="External"/><Relationship Id="rId5" Type="http://schemas.openxmlformats.org/officeDocument/2006/relationships/hyperlink" Target="http://en.wikipedia.org/wiki/Spin_(physics)" TargetMode="External"/><Relationship Id="rId4" Type="http://schemas.openxmlformats.org/officeDocument/2006/relationships/hyperlink" Target="http://en.wikipedia.org/wiki/Electron"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en.wikipedia.org/wiki/Scalar_field_theory" TargetMode="External"/><Relationship Id="rId2" Type="http://schemas.openxmlformats.org/officeDocument/2006/relationships/hyperlink" Target="http://en.wikipedia.org/wiki/Cosmological_constant" TargetMode="External"/><Relationship Id="rId1" Type="http://schemas.openxmlformats.org/officeDocument/2006/relationships/slideLayout" Target="../slideLayouts/slideLayout2.xml"/><Relationship Id="rId6" Type="http://schemas.openxmlformats.org/officeDocument/2006/relationships/hyperlink" Target="http://en.wikipedia.org/wiki/Vacuum_energy" TargetMode="External"/><Relationship Id="rId5" Type="http://schemas.openxmlformats.org/officeDocument/2006/relationships/hyperlink" Target="http://en.wikipedia.org/wiki/Moduli_(physics)" TargetMode="External"/><Relationship Id="rId4" Type="http://schemas.openxmlformats.org/officeDocument/2006/relationships/hyperlink" Target="http://en.wikipedia.org/wiki/Quintessence_(physics)"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en.wikipedia.org/wiki/General_relativity" TargetMode="External"/><Relationship Id="rId2" Type="http://schemas.openxmlformats.org/officeDocument/2006/relationships/hyperlink" Target="http://en.wikipedia.org/wiki/Metric_expansion_of_space" TargetMode="External"/><Relationship Id="rId1" Type="http://schemas.openxmlformats.org/officeDocument/2006/relationships/slideLayout" Target="../slideLayouts/slideLayout2.xml"/><Relationship Id="rId4" Type="http://schemas.openxmlformats.org/officeDocument/2006/relationships/hyperlink" Target="http://en.wikipedia.org/wiki/Equation_of_state_(cosmology)" TargetMode="External"/></Relationships>
</file>

<file path=ppt/slides/_rels/slide142.xml.rels><?xml version="1.0" encoding="UTF-8" standalone="yes"?>
<Relationships xmlns="http://schemas.openxmlformats.org/package/2006/relationships"><Relationship Id="rId3" Type="http://schemas.openxmlformats.org/officeDocument/2006/relationships/hyperlink" Target="http://en.wikipedia.org/wiki/Lambda-CDM_model" TargetMode="External"/><Relationship Id="rId2" Type="http://schemas.openxmlformats.org/officeDocument/2006/relationships/hyperlink" Target="http://en.wikipedia.org/wiki/Friedmann%E2%80%93Lema%C3%AEtre%E2%80%93Robertson%E2%80%93Walker_metric" TargetMode="External"/><Relationship Id="rId1" Type="http://schemas.openxmlformats.org/officeDocument/2006/relationships/slideLayout" Target="../slideLayouts/slideLayout2.xml"/><Relationship Id="rId4" Type="http://schemas.openxmlformats.org/officeDocument/2006/relationships/hyperlink" Target="http://en.wikipedia.org/wiki/Cyclic_model" TargetMode="External"/></Relationships>
</file>

<file path=ppt/slides/_rels/slide143.xml.rels><?xml version="1.0" encoding="UTF-8" standalone="yes"?>
<Relationships xmlns="http://schemas.openxmlformats.org/package/2006/relationships"><Relationship Id="rId8" Type="http://schemas.openxmlformats.org/officeDocument/2006/relationships/hyperlink" Target="http://en.wikipedia.org/wiki/Alexander_Alexandrovich_Friedmann" TargetMode="External"/><Relationship Id="rId13" Type="http://schemas.openxmlformats.org/officeDocument/2006/relationships/hyperlink" Target="http://en.wikipedia.org/wiki/Density" TargetMode="External"/><Relationship Id="rId3" Type="http://schemas.openxmlformats.org/officeDocument/2006/relationships/hyperlink" Target="http://en.wikipedia.org/wiki/Physical_cosmology" TargetMode="External"/><Relationship Id="rId7" Type="http://schemas.openxmlformats.org/officeDocument/2006/relationships/hyperlink" Target="http://en.wikipedia.org/wiki/General_relativity" TargetMode="External"/><Relationship Id="rId12" Type="http://schemas.openxmlformats.org/officeDocument/2006/relationships/hyperlink" Target="http://en.wikipedia.org/wiki/Perfect_fluid" TargetMode="External"/><Relationship Id="rId2" Type="http://schemas.openxmlformats.org/officeDocument/2006/relationships/hyperlink" Target="http://en.wikipedia.org/wiki/Equation" TargetMode="External"/><Relationship Id="rId1" Type="http://schemas.openxmlformats.org/officeDocument/2006/relationships/slideLayout" Target="../slideLayouts/slideLayout2.xml"/><Relationship Id="rId6" Type="http://schemas.openxmlformats.org/officeDocument/2006/relationships/hyperlink" Target="http://en.wikipedia.org/wiki/Isotropy" TargetMode="External"/><Relationship Id="rId11" Type="http://schemas.openxmlformats.org/officeDocument/2006/relationships/hyperlink" Target="http://en.wikipedia.org/wiki/Friedmann%E2%80%93Lema%C3%AEtre%E2%80%93Robertson%E2%80%93Walker_metric" TargetMode="External"/><Relationship Id="rId5" Type="http://schemas.openxmlformats.org/officeDocument/2006/relationships/hyperlink" Target="http://en.wikipedia.org/wiki/Homogeneity_(physics)" TargetMode="External"/><Relationship Id="rId10" Type="http://schemas.openxmlformats.org/officeDocument/2006/relationships/hyperlink" Target="http://en.wikipedia.org/wiki/Gravitation" TargetMode="External"/><Relationship Id="rId4" Type="http://schemas.openxmlformats.org/officeDocument/2006/relationships/hyperlink" Target="http://en.wikipedia.org/wiki/Metric_expansion_of_space" TargetMode="External"/><Relationship Id="rId9" Type="http://schemas.openxmlformats.org/officeDocument/2006/relationships/hyperlink" Target="http://en.wikipedia.org/wiki/Einstein_field_equations" TargetMode="External"/><Relationship Id="rId14" Type="http://schemas.openxmlformats.org/officeDocument/2006/relationships/hyperlink" Target="http://en.wikipedia.org/wiki/Pressure" TargetMode="External"/></Relationships>
</file>

<file path=ppt/slides/_rels/slide144.xml.rels><?xml version="1.0" encoding="UTF-8" standalone="yes"?>
<Relationships xmlns="http://schemas.openxmlformats.org/package/2006/relationships"><Relationship Id="rId8" Type="http://schemas.openxmlformats.org/officeDocument/2006/relationships/hyperlink" Target="http://en.wikipedia.org/wiki/Sapience" TargetMode="External"/><Relationship Id="rId3" Type="http://schemas.openxmlformats.org/officeDocument/2006/relationships/hyperlink" Target="http://en.wikipedia.org/wiki/Cosmology" TargetMode="External"/><Relationship Id="rId7" Type="http://schemas.openxmlformats.org/officeDocument/2006/relationships/hyperlink" Target="http://en.wikipedia.org/wiki/Conscious" TargetMode="External"/><Relationship Id="rId12" Type="http://schemas.openxmlformats.org/officeDocument/2006/relationships/hyperlink" Target="http://en.wikipedia.org/wiki/Fine-tuned_Universe" TargetMode="External"/><Relationship Id="rId2" Type="http://schemas.openxmlformats.org/officeDocument/2006/relationships/hyperlink" Target="http://en.wikipedia.org/wiki/Astrophysics" TargetMode="External"/><Relationship Id="rId1" Type="http://schemas.openxmlformats.org/officeDocument/2006/relationships/slideLayout" Target="../slideLayouts/slideLayout2.xml"/><Relationship Id="rId6" Type="http://schemas.openxmlformats.org/officeDocument/2006/relationships/hyperlink" Target="http://en.wikipedia.org/wiki/Universe" TargetMode="External"/><Relationship Id="rId11" Type="http://schemas.openxmlformats.org/officeDocument/2006/relationships/hyperlink" Target="http://en.wikipedia.org/wiki/Fundamental_physical_constant" TargetMode="External"/><Relationship Id="rId5" Type="http://schemas.openxmlformats.org/officeDocument/2006/relationships/hyperlink" Target="http://en.wikipedia.org/wiki/Philosophy" TargetMode="External"/><Relationship Id="rId10" Type="http://schemas.openxmlformats.org/officeDocument/2006/relationships/hyperlink" Target="http://en.wikipedia.org/wiki/Age_of_universe" TargetMode="External"/><Relationship Id="rId4" Type="http://schemas.openxmlformats.org/officeDocument/2006/relationships/hyperlink" Target="http://en.wikipedia.org/wiki/Greek_language" TargetMode="External"/><Relationship Id="rId9" Type="http://schemas.openxmlformats.org/officeDocument/2006/relationships/hyperlink" Target="http://en.wikipedia.org/wiki/Life" TargetMode="External"/></Relationships>
</file>

<file path=ppt/slides/_rels/slide145.xml.rels><?xml version="1.0" encoding="UTF-8" standalone="yes"?>
<Relationships xmlns="http://schemas.openxmlformats.org/package/2006/relationships"><Relationship Id="rId8" Type="http://schemas.openxmlformats.org/officeDocument/2006/relationships/hyperlink" Target="http://en.wikipedia.org/wiki/Selection_bias" TargetMode="External"/><Relationship Id="rId3" Type="http://schemas.openxmlformats.org/officeDocument/2006/relationships/hyperlink" Target="http://en.wikipedia.org/wiki/Frank_Tipler" TargetMode="External"/><Relationship Id="rId7" Type="http://schemas.openxmlformats.org/officeDocument/2006/relationships/hyperlink" Target="http://en.wikipedia.org/wiki/Fine-tuned_Universe" TargetMode="External"/><Relationship Id="rId2" Type="http://schemas.openxmlformats.org/officeDocument/2006/relationships/hyperlink" Target="http://en.wikipedia.org/wiki/John_D._Barrow" TargetMode="External"/><Relationship Id="rId1" Type="http://schemas.openxmlformats.org/officeDocument/2006/relationships/slideLayout" Target="../slideLayouts/slideLayout2.xml"/><Relationship Id="rId6" Type="http://schemas.openxmlformats.org/officeDocument/2006/relationships/hyperlink" Target="http://en.wikipedia.org/wiki/Brandon_Carter" TargetMode="External"/><Relationship Id="rId5" Type="http://schemas.openxmlformats.org/officeDocument/2006/relationships/hyperlink" Target="http://en.wikipedia.org/wiki/Emergence" TargetMode="External"/><Relationship Id="rId10" Type="http://schemas.openxmlformats.org/officeDocument/2006/relationships/hyperlink" Target="http://en.wikipedia.org/wiki/Statistical_population" TargetMode="External"/><Relationship Id="rId4" Type="http://schemas.openxmlformats.org/officeDocument/2006/relationships/hyperlink" Target="http://en.wikipedia.org/wiki/Strong_anthropic_principle" TargetMode="External"/><Relationship Id="rId9" Type="http://schemas.openxmlformats.org/officeDocument/2006/relationships/hyperlink" Target="http://en.wikipedia.org/wiki/Multiverse" TargetMode="Externa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Operator_(quantum_mechanics)" TargetMode="External"/><Relationship Id="rId3" Type="http://schemas.openxmlformats.org/officeDocument/2006/relationships/hyperlink" Target="http://en.wikipedia.org/wiki/Interpretation_of_quantum_mechanics" TargetMode="External"/><Relationship Id="rId7" Type="http://schemas.openxmlformats.org/officeDocument/2006/relationships/hyperlink" Target="http://en.wikipedia.org/wiki/Measurement_in_quantum_mechanics" TargetMode="External"/><Relationship Id="rId2" Type="http://schemas.openxmlformats.org/officeDocument/2006/relationships/hyperlink" Target="http://en.wikipedia.org/wiki/Complex_number" TargetMode="External"/><Relationship Id="rId1" Type="http://schemas.openxmlformats.org/officeDocument/2006/relationships/slideLayout" Target="../slideLayouts/slideLayout2.xml"/><Relationship Id="rId6" Type="http://schemas.openxmlformats.org/officeDocument/2006/relationships/hyperlink" Target="http://en.wikipedia.org/wiki/Probability_density_function" TargetMode="External"/><Relationship Id="rId5" Type="http://schemas.openxmlformats.org/officeDocument/2006/relationships/hyperlink" Target="http://en.wikipedia.org/wiki/Real_number" TargetMode="External"/><Relationship Id="rId4" Type="http://schemas.openxmlformats.org/officeDocument/2006/relationships/hyperlink" Target="http://en.wikipedia.org/wiki/Copenhagen_interpretation"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De_Broglie%E2%80%93Bohm_theory" TargetMode="External"/><Relationship Id="rId2" Type="http://schemas.openxmlformats.org/officeDocument/2006/relationships/hyperlink" Target="http://en.wikipedia.org/wiki/Louis_de_Brogli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Dimensional_analysis" TargetMode="External"/><Relationship Id="rId2" Type="http://schemas.openxmlformats.org/officeDocument/2006/relationships/hyperlink" Target="http://en.wikipedia.org/wiki/Unit_of_measure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Partial_differential_equation"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Erwin_Schr%C3%B6dinger" TargetMode="External"/><Relationship Id="rId5" Type="http://schemas.openxmlformats.org/officeDocument/2006/relationships/hyperlink" Target="http://en.wikipedia.org/wiki/Physical_system" TargetMode="External"/><Relationship Id="rId4" Type="http://schemas.openxmlformats.org/officeDocument/2006/relationships/hyperlink" Target="http://en.wikipedia.org/wiki/Quantum_stat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Equation_of_motion" TargetMode="External"/><Relationship Id="rId7" Type="http://schemas.openxmlformats.org/officeDocument/2006/relationships/hyperlink" Target="http://en.wikipedia.org/wiki/Wave_function" TargetMode="External"/><Relationship Id="rId2" Type="http://schemas.openxmlformats.org/officeDocument/2006/relationships/hyperlink" Target="http://en.wikipedia.org/wiki/Classical_mechanics" TargetMode="External"/><Relationship Id="rId1" Type="http://schemas.openxmlformats.org/officeDocument/2006/relationships/slideLayout" Target="../slideLayouts/slideLayout2.xml"/><Relationship Id="rId6" Type="http://schemas.openxmlformats.org/officeDocument/2006/relationships/hyperlink" Target="http://en.wikipedia.org/wiki/Partial_differential_equation" TargetMode="External"/><Relationship Id="rId5" Type="http://schemas.openxmlformats.org/officeDocument/2006/relationships/hyperlink" Target="http://en.wikipedia.org/wiki/Linear_differential_equation" TargetMode="External"/><Relationship Id="rId4" Type="http://schemas.openxmlformats.org/officeDocument/2006/relationships/hyperlink" Target="http://en.wikipedia.org/wiki/Newton's_second_la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Wave%E2%80%93particle_duality" TargetMode="External"/><Relationship Id="rId2" Type="http://schemas.openxmlformats.org/officeDocument/2006/relationships/hyperlink" Target="http://en.wikipedia.org/wiki/Mathematical_formulation_of_quantum_mechanic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Special_relativity" TargetMode="External"/><Relationship Id="rId3" Type="http://schemas.openxmlformats.org/officeDocument/2006/relationships/hyperlink" Target="http://en.wikipedia.org/wiki/Molecule" TargetMode="External"/><Relationship Id="rId7" Type="http://schemas.openxmlformats.org/officeDocument/2006/relationships/hyperlink" Target="http://en.wikipedia.org/wiki/Universe" TargetMode="External"/><Relationship Id="rId2" Type="http://schemas.openxmlformats.org/officeDocument/2006/relationships/hyperlink" Target="http://en.wikipedia.org/wiki/Copenhagen_interpretation" TargetMode="External"/><Relationship Id="rId1" Type="http://schemas.openxmlformats.org/officeDocument/2006/relationships/slideLayout" Target="../slideLayouts/slideLayout2.xml"/><Relationship Id="rId6" Type="http://schemas.openxmlformats.org/officeDocument/2006/relationships/hyperlink" Target="http://en.wikipedia.org/wiki/Macroscopic_scale" TargetMode="External"/><Relationship Id="rId5" Type="http://schemas.openxmlformats.org/officeDocument/2006/relationships/hyperlink" Target="http://en.wikipedia.org/wiki/Subatomic_particle" TargetMode="External"/><Relationship Id="rId4" Type="http://schemas.openxmlformats.org/officeDocument/2006/relationships/hyperlink" Target="http://en.wikipedia.org/wiki/At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Matrix_mechanics" TargetMode="External"/><Relationship Id="rId2" Type="http://schemas.openxmlformats.org/officeDocument/2006/relationships/hyperlink" Target="http://en.wikipedia.org/wiki/Werner_Heisenberg" TargetMode="External"/><Relationship Id="rId1" Type="http://schemas.openxmlformats.org/officeDocument/2006/relationships/slideLayout" Target="../slideLayouts/slideLayout2.xml"/><Relationship Id="rId5" Type="http://schemas.openxmlformats.org/officeDocument/2006/relationships/hyperlink" Target="http://en.wikipedia.org/wiki/Path_integral_formulation" TargetMode="External"/><Relationship Id="rId4" Type="http://schemas.openxmlformats.org/officeDocument/2006/relationships/hyperlink" Target="http://en.wikipedia.org/wiki/Richard_Feynman"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en.wikipedia.org/wiki/Dirac_equation" TargetMode="External"/><Relationship Id="rId3" Type="http://schemas.openxmlformats.org/officeDocument/2006/relationships/hyperlink" Target="http://en.wikipedia.org/wiki/Schr%C3%B6dinger_equation" TargetMode="External"/><Relationship Id="rId7" Type="http://schemas.openxmlformats.org/officeDocument/2006/relationships/hyperlink" Target="http://en.wikipedia.org/wiki/Special_relativity"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field" TargetMode="External"/><Relationship Id="rId5" Type="http://schemas.openxmlformats.org/officeDocument/2006/relationships/hyperlink" Target="http://en.wikipedia.org/wiki/Spin_(physics)" TargetMode="External"/><Relationship Id="rId10" Type="http://schemas.openxmlformats.org/officeDocument/2006/relationships/hyperlink" Target="http://en.wikipedia.org/wiki/Wolfgang_Pauli" TargetMode="External"/><Relationship Id="rId4" Type="http://schemas.openxmlformats.org/officeDocument/2006/relationships/hyperlink" Target="http://en.wikipedia.org/wiki/Spin-%C2%BD" TargetMode="External"/><Relationship Id="rId9" Type="http://schemas.openxmlformats.org/officeDocument/2006/relationships/hyperlink" Target="http://en.wikipedia.org/wiki/Speed_of_ligh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en.wikipedia.org/wiki/Spatial_coherence" TargetMode="External"/><Relationship Id="rId13" Type="http://schemas.openxmlformats.org/officeDocument/2006/relationships/hyperlink" Target="http://en.wikipedia.org/wiki/Temporal_coherence" TargetMode="External"/><Relationship Id="rId3" Type="http://schemas.openxmlformats.org/officeDocument/2006/relationships/hyperlink" Target="http://en.wikipedia.org/wiki/Optical_amplification" TargetMode="External"/><Relationship Id="rId7" Type="http://schemas.openxmlformats.org/officeDocument/2006/relationships/hyperlink" Target="http://en.wikipedia.org/wiki/Coherence_(physics)" TargetMode="External"/><Relationship Id="rId12" Type="http://schemas.openxmlformats.org/officeDocument/2006/relationships/hyperlink" Target="http://en.wikipedia.org/wiki/Laser_pointer" TargetMode="External"/><Relationship Id="rId2" Type="http://schemas.openxmlformats.org/officeDocument/2006/relationships/hyperlink" Target="http://en.wikipedia.org/wiki/Light" TargetMode="External"/><Relationship Id="rId16" Type="http://schemas.openxmlformats.org/officeDocument/2006/relationships/hyperlink" Target="http://en.wikipedia.org/wiki/Femtosecond" TargetMode="External"/><Relationship Id="rId1" Type="http://schemas.openxmlformats.org/officeDocument/2006/relationships/slideLayout" Target="../slideLayouts/slideLayout2.xml"/><Relationship Id="rId6" Type="http://schemas.openxmlformats.org/officeDocument/2006/relationships/hyperlink" Target="http://en.wikipedia.org/wiki/Acronym" TargetMode="External"/><Relationship Id="rId11" Type="http://schemas.openxmlformats.org/officeDocument/2006/relationships/hyperlink" Target="http://en.wikipedia.org/wiki/Collimated_light" TargetMode="External"/><Relationship Id="rId5" Type="http://schemas.openxmlformats.org/officeDocument/2006/relationships/hyperlink" Target="http://en.wikipedia.org/wiki/Electromagnetic_radiation" TargetMode="External"/><Relationship Id="rId15" Type="http://schemas.openxmlformats.org/officeDocument/2006/relationships/hyperlink" Target="http://en.wikipedia.org/wiki/Ultrashort_pulse" TargetMode="External"/><Relationship Id="rId10" Type="http://schemas.openxmlformats.org/officeDocument/2006/relationships/hyperlink" Target="http://en.wikipedia.org/wiki/Photolithography#Light_sources" TargetMode="External"/><Relationship Id="rId4" Type="http://schemas.openxmlformats.org/officeDocument/2006/relationships/hyperlink" Target="http://en.wikipedia.org/wiki/Stimulated_emission" TargetMode="External"/><Relationship Id="rId9" Type="http://schemas.openxmlformats.org/officeDocument/2006/relationships/hyperlink" Target="http://en.wikipedia.org/wiki/Laser_cutting" TargetMode="External"/><Relationship Id="rId14" Type="http://schemas.openxmlformats.org/officeDocument/2006/relationships/hyperlink" Target="http://en.wikipedia.org/wiki/Frequency_spectrum"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Welding" TargetMode="External"/><Relationship Id="rId3" Type="http://schemas.openxmlformats.org/officeDocument/2006/relationships/hyperlink" Target="http://en.wikipedia.org/wiki/Laser_printer" TargetMode="External"/><Relationship Id="rId7" Type="http://schemas.openxmlformats.org/officeDocument/2006/relationships/hyperlink" Target="http://en.wikipedia.org/wiki/Laser_surgery" TargetMode="External"/><Relationship Id="rId2" Type="http://schemas.openxmlformats.org/officeDocument/2006/relationships/hyperlink" Target="http://en.wikipedia.org/wiki/Optical_disk_drive" TargetMode="External"/><Relationship Id="rId1" Type="http://schemas.openxmlformats.org/officeDocument/2006/relationships/slideLayout" Target="../slideLayouts/slideLayout2.xml"/><Relationship Id="rId6" Type="http://schemas.openxmlformats.org/officeDocument/2006/relationships/hyperlink" Target="http://en.wikipedia.org/wiki/Free-space_optical_communication" TargetMode="External"/><Relationship Id="rId11" Type="http://schemas.openxmlformats.org/officeDocument/2006/relationships/hyperlink" Target="http://en.wikipedia.org/wiki/Laser_lighting_display" TargetMode="External"/><Relationship Id="rId5" Type="http://schemas.openxmlformats.org/officeDocument/2006/relationships/hyperlink" Target="http://en.wikipedia.org/wiki/Fiber-optic_communication" TargetMode="External"/><Relationship Id="rId10" Type="http://schemas.openxmlformats.org/officeDocument/2006/relationships/hyperlink" Target="http://en.wikipedia.org/wiki/Laser_rangefinder#Military" TargetMode="External"/><Relationship Id="rId4" Type="http://schemas.openxmlformats.org/officeDocument/2006/relationships/hyperlink" Target="http://en.wikipedia.org/wiki/Barcode_scanner" TargetMode="External"/><Relationship Id="rId9" Type="http://schemas.openxmlformats.org/officeDocument/2006/relationships/hyperlink" Target="http://en.wikipedia.org/wiki/Law_enforcemen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en.wikipedia.org/wiki/Proton" TargetMode="External"/><Relationship Id="rId13" Type="http://schemas.openxmlformats.org/officeDocument/2006/relationships/hyperlink" Target="http://en.wikipedia.org/wiki/Meson" TargetMode="External"/><Relationship Id="rId3" Type="http://schemas.openxmlformats.org/officeDocument/2006/relationships/hyperlink" Target="http://en.wikipedia.org/wiki/Help:IPA_for_English#Key" TargetMode="External"/><Relationship Id="rId7" Type="http://schemas.openxmlformats.org/officeDocument/2006/relationships/hyperlink" Target="http://en.wikipedia.org/wiki/Hadron" TargetMode="External"/><Relationship Id="rId12" Type="http://schemas.openxmlformats.org/officeDocument/2006/relationships/hyperlink" Target="http://en.wikipedia.org/wiki/Baryon" TargetMode="External"/><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2.xml"/><Relationship Id="rId6" Type="http://schemas.openxmlformats.org/officeDocument/2006/relationships/hyperlink" Target="http://en.wikipedia.org/wiki/Composite_particle" TargetMode="External"/><Relationship Id="rId11" Type="http://schemas.openxmlformats.org/officeDocument/2006/relationships/hyperlink" Target="http://en.wikipedia.org/wiki/Color_confinement" TargetMode="External"/><Relationship Id="rId5" Type="http://schemas.openxmlformats.org/officeDocument/2006/relationships/hyperlink" Target="http://en.wikipedia.org/wiki/Matter" TargetMode="External"/><Relationship Id="rId10" Type="http://schemas.openxmlformats.org/officeDocument/2006/relationships/hyperlink" Target="http://en.wikipedia.org/wiki/Atomic_nucleus" TargetMode="External"/><Relationship Id="rId4" Type="http://schemas.openxmlformats.org/officeDocument/2006/relationships/hyperlink" Target="http://en.wikipedia.org/wiki/Elementary_particle" TargetMode="External"/><Relationship Id="rId9" Type="http://schemas.openxmlformats.org/officeDocument/2006/relationships/hyperlink" Target="http://en.wikipedia.org/wiki/Neutron"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en.wikipedia.org/wiki/Top_quark" TargetMode="External"/><Relationship Id="rId13" Type="http://schemas.openxmlformats.org/officeDocument/2006/relationships/hyperlink" Target="http://en.wikipedia.org/wiki/Cosmic_ray" TargetMode="External"/><Relationship Id="rId3" Type="http://schemas.openxmlformats.org/officeDocument/2006/relationships/hyperlink" Target="http://en.wikipedia.org/wiki/Up_quark" TargetMode="External"/><Relationship Id="rId7" Type="http://schemas.openxmlformats.org/officeDocument/2006/relationships/hyperlink" Target="http://en.wikipedia.org/wiki/Bottom_quark" TargetMode="External"/><Relationship Id="rId12" Type="http://schemas.openxmlformats.org/officeDocument/2006/relationships/hyperlink" Target="http://en.wikipedia.org/wiki/High_energy_physics" TargetMode="External"/><Relationship Id="rId2" Type="http://schemas.openxmlformats.org/officeDocument/2006/relationships/hyperlink" Target="http://en.wikipedia.org/wiki/Flavour_(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Charm_quark" TargetMode="External"/><Relationship Id="rId11" Type="http://schemas.openxmlformats.org/officeDocument/2006/relationships/hyperlink" Target="http://en.wikipedia.org/wiki/Universe" TargetMode="External"/><Relationship Id="rId5" Type="http://schemas.openxmlformats.org/officeDocument/2006/relationships/hyperlink" Target="http://en.wikipedia.org/wiki/Strange_quark" TargetMode="External"/><Relationship Id="rId10" Type="http://schemas.openxmlformats.org/officeDocument/2006/relationships/hyperlink" Target="http://en.wikipedia.org/wiki/Particle_decay" TargetMode="External"/><Relationship Id="rId4" Type="http://schemas.openxmlformats.org/officeDocument/2006/relationships/hyperlink" Target="http://en.wikipedia.org/wiki/Down_quark" TargetMode="External"/><Relationship Id="rId9" Type="http://schemas.openxmlformats.org/officeDocument/2006/relationships/hyperlink" Target="http://en.wikipedia.org/wiki/Mass" TargetMode="External"/><Relationship Id="rId14" Type="http://schemas.openxmlformats.org/officeDocument/2006/relationships/hyperlink" Target="http://en.wikipedia.org/wiki/Particle_accelerator"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en.wikipedia.org/wiki/Fundamental_interaction" TargetMode="External"/><Relationship Id="rId13" Type="http://schemas.openxmlformats.org/officeDocument/2006/relationships/hyperlink" Target="http://en.wikipedia.org/wiki/Integer" TargetMode="External"/><Relationship Id="rId3" Type="http://schemas.openxmlformats.org/officeDocument/2006/relationships/hyperlink" Target="http://en.wikipedia.org/wiki/Mass" TargetMode="External"/><Relationship Id="rId7" Type="http://schemas.openxmlformats.org/officeDocument/2006/relationships/hyperlink" Target="http://en.wikipedia.org/wiki/Particle_physics" TargetMode="External"/><Relationship Id="rId12" Type="http://schemas.openxmlformats.org/officeDocument/2006/relationships/hyperlink" Target="http://en.wikipedia.org/wiki/Weak_interaction" TargetMode="External"/><Relationship Id="rId2" Type="http://schemas.openxmlformats.org/officeDocument/2006/relationships/hyperlink" Target="http://en.wikipedia.org/wiki/Electric_charge" TargetMode="External"/><Relationship Id="rId16" Type="http://schemas.openxmlformats.org/officeDocument/2006/relationships/hyperlink" Target="http://en.wikipedia.org/wiki/Additive_inverse" TargetMode="External"/><Relationship Id="rId1" Type="http://schemas.openxmlformats.org/officeDocument/2006/relationships/slideLayout" Target="../slideLayouts/slideLayout2.xml"/><Relationship Id="rId6" Type="http://schemas.openxmlformats.org/officeDocument/2006/relationships/hyperlink" Target="http://en.wikipedia.org/wiki/Standard_Model" TargetMode="External"/><Relationship Id="rId11" Type="http://schemas.openxmlformats.org/officeDocument/2006/relationships/hyperlink" Target="http://en.wikipedia.org/wiki/Strong_interaction" TargetMode="External"/><Relationship Id="rId5" Type="http://schemas.openxmlformats.org/officeDocument/2006/relationships/hyperlink" Target="http://en.wikipedia.org/wiki/Spin_(physics)" TargetMode="External"/><Relationship Id="rId15" Type="http://schemas.openxmlformats.org/officeDocument/2006/relationships/hyperlink" Target="http://en.wikipedia.org/wiki/Antiparticle" TargetMode="External"/><Relationship Id="rId10" Type="http://schemas.openxmlformats.org/officeDocument/2006/relationships/hyperlink" Target="http://en.wikipedia.org/wiki/Gravitation" TargetMode="External"/><Relationship Id="rId4" Type="http://schemas.openxmlformats.org/officeDocument/2006/relationships/hyperlink" Target="http://en.wikipedia.org/wiki/Color_charge" TargetMode="External"/><Relationship Id="rId9" Type="http://schemas.openxmlformats.org/officeDocument/2006/relationships/hyperlink" Target="http://en.wikipedia.org/wiki/Electromagnetism" TargetMode="External"/><Relationship Id="rId14" Type="http://schemas.openxmlformats.org/officeDocument/2006/relationships/hyperlink" Target="http://en.wikipedia.org/wiki/Elementary_charge"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en.wikipedia.org/wiki/Fermilab" TargetMode="External"/><Relationship Id="rId3" Type="http://schemas.openxmlformats.org/officeDocument/2006/relationships/hyperlink" Target="http://en.wikipedia.org/wiki/Murray_Gell-Mann" TargetMode="External"/><Relationship Id="rId7" Type="http://schemas.openxmlformats.org/officeDocument/2006/relationships/hyperlink" Target="http://en.wikipedia.org/wiki/Top_quark" TargetMode="External"/><Relationship Id="rId2" Type="http://schemas.openxmlformats.org/officeDocument/2006/relationships/hyperlink" Target="http://en.wikipedia.org/wiki/Quark_model" TargetMode="External"/><Relationship Id="rId1" Type="http://schemas.openxmlformats.org/officeDocument/2006/relationships/slideLayout" Target="../slideLayouts/slideLayout2.xml"/><Relationship Id="rId6" Type="http://schemas.openxmlformats.org/officeDocument/2006/relationships/hyperlink" Target="http://en.wikipedia.org/wiki/SLAC_National_Accelerator_Laboratory" TargetMode="External"/><Relationship Id="rId5" Type="http://schemas.openxmlformats.org/officeDocument/2006/relationships/hyperlink" Target="http://en.wikipedia.org/wiki/Deep_inelastic_scattering" TargetMode="External"/><Relationship Id="rId4" Type="http://schemas.openxmlformats.org/officeDocument/2006/relationships/hyperlink" Target="http://en.wikipedia.org/wiki/George_Zweig"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en.wikipedia.org/wiki/Electric_charge" TargetMode="External"/><Relationship Id="rId3" Type="http://schemas.openxmlformats.org/officeDocument/2006/relationships/hyperlink" Target="http://en.wikipedia.org/wiki/Pauli_exclusion_principle" TargetMode="External"/><Relationship Id="rId7" Type="http://schemas.openxmlformats.org/officeDocument/2006/relationships/hyperlink" Target="http://en.wikipedia.org/wiki/Chemical_property" TargetMode="External"/><Relationship Id="rId2" Type="http://schemas.openxmlformats.org/officeDocument/2006/relationships/hyperlink" Target="http://en.wikipedia.org/wiki/Elementary_particle" TargetMode="External"/><Relationship Id="rId1" Type="http://schemas.openxmlformats.org/officeDocument/2006/relationships/slideLayout" Target="../slideLayouts/slideLayout2.xml"/><Relationship Id="rId6" Type="http://schemas.openxmlformats.org/officeDocument/2006/relationships/hyperlink" Target="http://en.wikipedia.org/wiki/Atom" TargetMode="External"/><Relationship Id="rId11" Type="http://schemas.openxmlformats.org/officeDocument/2006/relationships/hyperlink" Target="http://en.wikipedia.org/wiki/Positronium" TargetMode="External"/><Relationship Id="rId5" Type="http://schemas.openxmlformats.org/officeDocument/2006/relationships/hyperlink" Target="http://en.wikipedia.org/wiki/Chemistry" TargetMode="External"/><Relationship Id="rId10" Type="http://schemas.openxmlformats.org/officeDocument/2006/relationships/hyperlink" Target="http://en.wikipedia.org/wiki/Composite_particle" TargetMode="External"/><Relationship Id="rId4" Type="http://schemas.openxmlformats.org/officeDocument/2006/relationships/hyperlink" Target="http://en.wikipedia.org/wiki/Electron" TargetMode="External"/><Relationship Id="rId9" Type="http://schemas.openxmlformats.org/officeDocument/2006/relationships/hyperlink" Target="http://en.wikipedia.org/wiki/Neutrino"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en.wikipedia.org/wiki/Muon_neutrino" TargetMode="External"/><Relationship Id="rId13" Type="http://schemas.openxmlformats.org/officeDocument/2006/relationships/hyperlink" Target="http://en.wikipedia.org/wiki/High_energy_physics" TargetMode="External"/><Relationship Id="rId3" Type="http://schemas.openxmlformats.org/officeDocument/2006/relationships/hyperlink" Target="http://en.wikipedia.org/wiki/Generation_(particle_physics)" TargetMode="External"/><Relationship Id="rId7" Type="http://schemas.openxmlformats.org/officeDocument/2006/relationships/hyperlink" Target="http://en.wikipedia.org/wiki/Muon" TargetMode="External"/><Relationship Id="rId12" Type="http://schemas.openxmlformats.org/officeDocument/2006/relationships/hyperlink" Target="http://en.wikipedia.org/wiki/Universe" TargetMode="External"/><Relationship Id="rId2" Type="http://schemas.openxmlformats.org/officeDocument/2006/relationships/hyperlink" Target="http://en.wikipedia.org/wiki/Flavour_(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Electron_neutrino" TargetMode="External"/><Relationship Id="rId11" Type="http://schemas.openxmlformats.org/officeDocument/2006/relationships/hyperlink" Target="http://en.wikipedia.org/wiki/Particle_decay" TargetMode="External"/><Relationship Id="rId5" Type="http://schemas.openxmlformats.org/officeDocument/2006/relationships/hyperlink" Target="http://en.wikipedia.org/wiki/Electron" TargetMode="External"/><Relationship Id="rId15" Type="http://schemas.openxmlformats.org/officeDocument/2006/relationships/hyperlink" Target="http://en.wikipedia.org/wiki/Particle_accelerator" TargetMode="External"/><Relationship Id="rId10" Type="http://schemas.openxmlformats.org/officeDocument/2006/relationships/hyperlink" Target="http://en.wikipedia.org/wiki/Tau_neutrino" TargetMode="External"/><Relationship Id="rId4" Type="http://schemas.openxmlformats.org/officeDocument/2006/relationships/hyperlink" Target="http://en.wikipedia.org/wiki/Lepton#cite_note-HyperphysicsLepton-2" TargetMode="External"/><Relationship Id="rId9" Type="http://schemas.openxmlformats.org/officeDocument/2006/relationships/hyperlink" Target="http://en.wikipedia.org/wiki/Tau_(particle)" TargetMode="External"/><Relationship Id="rId14" Type="http://schemas.openxmlformats.org/officeDocument/2006/relationships/hyperlink" Target="http://en.wikipedia.org/wiki/Cosmic_ray"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en.wikipedia.org/wiki/Gravitation" TargetMode="External"/><Relationship Id="rId13" Type="http://schemas.openxmlformats.org/officeDocument/2006/relationships/hyperlink" Target="http://en.wikipedia.org/wiki/Additive_inverse" TargetMode="External"/><Relationship Id="rId3" Type="http://schemas.openxmlformats.org/officeDocument/2006/relationships/hyperlink" Target="http://en.wikipedia.org/wiki/Spin_(physics)" TargetMode="External"/><Relationship Id="rId7" Type="http://schemas.openxmlformats.org/officeDocument/2006/relationships/hyperlink" Target="http://en.wikipedia.org/wiki/Fundamental_interaction" TargetMode="External"/><Relationship Id="rId12" Type="http://schemas.openxmlformats.org/officeDocument/2006/relationships/hyperlink" Target="http://en.wikipedia.org/wiki/Antilepton" TargetMode="External"/><Relationship Id="rId2" Type="http://schemas.openxmlformats.org/officeDocument/2006/relationships/hyperlink" Target="http://en.wikipedia.org/wiki/Electric_charge" TargetMode="External"/><Relationship Id="rId1" Type="http://schemas.openxmlformats.org/officeDocument/2006/relationships/slideLayout" Target="../slideLayouts/slideLayout2.xml"/><Relationship Id="rId6" Type="http://schemas.openxmlformats.org/officeDocument/2006/relationships/hyperlink" Target="http://en.wikipedia.org/wiki/Strong_interaction" TargetMode="External"/><Relationship Id="rId11" Type="http://schemas.openxmlformats.org/officeDocument/2006/relationships/hyperlink" Target="http://en.wikipedia.org/wiki/Antiparticle" TargetMode="External"/><Relationship Id="rId5" Type="http://schemas.openxmlformats.org/officeDocument/2006/relationships/hyperlink" Target="http://en.wikipedia.org/wiki/Quark" TargetMode="External"/><Relationship Id="rId10" Type="http://schemas.openxmlformats.org/officeDocument/2006/relationships/hyperlink" Target="http://en.wikipedia.org/wiki/Weak_interaction" TargetMode="External"/><Relationship Id="rId4" Type="http://schemas.openxmlformats.org/officeDocument/2006/relationships/hyperlink" Target="http://en.wikipedia.org/wiki/Mass" TargetMode="External"/><Relationship Id="rId9" Type="http://schemas.openxmlformats.org/officeDocument/2006/relationships/hyperlink" Target="http://en.wikipedia.org/wiki/Electromagnetism" TargetMode="External"/><Relationship Id="rId14" Type="http://schemas.openxmlformats.org/officeDocument/2006/relationships/hyperlink" Target="http://en.wikipedia.org/wiki/Majorana_ferm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en.wikipedia.org/wiki/Cowan%E2%80%93Reines_neutrino_experiment" TargetMode="External"/><Relationship Id="rId13" Type="http://schemas.openxmlformats.org/officeDocument/2006/relationships/hyperlink" Target="http://en.wikipedia.org/wiki/Jack_Steinberger" TargetMode="External"/><Relationship Id="rId18" Type="http://schemas.openxmlformats.org/officeDocument/2006/relationships/hyperlink" Target="http://en.wikipedia.org/wiki/Tau_neutrino" TargetMode="External"/><Relationship Id="rId3" Type="http://schemas.openxmlformats.org/officeDocument/2006/relationships/hyperlink" Target="http://en.wikipedia.org/wiki/Muon" TargetMode="External"/><Relationship Id="rId7" Type="http://schemas.openxmlformats.org/officeDocument/2006/relationships/hyperlink" Target="http://en.wikipedia.org/wiki/Beta_decay" TargetMode="External"/><Relationship Id="rId12" Type="http://schemas.openxmlformats.org/officeDocument/2006/relationships/hyperlink" Target="http://en.wikipedia.org/wiki/Melvin_Schwartz" TargetMode="External"/><Relationship Id="rId17" Type="http://schemas.openxmlformats.org/officeDocument/2006/relationships/hyperlink" Target="http://en.wikipedia.org/wiki/Lepton#cite_note-11" TargetMode="External"/><Relationship Id="rId2" Type="http://schemas.openxmlformats.org/officeDocument/2006/relationships/hyperlink" Target="http://en.wikipedia.org/wiki/J._J._Thomson" TargetMode="External"/><Relationship Id="rId16" Type="http://schemas.openxmlformats.org/officeDocument/2006/relationships/hyperlink" Target="http://en.wikipedia.org/wiki/Lawrence_Berkeley_National_Laboratory" TargetMode="External"/><Relationship Id="rId20" Type="http://schemas.openxmlformats.org/officeDocument/2006/relationships/hyperlink" Target="http://en.wikipedia.org/wiki/Fermilab" TargetMode="External"/><Relationship Id="rId1" Type="http://schemas.openxmlformats.org/officeDocument/2006/relationships/slideLayout" Target="../slideLayouts/slideLayout2.xml"/><Relationship Id="rId6" Type="http://schemas.openxmlformats.org/officeDocument/2006/relationships/hyperlink" Target="http://en.wikipedia.org/wiki/Wolfgang_Pauli" TargetMode="External"/><Relationship Id="rId11" Type="http://schemas.openxmlformats.org/officeDocument/2006/relationships/hyperlink" Target="http://en.wikipedia.org/wiki/Leon_M._Lederman" TargetMode="External"/><Relationship Id="rId5" Type="http://schemas.openxmlformats.org/officeDocument/2006/relationships/hyperlink" Target="http://en.wikipedia.org/wiki/Meson" TargetMode="External"/><Relationship Id="rId15" Type="http://schemas.openxmlformats.org/officeDocument/2006/relationships/hyperlink" Target="http://en.wikipedia.org/wiki/Stanford_Linear_Accelerator_Center" TargetMode="External"/><Relationship Id="rId10" Type="http://schemas.openxmlformats.org/officeDocument/2006/relationships/hyperlink" Target="http://en.wikipedia.org/wiki/Frederick_Reines" TargetMode="External"/><Relationship Id="rId19" Type="http://schemas.openxmlformats.org/officeDocument/2006/relationships/hyperlink" Target="http://en.wikipedia.org/wiki/DONUT" TargetMode="External"/><Relationship Id="rId4" Type="http://schemas.openxmlformats.org/officeDocument/2006/relationships/hyperlink" Target="http://en.wikipedia.org/wiki/Carl_D._Anderson" TargetMode="External"/><Relationship Id="rId9" Type="http://schemas.openxmlformats.org/officeDocument/2006/relationships/hyperlink" Target="http://en.wikipedia.org/wiki/Clyde_Cowan" TargetMode="External"/><Relationship Id="rId14" Type="http://schemas.openxmlformats.org/officeDocument/2006/relationships/hyperlink" Target="http://en.wikipedia.org/wiki/Martin_Lewis_Perl"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en.wikipedia.org/wiki/Atom" TargetMode="External"/><Relationship Id="rId7" Type="http://schemas.openxmlformats.org/officeDocument/2006/relationships/hyperlink" Target="http://en.wikipedia.org/wiki/Positronium" TargetMode="External"/><Relationship Id="rId2" Type="http://schemas.openxmlformats.org/officeDocument/2006/relationships/hyperlink" Target="http://en.wikipedia.org/wiki/Standard_Model" TargetMode="External"/><Relationship Id="rId1" Type="http://schemas.openxmlformats.org/officeDocument/2006/relationships/slideLayout" Target="../slideLayouts/slideLayout2.xml"/><Relationship Id="rId6" Type="http://schemas.openxmlformats.org/officeDocument/2006/relationships/hyperlink" Target="http://en.wikipedia.org/wiki/Exotic_atom" TargetMode="External"/><Relationship Id="rId5" Type="http://schemas.openxmlformats.org/officeDocument/2006/relationships/hyperlink" Target="http://en.wikipedia.org/wiki/Neutron" TargetMode="External"/><Relationship Id="rId4" Type="http://schemas.openxmlformats.org/officeDocument/2006/relationships/hyperlink" Target="http://en.wikipedia.org/wiki/Proton"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en.wikipedia.org/wiki/Top_quark" TargetMode="External"/><Relationship Id="rId3" Type="http://schemas.openxmlformats.org/officeDocument/2006/relationships/hyperlink" Target="http://en.wikipedia.org/wiki/Electromagnetism" TargetMode="External"/><Relationship Id="rId7" Type="http://schemas.openxmlformats.org/officeDocument/2006/relationships/hyperlink" Target="http://en.wikipedia.org/wiki/Quark" TargetMode="External"/><Relationship Id="rId2" Type="http://schemas.openxmlformats.org/officeDocument/2006/relationships/hyperlink" Target="http://en.wikipedia.org/wiki/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Particle" TargetMode="External"/><Relationship Id="rId5" Type="http://schemas.openxmlformats.org/officeDocument/2006/relationships/hyperlink" Target="http://en.wikipedia.org/wiki/Strong_interaction" TargetMode="External"/><Relationship Id="rId10" Type="http://schemas.openxmlformats.org/officeDocument/2006/relationships/hyperlink" Target="http://en.wikipedia.org/wiki/Higgs_boson" TargetMode="External"/><Relationship Id="rId4" Type="http://schemas.openxmlformats.org/officeDocument/2006/relationships/hyperlink" Target="http://en.wikipedia.org/wiki/Weak_interaction" TargetMode="External"/><Relationship Id="rId9" Type="http://schemas.openxmlformats.org/officeDocument/2006/relationships/hyperlink" Target="http://en.wikipedia.org/wiki/Tau_neutrino"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en.wikipedia.org/wiki/Neutrino_oscillation" TargetMode="External"/><Relationship Id="rId3" Type="http://schemas.openxmlformats.org/officeDocument/2006/relationships/hyperlink" Target="http://en.wikipedia.org/wiki/Gravitation" TargetMode="External"/><Relationship Id="rId7" Type="http://schemas.openxmlformats.org/officeDocument/2006/relationships/hyperlink" Target="http://en.wikipedia.org/wiki/Cosmology" TargetMode="External"/><Relationship Id="rId2" Type="http://schemas.openxmlformats.org/officeDocument/2006/relationships/hyperlink" Target="http://en.wikipedia.org/wiki/Theory_of_everything" TargetMode="External"/><Relationship Id="rId1" Type="http://schemas.openxmlformats.org/officeDocument/2006/relationships/slideLayout" Target="../slideLayouts/slideLayout2.xml"/><Relationship Id="rId6" Type="http://schemas.openxmlformats.org/officeDocument/2006/relationships/hyperlink" Target="http://en.wikipedia.org/wiki/Dark_matter" TargetMode="External"/><Relationship Id="rId5" Type="http://schemas.openxmlformats.org/officeDocument/2006/relationships/hyperlink" Target="http://en.wikipedia.org/wiki/Dark_energy" TargetMode="External"/><Relationship Id="rId4" Type="http://schemas.openxmlformats.org/officeDocument/2006/relationships/hyperlink" Target="http://en.wikipedia.org/wiki/General_relativity" TargetMode="External"/><Relationship Id="rId9" Type="http://schemas.openxmlformats.org/officeDocument/2006/relationships/hyperlink" Target="http://en.wikipedia.org/wiki/Beyond_the_standard_model"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en.wikipedia.org/wiki/Hypothetical_particle" TargetMode="External"/><Relationship Id="rId3" Type="http://schemas.openxmlformats.org/officeDocument/2006/relationships/hyperlink" Target="http://en.wikipedia.org/wiki/Experimental_physics" TargetMode="External"/><Relationship Id="rId7" Type="http://schemas.openxmlformats.org/officeDocument/2006/relationships/hyperlink" Target="http://en.wikipedia.org/wiki/Physics_beyond_the_Standard_Model" TargetMode="External"/><Relationship Id="rId2" Type="http://schemas.openxmlformats.org/officeDocument/2006/relationships/hyperlink" Target="http://en.wikipedia.org/wiki/Theoretical_physics" TargetMode="External"/><Relationship Id="rId1" Type="http://schemas.openxmlformats.org/officeDocument/2006/relationships/slideLayout" Target="../slideLayouts/slideLayout2.xml"/><Relationship Id="rId6" Type="http://schemas.openxmlformats.org/officeDocument/2006/relationships/hyperlink" Target="http://en.wikipedia.org/wiki/Anomaly_(physics)" TargetMode="External"/><Relationship Id="rId5" Type="http://schemas.openxmlformats.org/officeDocument/2006/relationships/hyperlink" Target="http://en.wikipedia.org/wiki/Spontaneous_symmetry_breaking" TargetMode="External"/><Relationship Id="rId10" Type="http://schemas.openxmlformats.org/officeDocument/2006/relationships/hyperlink" Target="http://en.wikipedia.org/wiki/Supersymmetry" TargetMode="External"/><Relationship Id="rId4" Type="http://schemas.openxmlformats.org/officeDocument/2006/relationships/hyperlink" Target="http://en.wikipedia.org/wiki/Quantum_field_theory" TargetMode="External"/><Relationship Id="rId9" Type="http://schemas.openxmlformats.org/officeDocument/2006/relationships/hyperlink" Target="http://en.wikipedia.org/wiki/Extra_dimensions_(disambiguation)"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en.wikipedia.org/wiki/Quantum_spin" TargetMode="External"/><Relationship Id="rId13" Type="http://schemas.openxmlformats.org/officeDocument/2006/relationships/hyperlink" Target="http://en.wikipedia.org/wiki/Mass-energy_equivalence" TargetMode="External"/><Relationship Id="rId3" Type="http://schemas.openxmlformats.org/officeDocument/2006/relationships/hyperlink" Target="http://en.wikipedia.org/wiki/Antiparticle" TargetMode="External"/><Relationship Id="rId7" Type="http://schemas.openxmlformats.org/officeDocument/2006/relationships/hyperlink" Target="http://en.wikipedia.org/wiki/Baryon_number" TargetMode="External"/><Relationship Id="rId12" Type="http://schemas.openxmlformats.org/officeDocument/2006/relationships/hyperlink" Target="http://en.wikipedia.org/wiki/Neutrino" TargetMode="External"/><Relationship Id="rId2" Type="http://schemas.openxmlformats.org/officeDocument/2006/relationships/hyperlink" Target="http://en.wikipedia.org/wiki/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Lepton_number" TargetMode="External"/><Relationship Id="rId11" Type="http://schemas.openxmlformats.org/officeDocument/2006/relationships/hyperlink" Target="http://en.wikipedia.org/wiki/Gamma_ray" TargetMode="External"/><Relationship Id="rId5" Type="http://schemas.openxmlformats.org/officeDocument/2006/relationships/hyperlink" Target="http://en.wikipedia.org/wiki/Electric_charge" TargetMode="External"/><Relationship Id="rId10" Type="http://schemas.openxmlformats.org/officeDocument/2006/relationships/hyperlink" Target="http://en.wikipedia.org/wiki/Photon" TargetMode="External"/><Relationship Id="rId4" Type="http://schemas.openxmlformats.org/officeDocument/2006/relationships/hyperlink" Target="http://en.wikipedia.org/wiki/Subatomic_particle" TargetMode="External"/><Relationship Id="rId9" Type="http://schemas.openxmlformats.org/officeDocument/2006/relationships/hyperlink" Target="http://en.wikipedia.org/wiki/Annihilation"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en.wikipedia.org/wiki/Electron" TargetMode="External"/><Relationship Id="rId2" Type="http://schemas.openxmlformats.org/officeDocument/2006/relationships/hyperlink" Target="http://en.wikipedia.org/wiki/Positron" TargetMode="External"/><Relationship Id="rId1" Type="http://schemas.openxmlformats.org/officeDocument/2006/relationships/slideLayout" Target="../slideLayouts/slideLayout2.xml"/><Relationship Id="rId6" Type="http://schemas.openxmlformats.org/officeDocument/2006/relationships/hyperlink" Target="http://en.wikipedia.org/wiki/Antihelium" TargetMode="External"/><Relationship Id="rId5" Type="http://schemas.openxmlformats.org/officeDocument/2006/relationships/hyperlink" Target="http://en.wikipedia.org/wiki/Antihydrogen" TargetMode="External"/><Relationship Id="rId4" Type="http://schemas.openxmlformats.org/officeDocument/2006/relationships/hyperlink" Target="http://en.wikipedia.org/wiki/Antiprot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en.wikipedia.org/wiki/Baryon_asymmetry" TargetMode="External"/><Relationship Id="rId2" Type="http://schemas.openxmlformats.org/officeDocument/2006/relationships/hyperlink" Target="http://en.wikipedia.org/wiki/Observable_universe" TargetMode="External"/><Relationship Id="rId1" Type="http://schemas.openxmlformats.org/officeDocument/2006/relationships/slideLayout" Target="../slideLayouts/slideLayout2.xml"/><Relationship Id="rId6" Type="http://schemas.openxmlformats.org/officeDocument/2006/relationships/hyperlink" Target="http://en.wikipedia.org/wiki/Baryogenesis" TargetMode="External"/><Relationship Id="rId5" Type="http://schemas.openxmlformats.org/officeDocument/2006/relationships/hyperlink" Target="http://en.wikipedia.org/wiki/Unsolved_problems_in_physics" TargetMode="External"/><Relationship Id="rId4" Type="http://schemas.openxmlformats.org/officeDocument/2006/relationships/hyperlink" Target="http://en.wikipedia.org/wiki/Visible_universe"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en.wikipedia.org/wiki/Radioactive_decay" TargetMode="External"/><Relationship Id="rId2" Type="http://schemas.openxmlformats.org/officeDocument/2006/relationships/hyperlink" Target="http://en.wikipedia.org/wiki/Particle_accelerator"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en.wikipedia.org/wiki/Spin-1/2" TargetMode="External"/><Relationship Id="rId3" Type="http://schemas.openxmlformats.org/officeDocument/2006/relationships/hyperlink" Target="http://en.wikipedia.org/wiki/Help:IPA_for_English#Key" TargetMode="External"/><Relationship Id="rId7" Type="http://schemas.openxmlformats.org/officeDocument/2006/relationships/hyperlink" Target="http://en.wikipedia.org/wiki/Neutrino#cite_note-4" TargetMode="External"/><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2.xml"/><Relationship Id="rId6" Type="http://schemas.openxmlformats.org/officeDocument/2006/relationships/hyperlink" Target="http://en.wikipedia.org/wiki/Elementary_particle" TargetMode="External"/><Relationship Id="rId5" Type="http://schemas.openxmlformats.org/officeDocument/2006/relationships/hyperlink" Target="http://en.wikipedia.org/wiki/Weak_interaction" TargetMode="External"/><Relationship Id="rId10" Type="http://schemas.openxmlformats.org/officeDocument/2006/relationships/hyperlink" Target="http://en.wikipedia.org/wiki/Mass" TargetMode="External"/><Relationship Id="rId4" Type="http://schemas.openxmlformats.org/officeDocument/2006/relationships/hyperlink" Target="http://en.wikipedia.org/wiki/Help:IPA_for_Italian" TargetMode="External"/><Relationship Id="rId9" Type="http://schemas.openxmlformats.org/officeDocument/2006/relationships/hyperlink" Target="http://en.wikipedia.org/wiki/Nu_(letter)"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en.wikipedia.org/wiki/Electromagnetic_force" TargetMode="External"/><Relationship Id="rId7" Type="http://schemas.openxmlformats.org/officeDocument/2006/relationships/hyperlink" Target="http://en.wikipedia.org/wiki/Subatomic_scale" TargetMode="External"/><Relationship Id="rId2" Type="http://schemas.openxmlformats.org/officeDocument/2006/relationships/hyperlink" Target="http://en.wikipedia.org/wiki/Electric_charge" TargetMode="External"/><Relationship Id="rId1" Type="http://schemas.openxmlformats.org/officeDocument/2006/relationships/slideLayout" Target="../slideLayouts/slideLayout2.xml"/><Relationship Id="rId6" Type="http://schemas.openxmlformats.org/officeDocument/2006/relationships/hyperlink" Target="http://en.wikipedia.org/wiki/Gravity" TargetMode="External"/><Relationship Id="rId5" Type="http://schemas.openxmlformats.org/officeDocument/2006/relationships/hyperlink" Target="http://en.wikipedia.org/wiki/Electromagnetism" TargetMode="External"/><Relationship Id="rId4" Type="http://schemas.openxmlformats.org/officeDocument/2006/relationships/hyperlink" Target="http://en.wikipedia.org/wiki/Weak_interaction"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en.wikipedia.org/wiki/Electron_neutrino" TargetMode="External"/><Relationship Id="rId13" Type="http://schemas.openxmlformats.org/officeDocument/2006/relationships/hyperlink" Target="http://en.wikipedia.org/wiki/Chirality_(physics)" TargetMode="External"/><Relationship Id="rId3" Type="http://schemas.openxmlformats.org/officeDocument/2006/relationships/hyperlink" Target="http://en.wikipedia.org/wiki/Nuclear_reaction" TargetMode="External"/><Relationship Id="rId7" Type="http://schemas.openxmlformats.org/officeDocument/2006/relationships/hyperlink" Target="http://en.wikipedia.org/wiki/Flavor_(particle_physics)" TargetMode="External"/><Relationship Id="rId12" Type="http://schemas.openxmlformats.org/officeDocument/2006/relationships/hyperlink" Target="http://en.wikipedia.org/wiki/Identical_particles" TargetMode="External"/><Relationship Id="rId2" Type="http://schemas.openxmlformats.org/officeDocument/2006/relationships/hyperlink" Target="http://en.wikipedia.org/wiki/Radioactive_decay" TargetMode="External"/><Relationship Id="rId1" Type="http://schemas.openxmlformats.org/officeDocument/2006/relationships/slideLayout" Target="../slideLayouts/slideLayout2.xml"/><Relationship Id="rId6" Type="http://schemas.openxmlformats.org/officeDocument/2006/relationships/hyperlink" Target="http://en.wikipedia.org/wiki/Cosmic_ray" TargetMode="External"/><Relationship Id="rId11" Type="http://schemas.openxmlformats.org/officeDocument/2006/relationships/hyperlink" Target="http://en.wikipedia.org/wiki/Antiparticle" TargetMode="External"/><Relationship Id="rId5" Type="http://schemas.openxmlformats.org/officeDocument/2006/relationships/hyperlink" Target="http://en.wikipedia.org/wiki/Nuclear_reactor" TargetMode="External"/><Relationship Id="rId10" Type="http://schemas.openxmlformats.org/officeDocument/2006/relationships/hyperlink" Target="http://en.wikipedia.org/wiki/Tau_neutrino" TargetMode="External"/><Relationship Id="rId4" Type="http://schemas.openxmlformats.org/officeDocument/2006/relationships/hyperlink" Target="http://en.wikipedia.org/wiki/Sun" TargetMode="External"/><Relationship Id="rId9" Type="http://schemas.openxmlformats.org/officeDocument/2006/relationships/hyperlink" Target="http://en.wikipedia.org/wiki/Muon_neutrino" TargetMode="External"/><Relationship Id="rId14" Type="http://schemas.openxmlformats.org/officeDocument/2006/relationships/hyperlink" Target="http://en.wikipedia.org/wiki/Solar_neutrino" TargetMode="External"/></Relationships>
</file>

<file path=ppt/slides/_rels/slide65.xml.rels><?xml version="1.0" encoding="UTF-8" standalone="yes"?>
<Relationships xmlns="http://schemas.openxmlformats.org/package/2006/relationships"><Relationship Id="rId8" Type="http://schemas.openxmlformats.org/officeDocument/2006/relationships/hyperlink" Target="http://en.wikipedia.org/wiki/Excited_state" TargetMode="External"/><Relationship Id="rId3" Type="http://schemas.openxmlformats.org/officeDocument/2006/relationships/hyperlink" Target="http://en.wikipedia.org/wiki/Quantum_mechanics" TargetMode="External"/><Relationship Id="rId7" Type="http://schemas.openxmlformats.org/officeDocument/2006/relationships/hyperlink" Target="http://en.wikipedia.org/wiki/Condensed_matter_physics" TargetMode="External"/><Relationship Id="rId2" Type="http://schemas.openxmlformats.org/officeDocument/2006/relationships/hyperlink" Target="http://en.wikipedia.org/wiki/Theoretical_physics" TargetMode="External"/><Relationship Id="rId1" Type="http://schemas.openxmlformats.org/officeDocument/2006/relationships/slideLayout" Target="../slideLayouts/slideLayout2.xml"/><Relationship Id="rId6" Type="http://schemas.openxmlformats.org/officeDocument/2006/relationships/hyperlink" Target="http://en.wikipedia.org/wiki/Quasiparticle" TargetMode="External"/><Relationship Id="rId5" Type="http://schemas.openxmlformats.org/officeDocument/2006/relationships/hyperlink" Target="http://en.wikipedia.org/wiki/Particle_physics" TargetMode="External"/><Relationship Id="rId10" Type="http://schemas.openxmlformats.org/officeDocument/2006/relationships/hyperlink" Target="http://en.wikipedia.org/wiki/Field_quanta" TargetMode="External"/><Relationship Id="rId4" Type="http://schemas.openxmlformats.org/officeDocument/2006/relationships/hyperlink" Target="http://en.wikipedia.org/wiki/Subatomic_particle" TargetMode="External"/><Relationship Id="rId9" Type="http://schemas.openxmlformats.org/officeDocument/2006/relationships/hyperlink" Target="http://en.wikipedia.org/wiki/Field_(physics)"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en.wikipedia.org/wiki/Edward_Witten" TargetMode="External"/><Relationship Id="rId3" Type="http://schemas.openxmlformats.org/officeDocument/2006/relationships/hyperlink" Target="http://en.wikipedia.org/wiki/Electron" TargetMode="External"/><Relationship Id="rId7" Type="http://schemas.openxmlformats.org/officeDocument/2006/relationships/hyperlink" Target="http://en.wikipedia.org/wiki/Phonon" TargetMode="External"/><Relationship Id="rId2" Type="http://schemas.openxmlformats.org/officeDocument/2006/relationships/hyperlink" Target="http://en.wikipedia.org/wiki/Quantum_electrodynamics" TargetMode="External"/><Relationship Id="rId1" Type="http://schemas.openxmlformats.org/officeDocument/2006/relationships/slideLayout" Target="../slideLayouts/slideLayout2.xml"/><Relationship Id="rId6" Type="http://schemas.openxmlformats.org/officeDocument/2006/relationships/hyperlink" Target="http://en.wikipedia.org/wiki/Quark" TargetMode="External"/><Relationship Id="rId5" Type="http://schemas.openxmlformats.org/officeDocument/2006/relationships/hyperlink" Target="http://en.wikipedia.org/wiki/Quantum_chromodynamics" TargetMode="External"/><Relationship Id="rId4" Type="http://schemas.openxmlformats.org/officeDocument/2006/relationships/hyperlink" Target="http://en.wikipedia.org/wiki/Photon"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en.wikipedia.org/wiki/Quantum_superposition" TargetMode="External"/><Relationship Id="rId2" Type="http://schemas.openxmlformats.org/officeDocument/2006/relationships/hyperlink" Target="http://en.wikipedia.org/wiki/Maxwell's_equations"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en.wikipedia.org/wiki/Degrees_of_freedom_(physics_and_chemistry)"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en.wikipedia.org/wiki/Spacetime" TargetMode="External"/><Relationship Id="rId2" Type="http://schemas.openxmlformats.org/officeDocument/2006/relationships/hyperlink" Target="http://en.wikipedia.org/wiki/Renormalization" TargetMode="External"/><Relationship Id="rId1" Type="http://schemas.openxmlformats.org/officeDocument/2006/relationships/slideLayout" Target="../slideLayouts/slideLayout2.xml"/><Relationship Id="rId4" Type="http://schemas.openxmlformats.org/officeDocument/2006/relationships/hyperlink" Target="http://en.wikipedia.org/wiki/Lattice_QC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en.wikipedia.org/wiki/James_Clerk_Maxwell" TargetMode="External"/><Relationship Id="rId2" Type="http://schemas.openxmlformats.org/officeDocument/2006/relationships/hyperlink" Target="http://en.wikipedia.org/wiki/Standard_Model" TargetMode="External"/><Relationship Id="rId1" Type="http://schemas.openxmlformats.org/officeDocument/2006/relationships/slideLayout" Target="../slideLayouts/slideLayout2.xml"/><Relationship Id="rId5" Type="http://schemas.openxmlformats.org/officeDocument/2006/relationships/hyperlink" Target="http://en.wikipedia.org/wiki/Virtual_particle" TargetMode="External"/><Relationship Id="rId4" Type="http://schemas.openxmlformats.org/officeDocument/2006/relationships/hyperlink" Target="http://en.wikipedia.org/wiki/Euler%E2%80%93Heisenberg_Lagrangian" TargetMode="External"/></Relationships>
</file>

<file path=ppt/slides/_rels/slide71.xml.rels><?xml version="1.0" encoding="UTF-8" standalone="yes"?>
<Relationships xmlns="http://schemas.openxmlformats.org/package/2006/relationships"><Relationship Id="rId8" Type="http://schemas.openxmlformats.org/officeDocument/2006/relationships/hyperlink" Target="http://en.wikipedia.org/wiki/Gluons" TargetMode="External"/><Relationship Id="rId3" Type="http://schemas.openxmlformats.org/officeDocument/2006/relationships/hyperlink" Target="http://en.wikipedia.org/wiki/Electromagnetic_force" TargetMode="External"/><Relationship Id="rId7" Type="http://schemas.openxmlformats.org/officeDocument/2006/relationships/hyperlink" Target="http://en.wikipedia.org/wiki/Weak_force" TargetMode="External"/><Relationship Id="rId2" Type="http://schemas.openxmlformats.org/officeDocument/2006/relationships/hyperlink" Target="http://en.wikipedia.org/wiki/Perturbation_theory_(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Intermediate_vector_boson" TargetMode="External"/><Relationship Id="rId11" Type="http://schemas.openxmlformats.org/officeDocument/2006/relationships/hyperlink" Target="http://en.wikipedia.org/wiki/Bound_states" TargetMode="External"/><Relationship Id="rId5" Type="http://schemas.openxmlformats.org/officeDocument/2006/relationships/hyperlink" Target="http://en.wikipedia.org/wiki/Photons" TargetMode="External"/><Relationship Id="rId10" Type="http://schemas.openxmlformats.org/officeDocument/2006/relationships/hyperlink" Target="http://en.wikipedia.org/wiki/Non-perturbative" TargetMode="External"/><Relationship Id="rId4" Type="http://schemas.openxmlformats.org/officeDocument/2006/relationships/hyperlink" Target="http://en.wikipedia.org/wiki/Electrons" TargetMode="External"/><Relationship Id="rId9" Type="http://schemas.openxmlformats.org/officeDocument/2006/relationships/hyperlink" Target="http://en.wikipedia.org/wiki/Strong_force"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en.wikipedia.org/wiki/Electromagnetic_field" TargetMode="External"/><Relationship Id="rId2" Type="http://schemas.openxmlformats.org/officeDocument/2006/relationships/hyperlink" Target="http://en.wikipedia.org/wiki/Gravitational_field" TargetMode="External"/><Relationship Id="rId1" Type="http://schemas.openxmlformats.org/officeDocument/2006/relationships/slideLayout" Target="../slideLayouts/slideLayout2.xml"/><Relationship Id="rId6" Type="http://schemas.openxmlformats.org/officeDocument/2006/relationships/hyperlink" Target="http://en.wikipedia.org/wiki/Radiation" TargetMode="External"/><Relationship Id="rId5" Type="http://schemas.openxmlformats.org/officeDocument/2006/relationships/hyperlink" Target="http://en.wikipedia.org/wiki/Thermodynamics" TargetMode="External"/><Relationship Id="rId4" Type="http://schemas.openxmlformats.org/officeDocument/2006/relationships/hyperlink" Target="http://en.wikipedia.org/wiki/Albert_Einstein"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en.wikipedia.org/wiki/Compton_scattering" TargetMode="External"/><Relationship Id="rId2" Type="http://schemas.openxmlformats.org/officeDocument/2006/relationships/hyperlink" Target="http://en.wikipedia.org/wiki/Photoelectric_effect" TargetMode="External"/><Relationship Id="rId1" Type="http://schemas.openxmlformats.org/officeDocument/2006/relationships/slideLayout" Target="../slideLayouts/slideLayout2.xml"/><Relationship Id="rId5" Type="http://schemas.openxmlformats.org/officeDocument/2006/relationships/hyperlink" Target="http://en.wikipedia.org/wiki/Photon_antibunching" TargetMode="External"/><Relationship Id="rId4" Type="http://schemas.openxmlformats.org/officeDocument/2006/relationships/hyperlink" Target="http://en.wikipedia.org/wiki/Quantum_optics"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en.wikipedia.org/wiki/Superstring_theory" TargetMode="External"/><Relationship Id="rId3" Type="http://schemas.openxmlformats.org/officeDocument/2006/relationships/hyperlink" Target="http://en.wikipedia.org/wiki/Gravity" TargetMode="External"/><Relationship Id="rId7" Type="http://schemas.openxmlformats.org/officeDocument/2006/relationships/hyperlink" Target="http://en.wikipedia.org/wiki/Effective_field_theory" TargetMode="External"/><Relationship Id="rId2" Type="http://schemas.openxmlformats.org/officeDocument/2006/relationships/hyperlink" Target="http://en.wikipedia.org/wiki/Fundamental_interaction" TargetMode="External"/><Relationship Id="rId1" Type="http://schemas.openxmlformats.org/officeDocument/2006/relationships/slideLayout" Target="../slideLayouts/slideLayout2.xml"/><Relationship Id="rId6" Type="http://schemas.openxmlformats.org/officeDocument/2006/relationships/hyperlink" Target="http://en.wikipedia.org/wiki/General_theory_of_relativity" TargetMode="External"/><Relationship Id="rId5" Type="http://schemas.openxmlformats.org/officeDocument/2006/relationships/hyperlink" Target="http://en.wikipedia.org/wiki/Graviton" TargetMode="External"/><Relationship Id="rId4" Type="http://schemas.openxmlformats.org/officeDocument/2006/relationships/hyperlink" Target="http://en.wikipedia.org/wiki/Quantum_gravity"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en.wikipedia.org/wiki/Special_relativity" TargetMode="External"/><Relationship Id="rId3" Type="http://schemas.openxmlformats.org/officeDocument/2006/relationships/hyperlink" Target="http://en.wikipedia.org/wiki/Quantum_field_theory" TargetMode="External"/><Relationship Id="rId7" Type="http://schemas.openxmlformats.org/officeDocument/2006/relationships/hyperlink" Target="http://en.wikipedia.org/wiki/Quantum_mechanics" TargetMode="External"/><Relationship Id="rId12" Type="http://schemas.openxmlformats.org/officeDocument/2006/relationships/hyperlink" Target="http://en.wikipedia.org/wiki/Classical_electromagnetism" TargetMode="External"/><Relationship Id="rId2" Type="http://schemas.openxmlformats.org/officeDocument/2006/relationships/hyperlink" Target="http://en.wikipedia.org/wiki/Relativity_theory" TargetMode="External"/><Relationship Id="rId1" Type="http://schemas.openxmlformats.org/officeDocument/2006/relationships/slideLayout" Target="../slideLayouts/slideLayout2.xml"/><Relationship Id="rId6" Type="http://schemas.openxmlformats.org/officeDocument/2006/relationships/hyperlink" Target="http://en.wikipedia.org/wiki/Matter" TargetMode="External"/><Relationship Id="rId11" Type="http://schemas.openxmlformats.org/officeDocument/2006/relationships/hyperlink" Target="http://en.wikipedia.org/wiki/Photon" TargetMode="External"/><Relationship Id="rId5" Type="http://schemas.openxmlformats.org/officeDocument/2006/relationships/hyperlink" Target="http://en.wikipedia.org/wiki/Light" TargetMode="External"/><Relationship Id="rId10" Type="http://schemas.openxmlformats.org/officeDocument/2006/relationships/hyperlink" Target="http://en.wikipedia.org/wiki/Electric_charge" TargetMode="External"/><Relationship Id="rId4" Type="http://schemas.openxmlformats.org/officeDocument/2006/relationships/hyperlink" Target="http://en.wikipedia.org/wiki/Electrodynamics" TargetMode="External"/><Relationship Id="rId9" Type="http://schemas.openxmlformats.org/officeDocument/2006/relationships/hyperlink" Target="http://en.wikipedia.org/wiki/Phenomenon"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en.wikipedia.org/wiki/Energy_level" TargetMode="External"/><Relationship Id="rId3" Type="http://schemas.openxmlformats.org/officeDocument/2006/relationships/hyperlink" Target="http://en.wikipedia.org/wiki/Vacuum_state" TargetMode="External"/><Relationship Id="rId7" Type="http://schemas.openxmlformats.org/officeDocument/2006/relationships/hyperlink" Target="http://en.wikipedia.org/wiki/Lamb_shift" TargetMode="External"/><Relationship Id="rId2" Type="http://schemas.openxmlformats.org/officeDocument/2006/relationships/hyperlink" Target="http://en.wikipedia.org/wiki/Perturbation_theory_(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Anomalous_magnetic_moment" TargetMode="External"/><Relationship Id="rId5" Type="http://schemas.openxmlformats.org/officeDocument/2006/relationships/hyperlink" Target="http://en.wikipedia.org/wiki/Precision_tests_of_QED" TargetMode="External"/><Relationship Id="rId4" Type="http://schemas.openxmlformats.org/officeDocument/2006/relationships/hyperlink" Target="http://en.wikipedia.org/wiki/Richard_Feynman" TargetMode="External"/><Relationship Id="rId9" Type="http://schemas.openxmlformats.org/officeDocument/2006/relationships/hyperlink" Target="http://en.wikipedia.org/wiki/Hydrogen"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en.wikipedia.org/wiki/Proton" TargetMode="External"/><Relationship Id="rId13" Type="http://schemas.openxmlformats.org/officeDocument/2006/relationships/hyperlink" Target="http://en.wikipedia.org/wiki/Special_unitary_group" TargetMode="External"/><Relationship Id="rId18" Type="http://schemas.openxmlformats.org/officeDocument/2006/relationships/hyperlink" Target="http://en.wikipedia.org/wiki/Quantum_chromodynamics#Experimental_tests" TargetMode="External"/><Relationship Id="rId3" Type="http://schemas.openxmlformats.org/officeDocument/2006/relationships/hyperlink" Target="http://en.wikipedia.org/wiki/Strong_interaction" TargetMode="External"/><Relationship Id="rId7" Type="http://schemas.openxmlformats.org/officeDocument/2006/relationships/hyperlink" Target="http://en.wikipedia.org/wiki/Hadron" TargetMode="External"/><Relationship Id="rId12" Type="http://schemas.openxmlformats.org/officeDocument/2006/relationships/hyperlink" Target="http://en.wikipedia.org/wiki/Non-abelian_gauge_theory" TargetMode="External"/><Relationship Id="rId17" Type="http://schemas.openxmlformats.org/officeDocument/2006/relationships/hyperlink" Target="http://en.wikipedia.org/wiki/Particle_physics" TargetMode="External"/><Relationship Id="rId2" Type="http://schemas.openxmlformats.org/officeDocument/2006/relationships/hyperlink" Target="http://en.wikipedia.org/wiki/Theoretical_physics" TargetMode="External"/><Relationship Id="rId16" Type="http://schemas.openxmlformats.org/officeDocument/2006/relationships/hyperlink" Target="http://en.wikipedia.org/wiki/Standard_Model" TargetMode="External"/><Relationship Id="rId1" Type="http://schemas.openxmlformats.org/officeDocument/2006/relationships/slideLayout" Target="../slideLayouts/slideLayout2.xml"/><Relationship Id="rId6" Type="http://schemas.openxmlformats.org/officeDocument/2006/relationships/hyperlink" Target="http://en.wikipedia.org/wiki/Gluon" TargetMode="External"/><Relationship Id="rId11" Type="http://schemas.openxmlformats.org/officeDocument/2006/relationships/hyperlink" Target="http://en.wikipedia.org/wiki/Quantum_field_theory" TargetMode="External"/><Relationship Id="rId5" Type="http://schemas.openxmlformats.org/officeDocument/2006/relationships/hyperlink" Target="http://en.wikipedia.org/wiki/Quark" TargetMode="External"/><Relationship Id="rId15" Type="http://schemas.openxmlformats.org/officeDocument/2006/relationships/hyperlink" Target="http://en.wikipedia.org/wiki/Quantum_electrodynamics" TargetMode="External"/><Relationship Id="rId10" Type="http://schemas.openxmlformats.org/officeDocument/2006/relationships/hyperlink" Target="http://en.wikipedia.org/wiki/Pion" TargetMode="External"/><Relationship Id="rId4" Type="http://schemas.openxmlformats.org/officeDocument/2006/relationships/hyperlink" Target="http://en.wikipedia.org/wiki/Fundamental_force" TargetMode="External"/><Relationship Id="rId9" Type="http://schemas.openxmlformats.org/officeDocument/2006/relationships/hyperlink" Target="http://en.wikipedia.org/wiki/Neutron" TargetMode="External"/><Relationship Id="rId14" Type="http://schemas.openxmlformats.org/officeDocument/2006/relationships/hyperlink" Target="http://en.wikipedia.org/wiki/Force_carrier" TargetMode="External"/></Relationships>
</file>

<file path=ppt/slides/_rels/slide78.xml.rels><?xml version="1.0" encoding="UTF-8" standalone="yes"?>
<Relationships xmlns="http://schemas.openxmlformats.org/package/2006/relationships"><Relationship Id="rId8" Type="http://schemas.openxmlformats.org/officeDocument/2006/relationships/hyperlink" Target="http://en.wikipedia.org/wiki/Lattice_QCD" TargetMode="External"/><Relationship Id="rId13" Type="http://schemas.openxmlformats.org/officeDocument/2006/relationships/hyperlink" Target="http://en.wikipedia.org/wiki/David_Gross" TargetMode="External"/><Relationship Id="rId3" Type="http://schemas.openxmlformats.org/officeDocument/2006/relationships/hyperlink" Target="http://en.wikipedia.org/wiki/Proton" TargetMode="External"/><Relationship Id="rId7" Type="http://schemas.openxmlformats.org/officeDocument/2006/relationships/hyperlink" Target="http://en.wikipedia.org/wiki/Free_quark" TargetMode="External"/><Relationship Id="rId12" Type="http://schemas.openxmlformats.org/officeDocument/2006/relationships/hyperlink" Target="http://en.wikipedia.org/wiki/Frank_Wilczek" TargetMode="External"/><Relationship Id="rId2" Type="http://schemas.openxmlformats.org/officeDocument/2006/relationships/hyperlink" Target="http://en.wikipedia.org/wiki/Color_confinement" TargetMode="External"/><Relationship Id="rId1" Type="http://schemas.openxmlformats.org/officeDocument/2006/relationships/slideLayout" Target="../slideLayouts/slideLayout2.xml"/><Relationship Id="rId6" Type="http://schemas.openxmlformats.org/officeDocument/2006/relationships/hyperlink" Target="http://en.wikipedia.org/wiki/Kaon" TargetMode="External"/><Relationship Id="rId11" Type="http://schemas.openxmlformats.org/officeDocument/2006/relationships/hyperlink" Target="http://en.wikipedia.org/wiki/David_Politzer" TargetMode="External"/><Relationship Id="rId5" Type="http://schemas.openxmlformats.org/officeDocument/2006/relationships/hyperlink" Target="http://en.wikipedia.org/wiki/Pion" TargetMode="External"/><Relationship Id="rId10" Type="http://schemas.openxmlformats.org/officeDocument/2006/relationships/hyperlink" Target="http://en.wikipedia.org/wiki/Quark%E2%80%93gluon_plasma" TargetMode="External"/><Relationship Id="rId4" Type="http://schemas.openxmlformats.org/officeDocument/2006/relationships/hyperlink" Target="http://en.wikipedia.org/wiki/Neutron" TargetMode="External"/><Relationship Id="rId9" Type="http://schemas.openxmlformats.org/officeDocument/2006/relationships/hyperlink" Target="http://en.wikipedia.org/wiki/Asymptotic_freedom" TargetMode="External"/><Relationship Id="rId14" Type="http://schemas.openxmlformats.org/officeDocument/2006/relationships/hyperlink" Target="http://en.wikipedia.org/wiki/Nobel_Prize_in_Physics"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hyperlink" Target="http://en.wikipedia.org/wiki/GeV" TargetMode="External"/><Relationship Id="rId13" Type="http://schemas.openxmlformats.org/officeDocument/2006/relationships/hyperlink" Target="http://en.wikipedia.org/wiki/Quark_epoch" TargetMode="External"/><Relationship Id="rId3" Type="http://schemas.openxmlformats.org/officeDocument/2006/relationships/hyperlink" Target="http://en.wikipedia.org/wiki/Unified_field_theory" TargetMode="External"/><Relationship Id="rId7" Type="http://schemas.openxmlformats.org/officeDocument/2006/relationships/hyperlink" Target="http://en.wikipedia.org/wiki/Electroweak_scale" TargetMode="External"/><Relationship Id="rId12" Type="http://schemas.openxmlformats.org/officeDocument/2006/relationships/hyperlink" Target="http://en.wikipedia.org/wiki/Strong_force" TargetMode="External"/><Relationship Id="rId2" Type="http://schemas.openxmlformats.org/officeDocument/2006/relationships/hyperlink" Target="http://en.wikipedia.org/wiki/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Weak_interaction" TargetMode="External"/><Relationship Id="rId11" Type="http://schemas.openxmlformats.org/officeDocument/2006/relationships/hyperlink" Target="http://en.wikipedia.org/wiki/Electroweak_epoch" TargetMode="External"/><Relationship Id="rId5" Type="http://schemas.openxmlformats.org/officeDocument/2006/relationships/hyperlink" Target="http://en.wikipedia.org/wiki/Electromagnetism" TargetMode="External"/><Relationship Id="rId10" Type="http://schemas.openxmlformats.org/officeDocument/2006/relationships/hyperlink" Target="http://en.wikipedia.org/wiki/Big_Bang" TargetMode="External"/><Relationship Id="rId4" Type="http://schemas.openxmlformats.org/officeDocument/2006/relationships/hyperlink" Target="http://en.wikipedia.org/wiki/Fundamental_interaction" TargetMode="External"/><Relationship Id="rId9" Type="http://schemas.openxmlformats.org/officeDocument/2006/relationships/hyperlink" Target="http://en.wikipedia.org/wiki/Kelvin" TargetMode="External"/><Relationship Id="rId14" Type="http://schemas.openxmlformats.org/officeDocument/2006/relationships/hyperlink" Target="http://en.wikipedia.org/wiki/Weak_force" TargetMode="External"/></Relationships>
</file>

<file path=ppt/slides/_rels/slide81.xml.rels><?xml version="1.0" encoding="UTF-8" standalone="yes"?>
<Relationships xmlns="http://schemas.openxmlformats.org/package/2006/relationships"><Relationship Id="rId8" Type="http://schemas.openxmlformats.org/officeDocument/2006/relationships/hyperlink" Target="http://en.wikipedia.org/wiki/Gargamelle" TargetMode="External"/><Relationship Id="rId13" Type="http://schemas.openxmlformats.org/officeDocument/2006/relationships/hyperlink" Target="http://en.wikipedia.org/wiki/Super_Proton_Synchrotron" TargetMode="External"/><Relationship Id="rId3" Type="http://schemas.openxmlformats.org/officeDocument/2006/relationships/hyperlink" Target="http://en.wikipedia.org/wiki/Abdus_Salam" TargetMode="External"/><Relationship Id="rId7" Type="http://schemas.openxmlformats.org/officeDocument/2006/relationships/hyperlink" Target="http://en.wikipedia.org/wiki/Neutral_current" TargetMode="External"/><Relationship Id="rId12" Type="http://schemas.openxmlformats.org/officeDocument/2006/relationships/hyperlink" Target="http://en.wikipedia.org/wiki/Gauge_boson" TargetMode="External"/><Relationship Id="rId2" Type="http://schemas.openxmlformats.org/officeDocument/2006/relationships/hyperlink" Target="http://en.wikipedia.org/wiki/Elementary_particle" TargetMode="External"/><Relationship Id="rId16" Type="http://schemas.openxmlformats.org/officeDocument/2006/relationships/hyperlink" Target="http://en.wikipedia.org/wiki/Renormalizable" TargetMode="External"/><Relationship Id="rId1" Type="http://schemas.openxmlformats.org/officeDocument/2006/relationships/slideLayout" Target="../slideLayouts/slideLayout2.xml"/><Relationship Id="rId6" Type="http://schemas.openxmlformats.org/officeDocument/2006/relationships/hyperlink" Target="http://en.wikipedia.org/wiki/Nobel_Prize_in_Physics" TargetMode="External"/><Relationship Id="rId11" Type="http://schemas.openxmlformats.org/officeDocument/2006/relationships/hyperlink" Target="http://en.wikipedia.org/wiki/W_and_Z_bosons" TargetMode="External"/><Relationship Id="rId5" Type="http://schemas.openxmlformats.org/officeDocument/2006/relationships/hyperlink" Target="http://en.wikipedia.org/wiki/Steven_Weinberg" TargetMode="External"/><Relationship Id="rId15" Type="http://schemas.openxmlformats.org/officeDocument/2006/relationships/hyperlink" Target="http://en.wikipedia.org/wiki/Martinus_Veltman" TargetMode="External"/><Relationship Id="rId10" Type="http://schemas.openxmlformats.org/officeDocument/2006/relationships/hyperlink" Target="http://en.wikipedia.org/wiki/UA2" TargetMode="External"/><Relationship Id="rId4" Type="http://schemas.openxmlformats.org/officeDocument/2006/relationships/hyperlink" Target="http://en.wikipedia.org/wiki/Sheldon_Lee_Glashow" TargetMode="External"/><Relationship Id="rId9" Type="http://schemas.openxmlformats.org/officeDocument/2006/relationships/hyperlink" Target="http://en.wikipedia.org/wiki/UA1" TargetMode="External"/><Relationship Id="rId14" Type="http://schemas.openxmlformats.org/officeDocument/2006/relationships/hyperlink" Target="http://en.wikipedia.org/wiki/Gerardus_'t_Hooft" TargetMode="External"/></Relationships>
</file>

<file path=ppt/slides/_rels/slide82.xml.rels><?xml version="1.0" encoding="UTF-8" standalone="yes"?>
<Relationships xmlns="http://schemas.openxmlformats.org/package/2006/relationships"><Relationship Id="rId8" Type="http://schemas.openxmlformats.org/officeDocument/2006/relationships/hyperlink" Target="http://en.wikipedia.org/wiki/Symmetry_(physics)" TargetMode="External"/><Relationship Id="rId3" Type="http://schemas.openxmlformats.org/officeDocument/2006/relationships/hyperlink" Target="http://en.wikipedia.org/wiki/Standard_Model" TargetMode="External"/><Relationship Id="rId7" Type="http://schemas.openxmlformats.org/officeDocument/2006/relationships/hyperlink" Target="http://en.wikipedia.org/wiki/Mass_generation" TargetMode="External"/><Relationship Id="rId2" Type="http://schemas.openxmlformats.org/officeDocument/2006/relationships/hyperlink" Target="http://en.wikipedia.org/wiki/Elementary_particle"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field" TargetMode="External"/><Relationship Id="rId5" Type="http://schemas.openxmlformats.org/officeDocument/2006/relationships/hyperlink" Target="http://en.wikipedia.org/wiki/Field_(physics)" TargetMode="External"/><Relationship Id="rId10" Type="http://schemas.openxmlformats.org/officeDocument/2006/relationships/hyperlink" Target="http://en.wikipedia.org/wiki/Electromagnetic_force" TargetMode="External"/><Relationship Id="rId4" Type="http://schemas.openxmlformats.org/officeDocument/2006/relationships/hyperlink" Target="http://en.wikipedia.org/wiki/Particle_physics" TargetMode="External"/><Relationship Id="rId9" Type="http://schemas.openxmlformats.org/officeDocument/2006/relationships/hyperlink" Target="http://en.wikipedia.org/wiki/Weak_force" TargetMode="External"/></Relationships>
</file>

<file path=ppt/slides/_rels/slide83.xml.rels><?xml version="1.0" encoding="UTF-8" standalone="yes"?>
<Relationships xmlns="http://schemas.openxmlformats.org/package/2006/relationships"><Relationship Id="rId8" Type="http://schemas.openxmlformats.org/officeDocument/2006/relationships/hyperlink" Target="http://en.wikipedia.org/wiki/Parity_(physics)" TargetMode="External"/><Relationship Id="rId3" Type="http://schemas.openxmlformats.org/officeDocument/2006/relationships/hyperlink" Target="http://en.wikipedia.org/wiki/List_of_megaprojects#Science_projects" TargetMode="External"/><Relationship Id="rId7" Type="http://schemas.openxmlformats.org/officeDocument/2006/relationships/hyperlink" Target="http://en.wikipedia.org/wiki/Electronvolt#Mass" TargetMode="External"/><Relationship Id="rId2" Type="http://schemas.openxmlformats.org/officeDocument/2006/relationships/hyperlink" Target="http://en.wikipedia.org/wiki/Search_for_the_Higgs_boson" TargetMode="External"/><Relationship Id="rId1" Type="http://schemas.openxmlformats.org/officeDocument/2006/relationships/slideLayout" Target="../slideLayouts/slideLayout2.xml"/><Relationship Id="rId6" Type="http://schemas.openxmlformats.org/officeDocument/2006/relationships/hyperlink" Target="http://en.wikipedia.org/wiki/Higgs_boson#cite_note-Strassler_article-10" TargetMode="External"/><Relationship Id="rId5" Type="http://schemas.openxmlformats.org/officeDocument/2006/relationships/hyperlink" Target="http://en.wikipedia.org/wiki/Large_Hadron_Collider" TargetMode="External"/><Relationship Id="rId10" Type="http://schemas.openxmlformats.org/officeDocument/2006/relationships/hyperlink" Target="http://en.wikipedia.org/wiki/Scalar_boson" TargetMode="External"/><Relationship Id="rId4" Type="http://schemas.openxmlformats.org/officeDocument/2006/relationships/hyperlink" Target="http://en.wikipedia.org/wiki/European_Organisation_for_Nuclear_Research" TargetMode="External"/><Relationship Id="rId9" Type="http://schemas.openxmlformats.org/officeDocument/2006/relationships/hyperlink" Target="http://en.wikipedia.org/wiki/Spin_(physics)" TargetMode="External"/></Relationships>
</file>

<file path=ppt/slides/_rels/slide84.xml.rels><?xml version="1.0" encoding="UTF-8" standalone="yes"?>
<Relationships xmlns="http://schemas.openxmlformats.org/package/2006/relationships"><Relationship Id="rId8" Type="http://schemas.openxmlformats.org/officeDocument/2006/relationships/hyperlink" Target="http://en.wikipedia.org/wiki/Nobel_Prize_in_Physics" TargetMode="External"/><Relationship Id="rId3" Type="http://schemas.openxmlformats.org/officeDocument/2006/relationships/hyperlink" Target="http://en.wikipedia.org/wiki/1964_PRL_symmetry_breaking_papers" TargetMode="External"/><Relationship Id="rId7" Type="http://schemas.openxmlformats.org/officeDocument/2006/relationships/hyperlink" Target="http://en.wikipedia.org/wiki/Fran%C3%A7ois_Englert" TargetMode="External"/><Relationship Id="rId2" Type="http://schemas.openxmlformats.org/officeDocument/2006/relationships/hyperlink" Target="http://en.wikipedia.org/wiki/Peter_Higgs" TargetMode="External"/><Relationship Id="rId1" Type="http://schemas.openxmlformats.org/officeDocument/2006/relationships/slideLayout" Target="../slideLayouts/slideLayout2.xml"/><Relationship Id="rId6" Type="http://schemas.openxmlformats.org/officeDocument/2006/relationships/hyperlink" Target="http://en.wikipedia.org/wiki/Sensationalism" TargetMode="External"/><Relationship Id="rId5" Type="http://schemas.openxmlformats.org/officeDocument/2006/relationships/hyperlink" Target="http://en.wikipedia.org/wiki/The_God_Particle:_If_the_Universe_Is_the_Answer,_What_Is_the_Question?" TargetMode="External"/><Relationship Id="rId10" Type="http://schemas.openxmlformats.org/officeDocument/2006/relationships/hyperlink" Target="http://en.wikipedia.org/wiki/Nobel_Prize#Posthumous_nominations" TargetMode="External"/><Relationship Id="rId4" Type="http://schemas.openxmlformats.org/officeDocument/2006/relationships/hyperlink" Target="http://en.wikipedia.org/wiki/Higgs_mechanism" TargetMode="External"/><Relationship Id="rId9" Type="http://schemas.openxmlformats.org/officeDocument/2006/relationships/hyperlink" Target="http://en.wikipedia.org/wiki/Robert_Brout" TargetMode="External"/></Relationships>
</file>

<file path=ppt/slides/_rels/slide85.xml.rels><?xml version="1.0" encoding="UTF-8" standalone="yes"?>
<Relationships xmlns="http://schemas.openxmlformats.org/package/2006/relationships"><Relationship Id="rId8" Type="http://schemas.openxmlformats.org/officeDocument/2006/relationships/hyperlink" Target="http://en.wikipedia.org/wiki/Scalar_field" TargetMode="External"/><Relationship Id="rId13" Type="http://schemas.openxmlformats.org/officeDocument/2006/relationships/hyperlink" Target="http://en.wikipedia.org/wiki/Mexican_hat_potential" TargetMode="External"/><Relationship Id="rId18" Type="http://schemas.openxmlformats.org/officeDocument/2006/relationships/hyperlink" Target="http://en.wikipedia.org/wiki/W_and_Z_bosons" TargetMode="External"/><Relationship Id="rId3" Type="http://schemas.openxmlformats.org/officeDocument/2006/relationships/hyperlink" Target="http://en.wikipedia.org/wiki/Spin_(physics)" TargetMode="External"/><Relationship Id="rId21" Type="http://schemas.openxmlformats.org/officeDocument/2006/relationships/hyperlink" Target="http://en.wikipedia.org/wiki/Yukawa_coupling" TargetMode="External"/><Relationship Id="rId7" Type="http://schemas.openxmlformats.org/officeDocument/2006/relationships/hyperlink" Target="http://en.wikipedia.org/wiki/Excited_state" TargetMode="External"/><Relationship Id="rId12" Type="http://schemas.openxmlformats.org/officeDocument/2006/relationships/hyperlink" Target="http://en.wikipedia.org/wiki/SU(2)" TargetMode="External"/><Relationship Id="rId17" Type="http://schemas.openxmlformats.org/officeDocument/2006/relationships/hyperlink" Target="http://en.wikipedia.org/wiki/Mass_generation" TargetMode="External"/><Relationship Id="rId2" Type="http://schemas.openxmlformats.org/officeDocument/2006/relationships/hyperlink" Target="http://en.wikipedia.org/wiki/Boson" TargetMode="External"/><Relationship Id="rId16" Type="http://schemas.openxmlformats.org/officeDocument/2006/relationships/hyperlink" Target="http://en.wikipedia.org/wiki/Higgs_mechanism" TargetMode="External"/><Relationship Id="rId20" Type="http://schemas.openxmlformats.org/officeDocument/2006/relationships/hyperlink" Target="http://en.wikipedia.org/wiki/Fermion" TargetMode="External"/><Relationship Id="rId1" Type="http://schemas.openxmlformats.org/officeDocument/2006/relationships/slideLayout" Target="../slideLayouts/slideLayout2.xml"/><Relationship Id="rId6" Type="http://schemas.openxmlformats.org/officeDocument/2006/relationships/hyperlink" Target="http://en.wikipedia.org/wiki/Particle_decay" TargetMode="External"/><Relationship Id="rId11" Type="http://schemas.openxmlformats.org/officeDocument/2006/relationships/hyperlink" Target="http://en.wikipedia.org/wiki/Weak_isospin" TargetMode="External"/><Relationship Id="rId5" Type="http://schemas.openxmlformats.org/officeDocument/2006/relationships/hyperlink" Target="http://en.wikipedia.org/wiki/Color_charge" TargetMode="External"/><Relationship Id="rId15" Type="http://schemas.openxmlformats.org/officeDocument/2006/relationships/hyperlink" Target="http://en.wikipedia.org/wiki/Gauge_boson" TargetMode="External"/><Relationship Id="rId10" Type="http://schemas.openxmlformats.org/officeDocument/2006/relationships/hyperlink" Target="http://en.wikipedia.org/wiki/Doublet_(physics)" TargetMode="External"/><Relationship Id="rId19" Type="http://schemas.openxmlformats.org/officeDocument/2006/relationships/hyperlink" Target="http://en.wikipedia.org/wiki/Weak_force" TargetMode="External"/><Relationship Id="rId4" Type="http://schemas.openxmlformats.org/officeDocument/2006/relationships/hyperlink" Target="http://en.wikipedia.org/wiki/Electric_charge" TargetMode="External"/><Relationship Id="rId9" Type="http://schemas.openxmlformats.org/officeDocument/2006/relationships/hyperlink" Target="http://en.wikipedia.org/wiki/Field_(physics)" TargetMode="External"/><Relationship Id="rId14" Type="http://schemas.openxmlformats.org/officeDocument/2006/relationships/hyperlink" Target="http://en.wikipedia.org/wiki/Vacuum_state" TargetMode="External"/><Relationship Id="rId22" Type="http://schemas.openxmlformats.org/officeDocument/2006/relationships/hyperlink" Target="http://en.wikipedia.org/wiki/Higgsless_model"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en.wikipedia.org/wiki/Special_unitary_group" TargetMode="External"/><Relationship Id="rId2" Type="http://schemas.openxmlformats.org/officeDocument/2006/relationships/hyperlink" Target="http://en.wikipedia.org/wiki/Gauge_theory" TargetMode="External"/><Relationship Id="rId1" Type="http://schemas.openxmlformats.org/officeDocument/2006/relationships/slideLayout" Target="../slideLayouts/slideLayout2.xml"/><Relationship Id="rId6" Type="http://schemas.openxmlformats.org/officeDocument/2006/relationships/hyperlink" Target="http://en.wikipedia.org/wiki/Standard_Model" TargetMode="External"/><Relationship Id="rId5" Type="http://schemas.openxmlformats.org/officeDocument/2006/relationships/hyperlink" Target="http://en.wikipedia.org/wiki/Quantum_chromodynamics" TargetMode="External"/><Relationship Id="rId4" Type="http://schemas.openxmlformats.org/officeDocument/2006/relationships/hyperlink" Target="http://en.wikipedia.org/wiki/Semisimple_lie_algebra"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http://en.wikipedia.org/wiki/Yang%E2%80%93Mills_field" TargetMode="External"/><Relationship Id="rId2" Type="http://schemas.openxmlformats.org/officeDocument/2006/relationships/hyperlink" Target="http://en.wikipedia.org/wiki/Non-linear_partial_differential_equation" TargetMode="External"/><Relationship Id="rId1" Type="http://schemas.openxmlformats.org/officeDocument/2006/relationships/slideLayout" Target="../slideLayouts/slideLayout2.xml"/><Relationship Id="rId5" Type="http://schemas.openxmlformats.org/officeDocument/2006/relationships/hyperlink" Target="http://en.wikipedia.org/wiki/Vector_bundle" TargetMode="External"/><Relationship Id="rId4" Type="http://schemas.openxmlformats.org/officeDocument/2006/relationships/hyperlink" Target="http://en.wikipedia.org/wiki/Higgs_field"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en.wikipedia.org/wiki/Schr%C3%B6dinger_equation" TargetMode="External"/><Relationship Id="rId2" Type="http://schemas.openxmlformats.org/officeDocument/2006/relationships/hyperlink" Target="http://en.wikipedia.org/wiki/Special_relativity" TargetMode="External"/><Relationship Id="rId1" Type="http://schemas.openxmlformats.org/officeDocument/2006/relationships/slideLayout" Target="../slideLayouts/slideLayout2.xml"/><Relationship Id="rId6" Type="http://schemas.openxmlformats.org/officeDocument/2006/relationships/hyperlink" Target="http://en.wikipedia.org/wiki/Dirac_equation" TargetMode="External"/><Relationship Id="rId5" Type="http://schemas.openxmlformats.org/officeDocument/2006/relationships/hyperlink" Target="http://en.wikipedia.org/wiki/Feynman%E2%80%93Stueckelberg_interpretation#Feynman.E2.80.93Stueckelberg_interpretation" TargetMode="External"/><Relationship Id="rId4" Type="http://schemas.openxmlformats.org/officeDocument/2006/relationships/hyperlink" Target="http://en.wikipedia.org/wiki/Quantum_field_theory" TargetMode="External"/></Relationships>
</file>

<file path=ppt/slides/_rels/slide89.xml.rels><?xml version="1.0" encoding="UTF-8" standalone="yes"?>
<Relationships xmlns="http://schemas.openxmlformats.org/package/2006/relationships"><Relationship Id="rId8" Type="http://schemas.openxmlformats.org/officeDocument/2006/relationships/hyperlink" Target="http://en.wikipedia.org/wiki/Fundamental_interaction" TargetMode="External"/><Relationship Id="rId3" Type="http://schemas.openxmlformats.org/officeDocument/2006/relationships/hyperlink" Target="http://en.wikipedia.org/wiki/Gauge_theory" TargetMode="External"/><Relationship Id="rId7" Type="http://schemas.openxmlformats.org/officeDocument/2006/relationships/hyperlink" Target="http://en.wikipedia.org/wiki/Strong_interaction" TargetMode="External"/><Relationship Id="rId2" Type="http://schemas.openxmlformats.org/officeDocument/2006/relationships/hyperlink" Target="http://en.wikipedia.org/wiki/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Weak_interaction" TargetMode="External"/><Relationship Id="rId5" Type="http://schemas.openxmlformats.org/officeDocument/2006/relationships/hyperlink" Target="http://en.wikipedia.org/wiki/Electromagnetism" TargetMode="External"/><Relationship Id="rId10" Type="http://schemas.openxmlformats.org/officeDocument/2006/relationships/hyperlink" Target="http://en.wikipedia.org/wiki/Grand_unification_epoch" TargetMode="External"/><Relationship Id="rId4" Type="http://schemas.openxmlformats.org/officeDocument/2006/relationships/hyperlink" Target="http://en.wikipedia.org/wiki/Standard_Model" TargetMode="External"/><Relationship Id="rId9" Type="http://schemas.openxmlformats.org/officeDocument/2006/relationships/hyperlink" Target="http://en.wikipedia.org/wiki/Coupling_consta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en.wikipedia.org/wiki/Semisimple_group" TargetMode="External"/><Relationship Id="rId2" Type="http://schemas.openxmlformats.org/officeDocument/2006/relationships/hyperlink" Target="http://en.wikipedia.org/wiki/Simple_group"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en.wikipedia.org/wiki/Theory_of_everything" TargetMode="External"/><Relationship Id="rId2" Type="http://schemas.openxmlformats.org/officeDocument/2006/relationships/hyperlink" Target="http://en.wikipedia.org/wiki/Gravity"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en.wikipedia.org/wiki/GUT_scale" TargetMode="External"/><Relationship Id="rId7" Type="http://schemas.openxmlformats.org/officeDocument/2006/relationships/hyperlink" Target="http://en.wikipedia.org/wiki/Magnetic_monopoles" TargetMode="External"/><Relationship Id="rId2" Type="http://schemas.openxmlformats.org/officeDocument/2006/relationships/hyperlink" Target="http://en.wikipedia.org/wiki/Planck_scale" TargetMode="External"/><Relationship Id="rId1" Type="http://schemas.openxmlformats.org/officeDocument/2006/relationships/slideLayout" Target="../slideLayouts/slideLayout2.xml"/><Relationship Id="rId6" Type="http://schemas.openxmlformats.org/officeDocument/2006/relationships/hyperlink" Target="http://en.wikipedia.org/wiki/Grand_Unified_Theory#cite_note-1" TargetMode="External"/><Relationship Id="rId5" Type="http://schemas.openxmlformats.org/officeDocument/2006/relationships/hyperlink" Target="http://en.wikipedia.org/wiki/Neutrino" TargetMode="External"/><Relationship Id="rId4" Type="http://schemas.openxmlformats.org/officeDocument/2006/relationships/hyperlink" Target="http://en.wikipedia.org/wiki/Proton_decay" TargetMode="Externa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Autofit/>
          </a:bodyPr>
          <a:lstStyle/>
          <a:p>
            <a:r>
              <a:rPr lang="en-US" sz="6800" b="1" dirty="0"/>
              <a:t>13 Lecture in physics</a:t>
            </a:r>
            <a:endParaRPr lang="en-US" sz="6800" dirty="0"/>
          </a:p>
        </p:txBody>
      </p:sp>
      <p:sp>
        <p:nvSpPr>
          <p:cNvPr id="3" name="Subtitle 2"/>
          <p:cNvSpPr>
            <a:spLocks noGrp="1"/>
          </p:cNvSpPr>
          <p:nvPr>
            <p:ph type="subTitle" idx="1"/>
          </p:nvPr>
        </p:nvSpPr>
        <p:spPr>
          <a:xfrm>
            <a:off x="1371600" y="2819400"/>
            <a:ext cx="6400800" cy="2286000"/>
          </a:xfrm>
        </p:spPr>
        <p:txBody>
          <a:bodyPr>
            <a:normAutofit lnSpcReduction="10000"/>
          </a:bodyPr>
          <a:lstStyle/>
          <a:p>
            <a:r>
              <a:rPr lang="en-US" b="1" dirty="0" smtClean="0">
                <a:solidFill>
                  <a:srgbClr val="FF0000"/>
                </a:solidFill>
              </a:rPr>
              <a:t>Quantum physics</a:t>
            </a:r>
          </a:p>
          <a:p>
            <a:r>
              <a:rPr lang="en-US" b="1" dirty="0" smtClean="0">
                <a:solidFill>
                  <a:srgbClr val="FF0000"/>
                </a:solidFill>
              </a:rPr>
              <a:t>Elementary particles</a:t>
            </a:r>
          </a:p>
          <a:p>
            <a:r>
              <a:rPr lang="en-US" b="1" dirty="0" smtClean="0">
                <a:solidFill>
                  <a:srgbClr val="FF0000"/>
                </a:solidFill>
              </a:rPr>
              <a:t>Astrophysics</a:t>
            </a:r>
          </a:p>
          <a:p>
            <a:r>
              <a:rPr lang="en-US" b="1" dirty="0" smtClean="0">
                <a:solidFill>
                  <a:srgbClr val="FF0000"/>
                </a:solidFill>
              </a:rPr>
              <a:t>Cosmology</a:t>
            </a:r>
            <a:endParaRPr lang="en-US" b="1" dirty="0">
              <a:solidFill>
                <a:srgbClr val="FF0000"/>
              </a:solidFill>
            </a:endParaRPr>
          </a:p>
        </p:txBody>
      </p:sp>
    </p:spTree>
    <p:extLst>
      <p:ext uri="{BB962C8B-B14F-4D97-AF65-F5344CB8AC3E}">
        <p14:creationId xmlns:p14="http://schemas.microsoft.com/office/powerpoint/2010/main" val="599809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Eigenvalues and eigenvectors</a:t>
            </a:r>
          </a:p>
        </p:txBody>
      </p:sp>
      <p:sp>
        <p:nvSpPr>
          <p:cNvPr id="3" name="Content Placeholder 2"/>
          <p:cNvSpPr>
            <a:spLocks noGrp="1"/>
          </p:cNvSpPr>
          <p:nvPr>
            <p:ph idx="1"/>
          </p:nvPr>
        </p:nvSpPr>
        <p:spPr/>
        <p:txBody>
          <a:bodyPr/>
          <a:lstStyle/>
          <a:p>
            <a:pPr marL="0" indent="0">
              <a:buNone/>
            </a:pPr>
            <a:r>
              <a:rPr lang="en-US" dirty="0"/>
              <a:t>An </a:t>
            </a:r>
            <a:r>
              <a:rPr lang="en-US" b="1" dirty="0"/>
              <a:t>eigenvector</a:t>
            </a:r>
            <a:r>
              <a:rPr lang="en-US" dirty="0"/>
              <a:t> or </a:t>
            </a:r>
            <a:r>
              <a:rPr lang="en-US" b="1" dirty="0"/>
              <a:t>characteristic vector</a:t>
            </a:r>
            <a:r>
              <a:rPr lang="en-US" dirty="0"/>
              <a:t> of a </a:t>
            </a:r>
            <a:r>
              <a:rPr lang="en-US" dirty="0">
                <a:hlinkClick r:id="rId2" tooltip="Square matrix"/>
              </a:rPr>
              <a:t>square matrix</a:t>
            </a:r>
            <a:r>
              <a:rPr lang="en-US" dirty="0"/>
              <a:t> </a:t>
            </a:r>
            <a:r>
              <a:rPr lang="en-US" dirty="0" smtClean="0"/>
              <a:t>A is </a:t>
            </a:r>
            <a:r>
              <a:rPr lang="en-US" dirty="0"/>
              <a:t>a non-zero </a:t>
            </a:r>
            <a:r>
              <a:rPr lang="en-US" dirty="0">
                <a:hlinkClick r:id="rId3" tooltip="Vector (mathematics)"/>
              </a:rPr>
              <a:t>vector</a:t>
            </a:r>
            <a:r>
              <a:rPr lang="en-US" dirty="0"/>
              <a:t> </a:t>
            </a:r>
            <a:r>
              <a:rPr lang="en-US" dirty="0" smtClean="0"/>
              <a:t>v that</a:t>
            </a:r>
            <a:r>
              <a:rPr lang="en-US" dirty="0"/>
              <a:t>, when </a:t>
            </a:r>
            <a:r>
              <a:rPr lang="en-US" dirty="0">
                <a:hlinkClick r:id="rId4" tooltip="Matrix multiplication"/>
              </a:rPr>
              <a:t>multiplied</a:t>
            </a:r>
            <a:r>
              <a:rPr lang="en-US" dirty="0"/>
              <a:t> with </a:t>
            </a:r>
            <a:r>
              <a:rPr lang="en-US" dirty="0" smtClean="0"/>
              <a:t>A, </a:t>
            </a:r>
            <a:r>
              <a:rPr lang="en-US" dirty="0"/>
              <a:t>yields a scalar multiple of itself; the scalar multiplier is often denoted by </a:t>
            </a:r>
            <a:r>
              <a:rPr lang="el-GR" dirty="0" smtClean="0"/>
              <a:t>λ</a:t>
            </a:r>
            <a:r>
              <a:rPr lang="en-US" dirty="0" smtClean="0"/>
              <a:t>.</a:t>
            </a:r>
            <a:endParaRPr lang="en-US" dirty="0"/>
          </a:p>
        </p:txBody>
      </p:sp>
    </p:spTree>
    <p:extLst>
      <p:ext uri="{BB962C8B-B14F-4D97-AF65-F5344CB8AC3E}">
        <p14:creationId xmlns:p14="http://schemas.microsoft.com/office/powerpoint/2010/main" val="208507169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Galaxy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a:t>
            </a:r>
            <a:r>
              <a:rPr lang="en-US" b="1" dirty="0" smtClean="0"/>
              <a:t>galaxy</a:t>
            </a:r>
            <a:r>
              <a:rPr lang="en-US" dirty="0" smtClean="0"/>
              <a:t> is a massive, </a:t>
            </a:r>
            <a:r>
              <a:rPr lang="en-US" dirty="0" smtClean="0">
                <a:hlinkClick r:id="rId2" tooltip="Gravitation"/>
              </a:rPr>
              <a:t>gravitationally bound</a:t>
            </a:r>
            <a:r>
              <a:rPr lang="en-US" dirty="0" smtClean="0"/>
              <a:t> system consisting of </a:t>
            </a:r>
            <a:r>
              <a:rPr lang="en-US" dirty="0" smtClean="0">
                <a:hlinkClick r:id="rId3" tooltip="Star"/>
              </a:rPr>
              <a:t>stars</a:t>
            </a:r>
            <a:r>
              <a:rPr lang="en-US" dirty="0" smtClean="0"/>
              <a:t>, </a:t>
            </a:r>
            <a:r>
              <a:rPr lang="en-US" dirty="0" smtClean="0">
                <a:hlinkClick r:id="rId4" tooltip="Stellar remnant"/>
              </a:rPr>
              <a:t>stellar remnants</a:t>
            </a:r>
            <a:r>
              <a:rPr lang="en-US" dirty="0" smtClean="0"/>
              <a:t>, an </a:t>
            </a:r>
            <a:r>
              <a:rPr lang="en-US" dirty="0" smtClean="0">
                <a:hlinkClick r:id="rId5" tooltip="Interstellar medium"/>
              </a:rPr>
              <a:t>interstellar medium</a:t>
            </a:r>
            <a:r>
              <a:rPr lang="en-US" dirty="0" smtClean="0"/>
              <a:t> of gas and </a:t>
            </a:r>
            <a:r>
              <a:rPr lang="en-US" dirty="0" smtClean="0">
                <a:hlinkClick r:id="rId6" tooltip="Cosmic dust"/>
              </a:rPr>
              <a:t>dust</a:t>
            </a:r>
            <a:r>
              <a:rPr lang="en-US" dirty="0" smtClean="0"/>
              <a:t>, and </a:t>
            </a:r>
            <a:r>
              <a:rPr lang="en-US" dirty="0" smtClean="0">
                <a:hlinkClick r:id="rId7" tooltip="Dark matter"/>
              </a:rPr>
              <a:t>dark matter</a:t>
            </a:r>
            <a:r>
              <a:rPr lang="en-US" dirty="0" smtClean="0"/>
              <a:t>, an important but poorly understood component. The word galaxy is derived from the </a:t>
            </a:r>
            <a:r>
              <a:rPr lang="en-US" dirty="0" smtClean="0">
                <a:hlinkClick r:id="rId8" tooltip="Ancient Greek"/>
              </a:rPr>
              <a:t>Greek</a:t>
            </a:r>
            <a:r>
              <a:rPr lang="en-US" dirty="0" smtClean="0"/>
              <a:t> </a:t>
            </a:r>
            <a:r>
              <a:rPr lang="en-US" i="1" dirty="0" smtClean="0"/>
              <a:t>galaxias</a:t>
            </a:r>
            <a:r>
              <a:rPr lang="en-US" dirty="0" smtClean="0"/>
              <a:t> (γαλα</a:t>
            </a:r>
            <a:r>
              <a:rPr lang="en-US" dirty="0" err="1" smtClean="0"/>
              <a:t>ξί</a:t>
            </a:r>
            <a:r>
              <a:rPr lang="en-US" dirty="0" smtClean="0"/>
              <a:t>ας), literally "milky", a reference to the </a:t>
            </a:r>
            <a:r>
              <a:rPr lang="en-US" dirty="0" smtClean="0">
                <a:hlinkClick r:id="rId9" tooltip="Milky Way"/>
              </a:rPr>
              <a:t>Milky Way</a:t>
            </a:r>
            <a:r>
              <a:rPr lang="en-US" dirty="0" smtClean="0"/>
              <a:t>. Examples of galaxies range from </a:t>
            </a:r>
            <a:r>
              <a:rPr lang="en-US" dirty="0" smtClean="0">
                <a:hlinkClick r:id="rId10" tooltip="Dwarf galaxy"/>
              </a:rPr>
              <a:t>dwarfs</a:t>
            </a:r>
            <a:r>
              <a:rPr lang="en-US" dirty="0" smtClean="0"/>
              <a:t> with as few as ten million (10</a:t>
            </a:r>
            <a:r>
              <a:rPr lang="en-US" baseline="30000" dirty="0" smtClean="0"/>
              <a:t>7</a:t>
            </a:r>
            <a:r>
              <a:rPr lang="en-US" dirty="0" smtClean="0"/>
              <a:t>) stars to giants with one hundred </a:t>
            </a:r>
            <a:r>
              <a:rPr lang="en-US" dirty="0" smtClean="0">
                <a:hlinkClick r:id="rId11" tooltip="Trillion (short scale)"/>
              </a:rPr>
              <a:t>trillion</a:t>
            </a:r>
            <a:r>
              <a:rPr lang="en-US" dirty="0" smtClean="0"/>
              <a:t> (10</a:t>
            </a:r>
            <a:r>
              <a:rPr lang="en-US" baseline="30000" dirty="0" smtClean="0"/>
              <a:t>14</a:t>
            </a:r>
            <a:r>
              <a:rPr lang="en-US" dirty="0" smtClean="0"/>
              <a:t>) stars, each orbiting their galaxy's own </a:t>
            </a:r>
            <a:r>
              <a:rPr lang="en-US" dirty="0" smtClean="0">
                <a:hlinkClick r:id="rId12" tooltip="Center of mass"/>
              </a:rPr>
              <a:t>center of mass</a:t>
            </a:r>
            <a:r>
              <a:rPr lang="en-US" dirty="0" smtClean="0"/>
              <a:t>.</a:t>
            </a:r>
          </a:p>
        </p:txBody>
      </p:sp>
    </p:spTree>
    <p:extLst>
      <p:ext uri="{BB962C8B-B14F-4D97-AF65-F5344CB8AC3E}">
        <p14:creationId xmlns:p14="http://schemas.microsoft.com/office/powerpoint/2010/main" val="38218318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Galaxy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Galaxies contain varying numbers of </a:t>
            </a:r>
            <a:r>
              <a:rPr lang="en-US" dirty="0" smtClean="0">
                <a:hlinkClick r:id="rId2" tooltip="Planets"/>
              </a:rPr>
              <a:t>planets</a:t>
            </a:r>
            <a:r>
              <a:rPr lang="en-US" dirty="0" smtClean="0"/>
              <a:t>, </a:t>
            </a:r>
            <a:r>
              <a:rPr lang="en-US" dirty="0" smtClean="0">
                <a:hlinkClick r:id="rId3" tooltip="Star system"/>
              </a:rPr>
              <a:t>star systems</a:t>
            </a:r>
            <a:r>
              <a:rPr lang="en-US" dirty="0" smtClean="0"/>
              <a:t>, </a:t>
            </a:r>
            <a:r>
              <a:rPr lang="en-US" dirty="0" smtClean="0">
                <a:hlinkClick r:id="rId4" tooltip="Star cluster"/>
              </a:rPr>
              <a:t>star clusters</a:t>
            </a:r>
            <a:r>
              <a:rPr lang="en-US" dirty="0" smtClean="0"/>
              <a:t> and types of </a:t>
            </a:r>
            <a:r>
              <a:rPr lang="en-US" dirty="0" smtClean="0">
                <a:hlinkClick r:id="rId5" tooltip="Interstellar cloud"/>
              </a:rPr>
              <a:t>interstellar clouds</a:t>
            </a:r>
            <a:r>
              <a:rPr lang="en-US" dirty="0" smtClean="0"/>
              <a:t>. In between these objects is a sparse </a:t>
            </a:r>
            <a:r>
              <a:rPr lang="en-US" dirty="0" smtClean="0">
                <a:hlinkClick r:id="rId6" tooltip="Interstellar medium"/>
              </a:rPr>
              <a:t>interstellar medium</a:t>
            </a:r>
            <a:r>
              <a:rPr lang="en-US" dirty="0" smtClean="0"/>
              <a:t> of gas, dust, and </a:t>
            </a:r>
            <a:r>
              <a:rPr lang="en-US" dirty="0" smtClean="0">
                <a:hlinkClick r:id="rId7" tooltip="Cosmic ray"/>
              </a:rPr>
              <a:t>cosmic rays</a:t>
            </a:r>
            <a:r>
              <a:rPr lang="en-US" dirty="0" smtClean="0"/>
              <a:t>. Many galaxies are believed to have </a:t>
            </a:r>
            <a:r>
              <a:rPr lang="en-US" dirty="0" smtClean="0">
                <a:hlinkClick r:id="rId8" tooltip="Supermassive black hole"/>
              </a:rPr>
              <a:t>supermassive black holes</a:t>
            </a:r>
            <a:r>
              <a:rPr lang="en-US" dirty="0" smtClean="0"/>
              <a:t> (SMBH) at their center. These are thought to be the primary driver of </a:t>
            </a:r>
            <a:r>
              <a:rPr lang="en-US" dirty="0" smtClean="0">
                <a:hlinkClick r:id="rId9" tooltip="Active galactic nucleus"/>
              </a:rPr>
              <a:t>active galactic nuclei</a:t>
            </a:r>
            <a:r>
              <a:rPr lang="en-US" dirty="0" smtClean="0"/>
              <a:t> found at the core of such galaxies. The Milky Way's presumed SMBH, known as </a:t>
            </a:r>
            <a:r>
              <a:rPr lang="en-US" dirty="0" smtClean="0">
                <a:hlinkClick r:id="rId10" tooltip="Sagittarius A*"/>
              </a:rPr>
              <a:t>Sagittarius A*</a:t>
            </a:r>
            <a:r>
              <a:rPr lang="en-US" dirty="0" smtClean="0"/>
              <a:t>, has a mass four million times that of our sun.</a:t>
            </a:r>
          </a:p>
        </p:txBody>
      </p:sp>
    </p:spTree>
    <p:extLst>
      <p:ext uri="{BB962C8B-B14F-4D97-AF65-F5344CB8AC3E}">
        <p14:creationId xmlns:p14="http://schemas.microsoft.com/office/powerpoint/2010/main" val="245622107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Galaxy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Galaxies have been historically categorized according to their apparent shape, usually referred to as their visual morphology. A common form is the </a:t>
            </a:r>
            <a:r>
              <a:rPr lang="en-US" dirty="0" smtClean="0">
                <a:hlinkClick r:id="rId2" tooltip="Elliptical galaxy"/>
              </a:rPr>
              <a:t>elliptical galaxy</a:t>
            </a:r>
            <a:r>
              <a:rPr lang="en-US" dirty="0" smtClean="0"/>
              <a:t>, which has an </a:t>
            </a:r>
            <a:r>
              <a:rPr lang="en-US" dirty="0" smtClean="0">
                <a:hlinkClick r:id="rId3" tooltip="Ellipse"/>
              </a:rPr>
              <a:t>ellipse</a:t>
            </a:r>
            <a:r>
              <a:rPr lang="en-US" dirty="0" smtClean="0"/>
              <a:t>-shaped light profile. </a:t>
            </a:r>
            <a:r>
              <a:rPr lang="en-US" dirty="0" smtClean="0">
                <a:hlinkClick r:id="rId4" tooltip="Spiral galaxy"/>
              </a:rPr>
              <a:t>Spiral galaxies</a:t>
            </a:r>
            <a:r>
              <a:rPr lang="en-US" dirty="0" smtClean="0"/>
              <a:t> are disk-shaped with dusty, curving arms. Those with irregular or unusual shapes are known as </a:t>
            </a:r>
            <a:r>
              <a:rPr lang="en-US" dirty="0" smtClean="0">
                <a:hlinkClick r:id="rId5" tooltip="Irregular galaxy"/>
              </a:rPr>
              <a:t>irregular galaxies</a:t>
            </a:r>
            <a:r>
              <a:rPr lang="en-US" dirty="0" smtClean="0"/>
              <a:t> and typically originate from disruption by the gravitational pull of neighboring galaxies. Such interactions between nearby galaxies, which may ultimately result in a merger, sometimes induce significantly increased incidents of </a:t>
            </a:r>
            <a:r>
              <a:rPr lang="en-US" dirty="0" smtClean="0">
                <a:hlinkClick r:id="rId6" tooltip="Star formation"/>
              </a:rPr>
              <a:t>star formation</a:t>
            </a:r>
            <a:r>
              <a:rPr lang="en-US" dirty="0" smtClean="0"/>
              <a:t> leading to </a:t>
            </a:r>
            <a:r>
              <a:rPr lang="en-US" dirty="0" smtClean="0">
                <a:hlinkClick r:id="rId7" tooltip="Starburst galaxy"/>
              </a:rPr>
              <a:t>starburst galaxies</a:t>
            </a:r>
            <a:r>
              <a:rPr lang="en-US" dirty="0" smtClean="0"/>
              <a:t>.</a:t>
            </a:r>
          </a:p>
        </p:txBody>
      </p:sp>
    </p:spTree>
    <p:extLst>
      <p:ext uri="{BB962C8B-B14F-4D97-AF65-F5344CB8AC3E}">
        <p14:creationId xmlns:p14="http://schemas.microsoft.com/office/powerpoint/2010/main" val="15688337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Galaxy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There are probably more than 170 billion galaxies in the </a:t>
            </a:r>
            <a:r>
              <a:rPr lang="en-US" dirty="0" smtClean="0">
                <a:hlinkClick r:id="rId2" tooltip="Observable universe"/>
              </a:rPr>
              <a:t>observable universe</a:t>
            </a:r>
            <a:r>
              <a:rPr lang="en-US" dirty="0" smtClean="0"/>
              <a:t>. Most are 1,000 to 100,000 </a:t>
            </a:r>
            <a:r>
              <a:rPr lang="en-US" dirty="0" smtClean="0">
                <a:hlinkClick r:id="rId3" tooltip="Parsec"/>
              </a:rPr>
              <a:t>parsecs</a:t>
            </a:r>
            <a:r>
              <a:rPr lang="en-US" dirty="0" smtClean="0"/>
              <a:t> in diameter and usually separated by distances on the order of millions of parsecs (or </a:t>
            </a:r>
            <a:r>
              <a:rPr lang="en-US" dirty="0" err="1" smtClean="0"/>
              <a:t>megaparsecs</a:t>
            </a:r>
            <a:r>
              <a:rPr lang="en-US" dirty="0" smtClean="0"/>
              <a:t>). </a:t>
            </a:r>
            <a:r>
              <a:rPr lang="en-US" dirty="0" smtClean="0">
                <a:hlinkClick r:id="rId4" tooltip="Intergalactic space"/>
              </a:rPr>
              <a:t>Intergalactic space</a:t>
            </a:r>
            <a:r>
              <a:rPr lang="en-US" dirty="0" smtClean="0"/>
              <a:t> (the space between galaxies) is filled with a tenuous gas of an average density less than one </a:t>
            </a:r>
            <a:r>
              <a:rPr lang="en-US" dirty="0" smtClean="0">
                <a:hlinkClick r:id="rId5" tooltip="Atom"/>
              </a:rPr>
              <a:t>atom</a:t>
            </a:r>
            <a:r>
              <a:rPr lang="en-US" dirty="0" smtClean="0"/>
              <a:t> per cubic meter. The majority of galaxies are organized into a neither fully random nor fully deterministic set of associations known as </a:t>
            </a:r>
            <a:r>
              <a:rPr lang="en-US" dirty="0" smtClean="0">
                <a:hlinkClick r:id="rId6" tooltip="Galaxy group"/>
              </a:rPr>
              <a:t>galaxy groups</a:t>
            </a:r>
            <a:r>
              <a:rPr lang="en-US" dirty="0" smtClean="0"/>
              <a:t> and </a:t>
            </a:r>
            <a:r>
              <a:rPr lang="en-US" dirty="0" smtClean="0">
                <a:hlinkClick r:id="rId7" tooltip="Galaxy cluster"/>
              </a:rPr>
              <a:t>clusters</a:t>
            </a:r>
            <a:r>
              <a:rPr lang="en-US" dirty="0" smtClean="0"/>
              <a:t>, which, in turn usually form larger </a:t>
            </a:r>
            <a:r>
              <a:rPr lang="en-US" dirty="0" err="1" smtClean="0">
                <a:hlinkClick r:id="rId8" tooltip="Supercluster"/>
              </a:rPr>
              <a:t>superclusters</a:t>
            </a:r>
            <a:r>
              <a:rPr lang="en-US" dirty="0" smtClean="0"/>
              <a:t>. At the </a:t>
            </a:r>
            <a:r>
              <a:rPr lang="en-US" dirty="0" smtClean="0">
                <a:hlinkClick r:id="rId9" tooltip="Large-scale structure of the Cosmos"/>
              </a:rPr>
              <a:t>largest scale</a:t>
            </a:r>
            <a:r>
              <a:rPr lang="en-US" dirty="0" smtClean="0"/>
              <a:t>, these associations are generally arranged into </a:t>
            </a:r>
            <a:r>
              <a:rPr lang="en-US" dirty="0" smtClean="0">
                <a:hlinkClick r:id="rId10" tooltip="Galaxy filament"/>
              </a:rPr>
              <a:t>sheets and filaments</a:t>
            </a:r>
            <a:r>
              <a:rPr lang="en-US" dirty="0" smtClean="0"/>
              <a:t>, which are surrounded by immense </a:t>
            </a:r>
            <a:r>
              <a:rPr lang="en-US" dirty="0" smtClean="0">
                <a:hlinkClick r:id="rId11" tooltip="Void (astronomy)"/>
              </a:rPr>
              <a:t>voids</a:t>
            </a:r>
            <a:r>
              <a:rPr lang="en-US" dirty="0" smtClean="0"/>
              <a:t>.</a:t>
            </a:r>
            <a:endParaRPr lang="en-US" dirty="0"/>
          </a:p>
        </p:txBody>
      </p:sp>
    </p:spTree>
    <p:extLst>
      <p:ext uri="{BB962C8B-B14F-4D97-AF65-F5344CB8AC3E}">
        <p14:creationId xmlns:p14="http://schemas.microsoft.com/office/powerpoint/2010/main" val="24558546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Light-year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 </a:t>
            </a:r>
            <a:r>
              <a:rPr lang="en-US" b="1" dirty="0" smtClean="0"/>
              <a:t>light-year</a:t>
            </a:r>
            <a:r>
              <a:rPr lang="en-US" dirty="0" smtClean="0"/>
              <a:t> (symbol: </a:t>
            </a:r>
            <a:r>
              <a:rPr lang="en-US" b="1" dirty="0" err="1" smtClean="0"/>
              <a:t>ly</a:t>
            </a:r>
            <a:r>
              <a:rPr lang="en-US" dirty="0" smtClean="0"/>
              <a:t>), sometimes written </a:t>
            </a:r>
            <a:r>
              <a:rPr lang="en-US" b="1" dirty="0" smtClean="0"/>
              <a:t>light year</a:t>
            </a:r>
            <a:r>
              <a:rPr lang="en-US" dirty="0" smtClean="0"/>
              <a:t> or </a:t>
            </a:r>
            <a:r>
              <a:rPr lang="en-US" b="1" dirty="0" err="1" smtClean="0"/>
              <a:t>lightyear</a:t>
            </a:r>
            <a:r>
              <a:rPr lang="en-US" dirty="0" smtClean="0"/>
              <a:t>, is a unit of length used informally to express astronomical distances. It is equal to just under 10 </a:t>
            </a:r>
            <a:r>
              <a:rPr lang="en-US" dirty="0" smtClean="0">
                <a:hlinkClick r:id="rId2" tooltip="1000000000000 (number)"/>
              </a:rPr>
              <a:t>trillion</a:t>
            </a:r>
            <a:r>
              <a:rPr lang="en-US" dirty="0" smtClean="0"/>
              <a:t> </a:t>
            </a:r>
            <a:r>
              <a:rPr lang="en-US" dirty="0" err="1" smtClean="0">
                <a:hlinkClick r:id="rId3" tooltip="Kilometre"/>
              </a:rPr>
              <a:t>kilometres</a:t>
            </a:r>
            <a:r>
              <a:rPr lang="en-US" dirty="0" smtClean="0"/>
              <a:t> (or about 6 trillion </a:t>
            </a:r>
            <a:r>
              <a:rPr lang="en-US" dirty="0" smtClean="0">
                <a:hlinkClick r:id="rId4" tooltip="Mile"/>
              </a:rPr>
              <a:t>miles</a:t>
            </a:r>
            <a:r>
              <a:rPr lang="en-US" dirty="0" smtClean="0"/>
              <a:t>). As defined by the </a:t>
            </a:r>
            <a:r>
              <a:rPr lang="en-US" dirty="0" smtClean="0">
                <a:hlinkClick r:id="rId5" tooltip="International Astronomical Union"/>
              </a:rPr>
              <a:t>International Astronomical Union</a:t>
            </a:r>
            <a:r>
              <a:rPr lang="en-US" dirty="0" smtClean="0"/>
              <a:t> (IAU), a light-year is the distance that </a:t>
            </a:r>
            <a:r>
              <a:rPr lang="en-US" dirty="0" smtClean="0">
                <a:hlinkClick r:id="rId6" tooltip="Speed of light"/>
              </a:rPr>
              <a:t>light travels in vacuum</a:t>
            </a:r>
            <a:r>
              <a:rPr lang="en-US" dirty="0" smtClean="0"/>
              <a:t> in one </a:t>
            </a:r>
            <a:r>
              <a:rPr lang="en-US" dirty="0" smtClean="0">
                <a:hlinkClick r:id="rId7" tooltip="Julian year (astronomy)"/>
              </a:rPr>
              <a:t>Julian year</a:t>
            </a:r>
            <a:r>
              <a:rPr lang="en-US" dirty="0" smtClean="0"/>
              <a:t>. Because it includes the word </a:t>
            </a:r>
            <a:r>
              <a:rPr lang="en-US" i="1" dirty="0" smtClean="0"/>
              <a:t>year,</a:t>
            </a:r>
            <a:r>
              <a:rPr lang="en-US" dirty="0" smtClean="0"/>
              <a:t> the term </a:t>
            </a:r>
            <a:r>
              <a:rPr lang="en-US" i="1" dirty="0" smtClean="0"/>
              <a:t>light-year</a:t>
            </a:r>
            <a:r>
              <a:rPr lang="en-US" dirty="0" smtClean="0"/>
              <a:t> is sometimes misinterpreted as a unit of time.</a:t>
            </a:r>
          </a:p>
          <a:p>
            <a:pPr marL="0" indent="0">
              <a:buNone/>
            </a:pPr>
            <a:r>
              <a:rPr lang="en-US" dirty="0" smtClean="0"/>
              <a:t>The light-year is most often used when expressing distances to stars and other distances on a </a:t>
            </a:r>
            <a:r>
              <a:rPr lang="en-US" dirty="0" smtClean="0">
                <a:hlinkClick r:id="rId8" tooltip="Galaxy"/>
              </a:rPr>
              <a:t>galactic</a:t>
            </a:r>
            <a:r>
              <a:rPr lang="en-US" dirty="0" smtClean="0"/>
              <a:t> scale, especially in non-specialist and </a:t>
            </a:r>
            <a:r>
              <a:rPr lang="en-US" dirty="0" smtClean="0">
                <a:hlinkClick r:id="rId9" tooltip="Popular science"/>
              </a:rPr>
              <a:t>popular science</a:t>
            </a:r>
            <a:r>
              <a:rPr lang="en-US" dirty="0" smtClean="0"/>
              <a:t> publications. The unit usually used in professional </a:t>
            </a:r>
            <a:r>
              <a:rPr lang="en-US" dirty="0" smtClean="0">
                <a:hlinkClick r:id="rId10" tooltip="Astrometry"/>
              </a:rPr>
              <a:t>astrometry</a:t>
            </a:r>
            <a:r>
              <a:rPr lang="en-US" dirty="0" smtClean="0"/>
              <a:t> is the </a:t>
            </a:r>
            <a:r>
              <a:rPr lang="en-US" dirty="0" smtClean="0">
                <a:hlinkClick r:id="rId11" tooltip="Parsec"/>
              </a:rPr>
              <a:t>parsec</a:t>
            </a:r>
            <a:r>
              <a:rPr lang="en-US" dirty="0" smtClean="0"/>
              <a:t> (symbol: pc, approximately 3.26 light-years; the distance at which one </a:t>
            </a:r>
            <a:r>
              <a:rPr lang="en-US" dirty="0" smtClean="0">
                <a:hlinkClick r:id="rId12" tooltip="Astronomical unit"/>
              </a:rPr>
              <a:t>astronomical unit</a:t>
            </a:r>
            <a:r>
              <a:rPr lang="en-US" dirty="0" smtClean="0"/>
              <a:t> </a:t>
            </a:r>
            <a:r>
              <a:rPr lang="en-US" dirty="0" smtClean="0">
                <a:hlinkClick r:id="rId13" tooltip="Subtended angle"/>
              </a:rPr>
              <a:t>subtends</a:t>
            </a:r>
            <a:r>
              <a:rPr lang="en-US" dirty="0" smtClean="0"/>
              <a:t> an angle of one </a:t>
            </a:r>
            <a:r>
              <a:rPr lang="en-US" dirty="0" smtClean="0">
                <a:hlinkClick r:id="rId14" tooltip="Second of arc"/>
              </a:rPr>
              <a:t>second of arc</a:t>
            </a:r>
            <a:r>
              <a:rPr lang="en-US" dirty="0" smtClean="0"/>
              <a:t>).</a:t>
            </a:r>
          </a:p>
        </p:txBody>
      </p:sp>
    </p:spTree>
    <p:extLst>
      <p:ext uri="{BB962C8B-B14F-4D97-AF65-F5344CB8AC3E}">
        <p14:creationId xmlns:p14="http://schemas.microsoft.com/office/powerpoint/2010/main" val="26225320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Stellar evolution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Stellar evolution</a:t>
            </a:r>
            <a:r>
              <a:rPr lang="en-US" dirty="0" smtClean="0"/>
              <a:t> is the process by which a </a:t>
            </a:r>
            <a:r>
              <a:rPr lang="en-US" dirty="0" smtClean="0">
                <a:hlinkClick r:id="rId2" tooltip="Star"/>
              </a:rPr>
              <a:t>star</a:t>
            </a:r>
            <a:r>
              <a:rPr lang="en-US" dirty="0" smtClean="0"/>
              <a:t> undergoes a sequence of radical changes during its lifetime. Depending on the mass of the star, this lifetime ranges from only a few million years for the most massive to trillions of years for the least massive, which is considerably longer than the </a:t>
            </a:r>
            <a:r>
              <a:rPr lang="en-US" dirty="0" smtClean="0">
                <a:hlinkClick r:id="rId3" tooltip="Age of the universe"/>
              </a:rPr>
              <a:t>age of the universe</a:t>
            </a:r>
            <a:r>
              <a:rPr lang="en-US" dirty="0" smtClean="0"/>
              <a:t>. The table shows the lifetimes of stars as a function of their masses. All stars are born from </a:t>
            </a:r>
            <a:r>
              <a:rPr lang="en-US" dirty="0" smtClean="0">
                <a:hlinkClick r:id="rId4" tooltip="Gravitational collapse"/>
              </a:rPr>
              <a:t>collapsing</a:t>
            </a:r>
            <a:r>
              <a:rPr lang="en-US" dirty="0" smtClean="0"/>
              <a:t> clouds of gas and dust, often called </a:t>
            </a:r>
            <a:r>
              <a:rPr lang="en-US" dirty="0" smtClean="0">
                <a:hlinkClick r:id="rId5" tooltip="Nebula"/>
              </a:rPr>
              <a:t>nebulae</a:t>
            </a:r>
            <a:r>
              <a:rPr lang="en-US" dirty="0" smtClean="0"/>
              <a:t> or </a:t>
            </a:r>
            <a:r>
              <a:rPr lang="en-US" dirty="0" smtClean="0">
                <a:hlinkClick r:id="rId6" tooltip="Molecular cloud"/>
              </a:rPr>
              <a:t>molecular clouds</a:t>
            </a:r>
            <a:r>
              <a:rPr lang="en-US" dirty="0" smtClean="0"/>
              <a:t>. Over the course of millions of years, these </a:t>
            </a:r>
            <a:r>
              <a:rPr lang="en-US" dirty="0" err="1" smtClean="0">
                <a:hlinkClick r:id="rId7" tooltip="Protostar"/>
              </a:rPr>
              <a:t>protostars</a:t>
            </a:r>
            <a:r>
              <a:rPr lang="en-US" dirty="0" smtClean="0"/>
              <a:t> settle down into a state of equilibrium, becoming what is known as a </a:t>
            </a:r>
            <a:r>
              <a:rPr lang="en-US" dirty="0" smtClean="0">
                <a:hlinkClick r:id="rId8" tooltip="Main sequence"/>
              </a:rPr>
              <a:t>main-sequence</a:t>
            </a:r>
            <a:r>
              <a:rPr lang="en-US" dirty="0" smtClean="0"/>
              <a:t> star.</a:t>
            </a:r>
          </a:p>
        </p:txBody>
      </p:sp>
    </p:spTree>
    <p:extLst>
      <p:ext uri="{BB962C8B-B14F-4D97-AF65-F5344CB8AC3E}">
        <p14:creationId xmlns:p14="http://schemas.microsoft.com/office/powerpoint/2010/main" val="131568115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Stellar evolution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hlinkClick r:id="rId2" tooltip="Nuclear fusion"/>
              </a:rPr>
              <a:t>Nuclear fusion</a:t>
            </a:r>
            <a:r>
              <a:rPr lang="en-US" dirty="0" smtClean="0"/>
              <a:t> powers a star for most of its life. Initially the energy is generated by the fusion of </a:t>
            </a:r>
            <a:r>
              <a:rPr lang="en-US" dirty="0" smtClean="0">
                <a:hlinkClick r:id="rId3" tooltip="Hydrogen atoms"/>
              </a:rPr>
              <a:t>hydrogen atoms</a:t>
            </a:r>
            <a:r>
              <a:rPr lang="en-US" dirty="0" smtClean="0"/>
              <a:t> at the core of the main-sequence star. Later, as the preponderance of atoms at the core becomes </a:t>
            </a:r>
            <a:r>
              <a:rPr lang="en-US" dirty="0" smtClean="0">
                <a:hlinkClick r:id="rId4" tooltip="Helium"/>
              </a:rPr>
              <a:t>helium</a:t>
            </a:r>
            <a:r>
              <a:rPr lang="en-US" dirty="0" smtClean="0"/>
              <a:t>, stars like the </a:t>
            </a:r>
            <a:r>
              <a:rPr lang="en-US" dirty="0" smtClean="0">
                <a:hlinkClick r:id="rId5" tooltip="Sun"/>
              </a:rPr>
              <a:t>Sun</a:t>
            </a:r>
            <a:r>
              <a:rPr lang="en-US" dirty="0" smtClean="0"/>
              <a:t> begin to fuse hydrogen along a spherical shell surrounding the core. This process causes the star to gradually grow in size, passing through the </a:t>
            </a:r>
            <a:r>
              <a:rPr lang="en-US" dirty="0" err="1" smtClean="0">
                <a:hlinkClick r:id="rId6" tooltip="Subgiant"/>
              </a:rPr>
              <a:t>subgiant</a:t>
            </a:r>
            <a:r>
              <a:rPr lang="en-US" dirty="0" smtClean="0"/>
              <a:t> stage until it reaches the </a:t>
            </a:r>
            <a:r>
              <a:rPr lang="en-US" dirty="0" smtClean="0">
                <a:hlinkClick r:id="rId7" tooltip="Red giant"/>
              </a:rPr>
              <a:t>red giant</a:t>
            </a:r>
            <a:r>
              <a:rPr lang="en-US" dirty="0" smtClean="0"/>
              <a:t> phase. Stars with at least half the mass of the </a:t>
            </a:r>
            <a:r>
              <a:rPr lang="en-US" dirty="0" smtClean="0">
                <a:hlinkClick r:id="rId5" tooltip="Sun"/>
              </a:rPr>
              <a:t>Sun</a:t>
            </a:r>
            <a:r>
              <a:rPr lang="en-US" dirty="0" smtClean="0"/>
              <a:t> can also begin to generate energy through the fusion of helium at their core, whereas more massive stars can fuse heavier elements along a series of concentric shells. Once a star like the Sun has exhausted its nuclear fuel, its core collapses into a dense </a:t>
            </a:r>
            <a:r>
              <a:rPr lang="en-US" dirty="0" smtClean="0">
                <a:hlinkClick r:id="rId8" tooltip="White dwarf"/>
              </a:rPr>
              <a:t>white dwarf</a:t>
            </a:r>
            <a:r>
              <a:rPr lang="en-US" dirty="0" smtClean="0"/>
              <a:t> and the outer layers are expelled as a </a:t>
            </a:r>
            <a:r>
              <a:rPr lang="en-US" dirty="0" smtClean="0">
                <a:hlinkClick r:id="rId9" tooltip="Planetary nebula"/>
              </a:rPr>
              <a:t>planetary nebula</a:t>
            </a:r>
            <a:r>
              <a:rPr lang="en-US" dirty="0" smtClean="0"/>
              <a:t>. Stars with around ten or more times the mass of the Sun can explode in a </a:t>
            </a:r>
            <a:r>
              <a:rPr lang="en-US" dirty="0" smtClean="0">
                <a:hlinkClick r:id="rId10" tooltip="Supernova"/>
              </a:rPr>
              <a:t>supernova</a:t>
            </a:r>
            <a:r>
              <a:rPr lang="en-US" dirty="0" smtClean="0"/>
              <a:t> as their inert iron cores collapse into an extremely dense </a:t>
            </a:r>
            <a:r>
              <a:rPr lang="en-US" dirty="0" smtClean="0">
                <a:hlinkClick r:id="rId11" tooltip="Neutron star"/>
              </a:rPr>
              <a:t>neutron star</a:t>
            </a:r>
            <a:r>
              <a:rPr lang="en-US" dirty="0" smtClean="0"/>
              <a:t> or </a:t>
            </a:r>
            <a:r>
              <a:rPr lang="en-US" dirty="0" smtClean="0">
                <a:hlinkClick r:id="rId12" tooltip="Black hole"/>
              </a:rPr>
              <a:t>black hole</a:t>
            </a:r>
            <a:r>
              <a:rPr lang="en-US" dirty="0" smtClean="0"/>
              <a:t>. Although the </a:t>
            </a:r>
            <a:r>
              <a:rPr lang="en-US" dirty="0" smtClean="0">
                <a:hlinkClick r:id="rId13" tooltip="Universe"/>
              </a:rPr>
              <a:t>universe</a:t>
            </a:r>
            <a:r>
              <a:rPr lang="en-US" dirty="0" smtClean="0"/>
              <a:t> is not old enough for any of the smallest </a:t>
            </a:r>
            <a:r>
              <a:rPr lang="en-US" dirty="0" smtClean="0">
                <a:hlinkClick r:id="rId14" tooltip="Red dwarf"/>
              </a:rPr>
              <a:t>red dwarfs</a:t>
            </a:r>
            <a:r>
              <a:rPr lang="en-US" dirty="0" smtClean="0"/>
              <a:t> to have reached the end of their lives, stellar models suggest they will slowly become brighter and hotter before running out of hydrogen fuel and becoming low-mass white dwarfs.</a:t>
            </a:r>
          </a:p>
        </p:txBody>
      </p:sp>
    </p:spTree>
    <p:extLst>
      <p:ext uri="{BB962C8B-B14F-4D97-AF65-F5344CB8AC3E}">
        <p14:creationId xmlns:p14="http://schemas.microsoft.com/office/powerpoint/2010/main" val="5180971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Stellar evolution (continued)</a:t>
            </a:r>
            <a:endParaRPr lang="en-US" dirty="0"/>
          </a:p>
        </p:txBody>
      </p:sp>
      <p:sp>
        <p:nvSpPr>
          <p:cNvPr id="3" name="Content Placeholder 2"/>
          <p:cNvSpPr>
            <a:spLocks noGrp="1"/>
          </p:cNvSpPr>
          <p:nvPr>
            <p:ph idx="1"/>
          </p:nvPr>
        </p:nvSpPr>
        <p:spPr/>
        <p:txBody>
          <a:bodyPr/>
          <a:lstStyle/>
          <a:p>
            <a:pPr marL="0" indent="0">
              <a:buNone/>
            </a:pPr>
            <a:r>
              <a:rPr lang="en-US" dirty="0" smtClean="0"/>
              <a:t>Stellar evolution is not studied by observing the life of a single star, as most stellar changes occur too slowly to be detected, even over many centuries. Instead, </a:t>
            </a:r>
            <a:r>
              <a:rPr lang="en-US" dirty="0" smtClean="0">
                <a:hlinkClick r:id="rId2" tooltip="Astrophysics"/>
              </a:rPr>
              <a:t>astrophysicists</a:t>
            </a:r>
            <a:r>
              <a:rPr lang="en-US" dirty="0" smtClean="0"/>
              <a:t> come to understand how stars evolve by observing numerous stars at various points in their lifetime, and by simulating </a:t>
            </a:r>
            <a:r>
              <a:rPr lang="en-US" dirty="0" smtClean="0">
                <a:hlinkClick r:id="rId3" tooltip="Stellar structure"/>
              </a:rPr>
              <a:t>stellar structure</a:t>
            </a:r>
            <a:r>
              <a:rPr lang="en-US" dirty="0" smtClean="0"/>
              <a:t> using </a:t>
            </a:r>
            <a:r>
              <a:rPr lang="en-US" dirty="0" smtClean="0">
                <a:hlinkClick r:id="rId4" tooltip="Computer model"/>
              </a:rPr>
              <a:t>computer models</a:t>
            </a:r>
            <a:r>
              <a:rPr lang="en-US" dirty="0" smtClean="0"/>
              <a:t>.</a:t>
            </a:r>
          </a:p>
        </p:txBody>
      </p:sp>
    </p:spTree>
    <p:extLst>
      <p:ext uri="{BB962C8B-B14F-4D97-AF65-F5344CB8AC3E}">
        <p14:creationId xmlns:p14="http://schemas.microsoft.com/office/powerpoint/2010/main" val="24083598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Nucleosynthesis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err="1" smtClean="0"/>
              <a:t>Nucleosynthesis</a:t>
            </a:r>
            <a:r>
              <a:rPr lang="en-US" dirty="0" smtClean="0"/>
              <a:t> is the process that creates new atomic nuclei from pre-existing </a:t>
            </a:r>
            <a:r>
              <a:rPr lang="en-US" dirty="0" smtClean="0">
                <a:hlinkClick r:id="rId2" tooltip="Nucleon"/>
              </a:rPr>
              <a:t>nucleons</a:t>
            </a:r>
            <a:r>
              <a:rPr lang="en-US" dirty="0" smtClean="0"/>
              <a:t>, primarily protons and neutrons. The first nuclei were formed about three minutes</a:t>
            </a:r>
            <a:r>
              <a:rPr lang="en-US" baseline="30000" dirty="0" smtClean="0">
                <a:effectLst/>
              </a:rPr>
              <a:t>[</a:t>
            </a:r>
            <a:r>
              <a:rPr lang="en-US" i="1" baseline="30000" dirty="0" smtClean="0">
                <a:effectLst/>
                <a:hlinkClick r:id="rId3" tooltip="Wikipedia:Citation needed"/>
              </a:rPr>
              <a:t>citation needed</a:t>
            </a:r>
            <a:r>
              <a:rPr lang="en-US" baseline="30000" dirty="0" smtClean="0">
                <a:effectLst/>
              </a:rPr>
              <a:t>]</a:t>
            </a:r>
            <a:r>
              <a:rPr lang="en-US" dirty="0" smtClean="0"/>
              <a:t> after the </a:t>
            </a:r>
            <a:r>
              <a:rPr lang="en-US" dirty="0" smtClean="0">
                <a:hlinkClick r:id="rId4" tooltip="Big Bang"/>
              </a:rPr>
              <a:t>Big Bang</a:t>
            </a:r>
            <a:r>
              <a:rPr lang="en-US" dirty="0" smtClean="0"/>
              <a:t>, through the process called </a:t>
            </a:r>
            <a:r>
              <a:rPr lang="en-US" dirty="0" smtClean="0">
                <a:hlinkClick r:id="rId5" tooltip="Big Bang nucleosynthesis"/>
              </a:rPr>
              <a:t>Big Bang </a:t>
            </a:r>
            <a:r>
              <a:rPr lang="en-US" dirty="0" err="1" smtClean="0">
                <a:hlinkClick r:id="rId5" tooltip="Big Bang nucleosynthesis"/>
              </a:rPr>
              <a:t>nucleosynthesis</a:t>
            </a:r>
            <a:r>
              <a:rPr lang="en-US" dirty="0" smtClean="0"/>
              <a:t>. It was then that </a:t>
            </a:r>
            <a:r>
              <a:rPr lang="en-US" dirty="0" smtClean="0">
                <a:hlinkClick r:id="rId6" tooltip="Hydrogen"/>
              </a:rPr>
              <a:t>hydrogen</a:t>
            </a:r>
            <a:r>
              <a:rPr lang="en-US" dirty="0" smtClean="0"/>
              <a:t> and </a:t>
            </a:r>
            <a:r>
              <a:rPr lang="en-US" dirty="0" smtClean="0">
                <a:hlinkClick r:id="rId7" tooltip="Helium"/>
              </a:rPr>
              <a:t>helium</a:t>
            </a:r>
            <a:r>
              <a:rPr lang="en-US" dirty="0" smtClean="0"/>
              <a:t> formed to become the content of the first </a:t>
            </a:r>
            <a:r>
              <a:rPr lang="en-US" dirty="0" smtClean="0">
                <a:hlinkClick r:id="rId8" tooltip="Stars"/>
              </a:rPr>
              <a:t>stars</a:t>
            </a:r>
            <a:r>
              <a:rPr lang="en-US" dirty="0" smtClean="0"/>
              <a:t>, and is responsible for the present hydrogen/helium ratio of the cosmos.</a:t>
            </a:r>
          </a:p>
        </p:txBody>
      </p:sp>
    </p:spTree>
    <p:extLst>
      <p:ext uri="{BB962C8B-B14F-4D97-AF65-F5344CB8AC3E}">
        <p14:creationId xmlns:p14="http://schemas.microsoft.com/office/powerpoint/2010/main" val="320511555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Nucleosynthesis</a:t>
            </a:r>
            <a:r>
              <a:rPr lang="en-US" b="1" dirty="0" smtClean="0"/>
              <a:t>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With the formation of stars, heavier nuclei were created from hydrogen and helium by </a:t>
            </a:r>
            <a:r>
              <a:rPr lang="en-US" dirty="0" smtClean="0">
                <a:hlinkClick r:id="rId2" tooltip="Stellar nucleosynthesis"/>
              </a:rPr>
              <a:t>stellar </a:t>
            </a:r>
            <a:r>
              <a:rPr lang="en-US" dirty="0" err="1" smtClean="0">
                <a:hlinkClick r:id="rId2" tooltip="Stellar nucleosynthesis"/>
              </a:rPr>
              <a:t>nucleosynthesis</a:t>
            </a:r>
            <a:r>
              <a:rPr lang="en-US" dirty="0" smtClean="0"/>
              <a:t>, a process that continues today. Some of these elements, particularly those lighter than iron, continue to be delivered to the interstellar medium when low mass stars eject their outer envelope before they collapse to form </a:t>
            </a:r>
            <a:r>
              <a:rPr lang="en-US" dirty="0" smtClean="0">
                <a:hlinkClick r:id="rId3" tooltip="White dwarfs"/>
              </a:rPr>
              <a:t>white dwarfs</a:t>
            </a:r>
            <a:r>
              <a:rPr lang="en-US" dirty="0" smtClean="0"/>
              <a:t>. The remains of their ejected mass form the </a:t>
            </a:r>
            <a:r>
              <a:rPr lang="en-US" dirty="0" smtClean="0">
                <a:hlinkClick r:id="rId4" tooltip="Planetary nebula"/>
              </a:rPr>
              <a:t>planetary nebulae</a:t>
            </a:r>
            <a:r>
              <a:rPr lang="en-US" dirty="0" smtClean="0"/>
              <a:t> observable throughout our galaxy.</a:t>
            </a:r>
          </a:p>
        </p:txBody>
      </p:sp>
    </p:spTree>
    <p:extLst>
      <p:ext uri="{BB962C8B-B14F-4D97-AF65-F5344CB8AC3E}">
        <p14:creationId xmlns:p14="http://schemas.microsoft.com/office/powerpoint/2010/main" val="179009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Schrödinger's cat</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51230" y="1600200"/>
            <a:ext cx="7241540" cy="4525963"/>
          </a:xfrm>
        </p:spPr>
      </p:pic>
    </p:spTree>
    <p:extLst>
      <p:ext uri="{BB962C8B-B14F-4D97-AF65-F5344CB8AC3E}">
        <p14:creationId xmlns:p14="http://schemas.microsoft.com/office/powerpoint/2010/main" val="323150521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Nucleosynthesis</a:t>
            </a:r>
            <a:r>
              <a:rPr lang="en-US" b="1" dirty="0" smtClean="0"/>
              <a:t>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hlinkClick r:id="rId2" tooltip="Supernova nucleosynthesis"/>
              </a:rPr>
              <a:t>Supernova </a:t>
            </a:r>
            <a:r>
              <a:rPr lang="en-US" dirty="0" err="1" smtClean="0">
                <a:hlinkClick r:id="rId2" tooltip="Supernova nucleosynthesis"/>
              </a:rPr>
              <a:t>nucleosynthesis</a:t>
            </a:r>
            <a:r>
              <a:rPr lang="en-US" dirty="0" smtClean="0"/>
              <a:t> within exploding stars by fusing carbon and oxygen is responsible for the abundances of elements between </a:t>
            </a:r>
            <a:r>
              <a:rPr lang="en-US" dirty="0" smtClean="0">
                <a:hlinkClick r:id="rId3" tooltip="Magnesium"/>
              </a:rPr>
              <a:t>magnesium</a:t>
            </a:r>
            <a:r>
              <a:rPr lang="en-US" dirty="0" smtClean="0"/>
              <a:t> (atomic number 12) and </a:t>
            </a:r>
            <a:r>
              <a:rPr lang="en-US" dirty="0" smtClean="0">
                <a:hlinkClick r:id="rId4" tooltip="Nickel"/>
              </a:rPr>
              <a:t>nickel</a:t>
            </a:r>
            <a:r>
              <a:rPr lang="en-US" dirty="0" smtClean="0"/>
              <a:t> (atomic number 28). Supernova </a:t>
            </a:r>
            <a:r>
              <a:rPr lang="en-US" dirty="0" err="1" smtClean="0"/>
              <a:t>nucleosynthesis</a:t>
            </a:r>
            <a:r>
              <a:rPr lang="en-US" dirty="0" smtClean="0"/>
              <a:t> is also thought to be responsible for the creation of rarer elements heavier than iron and nickel, in the last few seconds of a </a:t>
            </a:r>
            <a:r>
              <a:rPr lang="en-US" dirty="0" smtClean="0">
                <a:hlinkClick r:id="rId5" tooltip="Type II supernova"/>
              </a:rPr>
              <a:t>type II supernova</a:t>
            </a:r>
            <a:r>
              <a:rPr lang="en-US" dirty="0" smtClean="0"/>
              <a:t> event. The synthesis of these heavier elements absorbs energy (</a:t>
            </a:r>
            <a:r>
              <a:rPr lang="en-US" dirty="0" smtClean="0">
                <a:hlinkClick r:id="rId6" tooltip="Endothermic"/>
              </a:rPr>
              <a:t>endothermic</a:t>
            </a:r>
            <a:r>
              <a:rPr lang="en-US" dirty="0" smtClean="0"/>
              <a:t>) as they are created, from the energy produced during the supernova explosion. Some of those elements are created from the absorption of multiple neutrons (the </a:t>
            </a:r>
            <a:r>
              <a:rPr lang="en-US" dirty="0" smtClean="0">
                <a:hlinkClick r:id="rId7" tooltip="R process"/>
              </a:rPr>
              <a:t>R process</a:t>
            </a:r>
            <a:r>
              <a:rPr lang="en-US" dirty="0" smtClean="0"/>
              <a:t>) in the period of a few seconds during the explosion. The elements formed in supernovas include the heaviest elements known, such as the long-lived elements uranium and thorium.</a:t>
            </a:r>
          </a:p>
        </p:txBody>
      </p:sp>
    </p:spTree>
    <p:extLst>
      <p:ext uri="{BB962C8B-B14F-4D97-AF65-F5344CB8AC3E}">
        <p14:creationId xmlns:p14="http://schemas.microsoft.com/office/powerpoint/2010/main" val="254260648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Nucleosynthesis</a:t>
            </a:r>
            <a:r>
              <a:rPr lang="en-US" b="1" dirty="0" smtClean="0"/>
              <a:t>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hlinkClick r:id="rId2" tooltip="Cosmic ray spallation"/>
              </a:rPr>
              <a:t>Cosmic ray spallation</a:t>
            </a:r>
            <a:r>
              <a:rPr lang="en-US" dirty="0" smtClean="0"/>
              <a:t>, caused when </a:t>
            </a:r>
            <a:r>
              <a:rPr lang="en-US" dirty="0" smtClean="0">
                <a:hlinkClick r:id="rId3" tooltip="Cosmic rays"/>
              </a:rPr>
              <a:t>cosmic rays</a:t>
            </a:r>
            <a:r>
              <a:rPr lang="en-US" dirty="0" smtClean="0"/>
              <a:t> impact the interstellar medium and fragment larger atomic species, is a significant source of the lighter nuclei, particularly </a:t>
            </a:r>
            <a:r>
              <a:rPr lang="en-US" baseline="30000" dirty="0" smtClean="0"/>
              <a:t>3</a:t>
            </a:r>
            <a:r>
              <a:rPr lang="en-US" dirty="0" smtClean="0"/>
              <a:t>He, </a:t>
            </a:r>
            <a:r>
              <a:rPr lang="en-US" baseline="30000" dirty="0" smtClean="0"/>
              <a:t>9</a:t>
            </a:r>
            <a:r>
              <a:rPr lang="en-US" dirty="0" smtClean="0"/>
              <a:t>Be and </a:t>
            </a:r>
            <a:r>
              <a:rPr lang="en-US" baseline="30000" dirty="0" smtClean="0"/>
              <a:t>10,11</a:t>
            </a:r>
            <a:r>
              <a:rPr lang="en-US" dirty="0" smtClean="0"/>
              <a:t>B, that are not created by stellar </a:t>
            </a:r>
            <a:r>
              <a:rPr lang="en-US" dirty="0" err="1" smtClean="0"/>
              <a:t>nucleosynthesis</a:t>
            </a:r>
            <a:r>
              <a:rPr lang="en-US" dirty="0" smtClean="0"/>
              <a:t>.</a:t>
            </a:r>
          </a:p>
        </p:txBody>
      </p:sp>
    </p:spTree>
    <p:extLst>
      <p:ext uri="{BB962C8B-B14F-4D97-AF65-F5344CB8AC3E}">
        <p14:creationId xmlns:p14="http://schemas.microsoft.com/office/powerpoint/2010/main" val="356342551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Nucleosynthesis</a:t>
            </a:r>
            <a:r>
              <a:rPr lang="en-US" b="1" dirty="0" smtClean="0"/>
              <a:t>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addition to the fusion processes responsible for the growing abundances of elements in the universe, a few minor natural processes continue to produce very small numbers of new nuclides on Earth. These nuclides contribute little to their abundances, but may account for the presence of specific new nuclei. These nuclides are produced via </a:t>
            </a:r>
            <a:r>
              <a:rPr lang="en-US" dirty="0" err="1" smtClean="0">
                <a:hlinkClick r:id="rId2" tooltip="Radiogenesis"/>
              </a:rPr>
              <a:t>radiogenesis</a:t>
            </a:r>
            <a:r>
              <a:rPr lang="en-US" dirty="0" smtClean="0"/>
              <a:t> (decay) of long-lived, heavy, primordial radionuclides such as uranium and thorium. Cosmic ray bombardment of elements on Earth also contribute to the presence of rare, short-lived atomic species called </a:t>
            </a:r>
            <a:r>
              <a:rPr lang="en-US" dirty="0" err="1" smtClean="0">
                <a:hlinkClick r:id="rId3" tooltip="Cosmogenic nuclide"/>
              </a:rPr>
              <a:t>cosmogenic</a:t>
            </a:r>
            <a:r>
              <a:rPr lang="en-US" dirty="0" smtClean="0">
                <a:hlinkClick r:id="rId3" tooltip="Cosmogenic nuclide"/>
              </a:rPr>
              <a:t> nuclides</a:t>
            </a:r>
            <a:r>
              <a:rPr lang="en-US" dirty="0" smtClean="0"/>
              <a:t>.</a:t>
            </a:r>
            <a:endParaRPr lang="en-US" dirty="0"/>
          </a:p>
        </p:txBody>
      </p:sp>
    </p:spTree>
    <p:extLst>
      <p:ext uri="{BB962C8B-B14F-4D97-AF65-F5344CB8AC3E}">
        <p14:creationId xmlns:p14="http://schemas.microsoft.com/office/powerpoint/2010/main" val="40686234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General relativity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General relativity</a:t>
            </a:r>
            <a:r>
              <a:rPr lang="en-US" dirty="0" smtClean="0"/>
              <a:t>, or the </a:t>
            </a:r>
            <a:r>
              <a:rPr lang="en-US" b="1" dirty="0" smtClean="0"/>
              <a:t>general theory of relativity</a:t>
            </a:r>
            <a:r>
              <a:rPr lang="en-US" dirty="0" smtClean="0"/>
              <a:t>, is the </a:t>
            </a:r>
            <a:r>
              <a:rPr lang="en-US" dirty="0" smtClean="0">
                <a:hlinkClick r:id="rId2" tooltip="Differential geometry"/>
              </a:rPr>
              <a:t>geometric</a:t>
            </a:r>
            <a:r>
              <a:rPr lang="en-US" dirty="0" smtClean="0"/>
              <a:t> </a:t>
            </a:r>
            <a:r>
              <a:rPr lang="en-US" dirty="0" smtClean="0">
                <a:hlinkClick r:id="rId3" tooltip="Theoretical physics"/>
              </a:rPr>
              <a:t>theory</a:t>
            </a:r>
            <a:r>
              <a:rPr lang="en-US" dirty="0" smtClean="0"/>
              <a:t> of </a:t>
            </a:r>
            <a:r>
              <a:rPr lang="en-US" dirty="0" smtClean="0">
                <a:hlinkClick r:id="rId4" tooltip="Gravitation"/>
              </a:rPr>
              <a:t>gravitation</a:t>
            </a:r>
            <a:r>
              <a:rPr lang="en-US" dirty="0" smtClean="0"/>
              <a:t> published by </a:t>
            </a:r>
            <a:r>
              <a:rPr lang="en-US" dirty="0" smtClean="0">
                <a:hlinkClick r:id="rId5" tooltip="Albert Einstein"/>
              </a:rPr>
              <a:t>Albert Einstein</a:t>
            </a:r>
            <a:r>
              <a:rPr lang="en-US" dirty="0" smtClean="0"/>
              <a:t> in 1916 and the current description of gravitation in </a:t>
            </a:r>
            <a:r>
              <a:rPr lang="en-US" dirty="0" smtClean="0">
                <a:hlinkClick r:id="rId6" tooltip="Modern physics"/>
              </a:rPr>
              <a:t>modern physics</a:t>
            </a:r>
            <a:r>
              <a:rPr lang="en-US" dirty="0" smtClean="0"/>
              <a:t>. General relativity generalizes </a:t>
            </a:r>
            <a:r>
              <a:rPr lang="en-US" dirty="0" smtClean="0">
                <a:hlinkClick r:id="rId7" tooltip="Special relativity"/>
              </a:rPr>
              <a:t>special relativity</a:t>
            </a:r>
            <a:r>
              <a:rPr lang="en-US" dirty="0" smtClean="0"/>
              <a:t> and </a:t>
            </a:r>
            <a:r>
              <a:rPr lang="en-US" dirty="0" smtClean="0">
                <a:hlinkClick r:id="rId8" tooltip="Newton's law of universal gravitation"/>
              </a:rPr>
              <a:t>Newton's law of universal gravitation</a:t>
            </a:r>
            <a:r>
              <a:rPr lang="en-US" dirty="0" smtClean="0"/>
              <a:t>, providing a unified description of gravity as a geometric property of </a:t>
            </a:r>
            <a:r>
              <a:rPr lang="en-US" dirty="0" smtClean="0">
                <a:hlinkClick r:id="rId9" tooltip="Space"/>
              </a:rPr>
              <a:t>space</a:t>
            </a:r>
            <a:r>
              <a:rPr lang="en-US" dirty="0" smtClean="0"/>
              <a:t> and </a:t>
            </a:r>
            <a:r>
              <a:rPr lang="en-US" dirty="0" smtClean="0">
                <a:hlinkClick r:id="rId10" tooltip="Time in physics"/>
              </a:rPr>
              <a:t>time</a:t>
            </a:r>
            <a:r>
              <a:rPr lang="en-US" dirty="0" smtClean="0"/>
              <a:t>, or </a:t>
            </a:r>
            <a:r>
              <a:rPr lang="en-US" dirty="0" err="1" smtClean="0">
                <a:hlinkClick r:id="rId11" tooltip="Spacetime"/>
              </a:rPr>
              <a:t>spacetime</a:t>
            </a:r>
            <a:r>
              <a:rPr lang="en-US" dirty="0" smtClean="0"/>
              <a:t>. In particular, the </a:t>
            </a:r>
            <a:r>
              <a:rPr lang="en-US" dirty="0" smtClean="0">
                <a:hlinkClick r:id="rId12" tooltip="Curvature"/>
              </a:rPr>
              <a:t>curvature</a:t>
            </a:r>
            <a:r>
              <a:rPr lang="en-US" dirty="0" smtClean="0"/>
              <a:t> of </a:t>
            </a:r>
            <a:r>
              <a:rPr lang="en-US" dirty="0" err="1" smtClean="0"/>
              <a:t>spacetime</a:t>
            </a:r>
            <a:r>
              <a:rPr lang="en-US" dirty="0" smtClean="0"/>
              <a:t> is directly related to the </a:t>
            </a:r>
            <a:r>
              <a:rPr lang="en-US" dirty="0" smtClean="0">
                <a:hlinkClick r:id="rId13" tooltip="Energy"/>
              </a:rPr>
              <a:t>energy</a:t>
            </a:r>
            <a:r>
              <a:rPr lang="en-US" dirty="0" smtClean="0"/>
              <a:t> and </a:t>
            </a:r>
            <a:r>
              <a:rPr lang="en-US" dirty="0" smtClean="0">
                <a:hlinkClick r:id="rId14" tooltip="Momentum"/>
              </a:rPr>
              <a:t>momentum</a:t>
            </a:r>
            <a:r>
              <a:rPr lang="en-US" dirty="0" smtClean="0"/>
              <a:t> of whatever </a:t>
            </a:r>
            <a:r>
              <a:rPr lang="en-US" dirty="0" smtClean="0">
                <a:hlinkClick r:id="rId15" tooltip="Matter"/>
              </a:rPr>
              <a:t>matter</a:t>
            </a:r>
            <a:r>
              <a:rPr lang="en-US" dirty="0" smtClean="0"/>
              <a:t> and </a:t>
            </a:r>
            <a:r>
              <a:rPr lang="en-US" dirty="0" smtClean="0">
                <a:hlinkClick r:id="rId16" tooltip="Radiation"/>
              </a:rPr>
              <a:t>radiation</a:t>
            </a:r>
            <a:r>
              <a:rPr lang="en-US" dirty="0" smtClean="0"/>
              <a:t> are present. The relation is specified by the </a:t>
            </a:r>
            <a:r>
              <a:rPr lang="en-US" dirty="0" smtClean="0">
                <a:hlinkClick r:id="rId17" tooltip="Einstein field equations"/>
              </a:rPr>
              <a:t>Einstein field equations</a:t>
            </a:r>
            <a:r>
              <a:rPr lang="en-US" dirty="0" smtClean="0"/>
              <a:t>, a system of </a:t>
            </a:r>
            <a:r>
              <a:rPr lang="en-US" dirty="0" smtClean="0">
                <a:hlinkClick r:id="rId18" tooltip="Partial differential equation"/>
              </a:rPr>
              <a:t>partial differential equations</a:t>
            </a:r>
            <a:r>
              <a:rPr lang="en-US" dirty="0" smtClean="0"/>
              <a:t>.</a:t>
            </a:r>
          </a:p>
        </p:txBody>
      </p:sp>
    </p:spTree>
    <p:extLst>
      <p:ext uri="{BB962C8B-B14F-4D97-AF65-F5344CB8AC3E}">
        <p14:creationId xmlns:p14="http://schemas.microsoft.com/office/powerpoint/2010/main" val="299427629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relativity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Some predictions of general relativity differ significantly from those of classical physics, especially concerning the passage of time, the geometry of space, the motion of bodies in </a:t>
            </a:r>
            <a:r>
              <a:rPr lang="en-US" dirty="0" smtClean="0">
                <a:hlinkClick r:id="rId2" tooltip="Free fall"/>
              </a:rPr>
              <a:t>free fall</a:t>
            </a:r>
            <a:r>
              <a:rPr lang="en-US" dirty="0" smtClean="0"/>
              <a:t>, and the propagation of light. Examples of such differences include </a:t>
            </a:r>
            <a:r>
              <a:rPr lang="en-US" dirty="0" smtClean="0">
                <a:hlinkClick r:id="rId3" tooltip="Gravitational time dilation"/>
              </a:rPr>
              <a:t>gravitational time dilation</a:t>
            </a:r>
            <a:r>
              <a:rPr lang="en-US" dirty="0" smtClean="0"/>
              <a:t>, </a:t>
            </a:r>
            <a:r>
              <a:rPr lang="en-US" dirty="0" smtClean="0">
                <a:hlinkClick r:id="rId4" tooltip="Gravitational lens"/>
              </a:rPr>
              <a:t>gravitational lensing</a:t>
            </a:r>
            <a:r>
              <a:rPr lang="en-US" dirty="0" smtClean="0"/>
              <a:t>, the </a:t>
            </a:r>
            <a:r>
              <a:rPr lang="en-US" dirty="0" smtClean="0">
                <a:hlinkClick r:id="rId5" tooltip="Gravitational redshift"/>
              </a:rPr>
              <a:t>gravitational redshift</a:t>
            </a:r>
            <a:r>
              <a:rPr lang="en-US" dirty="0" smtClean="0"/>
              <a:t> of light, and the </a:t>
            </a:r>
            <a:r>
              <a:rPr lang="en-US" dirty="0" smtClean="0">
                <a:hlinkClick r:id="rId6" tooltip="Shapiro delay"/>
              </a:rPr>
              <a:t>gravitational time delay</a:t>
            </a:r>
            <a:r>
              <a:rPr lang="en-US" dirty="0" smtClean="0"/>
              <a:t>. The predictions of general relativity have been </a:t>
            </a:r>
            <a:r>
              <a:rPr lang="en-US" dirty="0" smtClean="0">
                <a:hlinkClick r:id="rId7" tooltip="Tests of general relativity"/>
              </a:rPr>
              <a:t>confirmed</a:t>
            </a:r>
            <a:r>
              <a:rPr lang="en-US" dirty="0" smtClean="0"/>
              <a:t> in all observations and experiments to date. Although general relativity is </a:t>
            </a:r>
            <a:r>
              <a:rPr lang="en-US" dirty="0" smtClean="0">
                <a:hlinkClick r:id="rId8" tooltip="Alternatives to general relativity"/>
              </a:rPr>
              <a:t>not the only relativistic theory of gravity</a:t>
            </a:r>
            <a:r>
              <a:rPr lang="en-US" dirty="0" smtClean="0"/>
              <a:t>, it is the </a:t>
            </a:r>
            <a:r>
              <a:rPr lang="en-US" dirty="0" smtClean="0">
                <a:hlinkClick r:id="rId9" tooltip="Occam's razor"/>
              </a:rPr>
              <a:t>simplest theory</a:t>
            </a:r>
            <a:r>
              <a:rPr lang="en-US" dirty="0" smtClean="0"/>
              <a:t> that is consistent with experimental data. However, unanswered questions remain, the most fundamental being how general relativity can be reconciled with the laws of </a:t>
            </a:r>
            <a:r>
              <a:rPr lang="en-US" dirty="0" smtClean="0">
                <a:hlinkClick r:id="rId10" tooltip="Quantum mechanics"/>
              </a:rPr>
              <a:t>quantum physics</a:t>
            </a:r>
            <a:r>
              <a:rPr lang="en-US" dirty="0" smtClean="0"/>
              <a:t> to produce a complete and self-consistent theory of </a:t>
            </a:r>
            <a:r>
              <a:rPr lang="en-US" dirty="0" smtClean="0">
                <a:hlinkClick r:id="rId11" tooltip="Quantum gravity"/>
              </a:rPr>
              <a:t>quantum gravity</a:t>
            </a:r>
            <a:r>
              <a:rPr lang="en-US" dirty="0" smtClean="0"/>
              <a:t>.</a:t>
            </a:r>
          </a:p>
        </p:txBody>
      </p:sp>
    </p:spTree>
    <p:extLst>
      <p:ext uri="{BB962C8B-B14F-4D97-AF65-F5344CB8AC3E}">
        <p14:creationId xmlns:p14="http://schemas.microsoft.com/office/powerpoint/2010/main" val="148992044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relativity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Einstein's theory has important astrophysical implications. For example, it implies the existence of </a:t>
            </a:r>
            <a:r>
              <a:rPr lang="en-US" dirty="0" smtClean="0">
                <a:hlinkClick r:id="rId2" tooltip="Black hole"/>
              </a:rPr>
              <a:t>black holes</a:t>
            </a:r>
            <a:r>
              <a:rPr lang="en-US" dirty="0" smtClean="0"/>
              <a:t>—regions of space in which space and time are distorted in such a way that nothing, not even light, can escape—as an end-state for massive </a:t>
            </a:r>
            <a:r>
              <a:rPr lang="en-US" dirty="0" smtClean="0">
                <a:hlinkClick r:id="rId3" tooltip="Star"/>
              </a:rPr>
              <a:t>stars</a:t>
            </a:r>
            <a:r>
              <a:rPr lang="en-US" dirty="0" smtClean="0"/>
              <a:t>. There is ample evidence that the intense </a:t>
            </a:r>
            <a:r>
              <a:rPr lang="en-US" dirty="0" smtClean="0">
                <a:hlinkClick r:id="rId4" tooltip="Radiation"/>
              </a:rPr>
              <a:t>radiation</a:t>
            </a:r>
            <a:r>
              <a:rPr lang="en-US" dirty="0" smtClean="0"/>
              <a:t> emitted by certain kinds of astronomical objects is due to black holes; for example, </a:t>
            </a:r>
            <a:r>
              <a:rPr lang="en-US" dirty="0" err="1" smtClean="0">
                <a:hlinkClick r:id="rId5" tooltip="Microquasar"/>
              </a:rPr>
              <a:t>microquasars</a:t>
            </a:r>
            <a:r>
              <a:rPr lang="en-US" dirty="0" smtClean="0"/>
              <a:t> and </a:t>
            </a:r>
            <a:r>
              <a:rPr lang="en-US" dirty="0" smtClean="0">
                <a:hlinkClick r:id="rId6" tooltip="Active galactic nucleus"/>
              </a:rPr>
              <a:t>active galactic nuclei</a:t>
            </a:r>
            <a:r>
              <a:rPr lang="en-US" dirty="0" smtClean="0"/>
              <a:t> result from the presence of </a:t>
            </a:r>
            <a:r>
              <a:rPr lang="en-US" dirty="0" smtClean="0">
                <a:hlinkClick r:id="rId7" tooltip="Stellar black hole"/>
              </a:rPr>
              <a:t>stellar black holes</a:t>
            </a:r>
            <a:r>
              <a:rPr lang="en-US" dirty="0" smtClean="0"/>
              <a:t> and black holes of a </a:t>
            </a:r>
            <a:r>
              <a:rPr lang="en-US" dirty="0" smtClean="0">
                <a:hlinkClick r:id="rId8" tooltip="Supermassive black hole"/>
              </a:rPr>
              <a:t>much more massive type</a:t>
            </a:r>
            <a:r>
              <a:rPr lang="en-US" dirty="0" smtClean="0"/>
              <a:t>, respectively. The bending of light by gravity can lead to the phenomenon of </a:t>
            </a:r>
            <a:r>
              <a:rPr lang="en-US" dirty="0" smtClean="0">
                <a:hlinkClick r:id="rId9" tooltip="Gravitational lens"/>
              </a:rPr>
              <a:t>gravitational lensing</a:t>
            </a:r>
            <a:r>
              <a:rPr lang="en-US" dirty="0" smtClean="0"/>
              <a:t>, in which multiple images of the same distant astronomical object are visible in the sky. General relativity also predicts the existence of </a:t>
            </a:r>
            <a:r>
              <a:rPr lang="en-US" dirty="0" smtClean="0">
                <a:hlinkClick r:id="rId10" tooltip="Gravitational wave"/>
              </a:rPr>
              <a:t>gravitational waves</a:t>
            </a:r>
            <a:r>
              <a:rPr lang="en-US" dirty="0" smtClean="0"/>
              <a:t>, which have since been observed indirectly; a direct measurement is the aim of projects such as </a:t>
            </a:r>
            <a:r>
              <a:rPr lang="en-US" dirty="0" smtClean="0">
                <a:hlinkClick r:id="rId11" tooltip="LIGO"/>
              </a:rPr>
              <a:t>LIGO</a:t>
            </a:r>
            <a:r>
              <a:rPr lang="en-US" dirty="0" smtClean="0"/>
              <a:t> and NASA/ESA </a:t>
            </a:r>
            <a:r>
              <a:rPr lang="en-US" dirty="0" smtClean="0">
                <a:hlinkClick r:id="rId12" tooltip="Laser Interferometer Space Antenna"/>
              </a:rPr>
              <a:t>Laser Interferometer Space Antenna</a:t>
            </a:r>
            <a:r>
              <a:rPr lang="en-US" dirty="0" smtClean="0"/>
              <a:t> and various </a:t>
            </a:r>
            <a:r>
              <a:rPr lang="en-US" dirty="0" smtClean="0">
                <a:hlinkClick r:id="rId13" tooltip="Pulsar timing array"/>
              </a:rPr>
              <a:t>pulsar timing arrays</a:t>
            </a:r>
            <a:r>
              <a:rPr lang="en-US" dirty="0" smtClean="0"/>
              <a:t>. In addition, general relativity is the basis of current </a:t>
            </a:r>
            <a:r>
              <a:rPr lang="en-US" dirty="0" smtClean="0">
                <a:hlinkClick r:id="rId14" tooltip="Physical cosmology"/>
              </a:rPr>
              <a:t>cosmological</a:t>
            </a:r>
            <a:r>
              <a:rPr lang="en-US" dirty="0" smtClean="0"/>
              <a:t> models of a consistently </a:t>
            </a:r>
            <a:r>
              <a:rPr lang="en-US" dirty="0" smtClean="0">
                <a:hlinkClick r:id="rId15" tooltip="Metric expansion of space"/>
              </a:rPr>
              <a:t>expanding universe</a:t>
            </a:r>
            <a:r>
              <a:rPr lang="en-US" dirty="0" smtClean="0"/>
              <a:t>.</a:t>
            </a:r>
          </a:p>
        </p:txBody>
      </p:sp>
    </p:spTree>
    <p:extLst>
      <p:ext uri="{BB962C8B-B14F-4D97-AF65-F5344CB8AC3E}">
        <p14:creationId xmlns:p14="http://schemas.microsoft.com/office/powerpoint/2010/main" val="39417434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relativity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355" y="2362200"/>
            <a:ext cx="8035045" cy="3200399"/>
          </a:xfrm>
        </p:spPr>
      </p:pic>
    </p:spTree>
    <p:extLst>
      <p:ext uri="{BB962C8B-B14F-4D97-AF65-F5344CB8AC3E}">
        <p14:creationId xmlns:p14="http://schemas.microsoft.com/office/powerpoint/2010/main" val="267884689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relativity (continued)</a:t>
            </a:r>
            <a:endParaRPr lang="en-US" dirty="0"/>
          </a:p>
        </p:txBody>
      </p:sp>
      <p:sp>
        <p:nvSpPr>
          <p:cNvPr id="3" name="Content Placeholder 2"/>
          <p:cNvSpPr>
            <a:spLocks noGrp="1"/>
          </p:cNvSpPr>
          <p:nvPr>
            <p:ph idx="1"/>
          </p:nvPr>
        </p:nvSpPr>
        <p:spPr/>
        <p:txBody>
          <a:bodyPr/>
          <a:lstStyle/>
          <a:p>
            <a:pPr marL="0" indent="0">
              <a:buNone/>
            </a:pPr>
            <a:r>
              <a:rPr lang="en-US" dirty="0" smtClean="0"/>
              <a:t>Lambda – term accounts for the dark matter and the dark energy</a:t>
            </a:r>
            <a:endParaRPr lang="en-US" dirty="0"/>
          </a:p>
        </p:txBody>
      </p:sp>
    </p:spTree>
    <p:extLst>
      <p:ext uri="{BB962C8B-B14F-4D97-AF65-F5344CB8AC3E}">
        <p14:creationId xmlns:p14="http://schemas.microsoft.com/office/powerpoint/2010/main" val="265307606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principle:</a:t>
            </a:r>
            <a:endParaRPr lang="en-US" dirty="0"/>
          </a:p>
        </p:txBody>
      </p:sp>
      <p:sp>
        <p:nvSpPr>
          <p:cNvPr id="3" name="Content Placeholder 2"/>
          <p:cNvSpPr>
            <a:spLocks noGrp="1"/>
          </p:cNvSpPr>
          <p:nvPr>
            <p:ph idx="1"/>
          </p:nvPr>
        </p:nvSpPr>
        <p:spPr/>
        <p:txBody>
          <a:bodyPr/>
          <a:lstStyle/>
          <a:p>
            <a:pPr marL="0" indent="0">
              <a:buNone/>
            </a:pPr>
            <a:r>
              <a:rPr lang="en-US" dirty="0" smtClean="0"/>
              <a:t>Inertial mass = gravitational mass</a:t>
            </a:r>
            <a:endParaRPr lang="en-US" dirty="0"/>
          </a:p>
        </p:txBody>
      </p:sp>
    </p:spTree>
    <p:extLst>
      <p:ext uri="{BB962C8B-B14F-4D97-AF65-F5344CB8AC3E}">
        <p14:creationId xmlns:p14="http://schemas.microsoft.com/office/powerpoint/2010/main" val="32414325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Black hole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a:t>
            </a:r>
            <a:r>
              <a:rPr lang="en-US" b="1" dirty="0" smtClean="0"/>
              <a:t>black hole</a:t>
            </a:r>
            <a:r>
              <a:rPr lang="en-US" dirty="0" smtClean="0"/>
              <a:t> is a region of </a:t>
            </a:r>
            <a:r>
              <a:rPr lang="en-US" dirty="0" err="1" smtClean="0">
                <a:hlinkClick r:id="rId2" tooltip="Spacetime"/>
              </a:rPr>
              <a:t>spacetime</a:t>
            </a:r>
            <a:r>
              <a:rPr lang="en-US" dirty="0" smtClean="0"/>
              <a:t> where </a:t>
            </a:r>
            <a:r>
              <a:rPr lang="en-US" dirty="0" smtClean="0">
                <a:hlinkClick r:id="rId3" tooltip="Gravity"/>
              </a:rPr>
              <a:t>gravity</a:t>
            </a:r>
            <a:r>
              <a:rPr lang="en-US" dirty="0" smtClean="0"/>
              <a:t> is so strong that no </a:t>
            </a:r>
            <a:r>
              <a:rPr lang="en-US" dirty="0" smtClean="0">
                <a:hlinkClick r:id="rId4" tooltip="Particle"/>
              </a:rPr>
              <a:t>particle</a:t>
            </a:r>
            <a:r>
              <a:rPr lang="en-US" dirty="0" smtClean="0"/>
              <a:t> or </a:t>
            </a:r>
            <a:r>
              <a:rPr lang="en-US" dirty="0" smtClean="0">
                <a:hlinkClick r:id="rId5" tooltip="Light ray"/>
              </a:rPr>
              <a:t>light ray</a:t>
            </a:r>
            <a:r>
              <a:rPr lang="en-US" dirty="0" smtClean="0"/>
              <a:t> entering that region can ever escape from it. The theory of </a:t>
            </a:r>
            <a:r>
              <a:rPr lang="en-US" dirty="0" smtClean="0">
                <a:hlinkClick r:id="rId6" tooltip="General relativity"/>
              </a:rPr>
              <a:t>general relativity</a:t>
            </a:r>
            <a:r>
              <a:rPr lang="en-US" dirty="0" smtClean="0"/>
              <a:t> predicts that a sufficiently compact </a:t>
            </a:r>
            <a:r>
              <a:rPr lang="en-US" dirty="0" smtClean="0">
                <a:hlinkClick r:id="rId7" tooltip="Mass"/>
              </a:rPr>
              <a:t>mass</a:t>
            </a:r>
            <a:r>
              <a:rPr lang="en-US" dirty="0" smtClean="0"/>
              <a:t> will deform </a:t>
            </a:r>
            <a:r>
              <a:rPr lang="en-US" dirty="0" err="1" smtClean="0"/>
              <a:t>spacetime</a:t>
            </a:r>
            <a:r>
              <a:rPr lang="en-US" dirty="0" smtClean="0"/>
              <a:t> to form a black hole. The boundary of the region from which no escape is possible is called the </a:t>
            </a:r>
            <a:r>
              <a:rPr lang="en-US" dirty="0" smtClean="0">
                <a:hlinkClick r:id="rId8" tooltip="Event horizon"/>
              </a:rPr>
              <a:t>event horizon</a:t>
            </a:r>
            <a:r>
              <a:rPr lang="en-US" dirty="0" smtClean="0"/>
              <a:t>. Although crossing the event horizon has enormous effect on the fate of the object crossing it, it appears to have no locally detectable features. In many ways a black hole acts like an ideal </a:t>
            </a:r>
            <a:r>
              <a:rPr lang="en-US" dirty="0" smtClean="0">
                <a:hlinkClick r:id="rId9" tooltip="Black body"/>
              </a:rPr>
              <a:t>black body</a:t>
            </a:r>
            <a:r>
              <a:rPr lang="en-US" dirty="0" smtClean="0"/>
              <a:t>, as it reflects no light. Moreover, </a:t>
            </a:r>
            <a:r>
              <a:rPr lang="en-US" dirty="0" smtClean="0">
                <a:hlinkClick r:id="rId10" tooltip="Quantum field theory in curved spacetime"/>
              </a:rPr>
              <a:t>quantum field theory in curved </a:t>
            </a:r>
            <a:r>
              <a:rPr lang="en-US" dirty="0" err="1" smtClean="0">
                <a:hlinkClick r:id="rId10" tooltip="Quantum field theory in curved spacetime"/>
              </a:rPr>
              <a:t>spacetime</a:t>
            </a:r>
            <a:r>
              <a:rPr lang="en-US" dirty="0" smtClean="0"/>
              <a:t> predicts that event horizons emit </a:t>
            </a:r>
            <a:r>
              <a:rPr lang="en-US" dirty="0" smtClean="0">
                <a:hlinkClick r:id="rId11" tooltip="Hawking radiation"/>
              </a:rPr>
              <a:t>Hawking radiation</a:t>
            </a:r>
            <a:r>
              <a:rPr lang="en-US" dirty="0" smtClean="0"/>
              <a:t>, with </a:t>
            </a:r>
            <a:r>
              <a:rPr lang="en-US" dirty="0" smtClean="0">
                <a:hlinkClick r:id="rId12" tooltip="Thermal radiation"/>
              </a:rPr>
              <a:t>the same spectrum</a:t>
            </a:r>
            <a:r>
              <a:rPr lang="en-US" dirty="0" smtClean="0"/>
              <a:t> as a black body of a temperature inversely proportional to its mass. This temperature is on the order of billionths of a kelvin for </a:t>
            </a:r>
            <a:r>
              <a:rPr lang="en-US" dirty="0" smtClean="0">
                <a:hlinkClick r:id="rId13" tooltip="Stellar black hole"/>
              </a:rPr>
              <a:t>black holes of stellar mass</a:t>
            </a:r>
            <a:r>
              <a:rPr lang="en-US" dirty="0" smtClean="0"/>
              <a:t>, making it essentially impossible to observe.</a:t>
            </a:r>
          </a:p>
        </p:txBody>
      </p:sp>
    </p:spTree>
    <p:extLst>
      <p:ext uri="{BB962C8B-B14F-4D97-AF65-F5344CB8AC3E}">
        <p14:creationId xmlns:p14="http://schemas.microsoft.com/office/powerpoint/2010/main" val="70121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Schrödinger's </a:t>
            </a:r>
            <a:r>
              <a:rPr lang="en-US" b="1" dirty="0" smtClean="0"/>
              <a:t>cat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Schrödinger's cat</a:t>
            </a:r>
            <a:r>
              <a:rPr lang="en-US" dirty="0"/>
              <a:t> is a </a:t>
            </a:r>
            <a:r>
              <a:rPr lang="en-US" dirty="0">
                <a:hlinkClick r:id="rId2" tooltip="Thought experiment"/>
              </a:rPr>
              <a:t>thought experiment</a:t>
            </a:r>
            <a:r>
              <a:rPr lang="en-US" dirty="0"/>
              <a:t>, sometimes described as a </a:t>
            </a:r>
            <a:r>
              <a:rPr lang="en-US" dirty="0">
                <a:hlinkClick r:id="rId3" tooltip="Paradox"/>
              </a:rPr>
              <a:t>paradox</a:t>
            </a:r>
            <a:r>
              <a:rPr lang="en-US" dirty="0"/>
              <a:t>, devised by Austrian physicist </a:t>
            </a:r>
            <a:r>
              <a:rPr lang="en-US" dirty="0">
                <a:hlinkClick r:id="rId4" tooltip="Erwin Schrödinger"/>
              </a:rPr>
              <a:t>Erwin Schrödinger</a:t>
            </a:r>
            <a:r>
              <a:rPr lang="en-US" dirty="0"/>
              <a:t> in 1935. It illustrates what he saw as the problem of the </a:t>
            </a:r>
            <a:r>
              <a:rPr lang="en-US" dirty="0">
                <a:hlinkClick r:id="rId5" tooltip="Copenhagen interpretation"/>
              </a:rPr>
              <a:t>Copenhagen interpretation</a:t>
            </a:r>
            <a:r>
              <a:rPr lang="en-US" dirty="0"/>
              <a:t> of </a:t>
            </a:r>
            <a:r>
              <a:rPr lang="en-US" dirty="0">
                <a:hlinkClick r:id="rId6" tooltip="Quantum mechanics"/>
              </a:rPr>
              <a:t>quantum mechanics</a:t>
            </a:r>
            <a:r>
              <a:rPr lang="en-US" dirty="0"/>
              <a:t> applied to everyday objects. The scenario presents a cat that is </a:t>
            </a:r>
            <a:r>
              <a:rPr lang="en-US" dirty="0">
                <a:hlinkClick r:id="rId7" tooltip="Quantum indeterminacy"/>
              </a:rPr>
              <a:t>randomly</a:t>
            </a:r>
            <a:r>
              <a:rPr lang="en-US" dirty="0"/>
              <a:t> put in a state where </a:t>
            </a:r>
            <a:r>
              <a:rPr lang="en-US" i="1" dirty="0"/>
              <a:t>alive</a:t>
            </a:r>
            <a:r>
              <a:rPr lang="en-US" dirty="0"/>
              <a:t> and </a:t>
            </a:r>
            <a:r>
              <a:rPr lang="en-US" i="1" dirty="0"/>
              <a:t>dead</a:t>
            </a:r>
            <a:r>
              <a:rPr lang="en-US" dirty="0"/>
              <a:t> are both possibilities, requiring further observation to determine which. The thought experiment is also often featured in theoretical discussions of the </a:t>
            </a:r>
            <a:r>
              <a:rPr lang="en-US" dirty="0">
                <a:hlinkClick r:id="rId8" tooltip="Interpretations of quantum mechanics"/>
              </a:rPr>
              <a:t>interpretations of quantum mechanics</a:t>
            </a:r>
            <a:r>
              <a:rPr lang="en-US" dirty="0"/>
              <a:t>. In the course of developing this experiment, Schrödinger coined the term </a:t>
            </a:r>
            <a:r>
              <a:rPr lang="en-US" i="1" dirty="0" err="1"/>
              <a:t>Verschränkung</a:t>
            </a:r>
            <a:r>
              <a:rPr lang="en-US" dirty="0"/>
              <a:t> (</a:t>
            </a:r>
            <a:r>
              <a:rPr lang="en-US" dirty="0">
                <a:hlinkClick r:id="rId9" tooltip="Quantum entanglement"/>
              </a:rPr>
              <a:t>entanglement</a:t>
            </a:r>
            <a:r>
              <a:rPr lang="en-US" dirty="0"/>
              <a:t>).</a:t>
            </a:r>
          </a:p>
        </p:txBody>
      </p:sp>
    </p:spTree>
    <p:extLst>
      <p:ext uri="{BB962C8B-B14F-4D97-AF65-F5344CB8AC3E}">
        <p14:creationId xmlns:p14="http://schemas.microsoft.com/office/powerpoint/2010/main" val="384216812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Black hole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Objects whose </a:t>
            </a:r>
            <a:r>
              <a:rPr lang="en-US" dirty="0" smtClean="0">
                <a:hlinkClick r:id="rId2" tooltip="Gravitational field"/>
              </a:rPr>
              <a:t>gravitational fields</a:t>
            </a:r>
            <a:r>
              <a:rPr lang="en-US" dirty="0" smtClean="0"/>
              <a:t> are too strong for light to escape were first considered in the 18th century by </a:t>
            </a:r>
            <a:r>
              <a:rPr lang="en-US" dirty="0" smtClean="0">
                <a:hlinkClick r:id="rId3" tooltip="John Michell"/>
              </a:rPr>
              <a:t>John </a:t>
            </a:r>
            <a:r>
              <a:rPr lang="en-US" dirty="0" err="1" smtClean="0">
                <a:hlinkClick r:id="rId3" tooltip="John Michell"/>
              </a:rPr>
              <a:t>Michell</a:t>
            </a:r>
            <a:r>
              <a:rPr lang="en-US" dirty="0" smtClean="0"/>
              <a:t> and </a:t>
            </a:r>
            <a:r>
              <a:rPr lang="en-US" dirty="0" smtClean="0">
                <a:hlinkClick r:id="rId4" tooltip="Pierre-Simon Laplace"/>
              </a:rPr>
              <a:t>Pierre-Simon Laplace</a:t>
            </a:r>
            <a:r>
              <a:rPr lang="en-US" dirty="0" smtClean="0"/>
              <a:t>. The first modern solution of general relativity that would characterize a black hole was found by </a:t>
            </a:r>
            <a:r>
              <a:rPr lang="en-US" dirty="0" smtClean="0">
                <a:hlinkClick r:id="rId5" tooltip="Karl Schwarzschild"/>
              </a:rPr>
              <a:t>Karl Schwarzschild</a:t>
            </a:r>
            <a:r>
              <a:rPr lang="en-US" dirty="0" smtClean="0"/>
              <a:t> in 1916, although its interpretation as a region of space from which nothing can escape was first published by </a:t>
            </a:r>
            <a:r>
              <a:rPr lang="en-US" dirty="0" smtClean="0">
                <a:hlinkClick r:id="rId6" tooltip="David Finkelstein"/>
              </a:rPr>
              <a:t>David Finkelstein</a:t>
            </a:r>
            <a:r>
              <a:rPr lang="en-US" dirty="0" smtClean="0"/>
              <a:t> in 1958. Long considered a mathematical curiosity, it was during the 1960s that theoretical work showed black holes were a generic prediction of general relativity. The discovery of </a:t>
            </a:r>
            <a:r>
              <a:rPr lang="en-US" dirty="0" smtClean="0">
                <a:hlinkClick r:id="rId7" tooltip="Neutron star"/>
              </a:rPr>
              <a:t>neutron stars</a:t>
            </a:r>
            <a:r>
              <a:rPr lang="en-US" dirty="0" smtClean="0"/>
              <a:t> sparked interest in </a:t>
            </a:r>
            <a:r>
              <a:rPr lang="en-US" dirty="0" smtClean="0">
                <a:hlinkClick r:id="rId8" tooltip="Gravitational collapse"/>
              </a:rPr>
              <a:t>gravitationally collapsed</a:t>
            </a:r>
            <a:r>
              <a:rPr lang="en-US" dirty="0" smtClean="0"/>
              <a:t> compact objects as a possible astrophysical reality.</a:t>
            </a:r>
          </a:p>
        </p:txBody>
      </p:sp>
    </p:spTree>
    <p:extLst>
      <p:ext uri="{BB962C8B-B14F-4D97-AF65-F5344CB8AC3E}">
        <p14:creationId xmlns:p14="http://schemas.microsoft.com/office/powerpoint/2010/main" val="409877132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Black hole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Black holes of stellar mass are expected to form when very massive stars collapse at the end of their life cycle. After a black hole has formed, it can continue to grow by absorbing mass from its surroundings. By absorbing other stars and merging with other black holes, </a:t>
            </a:r>
            <a:r>
              <a:rPr lang="en-US" dirty="0" smtClean="0">
                <a:hlinkClick r:id="rId2" tooltip="Supermassive black hole"/>
              </a:rPr>
              <a:t>supermassive black holes</a:t>
            </a:r>
            <a:r>
              <a:rPr lang="en-US" dirty="0" smtClean="0"/>
              <a:t> of millions of </a:t>
            </a:r>
            <a:r>
              <a:rPr lang="en-US" dirty="0" smtClean="0">
                <a:hlinkClick r:id="rId3" tooltip="Solar mass"/>
              </a:rPr>
              <a:t>solar masses</a:t>
            </a:r>
            <a:r>
              <a:rPr lang="en-US" dirty="0" smtClean="0"/>
              <a:t> (</a:t>
            </a:r>
            <a:r>
              <a:rPr lang="en-US" i="1" dirty="0" smtClean="0">
                <a:hlinkClick r:id="rId3" tooltip="Solar mass"/>
              </a:rPr>
              <a:t>M</a:t>
            </a:r>
            <a:r>
              <a:rPr lang="en-US" baseline="-25000" dirty="0" smtClean="0">
                <a:hlinkClick r:id="rId3" tooltip="Solar mass"/>
              </a:rPr>
              <a:t>☉</a:t>
            </a:r>
            <a:r>
              <a:rPr lang="en-US" dirty="0" smtClean="0"/>
              <a:t>) may form. There is general consensus that supermassive black holes exist in the centers of most </a:t>
            </a:r>
            <a:r>
              <a:rPr lang="en-US" dirty="0" smtClean="0">
                <a:hlinkClick r:id="rId4" tooltip="Galaxy"/>
              </a:rPr>
              <a:t>galaxies</a:t>
            </a:r>
            <a:r>
              <a:rPr lang="en-US" dirty="0" smtClean="0"/>
              <a:t>.</a:t>
            </a:r>
          </a:p>
        </p:txBody>
      </p:sp>
    </p:spTree>
    <p:extLst>
      <p:ext uri="{BB962C8B-B14F-4D97-AF65-F5344CB8AC3E}">
        <p14:creationId xmlns:p14="http://schemas.microsoft.com/office/powerpoint/2010/main" val="17150541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Black hole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Despite its invisible interior, the presence of a black hole can be inferred through its interaction with other </a:t>
            </a:r>
            <a:r>
              <a:rPr lang="en-US" dirty="0" smtClean="0">
                <a:hlinkClick r:id="rId2" tooltip="Matter"/>
              </a:rPr>
              <a:t>matter</a:t>
            </a:r>
            <a:r>
              <a:rPr lang="en-US" dirty="0" smtClean="0"/>
              <a:t> and with </a:t>
            </a:r>
            <a:r>
              <a:rPr lang="en-US" dirty="0" smtClean="0">
                <a:hlinkClick r:id="rId3" tooltip="Electromagnetic radiation"/>
              </a:rPr>
              <a:t>electromagnetic radiation</a:t>
            </a:r>
            <a:r>
              <a:rPr lang="en-US" dirty="0" smtClean="0"/>
              <a:t> such as light. Matter falling onto a black hole can form an </a:t>
            </a:r>
            <a:r>
              <a:rPr lang="en-US" dirty="0" smtClean="0">
                <a:hlinkClick r:id="rId4" tooltip="Accretion disk"/>
              </a:rPr>
              <a:t>accretion disk</a:t>
            </a:r>
            <a:r>
              <a:rPr lang="en-US" dirty="0" smtClean="0"/>
              <a:t> heated by friction, forming some of the </a:t>
            </a:r>
            <a:r>
              <a:rPr lang="en-US" dirty="0" smtClean="0">
                <a:hlinkClick r:id="rId5" tooltip="Quasar"/>
              </a:rPr>
              <a:t>brightest objects in the universe</a:t>
            </a:r>
            <a:r>
              <a:rPr lang="en-US" dirty="0" smtClean="0"/>
              <a:t>. If there are other stars orbiting a black hole, their orbit can be used to determine its mass and location. Such observations can be used to exclude possible alternatives (such as neutron stars). In this way, astronomers have identified numerous stellar black hole candidates in </a:t>
            </a:r>
            <a:r>
              <a:rPr lang="en-US" dirty="0" smtClean="0">
                <a:hlinkClick r:id="rId6" tooltip="Binary star"/>
              </a:rPr>
              <a:t>binary systems</a:t>
            </a:r>
            <a:r>
              <a:rPr lang="en-US" dirty="0" smtClean="0"/>
              <a:t>, and established that the core of the </a:t>
            </a:r>
            <a:r>
              <a:rPr lang="en-US" dirty="0" smtClean="0">
                <a:hlinkClick r:id="rId7" tooltip="Milky Way"/>
              </a:rPr>
              <a:t>Milky Way</a:t>
            </a:r>
            <a:r>
              <a:rPr lang="en-US" dirty="0" smtClean="0"/>
              <a:t> contains a supermassive black hole of about 4.3 million </a:t>
            </a:r>
            <a:r>
              <a:rPr lang="en-US" i="1" dirty="0" smtClean="0">
                <a:hlinkClick r:id="rId8" tooltip="Solar mass"/>
              </a:rPr>
              <a:t>M</a:t>
            </a:r>
            <a:r>
              <a:rPr lang="en-US" baseline="-25000" dirty="0" smtClean="0">
                <a:hlinkClick r:id="rId8" tooltip="Solar mass"/>
              </a:rPr>
              <a:t>☉</a:t>
            </a:r>
            <a:r>
              <a:rPr lang="en-US" dirty="0" smtClean="0"/>
              <a:t>.</a:t>
            </a:r>
            <a:endParaRPr lang="en-US" dirty="0"/>
          </a:p>
        </p:txBody>
      </p:sp>
    </p:spTree>
    <p:extLst>
      <p:ext uri="{BB962C8B-B14F-4D97-AF65-F5344CB8AC3E}">
        <p14:creationId xmlns:p14="http://schemas.microsoft.com/office/powerpoint/2010/main" val="218794392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ru-RU" dirty="0"/>
              <a:t>The mass of the universe is often quoted as 10</a:t>
            </a:r>
            <a:r>
              <a:rPr lang="ru-RU" baseline="30000" dirty="0"/>
              <a:t>50</a:t>
            </a:r>
            <a:r>
              <a:rPr lang="ru-RU" dirty="0"/>
              <a:t> tonnes or 10</a:t>
            </a:r>
            <a:r>
              <a:rPr lang="ru-RU" baseline="30000" dirty="0"/>
              <a:t>53</a:t>
            </a:r>
            <a:r>
              <a:rPr lang="ru-RU" dirty="0"/>
              <a:t> kg.</a:t>
            </a:r>
            <a:endParaRPr lang="en-US" dirty="0"/>
          </a:p>
          <a:p>
            <a:pPr marL="0" indent="0">
              <a:buNone/>
            </a:pPr>
            <a:endParaRPr lang="en-US" dirty="0"/>
          </a:p>
        </p:txBody>
      </p:sp>
    </p:spTree>
    <p:extLst>
      <p:ext uri="{BB962C8B-B14F-4D97-AF65-F5344CB8AC3E}">
        <p14:creationId xmlns:p14="http://schemas.microsoft.com/office/powerpoint/2010/main" val="294006539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Schwartzchild</a:t>
            </a:r>
            <a:r>
              <a:rPr lang="en-US" dirty="0" smtClean="0"/>
              <a:t> radius</a:t>
            </a:r>
            <a:endParaRPr lang="en-US" dirty="0"/>
          </a:p>
        </p:txBody>
      </p:sp>
    </p:spTree>
    <p:extLst>
      <p:ext uri="{BB962C8B-B14F-4D97-AF65-F5344CB8AC3E}">
        <p14:creationId xmlns:p14="http://schemas.microsoft.com/office/powerpoint/2010/main" val="226328266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Find the Schwarzschild radius for your textbook of 1 kg.</a:t>
                </a:r>
              </a:p>
              <a:p>
                <a:pPr marL="0" indent="0">
                  <a:buNone/>
                </a:pPr>
                <a:endParaRPr lang="en-US" dirty="0" smtClean="0"/>
              </a:p>
              <a:p>
                <a:pPr marL="0" indent="0">
                  <a:buNone/>
                </a:pPr>
                <a:r>
                  <a:rPr lang="en-US" dirty="0" smtClean="0"/>
                  <a:t>Approach:</a:t>
                </a:r>
              </a:p>
              <a:p>
                <a:pPr marL="0" indent="0">
                  <a:buNone/>
                </a:pPr>
                <a:r>
                  <a:rPr lang="en-US" dirty="0"/>
                  <a:t>R = </a:t>
                </a:r>
                <a14:m>
                  <m:oMath xmlns:m="http://schemas.openxmlformats.org/officeDocument/2006/math">
                    <m:f>
                      <m:fPr>
                        <m:ctrlPr>
                          <a:rPr lang="en-US" i="1">
                            <a:latin typeface="Cambria Math"/>
                          </a:rPr>
                        </m:ctrlPr>
                      </m:fPr>
                      <m:num>
                        <m:r>
                          <a:rPr lang="en-US" i="1">
                            <a:latin typeface="Cambria Math"/>
                          </a:rPr>
                          <m:t>2</m:t>
                        </m:r>
                        <m:r>
                          <a:rPr lang="en-US" i="1">
                            <a:latin typeface="Cambria Math"/>
                          </a:rPr>
                          <m:t>𝐺𝑚</m:t>
                        </m:r>
                      </m:num>
                      <m:den>
                        <m:sSup>
                          <m:sSupPr>
                            <m:ctrlPr>
                              <a:rPr lang="en-US" i="1">
                                <a:latin typeface="Cambria Math"/>
                              </a:rPr>
                            </m:ctrlPr>
                          </m:sSupPr>
                          <m:e>
                            <m:r>
                              <a:rPr lang="en-US" i="1">
                                <a:latin typeface="Cambria Math"/>
                              </a:rPr>
                              <m:t>𝑐</m:t>
                            </m:r>
                          </m:e>
                          <m:sup>
                            <m:r>
                              <a:rPr lang="en-US" i="1">
                                <a:latin typeface="Cambria Math"/>
                              </a:rPr>
                              <m:t>2</m:t>
                            </m:r>
                          </m:sup>
                        </m:sSup>
                      </m:den>
                    </m:f>
                  </m:oMath>
                </a14:m>
                <a:endParaRPr lang="en-US" dirty="0"/>
              </a:p>
              <a:p>
                <a:pPr marL="0" indent="0">
                  <a:buNone/>
                </a:pPr>
                <a:r>
                  <a:rPr lang="en-US" dirty="0"/>
                  <a:t>G = 7×10</a:t>
                </a:r>
                <a:r>
                  <a:rPr lang="en-US" baseline="30000" dirty="0"/>
                  <a:t>-11</a:t>
                </a:r>
                <a:r>
                  <a:rPr lang="en-US" dirty="0"/>
                  <a:t> N(m </a:t>
                </a:r>
                <a:r>
                  <a:rPr lang="en-US" dirty="0" smtClean="0"/>
                  <a:t>kg)</a:t>
                </a:r>
                <a:r>
                  <a:rPr lang="en-US" baseline="30000" dirty="0" smtClean="0"/>
                  <a:t>2</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r="-74"/>
                </a:stretch>
              </a:blipFill>
            </p:spPr>
            <p:txBody>
              <a:bodyPr/>
              <a:lstStyle/>
              <a:p>
                <a:r>
                  <a:rPr lang="en-US">
                    <a:noFill/>
                  </a:rPr>
                  <a:t> </a:t>
                </a:r>
              </a:p>
            </p:txBody>
          </p:sp>
        </mc:Fallback>
      </mc:AlternateContent>
    </p:spTree>
    <p:extLst>
      <p:ext uri="{BB962C8B-B14F-4D97-AF65-F5344CB8AC3E}">
        <p14:creationId xmlns:p14="http://schemas.microsoft.com/office/powerpoint/2010/main" val="381112905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Hubble's 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Hubble's law</a:t>
            </a:r>
            <a:r>
              <a:rPr lang="en-US" dirty="0" smtClean="0"/>
              <a:t> is the name for the observation in </a:t>
            </a:r>
            <a:r>
              <a:rPr lang="en-US" dirty="0" smtClean="0">
                <a:hlinkClick r:id="rId2" tooltip="Physical cosmology"/>
              </a:rPr>
              <a:t>physical cosmology</a:t>
            </a:r>
            <a:r>
              <a:rPr lang="en-US" dirty="0" smtClean="0"/>
              <a:t> that: (1) objects observed in deep space (extragalactic space, ~10 </a:t>
            </a:r>
            <a:r>
              <a:rPr lang="en-US" dirty="0" err="1" smtClean="0">
                <a:hlinkClick r:id="rId3" tooltip="Megaparsec"/>
              </a:rPr>
              <a:t>megaparsecs</a:t>
            </a:r>
            <a:r>
              <a:rPr lang="en-US" dirty="0" smtClean="0"/>
              <a:t> or more) are found to have a </a:t>
            </a:r>
            <a:r>
              <a:rPr lang="en-US" dirty="0" smtClean="0">
                <a:hlinkClick r:id="rId4" tooltip="Doppler shift"/>
              </a:rPr>
              <a:t>Doppler shift</a:t>
            </a:r>
            <a:r>
              <a:rPr lang="en-US" dirty="0" smtClean="0"/>
              <a:t> interpretable as relative velocity away from the </a:t>
            </a:r>
            <a:r>
              <a:rPr lang="en-US" dirty="0" smtClean="0">
                <a:hlinkClick r:id="rId5" tooltip="Earth"/>
              </a:rPr>
              <a:t>Earth</a:t>
            </a:r>
            <a:r>
              <a:rPr lang="en-US" dirty="0" smtClean="0"/>
              <a:t>; and (2) that this Doppler-shift-measured velocity, of various </a:t>
            </a:r>
            <a:r>
              <a:rPr lang="en-US" dirty="0" smtClean="0">
                <a:hlinkClick r:id="rId6" tooltip="Galaxy"/>
              </a:rPr>
              <a:t>galaxies</a:t>
            </a:r>
            <a:r>
              <a:rPr lang="en-US" dirty="0" smtClean="0"/>
              <a:t> receding from the Earth, is approximately </a:t>
            </a:r>
            <a:r>
              <a:rPr lang="en-US" dirty="0" smtClean="0">
                <a:hlinkClick r:id="rId7" tooltip="Proportionality (mathematics)"/>
              </a:rPr>
              <a:t>proportional</a:t>
            </a:r>
            <a:r>
              <a:rPr lang="en-US" dirty="0" smtClean="0"/>
              <a:t> to their distance from the Earth for galaxies up to a few hundred </a:t>
            </a:r>
            <a:r>
              <a:rPr lang="en-US" dirty="0" err="1" smtClean="0">
                <a:hlinkClick r:id="rId8" tooltip="Parsec"/>
              </a:rPr>
              <a:t>megaparsecs</a:t>
            </a:r>
            <a:r>
              <a:rPr lang="en-US" dirty="0" smtClean="0"/>
              <a:t> away. This is normally interpreted as a direct, physical observation of the expansion of the spatial volume of the </a:t>
            </a:r>
            <a:r>
              <a:rPr lang="en-US" dirty="0" smtClean="0">
                <a:hlinkClick r:id="rId9" tooltip="Observable universe"/>
              </a:rPr>
              <a:t>observable universe</a:t>
            </a:r>
            <a:r>
              <a:rPr lang="en-US" dirty="0" smtClean="0"/>
              <a:t>.</a:t>
            </a:r>
          </a:p>
        </p:txBody>
      </p:sp>
    </p:spTree>
    <p:extLst>
      <p:ext uri="{BB962C8B-B14F-4D97-AF65-F5344CB8AC3E}">
        <p14:creationId xmlns:p14="http://schemas.microsoft.com/office/powerpoint/2010/main" val="379799054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Hubble's law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motion of astronomical objects due solely to this expansion is known as the </a:t>
            </a:r>
            <a:r>
              <a:rPr lang="en-US" b="1" dirty="0" smtClean="0"/>
              <a:t>Hubble flow</a:t>
            </a:r>
            <a:r>
              <a:rPr lang="en-US" dirty="0" smtClean="0"/>
              <a:t>. Hubble's law is considered the first observational basis for the </a:t>
            </a:r>
            <a:r>
              <a:rPr lang="en-US" dirty="0" smtClean="0">
                <a:hlinkClick r:id="rId2" tooltip="Metric expansion of space"/>
              </a:rPr>
              <a:t>expanding space paradigm</a:t>
            </a:r>
            <a:r>
              <a:rPr lang="en-US" dirty="0" smtClean="0"/>
              <a:t> and today serves as one of the pieces of evidence most often cited in support of the </a:t>
            </a:r>
            <a:r>
              <a:rPr lang="en-US" dirty="0" smtClean="0">
                <a:hlinkClick r:id="rId3" tooltip="Big Bang"/>
              </a:rPr>
              <a:t>Big Bang</a:t>
            </a:r>
            <a:r>
              <a:rPr lang="en-US" dirty="0" smtClean="0"/>
              <a:t> model.</a:t>
            </a:r>
          </a:p>
        </p:txBody>
      </p:sp>
    </p:spTree>
    <p:extLst>
      <p:ext uri="{BB962C8B-B14F-4D97-AF65-F5344CB8AC3E}">
        <p14:creationId xmlns:p14="http://schemas.microsoft.com/office/powerpoint/2010/main" val="166630967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Hubble's law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Although widely attributed to </a:t>
            </a:r>
            <a:r>
              <a:rPr lang="en-US" dirty="0" smtClean="0">
                <a:hlinkClick r:id="rId2" tooltip="Edwin Hubble"/>
              </a:rPr>
              <a:t>Edwin Hubble</a:t>
            </a:r>
            <a:r>
              <a:rPr lang="en-US" dirty="0" smtClean="0"/>
              <a:t>, the law was first derived from the </a:t>
            </a:r>
            <a:r>
              <a:rPr lang="en-US" dirty="0" smtClean="0">
                <a:hlinkClick r:id="rId3" tooltip="General relativity"/>
              </a:rPr>
              <a:t>general relativity</a:t>
            </a:r>
            <a:r>
              <a:rPr lang="en-US" dirty="0" smtClean="0"/>
              <a:t> equations by </a:t>
            </a:r>
            <a:r>
              <a:rPr lang="en-US" dirty="0" smtClean="0">
                <a:hlinkClick r:id="rId4" tooltip="Georges Lemaître"/>
              </a:rPr>
              <a:t>Georges </a:t>
            </a:r>
            <a:r>
              <a:rPr lang="en-US" dirty="0" err="1" smtClean="0">
                <a:hlinkClick r:id="rId4" tooltip="Georges Lemaître"/>
              </a:rPr>
              <a:t>Lemaître</a:t>
            </a:r>
            <a:r>
              <a:rPr lang="en-US" dirty="0" smtClean="0"/>
              <a:t> in a 1927 article where he proposed the </a:t>
            </a:r>
            <a:r>
              <a:rPr lang="en-US" dirty="0" smtClean="0">
                <a:hlinkClick r:id="rId5" tooltip="Metric expansion of space"/>
              </a:rPr>
              <a:t>expansion of the universe</a:t>
            </a:r>
            <a:r>
              <a:rPr lang="en-US" dirty="0" smtClean="0"/>
              <a:t> and suggested an estimated value of the rate of expansion, now called the </a:t>
            </a:r>
            <a:r>
              <a:rPr lang="en-US" b="1" dirty="0" smtClean="0"/>
              <a:t>Hubble constant</a:t>
            </a:r>
            <a:r>
              <a:rPr lang="en-US" dirty="0" smtClean="0"/>
              <a:t>. Two years later </a:t>
            </a:r>
            <a:r>
              <a:rPr lang="en-US" dirty="0" smtClean="0">
                <a:hlinkClick r:id="rId2" tooltip="Edwin Hubble"/>
              </a:rPr>
              <a:t>Edwin Hubble</a:t>
            </a:r>
            <a:r>
              <a:rPr lang="en-US" dirty="0" smtClean="0"/>
              <a:t> confirmed the existence of that law and determined a more accurate value for the constant that now bears his name. Hubble inferred the recession velocity of the objects from their </a:t>
            </a:r>
            <a:r>
              <a:rPr lang="en-US" dirty="0" smtClean="0">
                <a:hlinkClick r:id="rId6" tooltip="Redshifts"/>
              </a:rPr>
              <a:t>redshifts</a:t>
            </a:r>
            <a:r>
              <a:rPr lang="en-US" dirty="0" smtClean="0"/>
              <a:t>, many of which were earlier measured and related to velocity by </a:t>
            </a:r>
            <a:r>
              <a:rPr lang="en-US" dirty="0" err="1" smtClean="0">
                <a:hlinkClick r:id="rId7" tooltip="Vesto Slipher"/>
              </a:rPr>
              <a:t>Vesto</a:t>
            </a:r>
            <a:r>
              <a:rPr lang="en-US" dirty="0" smtClean="0">
                <a:hlinkClick r:id="rId7" tooltip="Vesto Slipher"/>
              </a:rPr>
              <a:t> </a:t>
            </a:r>
            <a:r>
              <a:rPr lang="en-US" dirty="0" err="1" smtClean="0">
                <a:hlinkClick r:id="rId7" tooltip="Vesto Slipher"/>
              </a:rPr>
              <a:t>Slipher</a:t>
            </a:r>
            <a:r>
              <a:rPr lang="en-US" dirty="0" smtClean="0"/>
              <a:t> in 1917.</a:t>
            </a:r>
          </a:p>
        </p:txBody>
      </p:sp>
    </p:spTree>
    <p:extLst>
      <p:ext uri="{BB962C8B-B14F-4D97-AF65-F5344CB8AC3E}">
        <p14:creationId xmlns:p14="http://schemas.microsoft.com/office/powerpoint/2010/main" val="240199511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Hubble's law (continued)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law is often expressed by the equation </a:t>
            </a:r>
            <a:r>
              <a:rPr lang="en-US" i="1" dirty="0" smtClean="0"/>
              <a:t>v</a:t>
            </a:r>
            <a:r>
              <a:rPr lang="en-US" dirty="0" smtClean="0"/>
              <a:t> = </a:t>
            </a:r>
            <a:r>
              <a:rPr lang="en-US" i="1" dirty="0" smtClean="0"/>
              <a:t>H</a:t>
            </a:r>
            <a:r>
              <a:rPr lang="en-US" baseline="-25000" dirty="0" smtClean="0"/>
              <a:t>0</a:t>
            </a:r>
            <a:r>
              <a:rPr lang="en-US" i="1" dirty="0" smtClean="0"/>
              <a:t>D</a:t>
            </a:r>
            <a:r>
              <a:rPr lang="en-US" dirty="0" smtClean="0"/>
              <a:t>, with </a:t>
            </a:r>
            <a:r>
              <a:rPr lang="en-US" i="1" dirty="0" smtClean="0"/>
              <a:t>H</a:t>
            </a:r>
            <a:r>
              <a:rPr lang="en-US" baseline="-25000" dirty="0" smtClean="0"/>
              <a:t>0</a:t>
            </a:r>
            <a:r>
              <a:rPr lang="en-US" dirty="0" smtClean="0"/>
              <a:t> the constant of proportionality (Hubble constant) between the "proper distance" </a:t>
            </a:r>
            <a:r>
              <a:rPr lang="en-US" i="1" dirty="0" smtClean="0"/>
              <a:t>D</a:t>
            </a:r>
            <a:r>
              <a:rPr lang="en-US" dirty="0" smtClean="0"/>
              <a:t> to a galaxy (which can change over time, unlike the </a:t>
            </a:r>
            <a:r>
              <a:rPr lang="en-US" dirty="0" err="1" smtClean="0">
                <a:hlinkClick r:id="rId2" tooltip="Comoving distance"/>
              </a:rPr>
              <a:t>comoving</a:t>
            </a:r>
            <a:r>
              <a:rPr lang="en-US" dirty="0" smtClean="0">
                <a:hlinkClick r:id="rId2" tooltip="Comoving distance"/>
              </a:rPr>
              <a:t> distance</a:t>
            </a:r>
            <a:r>
              <a:rPr lang="en-US" dirty="0" smtClean="0"/>
              <a:t>) and its velocity </a:t>
            </a:r>
            <a:r>
              <a:rPr lang="en-US" i="1" dirty="0" smtClean="0"/>
              <a:t>v</a:t>
            </a:r>
            <a:r>
              <a:rPr lang="en-US" dirty="0" smtClean="0"/>
              <a:t> (i.e. the </a:t>
            </a:r>
            <a:r>
              <a:rPr lang="en-US" dirty="0" smtClean="0">
                <a:hlinkClick r:id="rId3" tooltip="Derivative"/>
              </a:rPr>
              <a:t>derivative</a:t>
            </a:r>
            <a:r>
              <a:rPr lang="en-US" dirty="0" smtClean="0"/>
              <a:t> of proper distance with respect to cosmological time coordinate; see </a:t>
            </a:r>
            <a:r>
              <a:rPr lang="en-US" i="1" dirty="0" smtClean="0">
                <a:hlinkClick r:id="rId4" tooltip="Comoving distance"/>
              </a:rPr>
              <a:t>Uses of the proper distance</a:t>
            </a:r>
            <a:r>
              <a:rPr lang="en-US" dirty="0" smtClean="0"/>
              <a:t> for some discussion of the subtleties of this definition of 'velocity'). The SI unit of </a:t>
            </a:r>
            <a:r>
              <a:rPr lang="en-US" i="1" dirty="0" smtClean="0"/>
              <a:t>H</a:t>
            </a:r>
            <a:r>
              <a:rPr lang="en-US" baseline="-25000" dirty="0" smtClean="0"/>
              <a:t>0</a:t>
            </a:r>
            <a:r>
              <a:rPr lang="en-US" dirty="0" smtClean="0"/>
              <a:t> is s</a:t>
            </a:r>
            <a:r>
              <a:rPr lang="en-US" baseline="30000" dirty="0" smtClean="0"/>
              <a:t>−1</a:t>
            </a:r>
            <a:r>
              <a:rPr lang="en-US" dirty="0" smtClean="0"/>
              <a:t> but it is most frequently quoted in (</a:t>
            </a:r>
            <a:r>
              <a:rPr lang="en-US" dirty="0" smtClean="0">
                <a:hlinkClick r:id="rId5" tooltip="Kilometre"/>
              </a:rPr>
              <a:t>km</a:t>
            </a:r>
            <a:r>
              <a:rPr lang="en-US" dirty="0" smtClean="0"/>
              <a:t>/</a:t>
            </a:r>
            <a:r>
              <a:rPr lang="en-US" dirty="0" smtClean="0">
                <a:hlinkClick r:id="rId6" tooltip="Second"/>
              </a:rPr>
              <a:t>s</a:t>
            </a:r>
            <a:r>
              <a:rPr lang="en-US" dirty="0" smtClean="0"/>
              <a:t>)/</a:t>
            </a:r>
            <a:r>
              <a:rPr lang="en-US" dirty="0" err="1" smtClean="0">
                <a:hlinkClick r:id="rId7" tooltip="Megaparsecs"/>
              </a:rPr>
              <a:t>Mpc</a:t>
            </a:r>
            <a:r>
              <a:rPr lang="en-US" dirty="0" smtClean="0"/>
              <a:t>, thus giving the speed in km/s of a galaxy 1 </a:t>
            </a:r>
            <a:r>
              <a:rPr lang="en-US" dirty="0" err="1" smtClean="0"/>
              <a:t>megaparsec</a:t>
            </a:r>
            <a:r>
              <a:rPr lang="en-US" dirty="0" smtClean="0"/>
              <a:t> (3.09</a:t>
            </a:r>
            <a:r>
              <a:rPr lang="en-US" dirty="0" smtClean="0">
                <a:effectLst/>
              </a:rPr>
              <a:t>×</a:t>
            </a:r>
            <a:r>
              <a:rPr lang="en-US" dirty="0" smtClean="0"/>
              <a:t>10</a:t>
            </a:r>
            <a:r>
              <a:rPr lang="en-US" baseline="30000" dirty="0" smtClean="0"/>
              <a:t>19</a:t>
            </a:r>
            <a:r>
              <a:rPr lang="en-US" dirty="0" smtClean="0"/>
              <a:t> km) away. The reciprocal of </a:t>
            </a:r>
            <a:r>
              <a:rPr lang="en-US" i="1" dirty="0" smtClean="0"/>
              <a:t>H</a:t>
            </a:r>
            <a:r>
              <a:rPr lang="en-US" baseline="-25000" dirty="0" smtClean="0"/>
              <a:t>0</a:t>
            </a:r>
            <a:r>
              <a:rPr lang="en-US" dirty="0" smtClean="0"/>
              <a:t> is the </a:t>
            </a:r>
            <a:r>
              <a:rPr lang="en-US" dirty="0" smtClean="0">
                <a:hlinkClick r:id="rId8"/>
              </a:rPr>
              <a:t>Hubble time</a:t>
            </a:r>
            <a:r>
              <a:rPr lang="en-US" dirty="0" smtClean="0"/>
              <a:t>.</a:t>
            </a:r>
          </a:p>
        </p:txBody>
      </p:sp>
    </p:spTree>
    <p:extLst>
      <p:ext uri="{BB962C8B-B14F-4D97-AF65-F5344CB8AC3E}">
        <p14:creationId xmlns:p14="http://schemas.microsoft.com/office/powerpoint/2010/main" val="68132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Wave </a:t>
            </a:r>
            <a:r>
              <a:rPr lang="en-US" b="1" dirty="0" smtClean="0"/>
              <a:t>function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 </a:t>
            </a:r>
            <a:r>
              <a:rPr lang="en-US" b="1" dirty="0"/>
              <a:t>wave function</a:t>
            </a:r>
            <a:r>
              <a:rPr lang="en-US" dirty="0"/>
              <a:t> or </a:t>
            </a:r>
            <a:r>
              <a:rPr lang="en-US" b="1" dirty="0" err="1"/>
              <a:t>wavefunction</a:t>
            </a:r>
            <a:r>
              <a:rPr lang="en-US" dirty="0"/>
              <a:t> (also named a state function) in </a:t>
            </a:r>
            <a:r>
              <a:rPr lang="en-US" dirty="0">
                <a:hlinkClick r:id="rId2" tooltip="Quantum mechanics"/>
              </a:rPr>
              <a:t>quantum mechanics</a:t>
            </a:r>
            <a:r>
              <a:rPr lang="en-US" dirty="0"/>
              <a:t> describes the </a:t>
            </a:r>
            <a:r>
              <a:rPr lang="en-US" dirty="0">
                <a:hlinkClick r:id="rId3" tooltip="Quantum state"/>
              </a:rPr>
              <a:t>quantum state</a:t>
            </a:r>
            <a:r>
              <a:rPr lang="en-US" dirty="0"/>
              <a:t> of a system of one or more particles, and contains all the information about the system considered in isolation. Quantities associated with measurements, such as the average </a:t>
            </a:r>
            <a:r>
              <a:rPr lang="en-US" dirty="0">
                <a:hlinkClick r:id="rId4" tooltip="Momentum"/>
              </a:rPr>
              <a:t>momentum</a:t>
            </a:r>
            <a:r>
              <a:rPr lang="en-US" dirty="0"/>
              <a:t> of a particle, are derived from the </a:t>
            </a:r>
            <a:r>
              <a:rPr lang="en-US" dirty="0" err="1"/>
              <a:t>wavefunction</a:t>
            </a:r>
            <a:r>
              <a:rPr lang="en-US" dirty="0"/>
              <a:t> by mathematical operations that describe its interaction with observational devices. Thus it is a central entity in quantum mechanics. The most common symbols for a wave function are the Greek letters </a:t>
            </a:r>
            <a:r>
              <a:rPr lang="en-US" i="1" dirty="0"/>
              <a:t>ψ</a:t>
            </a:r>
            <a:r>
              <a:rPr lang="en-US" dirty="0"/>
              <a:t> or Ψ (lower-case and capital </a:t>
            </a:r>
            <a:r>
              <a:rPr lang="en-US" dirty="0">
                <a:hlinkClick r:id="rId5" tooltip="Psi (letter)"/>
              </a:rPr>
              <a:t>psi</a:t>
            </a:r>
            <a:r>
              <a:rPr lang="en-US" dirty="0"/>
              <a:t>). The </a:t>
            </a:r>
            <a:r>
              <a:rPr lang="en-US" dirty="0">
                <a:hlinkClick r:id="rId6" tooltip="Schrödinger equation"/>
              </a:rPr>
              <a:t>Schrödinger equation</a:t>
            </a:r>
            <a:r>
              <a:rPr lang="en-US" dirty="0"/>
              <a:t> determines how the wave function evolves over time, that is, the </a:t>
            </a:r>
            <a:r>
              <a:rPr lang="en-US" dirty="0" err="1"/>
              <a:t>wavefunction</a:t>
            </a:r>
            <a:r>
              <a:rPr lang="en-US" dirty="0"/>
              <a:t> is the solution of the Schrödinger equation. The wave function behaves qualitatively like other </a:t>
            </a:r>
            <a:r>
              <a:rPr lang="en-US" dirty="0">
                <a:hlinkClick r:id="rId7" tooltip="Wave"/>
              </a:rPr>
              <a:t>waves</a:t>
            </a:r>
            <a:r>
              <a:rPr lang="en-US" dirty="0"/>
              <a:t>, like </a:t>
            </a:r>
            <a:r>
              <a:rPr lang="en-US" dirty="0">
                <a:hlinkClick r:id="rId8" tooltip="Water wave"/>
              </a:rPr>
              <a:t>water waves</a:t>
            </a:r>
            <a:r>
              <a:rPr lang="en-US" dirty="0"/>
              <a:t> or waves on a string, because the Schrödinger equation is mathematically a type of </a:t>
            </a:r>
            <a:r>
              <a:rPr lang="en-US" dirty="0">
                <a:hlinkClick r:id="rId9" tooltip="Wave equation"/>
              </a:rPr>
              <a:t>wave equation</a:t>
            </a:r>
            <a:r>
              <a:rPr lang="en-US" dirty="0"/>
              <a:t>. This explains the name "wave function", and gives rise to </a:t>
            </a:r>
            <a:r>
              <a:rPr lang="en-US" dirty="0">
                <a:hlinkClick r:id="rId10" tooltip="Wave–particle duality"/>
              </a:rPr>
              <a:t>wave–particle duality</a:t>
            </a:r>
            <a:r>
              <a:rPr lang="en-US" dirty="0"/>
              <a:t>. The wave of the wave function, however, is not a wave in physical space; it is a wave in an abstract mathematical "space", and in this respect it differs fundamentally from water waves or waves on a string</a:t>
            </a:r>
            <a:r>
              <a:rPr lang="en-US" dirty="0" smtClean="0"/>
              <a:t>.</a:t>
            </a:r>
            <a:endParaRPr lang="en-US" dirty="0"/>
          </a:p>
        </p:txBody>
      </p:sp>
    </p:spTree>
    <p:extLst>
      <p:ext uri="{BB962C8B-B14F-4D97-AF65-F5344CB8AC3E}">
        <p14:creationId xmlns:p14="http://schemas.microsoft.com/office/powerpoint/2010/main" val="220245742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Hubble's law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6372" y="1981994"/>
            <a:ext cx="7449428" cy="4037806"/>
          </a:xfrm>
        </p:spPr>
      </p:pic>
    </p:spTree>
    <p:extLst>
      <p:ext uri="{BB962C8B-B14F-4D97-AF65-F5344CB8AC3E}">
        <p14:creationId xmlns:p14="http://schemas.microsoft.com/office/powerpoint/2010/main" val="370714632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Big Bang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b="1" dirty="0" smtClean="0"/>
              <a:t>Big Bang</a:t>
            </a:r>
            <a:r>
              <a:rPr lang="en-US" dirty="0" smtClean="0"/>
              <a:t> theory is the prevailing </a:t>
            </a:r>
            <a:r>
              <a:rPr lang="en-US" dirty="0" smtClean="0">
                <a:hlinkClick r:id="rId2" tooltip="Physical cosmology"/>
              </a:rPr>
              <a:t>cosmological</a:t>
            </a:r>
            <a:r>
              <a:rPr lang="en-US" dirty="0" smtClean="0"/>
              <a:t> model for the birth of the </a:t>
            </a:r>
            <a:r>
              <a:rPr lang="en-US" dirty="0" smtClean="0">
                <a:hlinkClick r:id="rId3" tooltip="Universe"/>
              </a:rPr>
              <a:t>universe</a:t>
            </a:r>
            <a:r>
              <a:rPr lang="en-US" dirty="0" smtClean="0"/>
              <a:t>. The </a:t>
            </a:r>
            <a:r>
              <a:rPr lang="en-US" dirty="0" smtClean="0">
                <a:hlinkClick r:id="rId4" tooltip="Scientific model"/>
              </a:rPr>
              <a:t>model</a:t>
            </a:r>
            <a:r>
              <a:rPr lang="en-US" dirty="0" smtClean="0"/>
              <a:t> postulates that at some moment all of space was contained in a single point from which the universe has been </a:t>
            </a:r>
            <a:r>
              <a:rPr lang="en-US" dirty="0" smtClean="0">
                <a:hlinkClick r:id="rId5" tooltip="Metric expansion of space"/>
              </a:rPr>
              <a:t>expanding</a:t>
            </a:r>
            <a:r>
              <a:rPr lang="en-US" dirty="0" smtClean="0"/>
              <a:t> ever since. Modern measurements place this moment at approximately 13.8 </a:t>
            </a:r>
            <a:r>
              <a:rPr lang="en-US" dirty="0" smtClean="0">
                <a:hlinkClick r:id="rId6" tooltip="1,000,000,000 (number)"/>
              </a:rPr>
              <a:t>billion</a:t>
            </a:r>
            <a:r>
              <a:rPr lang="en-US" dirty="0" smtClean="0"/>
              <a:t> years ago, which is thus considered the </a:t>
            </a:r>
            <a:r>
              <a:rPr lang="en-US" dirty="0" smtClean="0">
                <a:hlinkClick r:id="rId7" tooltip="Age of the universe"/>
              </a:rPr>
              <a:t>age of the universe</a:t>
            </a:r>
            <a:r>
              <a:rPr lang="en-US" dirty="0" smtClean="0"/>
              <a:t>. After the initial expansion, the universe cooled sufficiently to allow the formation of </a:t>
            </a:r>
            <a:r>
              <a:rPr lang="en-US" dirty="0" smtClean="0">
                <a:hlinkClick r:id="rId8" tooltip="Subatomic particle"/>
              </a:rPr>
              <a:t>subatomic particles</a:t>
            </a:r>
            <a:r>
              <a:rPr lang="en-US" dirty="0" smtClean="0"/>
              <a:t>, and later simple atoms. Giant clouds of these primordial elements later coalesced through </a:t>
            </a:r>
            <a:r>
              <a:rPr lang="en-US" dirty="0" smtClean="0">
                <a:hlinkClick r:id="rId9" tooltip="Gravity"/>
              </a:rPr>
              <a:t>gravity</a:t>
            </a:r>
            <a:r>
              <a:rPr lang="en-US" dirty="0" smtClean="0"/>
              <a:t> to form </a:t>
            </a:r>
            <a:r>
              <a:rPr lang="en-US" dirty="0" smtClean="0">
                <a:hlinkClick r:id="rId10" tooltip="Star"/>
              </a:rPr>
              <a:t>stars</a:t>
            </a:r>
            <a:r>
              <a:rPr lang="en-US" dirty="0" smtClean="0"/>
              <a:t> and galaxies. The Big Bang theory does not provide any explanation for the initial conditions of the universe; rather, it describes and explains the general evolution of the universe going forward from that point on.</a:t>
            </a:r>
          </a:p>
        </p:txBody>
      </p:sp>
    </p:spTree>
    <p:extLst>
      <p:ext uri="{BB962C8B-B14F-4D97-AF65-F5344CB8AC3E}">
        <p14:creationId xmlns:p14="http://schemas.microsoft.com/office/powerpoint/2010/main" val="13465868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Big Bang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Since </a:t>
            </a:r>
            <a:r>
              <a:rPr lang="en-US" dirty="0" smtClean="0">
                <a:hlinkClick r:id="rId2" tooltip="Georges Lemaître"/>
              </a:rPr>
              <a:t>Georges </a:t>
            </a:r>
            <a:r>
              <a:rPr lang="en-US" dirty="0" err="1" smtClean="0">
                <a:hlinkClick r:id="rId2" tooltip="Georges Lemaître"/>
              </a:rPr>
              <a:t>Lemaître</a:t>
            </a:r>
            <a:r>
              <a:rPr lang="en-US" dirty="0" smtClean="0"/>
              <a:t> first noted, in 1927, that an expanding universe might be traced back in time to an originating single point, scientists have built on his idea of cosmic expansion. While the scientific community was once divided between supporters of two different expanding universe theories—the Big Bang and the </a:t>
            </a:r>
            <a:r>
              <a:rPr lang="en-US" dirty="0" smtClean="0">
                <a:hlinkClick r:id="rId3" tooltip="Steady State theory"/>
              </a:rPr>
              <a:t>Steady State theory</a:t>
            </a:r>
            <a:r>
              <a:rPr lang="en-US" dirty="0" smtClean="0"/>
              <a:t>, accumulated </a:t>
            </a:r>
            <a:r>
              <a:rPr lang="en-US" dirty="0" smtClean="0">
                <a:hlinkClick r:id="rId4" tooltip="Empirical evidence"/>
              </a:rPr>
              <a:t>empirical evidence</a:t>
            </a:r>
            <a:r>
              <a:rPr lang="en-US" dirty="0" smtClean="0"/>
              <a:t> provides strong support for the former. In 1929, </a:t>
            </a:r>
            <a:r>
              <a:rPr lang="en-US" dirty="0" smtClean="0">
                <a:hlinkClick r:id="rId5" tooltip="Edwin Hubble"/>
              </a:rPr>
              <a:t>Edwin Hubble</a:t>
            </a:r>
            <a:r>
              <a:rPr lang="en-US" dirty="0" smtClean="0"/>
              <a:t> discovered indications that all galaxies are drifting apart at high speeds. In 1964, the </a:t>
            </a:r>
            <a:r>
              <a:rPr lang="en-US" dirty="0" smtClean="0">
                <a:hlinkClick r:id="rId6" tooltip="Cosmic microwave background radiation"/>
              </a:rPr>
              <a:t>cosmic microwave background radiation</a:t>
            </a:r>
            <a:r>
              <a:rPr lang="en-US" dirty="0" smtClean="0"/>
              <a:t> was discovered, which was crucial evidence in favor of the Big Bang model, since that theory predicted the existence of background radiation throughout the universe before it was discovered. The known </a:t>
            </a:r>
            <a:r>
              <a:rPr lang="en-US" dirty="0" smtClean="0">
                <a:hlinkClick r:id="rId7" tooltip="Physical law"/>
              </a:rPr>
              <a:t>physical laws of nature</a:t>
            </a:r>
            <a:r>
              <a:rPr lang="en-US" dirty="0" smtClean="0"/>
              <a:t> can be used to calculate the characteristics of the universe in detail back in time to an initial state of extreme </a:t>
            </a:r>
            <a:r>
              <a:rPr lang="en-US" dirty="0" smtClean="0">
                <a:hlinkClick r:id="rId8" tooltip="Density"/>
              </a:rPr>
              <a:t>density</a:t>
            </a:r>
            <a:r>
              <a:rPr lang="en-US" dirty="0" smtClean="0"/>
              <a:t> and </a:t>
            </a:r>
            <a:r>
              <a:rPr lang="en-US" dirty="0" smtClean="0">
                <a:hlinkClick r:id="rId9" tooltip="Temperature"/>
              </a:rPr>
              <a:t>temperature</a:t>
            </a:r>
            <a:r>
              <a:rPr lang="en-US" dirty="0" smtClean="0"/>
              <a:t>.</a:t>
            </a:r>
            <a:endParaRPr lang="en-US" dirty="0"/>
          </a:p>
        </p:txBody>
      </p:sp>
    </p:spTree>
    <p:extLst>
      <p:ext uri="{BB962C8B-B14F-4D97-AF65-F5344CB8AC3E}">
        <p14:creationId xmlns:p14="http://schemas.microsoft.com/office/powerpoint/2010/main" val="228097572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Lambda-CDM model</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t>
            </a:r>
            <a:r>
              <a:rPr lang="en-US" b="1" dirty="0" smtClean="0"/>
              <a:t>ΛCDM</a:t>
            </a:r>
            <a:r>
              <a:rPr lang="en-US" dirty="0" smtClean="0"/>
              <a:t> (Lambda Cold Dark Matter) or </a:t>
            </a:r>
            <a:r>
              <a:rPr lang="en-US" b="1" dirty="0" smtClean="0"/>
              <a:t>Lambda-CDM</a:t>
            </a:r>
            <a:r>
              <a:rPr lang="en-US" dirty="0" smtClean="0"/>
              <a:t> model is a </a:t>
            </a:r>
            <a:r>
              <a:rPr lang="en-US" dirty="0" err="1" smtClean="0">
                <a:hlinkClick r:id="rId2" tooltip="Parametrization"/>
              </a:rPr>
              <a:t>parametrization</a:t>
            </a:r>
            <a:r>
              <a:rPr lang="en-US" dirty="0" smtClean="0"/>
              <a:t> of the </a:t>
            </a:r>
            <a:r>
              <a:rPr lang="en-US" dirty="0" smtClean="0">
                <a:hlinkClick r:id="rId3" tooltip="Big Bang"/>
              </a:rPr>
              <a:t>Big Bang</a:t>
            </a:r>
            <a:r>
              <a:rPr lang="en-US" dirty="0" smtClean="0"/>
              <a:t> </a:t>
            </a:r>
            <a:r>
              <a:rPr lang="en-US" dirty="0" smtClean="0">
                <a:hlinkClick r:id="rId4" tooltip="Physical cosmology"/>
              </a:rPr>
              <a:t>cosmological</a:t>
            </a:r>
            <a:r>
              <a:rPr lang="en-US" dirty="0" smtClean="0"/>
              <a:t> model in which the universe contains a </a:t>
            </a:r>
            <a:r>
              <a:rPr lang="en-US" dirty="0" smtClean="0">
                <a:hlinkClick r:id="rId5" tooltip="Cosmological constant"/>
              </a:rPr>
              <a:t>cosmological constant</a:t>
            </a:r>
            <a:r>
              <a:rPr lang="en-US" dirty="0" smtClean="0"/>
              <a:t>, denoted by </a:t>
            </a:r>
            <a:r>
              <a:rPr lang="en-US" dirty="0" smtClean="0">
                <a:hlinkClick r:id="rId6" tooltip="Lambda"/>
              </a:rPr>
              <a:t>Lambda</a:t>
            </a:r>
            <a:r>
              <a:rPr lang="en-US" dirty="0" smtClean="0"/>
              <a:t> (</a:t>
            </a:r>
            <a:r>
              <a:rPr lang="en-US" dirty="0" smtClean="0">
                <a:hlinkClick r:id="rId7" tooltip="Greek alphabet"/>
              </a:rPr>
              <a:t>Greek</a:t>
            </a:r>
            <a:r>
              <a:rPr lang="en-US" dirty="0" smtClean="0"/>
              <a:t> </a:t>
            </a:r>
            <a:r>
              <a:rPr lang="en-US" b="1" dirty="0" smtClean="0"/>
              <a:t>Λ</a:t>
            </a:r>
            <a:r>
              <a:rPr lang="en-US" dirty="0" smtClean="0"/>
              <a:t>), associated with </a:t>
            </a:r>
            <a:r>
              <a:rPr lang="en-US" dirty="0" smtClean="0">
                <a:hlinkClick r:id="rId8" tooltip="Dark energy"/>
              </a:rPr>
              <a:t>dark energy</a:t>
            </a:r>
            <a:r>
              <a:rPr lang="en-US" dirty="0" smtClean="0"/>
              <a:t>, and </a:t>
            </a:r>
            <a:r>
              <a:rPr lang="en-US" dirty="0" smtClean="0">
                <a:hlinkClick r:id="rId9" tooltip="Cold dark matter"/>
              </a:rPr>
              <a:t>cold dark matter</a:t>
            </a:r>
            <a:r>
              <a:rPr lang="en-US" dirty="0" smtClean="0"/>
              <a:t> (abbreviated </a:t>
            </a:r>
            <a:r>
              <a:rPr lang="en-US" b="1" dirty="0" smtClean="0"/>
              <a:t>CDM</a:t>
            </a:r>
            <a:r>
              <a:rPr lang="en-US" dirty="0" smtClean="0"/>
              <a:t>). It is frequently referred to as the </a:t>
            </a:r>
            <a:r>
              <a:rPr lang="en-US" b="1" dirty="0" smtClean="0"/>
              <a:t>standard model</a:t>
            </a:r>
            <a:r>
              <a:rPr lang="en-US" dirty="0" smtClean="0"/>
              <a:t> of </a:t>
            </a:r>
            <a:r>
              <a:rPr lang="en-US" dirty="0" smtClean="0">
                <a:hlinkClick r:id="rId3" tooltip="Big Bang"/>
              </a:rPr>
              <a:t>Big Bang</a:t>
            </a:r>
            <a:r>
              <a:rPr lang="en-US" dirty="0" smtClean="0"/>
              <a:t> </a:t>
            </a:r>
            <a:r>
              <a:rPr lang="en-US" dirty="0" smtClean="0">
                <a:hlinkClick r:id="rId4" tooltip="Physical cosmology"/>
              </a:rPr>
              <a:t>cosmology</a:t>
            </a:r>
            <a:r>
              <a:rPr lang="en-US" dirty="0" smtClean="0"/>
              <a:t>, since it is the simplest model that provides a reasonably good account of the following properties of the cosmos:</a:t>
            </a:r>
          </a:p>
          <a:p>
            <a:r>
              <a:rPr lang="en-US" dirty="0" smtClean="0"/>
              <a:t>the existence and structure of the </a:t>
            </a:r>
            <a:r>
              <a:rPr lang="en-US" dirty="0" smtClean="0">
                <a:hlinkClick r:id="rId10" tooltip="Cosmic microwave background"/>
              </a:rPr>
              <a:t>cosmic microwave background</a:t>
            </a:r>
            <a:endParaRPr lang="en-US" dirty="0" smtClean="0"/>
          </a:p>
          <a:p>
            <a:r>
              <a:rPr lang="en-US" dirty="0" smtClean="0"/>
              <a:t>the </a:t>
            </a:r>
            <a:r>
              <a:rPr lang="en-US" dirty="0" smtClean="0">
                <a:hlinkClick r:id="rId11" tooltip="Observable universe"/>
              </a:rPr>
              <a:t>large-scale structure</a:t>
            </a:r>
            <a:r>
              <a:rPr lang="en-US" dirty="0" smtClean="0"/>
              <a:t> in the distribution of galaxies</a:t>
            </a:r>
          </a:p>
          <a:p>
            <a:r>
              <a:rPr lang="en-US" dirty="0" smtClean="0"/>
              <a:t>the </a:t>
            </a:r>
            <a:r>
              <a:rPr lang="en-US" dirty="0" smtClean="0">
                <a:hlinkClick r:id="rId12" tooltip="Abundance of the chemical elements"/>
              </a:rPr>
              <a:t>abundances</a:t>
            </a:r>
            <a:r>
              <a:rPr lang="en-US" dirty="0" smtClean="0"/>
              <a:t> of </a:t>
            </a:r>
            <a:r>
              <a:rPr lang="en-US" dirty="0" smtClean="0">
                <a:hlinkClick r:id="rId13" tooltip="Big Bang nucleosynthesis"/>
              </a:rPr>
              <a:t>hydrogen (including deuterium), helium, and lithium</a:t>
            </a:r>
            <a:endParaRPr lang="en-US" dirty="0" smtClean="0"/>
          </a:p>
          <a:p>
            <a:r>
              <a:rPr lang="en-US" dirty="0" smtClean="0"/>
              <a:t>the accelerating </a:t>
            </a:r>
            <a:r>
              <a:rPr lang="en-US" dirty="0" smtClean="0">
                <a:hlinkClick r:id="rId14" tooltip="Metric expansion of space"/>
              </a:rPr>
              <a:t>expansion of the universe</a:t>
            </a:r>
            <a:r>
              <a:rPr lang="en-US" dirty="0" smtClean="0"/>
              <a:t> observed in the light from distant galaxies and </a:t>
            </a:r>
            <a:r>
              <a:rPr lang="en-US" dirty="0" smtClean="0">
                <a:hlinkClick r:id="rId15" tooltip="Supernova"/>
              </a:rPr>
              <a:t>supernovas</a:t>
            </a:r>
            <a:endParaRPr lang="en-US" dirty="0" smtClean="0"/>
          </a:p>
        </p:txBody>
      </p:sp>
    </p:spTree>
    <p:extLst>
      <p:ext uri="{BB962C8B-B14F-4D97-AF65-F5344CB8AC3E}">
        <p14:creationId xmlns:p14="http://schemas.microsoft.com/office/powerpoint/2010/main" val="205759878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Lambda-CDM model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model assumes that </a:t>
            </a:r>
            <a:r>
              <a:rPr lang="en-US" dirty="0" smtClean="0">
                <a:hlinkClick r:id="rId2" tooltip="General relativity"/>
              </a:rPr>
              <a:t>general relativity</a:t>
            </a:r>
            <a:r>
              <a:rPr lang="en-US" dirty="0" smtClean="0"/>
              <a:t> is the correct theory of gravity on cosmological scales. It emerged in the late 1990s as a </a:t>
            </a:r>
            <a:r>
              <a:rPr lang="en-US" b="1" dirty="0" smtClean="0"/>
              <a:t>concordance cosmology</a:t>
            </a:r>
            <a:r>
              <a:rPr lang="en-US" dirty="0" smtClean="0"/>
              <a:t>, after a period of time when disparate observed properties of the universe appeared mutually inconsistent, and there was no consensus on the makeup of the energy density of the universe.</a:t>
            </a:r>
          </a:p>
          <a:p>
            <a:pPr marL="0" indent="0">
              <a:buNone/>
            </a:pPr>
            <a:r>
              <a:rPr lang="en-US" dirty="0" smtClean="0"/>
              <a:t>The ΛCDM model can be extended by adding </a:t>
            </a:r>
            <a:r>
              <a:rPr lang="en-US" dirty="0" smtClean="0">
                <a:hlinkClick r:id="rId3" tooltip="Cosmological inflation"/>
              </a:rPr>
              <a:t>cosmological inflation</a:t>
            </a:r>
            <a:r>
              <a:rPr lang="en-US" dirty="0" smtClean="0"/>
              <a:t>, </a:t>
            </a:r>
            <a:r>
              <a:rPr lang="en-US" dirty="0" smtClean="0">
                <a:hlinkClick r:id="rId4" tooltip="Quintessence (physics)"/>
              </a:rPr>
              <a:t>quintessence</a:t>
            </a:r>
            <a:r>
              <a:rPr lang="en-US" dirty="0" smtClean="0"/>
              <a:t> and other elements that are current areas of speculation and research in cosmology.</a:t>
            </a:r>
          </a:p>
          <a:p>
            <a:pPr marL="0" indent="0">
              <a:buNone/>
            </a:pPr>
            <a:r>
              <a:rPr lang="en-US" dirty="0" smtClean="0"/>
              <a:t>Some alternative models challenge the assumptions of the ΛCDM model. Examples of these are </a:t>
            </a:r>
            <a:r>
              <a:rPr lang="en-US" dirty="0" smtClean="0">
                <a:hlinkClick r:id="rId5" tooltip="Modified Newtonian dynamics"/>
              </a:rPr>
              <a:t>modified Newtonian dynamics</a:t>
            </a:r>
            <a:r>
              <a:rPr lang="en-US" dirty="0" smtClean="0"/>
              <a:t>, modified gravity and theories of large-scale variations in the matter density of the universe.</a:t>
            </a:r>
          </a:p>
        </p:txBody>
      </p:sp>
    </p:spTree>
    <p:extLst>
      <p:ext uri="{BB962C8B-B14F-4D97-AF65-F5344CB8AC3E}">
        <p14:creationId xmlns:p14="http://schemas.microsoft.com/office/powerpoint/2010/main" val="55454920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Equivalence principle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the </a:t>
            </a:r>
            <a:r>
              <a:rPr lang="en-US" dirty="0" smtClean="0">
                <a:hlinkClick r:id="rId2" tooltip="Physics"/>
              </a:rPr>
              <a:t>physics</a:t>
            </a:r>
            <a:r>
              <a:rPr lang="en-US" dirty="0" smtClean="0"/>
              <a:t> of </a:t>
            </a:r>
            <a:r>
              <a:rPr lang="en-US" dirty="0" smtClean="0">
                <a:hlinkClick r:id="rId3" tooltip="General relativity"/>
              </a:rPr>
              <a:t>general relativity</a:t>
            </a:r>
            <a:r>
              <a:rPr lang="en-US" dirty="0" smtClean="0"/>
              <a:t>, the </a:t>
            </a:r>
            <a:r>
              <a:rPr lang="en-US" b="1" dirty="0" smtClean="0"/>
              <a:t>equivalence principle</a:t>
            </a:r>
            <a:r>
              <a:rPr lang="en-US" dirty="0" smtClean="0"/>
              <a:t> is any of several related concepts dealing with the equivalence of </a:t>
            </a:r>
            <a:r>
              <a:rPr lang="en-US" dirty="0" smtClean="0">
                <a:hlinkClick r:id="rId4" tooltip="Gravitational mass"/>
              </a:rPr>
              <a:t>gravitational</a:t>
            </a:r>
            <a:r>
              <a:rPr lang="en-US" dirty="0" smtClean="0"/>
              <a:t> and </a:t>
            </a:r>
            <a:r>
              <a:rPr lang="en-US" dirty="0" smtClean="0">
                <a:hlinkClick r:id="rId5" tooltip="Inertial mass"/>
              </a:rPr>
              <a:t>inertial mass</a:t>
            </a:r>
            <a:r>
              <a:rPr lang="en-US" dirty="0" smtClean="0"/>
              <a:t>, and to </a:t>
            </a:r>
            <a:r>
              <a:rPr lang="en-US" dirty="0" smtClean="0">
                <a:hlinkClick r:id="rId6" tooltip="Albert Einstein"/>
              </a:rPr>
              <a:t>Albert Einstein</a:t>
            </a:r>
            <a:r>
              <a:rPr lang="en-US" dirty="0" smtClean="0"/>
              <a:t>'s observation that the gravitational "force" as experienced locally while standing on a massive body (such as the Earth) is actually the same as the </a:t>
            </a:r>
            <a:r>
              <a:rPr lang="en-US" i="1" dirty="0" smtClean="0">
                <a:hlinkClick r:id="rId7" tooltip="Fictitious force"/>
              </a:rPr>
              <a:t>pseudo-force</a:t>
            </a:r>
            <a:r>
              <a:rPr lang="en-US" dirty="0" smtClean="0"/>
              <a:t> experienced by an observer in a non-</a:t>
            </a:r>
            <a:r>
              <a:rPr lang="en-US" dirty="0" smtClean="0">
                <a:hlinkClick r:id="rId8" tooltip="Inertial frame of reference"/>
              </a:rPr>
              <a:t>inertial</a:t>
            </a:r>
            <a:r>
              <a:rPr lang="en-US" dirty="0" smtClean="0"/>
              <a:t> (accelerated) frame of reference.</a:t>
            </a:r>
            <a:endParaRPr lang="en-US" dirty="0"/>
          </a:p>
        </p:txBody>
      </p:sp>
    </p:spTree>
    <p:extLst>
      <p:ext uri="{BB962C8B-B14F-4D97-AF65-F5344CB8AC3E}">
        <p14:creationId xmlns:p14="http://schemas.microsoft.com/office/powerpoint/2010/main" val="159023662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Dark matter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Dark matter</a:t>
            </a:r>
            <a:r>
              <a:rPr lang="en-US" dirty="0" smtClean="0"/>
              <a:t> is a kind of </a:t>
            </a:r>
            <a:r>
              <a:rPr lang="en-US" dirty="0" smtClean="0">
                <a:hlinkClick r:id="rId2" tooltip="Matter"/>
              </a:rPr>
              <a:t>matter</a:t>
            </a:r>
            <a:r>
              <a:rPr lang="en-US" dirty="0" smtClean="0"/>
              <a:t> in </a:t>
            </a:r>
            <a:r>
              <a:rPr lang="en-US" dirty="0" smtClean="0">
                <a:hlinkClick r:id="rId3" tooltip="Astronomy"/>
              </a:rPr>
              <a:t>astronomy</a:t>
            </a:r>
            <a:r>
              <a:rPr lang="en-US" dirty="0" smtClean="0"/>
              <a:t> and </a:t>
            </a:r>
            <a:r>
              <a:rPr lang="en-US" dirty="0" smtClean="0">
                <a:hlinkClick r:id="rId4" tooltip="Physical cosmology"/>
              </a:rPr>
              <a:t>cosmology</a:t>
            </a:r>
            <a:r>
              <a:rPr lang="en-US" dirty="0" smtClean="0"/>
              <a:t> to account for gravitational effects that appear to be the result of invisible mass. Dark matter cannot be seen directly with telescopes; evidently it neither </a:t>
            </a:r>
            <a:r>
              <a:rPr lang="en-US" dirty="0" smtClean="0">
                <a:hlinkClick r:id="rId5" tooltip="Blackbody spectrum"/>
              </a:rPr>
              <a:t>emits</a:t>
            </a:r>
            <a:r>
              <a:rPr lang="en-US" dirty="0" smtClean="0"/>
              <a:t> nor absorbs light or other </a:t>
            </a:r>
            <a:r>
              <a:rPr lang="en-US" dirty="0" smtClean="0">
                <a:hlinkClick r:id="rId6" tooltip="Electromagnetic radiation"/>
              </a:rPr>
              <a:t>electromagnetic radiation</a:t>
            </a:r>
            <a:r>
              <a:rPr lang="en-US" dirty="0" smtClean="0"/>
              <a:t> at any significant level. It is otherwise hypothesized to simply be matter that is not reactant to light. Instead, the existence and properties of dark matter are inferred from its gravitational effects on visible matter, radiation, and the large-scale structure of the universe. According to the </a:t>
            </a:r>
            <a:r>
              <a:rPr lang="en-US" dirty="0" smtClean="0">
                <a:hlinkClick r:id="rId7" tooltip="Planck (spacecraft)"/>
              </a:rPr>
              <a:t>Planck mission team</a:t>
            </a:r>
            <a:r>
              <a:rPr lang="en-US" dirty="0" smtClean="0"/>
              <a:t>, and based on the </a:t>
            </a:r>
            <a:r>
              <a:rPr lang="en-US" dirty="0" smtClean="0">
                <a:hlinkClick r:id="rId8" tooltip="Lambda-CDM model"/>
              </a:rPr>
              <a:t>standard model of cosmology</a:t>
            </a:r>
            <a:r>
              <a:rPr lang="en-US" dirty="0" smtClean="0"/>
              <a:t>, the total </a:t>
            </a:r>
            <a:r>
              <a:rPr lang="en-US" dirty="0" smtClean="0">
                <a:hlinkClick r:id="rId9" tooltip="Mass–energy equivalence"/>
              </a:rPr>
              <a:t>mass–energy</a:t>
            </a:r>
            <a:r>
              <a:rPr lang="en-US" dirty="0" smtClean="0"/>
              <a:t> of the </a:t>
            </a:r>
            <a:r>
              <a:rPr lang="en-US" dirty="0" smtClean="0">
                <a:hlinkClick r:id="rId10" tooltip="Observable universe"/>
              </a:rPr>
              <a:t>known universe</a:t>
            </a:r>
            <a:r>
              <a:rPr lang="en-US" dirty="0" smtClean="0"/>
              <a:t> contains 4.9% </a:t>
            </a:r>
            <a:r>
              <a:rPr lang="en-US" dirty="0" smtClean="0">
                <a:hlinkClick r:id="rId11" tooltip="Baryon"/>
              </a:rPr>
              <a:t>ordinary matter</a:t>
            </a:r>
            <a:r>
              <a:rPr lang="en-US" dirty="0" smtClean="0"/>
              <a:t>, 26.8% dark matter and 68.3% </a:t>
            </a:r>
            <a:r>
              <a:rPr lang="en-US" dirty="0" smtClean="0">
                <a:hlinkClick r:id="rId12" tooltip="Dark energy"/>
              </a:rPr>
              <a:t>dark energy</a:t>
            </a:r>
            <a:r>
              <a:rPr lang="en-US" dirty="0" smtClean="0"/>
              <a:t>. Thus, dark matter is estimated to constitute 84.5% of the total matter in the universe, while dark energy plus dark matter constitute 95.1% of the total content of the universe.</a:t>
            </a:r>
          </a:p>
        </p:txBody>
      </p:sp>
    </p:spTree>
    <p:extLst>
      <p:ext uri="{BB962C8B-B14F-4D97-AF65-F5344CB8AC3E}">
        <p14:creationId xmlns:p14="http://schemas.microsoft.com/office/powerpoint/2010/main" val="9851785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Dark matter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Astrophysicists hypothesized dark matter because of discrepancies between the mass of large astronomical objects determined from their gravitational effects and the mass calculated from the "luminous matter" they contain: stars, gas, and dust. Although based upon flawed or inadequate evidence, dark matter was postulated by </a:t>
            </a:r>
            <a:r>
              <a:rPr lang="en-US" dirty="0" smtClean="0">
                <a:hlinkClick r:id="rId2" tooltip="Jan Oort"/>
              </a:rPr>
              <a:t>Jan </a:t>
            </a:r>
            <a:r>
              <a:rPr lang="en-US" dirty="0" err="1" smtClean="0">
                <a:hlinkClick r:id="rId2" tooltip="Jan Oort"/>
              </a:rPr>
              <a:t>Oort</a:t>
            </a:r>
            <a:r>
              <a:rPr lang="en-US" dirty="0" smtClean="0"/>
              <a:t> in 1932 to account for the orbital velocities of stars in the </a:t>
            </a:r>
            <a:r>
              <a:rPr lang="en-US" dirty="0" smtClean="0">
                <a:hlinkClick r:id="rId3" tooltip="Milky Way"/>
              </a:rPr>
              <a:t>Milky Way</a:t>
            </a:r>
            <a:r>
              <a:rPr lang="en-US" dirty="0" smtClean="0"/>
              <a:t> and by </a:t>
            </a:r>
            <a:r>
              <a:rPr lang="en-US" dirty="0" smtClean="0">
                <a:hlinkClick r:id="rId4" tooltip="Fritz Zwicky"/>
              </a:rPr>
              <a:t>Fritz </a:t>
            </a:r>
            <a:r>
              <a:rPr lang="en-US" dirty="0" err="1" smtClean="0">
                <a:hlinkClick r:id="rId4" tooltip="Fritz Zwicky"/>
              </a:rPr>
              <a:t>Zwicky</a:t>
            </a:r>
            <a:r>
              <a:rPr lang="en-US" dirty="0" smtClean="0"/>
              <a:t> in 1933 to account for evidence of "missing mass" in the orbital velocities of </a:t>
            </a:r>
            <a:r>
              <a:rPr lang="en-US" dirty="0" smtClean="0">
                <a:hlinkClick r:id="rId5" tooltip="Galaxy"/>
              </a:rPr>
              <a:t>galaxies</a:t>
            </a:r>
            <a:r>
              <a:rPr lang="en-US" dirty="0" smtClean="0"/>
              <a:t> in </a:t>
            </a:r>
            <a:r>
              <a:rPr lang="en-US" dirty="0" smtClean="0">
                <a:hlinkClick r:id="rId6" tooltip="Galaxy cluster"/>
              </a:rPr>
              <a:t>clusters</a:t>
            </a:r>
            <a:r>
              <a:rPr lang="en-US" dirty="0" smtClean="0"/>
              <a:t>. Adequate evidence from </a:t>
            </a:r>
            <a:r>
              <a:rPr lang="en-US" dirty="0" smtClean="0">
                <a:hlinkClick r:id="rId7" tooltip="Galaxy rotation curve"/>
              </a:rPr>
              <a:t>galaxy rotation curves</a:t>
            </a:r>
            <a:r>
              <a:rPr lang="en-US" dirty="0" smtClean="0"/>
              <a:t> was discovered by </a:t>
            </a:r>
            <a:r>
              <a:rPr lang="en-US" dirty="0" smtClean="0">
                <a:hlinkClick r:id="rId8" tooltip="Horace W. Babcock"/>
              </a:rPr>
              <a:t>Horace W. Babcock</a:t>
            </a:r>
            <a:r>
              <a:rPr lang="en-US" dirty="0" smtClean="0"/>
              <a:t> in 1939, but was not attributed to dark matter. The first to postulate dark matter based upon robust evidence was </a:t>
            </a:r>
            <a:r>
              <a:rPr lang="en-US" dirty="0" smtClean="0">
                <a:hlinkClick r:id="rId9" tooltip="Vera Rubin"/>
              </a:rPr>
              <a:t>Vera Rubin</a:t>
            </a:r>
            <a:r>
              <a:rPr lang="en-US" dirty="0" smtClean="0"/>
              <a:t> in the 1960s–1970s, using galaxy rotation curves.</a:t>
            </a:r>
            <a:endParaRPr lang="en-US" dirty="0"/>
          </a:p>
        </p:txBody>
      </p:sp>
    </p:spTree>
    <p:extLst>
      <p:ext uri="{BB962C8B-B14F-4D97-AF65-F5344CB8AC3E}">
        <p14:creationId xmlns:p14="http://schemas.microsoft.com/office/powerpoint/2010/main" val="195228764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Dark matter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Subsequently, many other observations have indicated the presence of dark matter in the universe, including </a:t>
            </a:r>
            <a:r>
              <a:rPr lang="en-US" dirty="0" smtClean="0">
                <a:hlinkClick r:id="rId2" tooltip="Gravitational lensing"/>
              </a:rPr>
              <a:t>gravitational lensing</a:t>
            </a:r>
            <a:r>
              <a:rPr lang="en-US" dirty="0" smtClean="0"/>
              <a:t> of background objects by galaxy clusters such as the </a:t>
            </a:r>
            <a:r>
              <a:rPr lang="en-US" dirty="0" smtClean="0">
                <a:hlinkClick r:id="rId3" tooltip="Bullet Cluster"/>
              </a:rPr>
              <a:t>Bullet Cluster</a:t>
            </a:r>
            <a:r>
              <a:rPr lang="en-US" dirty="0" smtClean="0"/>
              <a:t>, the temperature distribution of hot gas in galaxies and clusters of galaxies, and more recently the pattern of anisotropies in the </a:t>
            </a:r>
            <a:r>
              <a:rPr lang="en-US" dirty="0" smtClean="0">
                <a:hlinkClick r:id="rId4" tooltip="Cosmic microwave background"/>
              </a:rPr>
              <a:t>cosmic microwave background</a:t>
            </a:r>
            <a:r>
              <a:rPr lang="en-US" dirty="0" smtClean="0"/>
              <a:t>. According to consensus among cosmologists, dark matter is composed primarily of a not yet characterized type of </a:t>
            </a:r>
            <a:r>
              <a:rPr lang="en-US" dirty="0" smtClean="0">
                <a:hlinkClick r:id="rId5" tooltip="Subatomic particle"/>
              </a:rPr>
              <a:t>subatomic particle</a:t>
            </a:r>
            <a:r>
              <a:rPr lang="en-US" dirty="0" smtClean="0"/>
              <a:t>. The search for this particle, by a variety of means, is one of the major efforts in </a:t>
            </a:r>
            <a:r>
              <a:rPr lang="en-US" dirty="0" smtClean="0">
                <a:hlinkClick r:id="rId6" tooltip="Particle physics"/>
              </a:rPr>
              <a:t>particle physics</a:t>
            </a:r>
            <a:r>
              <a:rPr lang="en-US" dirty="0" smtClean="0"/>
              <a:t> today.</a:t>
            </a:r>
          </a:p>
          <a:p>
            <a:pPr marL="0" indent="0">
              <a:buNone/>
            </a:pPr>
            <a:r>
              <a:rPr lang="en-US" dirty="0" smtClean="0"/>
              <a:t>Although the existence of dark matter is generally accepted by the mainstream scientific community, some alternative theories of gravity have been proposed, such as </a:t>
            </a:r>
            <a:r>
              <a:rPr lang="en-US" dirty="0" smtClean="0">
                <a:hlinkClick r:id="rId7" tooltip="Modified Newtonian dynamics"/>
              </a:rPr>
              <a:t>MOND</a:t>
            </a:r>
            <a:r>
              <a:rPr lang="en-US" dirty="0" smtClean="0"/>
              <a:t> and </a:t>
            </a:r>
            <a:r>
              <a:rPr lang="en-US" dirty="0" err="1" smtClean="0">
                <a:hlinkClick r:id="rId8" tooltip="Tensor–vector–scalar gravity"/>
              </a:rPr>
              <a:t>TeVeS</a:t>
            </a:r>
            <a:r>
              <a:rPr lang="en-US" dirty="0" smtClean="0"/>
              <a:t>, which try to account for the anomalous observations without requiring additional matter.</a:t>
            </a:r>
            <a:endParaRPr lang="en-US" dirty="0"/>
          </a:p>
        </p:txBody>
      </p:sp>
    </p:spTree>
    <p:extLst>
      <p:ext uri="{BB962C8B-B14F-4D97-AF65-F5344CB8AC3E}">
        <p14:creationId xmlns:p14="http://schemas.microsoft.com/office/powerpoint/2010/main" val="162606935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Dark energy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dirty="0" smtClean="0">
                <a:hlinkClick r:id="rId2" tooltip="Physical cosmology"/>
              </a:rPr>
              <a:t>physical cosmology</a:t>
            </a:r>
            <a:r>
              <a:rPr lang="en-US" dirty="0" smtClean="0"/>
              <a:t> and </a:t>
            </a:r>
            <a:r>
              <a:rPr lang="en-US" dirty="0" smtClean="0">
                <a:hlinkClick r:id="rId3" tooltip="Astronomy"/>
              </a:rPr>
              <a:t>astronomy</a:t>
            </a:r>
            <a:r>
              <a:rPr lang="en-US" dirty="0" smtClean="0"/>
              <a:t>, </a:t>
            </a:r>
            <a:r>
              <a:rPr lang="en-US" b="1" dirty="0" smtClean="0"/>
              <a:t>dark energy</a:t>
            </a:r>
            <a:r>
              <a:rPr lang="en-US" dirty="0" smtClean="0"/>
              <a:t> is a </a:t>
            </a:r>
            <a:r>
              <a:rPr lang="en-US" dirty="0" smtClean="0">
                <a:hlinkClick r:id="rId4" tooltip="Hypothesis"/>
              </a:rPr>
              <a:t>hypothetical</a:t>
            </a:r>
            <a:r>
              <a:rPr lang="en-US" dirty="0" smtClean="0"/>
              <a:t> form of </a:t>
            </a:r>
            <a:r>
              <a:rPr lang="en-US" dirty="0" smtClean="0">
                <a:hlinkClick r:id="rId5" tooltip="Energy"/>
              </a:rPr>
              <a:t>energy</a:t>
            </a:r>
            <a:r>
              <a:rPr lang="en-US" dirty="0" smtClean="0"/>
              <a:t> which permeates all of space and tends to </a:t>
            </a:r>
            <a:r>
              <a:rPr lang="en-US" dirty="0" smtClean="0">
                <a:hlinkClick r:id="rId6" tooltip="Accelerating universe"/>
              </a:rPr>
              <a:t>accelerate</a:t>
            </a:r>
            <a:r>
              <a:rPr lang="en-US" dirty="0" smtClean="0"/>
              <a:t> the </a:t>
            </a:r>
            <a:r>
              <a:rPr lang="en-US" dirty="0" smtClean="0">
                <a:hlinkClick r:id="rId7" tooltip="Hubble's law"/>
              </a:rPr>
              <a:t>expansion of the universe</a:t>
            </a:r>
            <a:r>
              <a:rPr lang="en-US" dirty="0" smtClean="0"/>
              <a:t>. Dark energy is the most accepted hypothesis to explain the observations since the 1990s indicating that the universe is </a:t>
            </a:r>
            <a:r>
              <a:rPr lang="en-US" dirty="0" smtClean="0">
                <a:hlinkClick r:id="rId8" tooltip="Metric expansion of space"/>
              </a:rPr>
              <a:t>expanding</a:t>
            </a:r>
            <a:r>
              <a:rPr lang="en-US" dirty="0" smtClean="0"/>
              <a:t> at an </a:t>
            </a:r>
            <a:r>
              <a:rPr lang="en-US" dirty="0" smtClean="0">
                <a:hlinkClick r:id="rId9" tooltip="Deceleration parameter"/>
              </a:rPr>
              <a:t>accelerating rate</a:t>
            </a:r>
            <a:r>
              <a:rPr lang="en-US" dirty="0" smtClean="0"/>
              <a:t>. According to the </a:t>
            </a:r>
            <a:r>
              <a:rPr lang="en-US" dirty="0" smtClean="0">
                <a:hlinkClick r:id="rId10" tooltip="Planck (spacecraft)"/>
              </a:rPr>
              <a:t>Planck mission team</a:t>
            </a:r>
            <a:r>
              <a:rPr lang="en-US" dirty="0" smtClean="0"/>
              <a:t>, and based on the </a:t>
            </a:r>
            <a:r>
              <a:rPr lang="en-US" dirty="0" smtClean="0">
                <a:hlinkClick r:id="rId11" tooltip="Lambda-CDM model"/>
              </a:rPr>
              <a:t>standard model of cosmology</a:t>
            </a:r>
            <a:r>
              <a:rPr lang="en-US" dirty="0" smtClean="0"/>
              <a:t>, on a </a:t>
            </a:r>
            <a:r>
              <a:rPr lang="en-US" dirty="0" smtClean="0">
                <a:hlinkClick r:id="rId12" tooltip="Mass–energy equivalence"/>
              </a:rPr>
              <a:t>mass–energy equivalence</a:t>
            </a:r>
            <a:r>
              <a:rPr lang="en-US" dirty="0" smtClean="0"/>
              <a:t> basis, the </a:t>
            </a:r>
            <a:r>
              <a:rPr lang="en-US" dirty="0" smtClean="0">
                <a:hlinkClick r:id="rId13" tooltip="Observable universe"/>
              </a:rPr>
              <a:t>observable universe</a:t>
            </a:r>
            <a:r>
              <a:rPr lang="en-US" dirty="0" smtClean="0"/>
              <a:t> contains 26.8% </a:t>
            </a:r>
            <a:r>
              <a:rPr lang="en-US" dirty="0" smtClean="0">
                <a:hlinkClick r:id="rId14" tooltip="Dark matter"/>
              </a:rPr>
              <a:t>dark matter</a:t>
            </a:r>
            <a:r>
              <a:rPr lang="en-US" dirty="0" smtClean="0"/>
              <a:t>, 68.3% dark energy (for a total of 95.1%) and 4.9% </a:t>
            </a:r>
            <a:r>
              <a:rPr lang="en-US" dirty="0" smtClean="0">
                <a:hlinkClick r:id="rId15" tooltip="Matter"/>
              </a:rPr>
              <a:t>ordinary matter</a:t>
            </a:r>
            <a:r>
              <a:rPr lang="en-US" dirty="0" smtClean="0"/>
              <a:t>. Again on a mass–energy equivalence basis, the density of dark energy (6.91 × 10</a:t>
            </a:r>
            <a:r>
              <a:rPr lang="en-US" baseline="30000" dirty="0" smtClean="0"/>
              <a:t>−27</a:t>
            </a:r>
            <a:r>
              <a:rPr lang="en-US" dirty="0" smtClean="0"/>
              <a:t> kg/m</a:t>
            </a:r>
            <a:r>
              <a:rPr lang="en-US" baseline="30000" dirty="0" smtClean="0"/>
              <a:t>3</a:t>
            </a:r>
            <a:r>
              <a:rPr lang="en-US" dirty="0" smtClean="0"/>
              <a:t>) is very low: in the solar system, it is estimated only 6 tons of dark energy would be found within the radius of Pluto's orbit. However, it comes to dominate the mass–energy of the universe because it is uniform across space.</a:t>
            </a:r>
          </a:p>
        </p:txBody>
      </p:sp>
    </p:spTree>
    <p:extLst>
      <p:ext uri="{BB962C8B-B14F-4D97-AF65-F5344CB8AC3E}">
        <p14:creationId xmlns:p14="http://schemas.microsoft.com/office/powerpoint/2010/main" val="3357448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Wave </a:t>
            </a:r>
            <a:r>
              <a:rPr lang="en-US" b="1" dirty="0" smtClean="0"/>
              <a:t>function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wave function for a given system does not have a unique representation. Most commonly, it is taken to be a </a:t>
            </a:r>
            <a:r>
              <a:rPr lang="en-US" dirty="0">
                <a:hlinkClick r:id="rId2" tooltip="Function (mathematics)"/>
              </a:rPr>
              <a:t>function</a:t>
            </a:r>
            <a:r>
              <a:rPr lang="en-US" dirty="0"/>
              <a:t> of all the position coordinates of the particles and time, that is, the </a:t>
            </a:r>
            <a:r>
              <a:rPr lang="en-US" dirty="0" err="1"/>
              <a:t>wavefunction</a:t>
            </a:r>
            <a:r>
              <a:rPr lang="en-US" dirty="0"/>
              <a:t> is in "position space". However, we could also consider a wave function in "</a:t>
            </a:r>
            <a:r>
              <a:rPr lang="en-US" dirty="0">
                <a:hlinkClick r:id="rId3" tooltip="Momentum space"/>
              </a:rPr>
              <a:t>momentum space</a:t>
            </a:r>
            <a:r>
              <a:rPr lang="en-US" dirty="0"/>
              <a:t>"; a function of all the momenta of the particles and time instead. In general, the wave function of a system is a function of continuous and discrete variables characterizing the system's degrees of freedom, and there is </a:t>
            </a:r>
            <a:r>
              <a:rPr lang="en-US" i="1" dirty="0"/>
              <a:t>one</a:t>
            </a:r>
            <a:r>
              <a:rPr lang="en-US" dirty="0"/>
              <a:t> </a:t>
            </a:r>
            <a:r>
              <a:rPr lang="en-US" dirty="0" err="1"/>
              <a:t>wavefunction</a:t>
            </a:r>
            <a:r>
              <a:rPr lang="en-US" dirty="0"/>
              <a:t> for the entire system, not a separate </a:t>
            </a:r>
            <a:r>
              <a:rPr lang="en-US" dirty="0" err="1"/>
              <a:t>wavefunction</a:t>
            </a:r>
            <a:r>
              <a:rPr lang="en-US" dirty="0"/>
              <a:t> for each particle in the system. Some particles, like </a:t>
            </a:r>
            <a:r>
              <a:rPr lang="en-US" dirty="0">
                <a:hlinkClick r:id="rId4" tooltip="Electron"/>
              </a:rPr>
              <a:t>electrons</a:t>
            </a:r>
            <a:r>
              <a:rPr lang="en-US" dirty="0"/>
              <a:t>, have nonzero </a:t>
            </a:r>
            <a:r>
              <a:rPr lang="en-US" dirty="0">
                <a:hlinkClick r:id="rId5" tooltip="Spin (physics)"/>
              </a:rPr>
              <a:t>spin</a:t>
            </a:r>
            <a:r>
              <a:rPr lang="en-US" dirty="0"/>
              <a:t>, and the </a:t>
            </a:r>
            <a:r>
              <a:rPr lang="en-US" dirty="0" err="1"/>
              <a:t>wavefunction</a:t>
            </a:r>
            <a:r>
              <a:rPr lang="en-US" dirty="0"/>
              <a:t> must include this fundamental property as an intrinsic degree of freedom. In general, the </a:t>
            </a:r>
            <a:r>
              <a:rPr lang="en-US" dirty="0" err="1"/>
              <a:t>wavefunction</a:t>
            </a:r>
            <a:r>
              <a:rPr lang="en-US" dirty="0"/>
              <a:t> for a particle with </a:t>
            </a:r>
            <a:r>
              <a:rPr lang="en-US" i="1" dirty="0"/>
              <a:t>half-integer</a:t>
            </a:r>
            <a:r>
              <a:rPr lang="en-US" dirty="0"/>
              <a:t> spin is a </a:t>
            </a:r>
            <a:r>
              <a:rPr lang="en-US" dirty="0" err="1">
                <a:hlinkClick r:id="rId6" tooltip="Spinor"/>
              </a:rPr>
              <a:t>spinor</a:t>
            </a:r>
            <a:r>
              <a:rPr lang="en-US" dirty="0"/>
              <a:t>. Particles with spin zero are called scalar particles, those with spin 1 vector particles, and more generally for higher integer spin, tensor particles. The latter are always composite. No </a:t>
            </a:r>
            <a:r>
              <a:rPr lang="en-US" i="1" dirty="0"/>
              <a:t>elementary</a:t>
            </a:r>
            <a:r>
              <a:rPr lang="en-US" dirty="0"/>
              <a:t> particle with spin </a:t>
            </a:r>
            <a:r>
              <a:rPr lang="en-US" baseline="30000" dirty="0"/>
              <a:t>3</a:t>
            </a:r>
            <a:r>
              <a:rPr lang="en-US" dirty="0"/>
              <a:t>⁄</a:t>
            </a:r>
            <a:r>
              <a:rPr lang="en-US" baseline="-25000" dirty="0"/>
              <a:t>2</a:t>
            </a:r>
            <a:r>
              <a:rPr lang="en-US" dirty="0"/>
              <a:t> or higher is known, except for the hypothesized spin 2 </a:t>
            </a:r>
            <a:r>
              <a:rPr lang="en-US" dirty="0">
                <a:hlinkClick r:id="rId7" tooltip="Graviton"/>
              </a:rPr>
              <a:t>graviton</a:t>
            </a:r>
            <a:r>
              <a:rPr lang="en-US" dirty="0" smtClean="0"/>
              <a:t>.</a:t>
            </a:r>
            <a:endParaRPr lang="en-US" dirty="0"/>
          </a:p>
        </p:txBody>
      </p:sp>
    </p:spTree>
    <p:extLst>
      <p:ext uri="{BB962C8B-B14F-4D97-AF65-F5344CB8AC3E}">
        <p14:creationId xmlns:p14="http://schemas.microsoft.com/office/powerpoint/2010/main" val="188211628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Dark energy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Two proposed forms for dark energy are the </a:t>
            </a:r>
            <a:r>
              <a:rPr lang="en-US" dirty="0" smtClean="0">
                <a:hlinkClick r:id="rId2" tooltip="Cosmological constant"/>
              </a:rPr>
              <a:t>cosmological constant</a:t>
            </a:r>
            <a:r>
              <a:rPr lang="en-US" dirty="0" smtClean="0"/>
              <a:t>, a </a:t>
            </a:r>
            <a:r>
              <a:rPr lang="en-US" i="1" dirty="0" smtClean="0"/>
              <a:t>constant</a:t>
            </a:r>
            <a:r>
              <a:rPr lang="en-US" dirty="0" smtClean="0"/>
              <a:t> energy density filling space homogeneously, and </a:t>
            </a:r>
            <a:r>
              <a:rPr lang="en-US" dirty="0" smtClean="0">
                <a:hlinkClick r:id="rId3" tooltip="Scalar field theory"/>
              </a:rPr>
              <a:t>scalar fields</a:t>
            </a:r>
            <a:r>
              <a:rPr lang="en-US" dirty="0" smtClean="0"/>
              <a:t> such as </a:t>
            </a:r>
            <a:r>
              <a:rPr lang="en-US" dirty="0" smtClean="0">
                <a:hlinkClick r:id="rId4" tooltip="Quintessence (physics)"/>
              </a:rPr>
              <a:t>quintessence</a:t>
            </a:r>
            <a:r>
              <a:rPr lang="en-US" dirty="0" smtClean="0"/>
              <a:t> or </a:t>
            </a:r>
            <a:r>
              <a:rPr lang="en-US" dirty="0" smtClean="0">
                <a:hlinkClick r:id="rId5" tooltip="Moduli (physics)"/>
              </a:rPr>
              <a:t>moduli</a:t>
            </a:r>
            <a:r>
              <a:rPr lang="en-US" dirty="0" smtClean="0"/>
              <a:t>, </a:t>
            </a:r>
            <a:r>
              <a:rPr lang="en-US" i="1" dirty="0" smtClean="0"/>
              <a:t>dynamic</a:t>
            </a:r>
            <a:r>
              <a:rPr lang="en-US" dirty="0" smtClean="0"/>
              <a:t> quantities whose energy density can vary in time and space. Contributions from scalar fields that are constant in space are usually also included in the cosmological constant. The cosmological constant can be formulated to be equivalent to </a:t>
            </a:r>
            <a:r>
              <a:rPr lang="en-US" dirty="0" smtClean="0">
                <a:hlinkClick r:id="rId6" tooltip="Vacuum energy"/>
              </a:rPr>
              <a:t>vacuum energy</a:t>
            </a:r>
            <a:r>
              <a:rPr lang="en-US" dirty="0" smtClean="0"/>
              <a:t>. Scalar fields that do change in space can be difficult to distinguish from a cosmological constant because the change may be extremely slow.</a:t>
            </a:r>
          </a:p>
        </p:txBody>
      </p:sp>
    </p:spTree>
    <p:extLst>
      <p:ext uri="{BB962C8B-B14F-4D97-AF65-F5344CB8AC3E}">
        <p14:creationId xmlns:p14="http://schemas.microsoft.com/office/powerpoint/2010/main" val="75166990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Dark energy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High-precision measurements of the </a:t>
            </a:r>
            <a:r>
              <a:rPr lang="en-US" dirty="0" smtClean="0">
                <a:hlinkClick r:id="rId2" tooltip="Metric expansion of space"/>
              </a:rPr>
              <a:t>expansion of the universe</a:t>
            </a:r>
            <a:r>
              <a:rPr lang="en-US" dirty="0" smtClean="0"/>
              <a:t> are required to understand how the expansion rate changes over time and space. In </a:t>
            </a:r>
            <a:r>
              <a:rPr lang="en-US" dirty="0" smtClean="0">
                <a:hlinkClick r:id="rId3" tooltip="General relativity"/>
              </a:rPr>
              <a:t>general relativity</a:t>
            </a:r>
            <a:r>
              <a:rPr lang="en-US" dirty="0" smtClean="0"/>
              <a:t>, the evolution of the expansion rate is parameterized by the cosmological </a:t>
            </a:r>
            <a:r>
              <a:rPr lang="en-US" dirty="0" smtClean="0">
                <a:hlinkClick r:id="rId4" tooltip="Equation of state (cosmology)"/>
              </a:rPr>
              <a:t>equation of state</a:t>
            </a:r>
            <a:r>
              <a:rPr lang="en-US" dirty="0" smtClean="0"/>
              <a:t> (the relationship between temperature, pressure, and combined matter, energy, and vacuum energy density for any region of space). Measuring the equation of state for dark energy is one of the biggest efforts in observational cosmology today.</a:t>
            </a:r>
          </a:p>
        </p:txBody>
      </p:sp>
    </p:spTree>
    <p:extLst>
      <p:ext uri="{BB962C8B-B14F-4D97-AF65-F5344CB8AC3E}">
        <p14:creationId xmlns:p14="http://schemas.microsoft.com/office/powerpoint/2010/main" val="128367900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Dark energy (continued)</a:t>
            </a:r>
            <a:endParaRPr lang="en-US" dirty="0"/>
          </a:p>
        </p:txBody>
      </p:sp>
      <p:sp>
        <p:nvSpPr>
          <p:cNvPr id="3" name="Content Placeholder 2"/>
          <p:cNvSpPr>
            <a:spLocks noGrp="1"/>
          </p:cNvSpPr>
          <p:nvPr>
            <p:ph idx="1"/>
          </p:nvPr>
        </p:nvSpPr>
        <p:spPr/>
        <p:txBody>
          <a:bodyPr/>
          <a:lstStyle/>
          <a:p>
            <a:pPr marL="0" indent="0">
              <a:buNone/>
            </a:pPr>
            <a:r>
              <a:rPr lang="en-US" dirty="0" smtClean="0"/>
              <a:t>Adding the cosmological constant to cosmology's standard </a:t>
            </a:r>
            <a:r>
              <a:rPr lang="en-US" dirty="0" smtClean="0">
                <a:hlinkClick r:id="rId2" tooltip="Friedmann–Lemaître–Robertson–Walker metric"/>
              </a:rPr>
              <a:t>FLRW metric</a:t>
            </a:r>
            <a:r>
              <a:rPr lang="en-US" dirty="0" smtClean="0"/>
              <a:t> leads to the </a:t>
            </a:r>
            <a:r>
              <a:rPr lang="en-US" dirty="0" smtClean="0">
                <a:hlinkClick r:id="rId3" tooltip="Lambda-CDM model"/>
              </a:rPr>
              <a:t>Lambda-CDM model</a:t>
            </a:r>
            <a:r>
              <a:rPr lang="en-US" dirty="0" smtClean="0"/>
              <a:t>, which has been referred to as the "standard model" of cosmology because of its precise agreement with observations. Dark energy has been used as a crucial ingredient in a recent attempt to formulate a </a:t>
            </a:r>
            <a:r>
              <a:rPr lang="en-US" dirty="0" smtClean="0">
                <a:hlinkClick r:id="rId4" tooltip="Cyclic model"/>
              </a:rPr>
              <a:t>cyclic model</a:t>
            </a:r>
            <a:r>
              <a:rPr lang="en-US" dirty="0" smtClean="0"/>
              <a:t> for the universe.</a:t>
            </a:r>
            <a:endParaRPr lang="en-US" dirty="0"/>
          </a:p>
        </p:txBody>
      </p:sp>
    </p:spTree>
    <p:extLst>
      <p:ext uri="{BB962C8B-B14F-4D97-AF65-F5344CB8AC3E}">
        <p14:creationId xmlns:p14="http://schemas.microsoft.com/office/powerpoint/2010/main" val="184902189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Friedmann</a:t>
            </a:r>
            <a:r>
              <a:rPr lang="en-US" b="1" dirty="0" smtClean="0"/>
              <a:t> equations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b="1" dirty="0" err="1" smtClean="0"/>
              <a:t>Friedmann</a:t>
            </a:r>
            <a:r>
              <a:rPr lang="en-US" b="1" dirty="0" smtClean="0"/>
              <a:t> equations</a:t>
            </a:r>
            <a:r>
              <a:rPr lang="en-US" dirty="0" smtClean="0"/>
              <a:t> are a set of </a:t>
            </a:r>
            <a:r>
              <a:rPr lang="en-US" dirty="0" smtClean="0">
                <a:hlinkClick r:id="rId2" tooltip="Equation"/>
              </a:rPr>
              <a:t>equations</a:t>
            </a:r>
            <a:r>
              <a:rPr lang="en-US" dirty="0" smtClean="0"/>
              <a:t> in </a:t>
            </a:r>
            <a:r>
              <a:rPr lang="en-US" dirty="0" smtClean="0">
                <a:hlinkClick r:id="rId3" tooltip="Physical cosmology"/>
              </a:rPr>
              <a:t>physical cosmology</a:t>
            </a:r>
            <a:r>
              <a:rPr lang="en-US" dirty="0" smtClean="0"/>
              <a:t> that govern the </a:t>
            </a:r>
            <a:r>
              <a:rPr lang="en-US" dirty="0" smtClean="0">
                <a:hlinkClick r:id="rId4" tooltip="Metric expansion of space"/>
              </a:rPr>
              <a:t>expansion of space</a:t>
            </a:r>
            <a:r>
              <a:rPr lang="en-US" dirty="0" smtClean="0"/>
              <a:t> in </a:t>
            </a:r>
            <a:r>
              <a:rPr lang="en-US" dirty="0" smtClean="0">
                <a:hlinkClick r:id="rId5" tooltip="Homogeneity (physics)"/>
              </a:rPr>
              <a:t>homogeneous</a:t>
            </a:r>
            <a:r>
              <a:rPr lang="en-US" dirty="0" smtClean="0"/>
              <a:t> and </a:t>
            </a:r>
            <a:r>
              <a:rPr lang="en-US" dirty="0" smtClean="0">
                <a:hlinkClick r:id="rId6" tooltip="Isotropy"/>
              </a:rPr>
              <a:t>isotropic</a:t>
            </a:r>
            <a:r>
              <a:rPr lang="en-US" dirty="0" smtClean="0"/>
              <a:t> models of the universe within the context of </a:t>
            </a:r>
            <a:r>
              <a:rPr lang="en-US" dirty="0" smtClean="0">
                <a:hlinkClick r:id="rId7" tooltip="General relativity"/>
              </a:rPr>
              <a:t>general relativity</a:t>
            </a:r>
            <a:r>
              <a:rPr lang="en-US" dirty="0" smtClean="0"/>
              <a:t>. They were first derived by </a:t>
            </a:r>
            <a:r>
              <a:rPr lang="en-US" dirty="0" smtClean="0">
                <a:hlinkClick r:id="rId8" tooltip="Alexander Alexandrovich Friedmann"/>
              </a:rPr>
              <a:t>Alexander </a:t>
            </a:r>
            <a:r>
              <a:rPr lang="en-US" dirty="0" err="1" smtClean="0">
                <a:hlinkClick r:id="rId8" tooltip="Alexander Alexandrovich Friedmann"/>
              </a:rPr>
              <a:t>Friedmann</a:t>
            </a:r>
            <a:r>
              <a:rPr lang="en-US" dirty="0" smtClean="0"/>
              <a:t> in 1922 from </a:t>
            </a:r>
            <a:r>
              <a:rPr lang="en-US" dirty="0" smtClean="0">
                <a:hlinkClick r:id="rId9" tooltip="Einstein field equations"/>
              </a:rPr>
              <a:t>Einstein's field equations</a:t>
            </a:r>
            <a:r>
              <a:rPr lang="en-US" dirty="0" smtClean="0"/>
              <a:t> of </a:t>
            </a:r>
            <a:r>
              <a:rPr lang="en-US" dirty="0" smtClean="0">
                <a:hlinkClick r:id="rId10" tooltip="Gravitation"/>
              </a:rPr>
              <a:t>gravitation</a:t>
            </a:r>
            <a:r>
              <a:rPr lang="en-US" dirty="0" smtClean="0"/>
              <a:t> for the </a:t>
            </a:r>
            <a:r>
              <a:rPr lang="en-US" dirty="0" err="1" smtClean="0">
                <a:hlinkClick r:id="rId11" tooltip="Friedmann–Lemaître–Robertson–Walker metric"/>
              </a:rPr>
              <a:t>Friedmann</a:t>
            </a:r>
            <a:r>
              <a:rPr lang="en-US" dirty="0" smtClean="0">
                <a:hlinkClick r:id="rId11" tooltip="Friedmann–Lemaître–Robertson–Walker metric"/>
              </a:rPr>
              <a:t>–</a:t>
            </a:r>
            <a:r>
              <a:rPr lang="en-US" dirty="0" err="1" smtClean="0">
                <a:hlinkClick r:id="rId11" tooltip="Friedmann–Lemaître–Robertson–Walker metric"/>
              </a:rPr>
              <a:t>Lemaître</a:t>
            </a:r>
            <a:r>
              <a:rPr lang="en-US" dirty="0" smtClean="0">
                <a:hlinkClick r:id="rId11" tooltip="Friedmann–Lemaître–Robertson–Walker metric"/>
              </a:rPr>
              <a:t>–Robertson–Walker metric</a:t>
            </a:r>
            <a:r>
              <a:rPr lang="en-US" dirty="0" smtClean="0"/>
              <a:t> and a </a:t>
            </a:r>
            <a:r>
              <a:rPr lang="en-US" dirty="0" smtClean="0">
                <a:hlinkClick r:id="rId12" tooltip="Perfect fluid"/>
              </a:rPr>
              <a:t>perfect fluid</a:t>
            </a:r>
            <a:r>
              <a:rPr lang="en-US" dirty="0" smtClean="0"/>
              <a:t> with a given </a:t>
            </a:r>
            <a:r>
              <a:rPr lang="en-US" dirty="0" smtClean="0">
                <a:hlinkClick r:id="rId13" tooltip="Density"/>
              </a:rPr>
              <a:t>mass density</a:t>
            </a:r>
            <a:r>
              <a:rPr lang="en-US" dirty="0" smtClean="0"/>
              <a:t> and </a:t>
            </a:r>
            <a:r>
              <a:rPr lang="en-US" dirty="0" smtClean="0">
                <a:hlinkClick r:id="rId14" tooltip="Pressure"/>
              </a:rPr>
              <a:t>pressure</a:t>
            </a:r>
            <a:r>
              <a:rPr lang="en-US" dirty="0" smtClean="0"/>
              <a:t> . The equations for negative spatial curvature were given by </a:t>
            </a:r>
            <a:r>
              <a:rPr lang="en-US" dirty="0" err="1" smtClean="0"/>
              <a:t>Friedmann</a:t>
            </a:r>
            <a:r>
              <a:rPr lang="en-US" dirty="0" smtClean="0"/>
              <a:t> in 1924.</a:t>
            </a:r>
            <a:endParaRPr lang="en-US" dirty="0"/>
          </a:p>
        </p:txBody>
      </p:sp>
    </p:spTree>
    <p:extLst>
      <p:ext uri="{BB962C8B-B14F-4D97-AF65-F5344CB8AC3E}">
        <p14:creationId xmlns:p14="http://schemas.microsoft.com/office/powerpoint/2010/main" val="37642975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Anthropic principle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In </a:t>
            </a:r>
            <a:r>
              <a:rPr lang="en-US" dirty="0" smtClean="0">
                <a:hlinkClick r:id="rId2" tooltip="Astrophysics"/>
              </a:rPr>
              <a:t>astrophysics</a:t>
            </a:r>
            <a:r>
              <a:rPr lang="en-US" dirty="0" smtClean="0"/>
              <a:t> and </a:t>
            </a:r>
            <a:r>
              <a:rPr lang="en-US" dirty="0" smtClean="0">
                <a:hlinkClick r:id="rId3" tooltip="Cosmology"/>
              </a:rPr>
              <a:t>cosmology</a:t>
            </a:r>
            <a:r>
              <a:rPr lang="en-US" dirty="0" smtClean="0"/>
              <a:t>, the </a:t>
            </a:r>
            <a:r>
              <a:rPr lang="en-US" b="1" dirty="0" smtClean="0"/>
              <a:t>anthropic principle</a:t>
            </a:r>
            <a:r>
              <a:rPr lang="en-US" dirty="0" smtClean="0"/>
              <a:t> (from </a:t>
            </a:r>
            <a:r>
              <a:rPr lang="en-US" dirty="0" smtClean="0">
                <a:hlinkClick r:id="rId4" tooltip="Greek language"/>
              </a:rPr>
              <a:t>Greek</a:t>
            </a:r>
            <a:r>
              <a:rPr lang="en-US" dirty="0" smtClean="0"/>
              <a:t> </a:t>
            </a:r>
            <a:r>
              <a:rPr lang="en-US" i="1" dirty="0" err="1" smtClean="0"/>
              <a:t>anthropos</a:t>
            </a:r>
            <a:r>
              <a:rPr lang="en-US" dirty="0" smtClean="0"/>
              <a:t>, meaning "human") is the </a:t>
            </a:r>
            <a:r>
              <a:rPr lang="en-US" dirty="0" smtClean="0">
                <a:hlinkClick r:id="rId5" tooltip="Philosophy"/>
              </a:rPr>
              <a:t>philosophical consideration</a:t>
            </a:r>
            <a:r>
              <a:rPr lang="en-US" dirty="0" smtClean="0"/>
              <a:t> that observations of the physical </a:t>
            </a:r>
            <a:r>
              <a:rPr lang="en-US" dirty="0" smtClean="0">
                <a:hlinkClick r:id="rId6" tooltip="Universe"/>
              </a:rPr>
              <a:t>Universe</a:t>
            </a:r>
            <a:r>
              <a:rPr lang="en-US" dirty="0" smtClean="0"/>
              <a:t> must be compatible with the </a:t>
            </a:r>
            <a:r>
              <a:rPr lang="en-US" dirty="0" smtClean="0">
                <a:hlinkClick r:id="rId7" tooltip="Conscious"/>
              </a:rPr>
              <a:t>conscious</a:t>
            </a:r>
            <a:r>
              <a:rPr lang="en-US" dirty="0" smtClean="0"/>
              <a:t> and </a:t>
            </a:r>
            <a:r>
              <a:rPr lang="en-US" dirty="0" smtClean="0">
                <a:hlinkClick r:id="rId8" tooltip="Sapience"/>
              </a:rPr>
              <a:t>sapient</a:t>
            </a:r>
            <a:r>
              <a:rPr lang="en-US" dirty="0" smtClean="0"/>
              <a:t> </a:t>
            </a:r>
            <a:r>
              <a:rPr lang="en-US" dirty="0" smtClean="0">
                <a:hlinkClick r:id="rId9" tooltip="Life"/>
              </a:rPr>
              <a:t>life</a:t>
            </a:r>
            <a:r>
              <a:rPr lang="en-US" dirty="0" smtClean="0"/>
              <a:t> that observes it. Some proponents of the anthropic principle reason that it explains why the Universe has the </a:t>
            </a:r>
            <a:r>
              <a:rPr lang="en-US" dirty="0" smtClean="0">
                <a:hlinkClick r:id="rId10" tooltip="Age of universe"/>
              </a:rPr>
              <a:t>age</a:t>
            </a:r>
            <a:r>
              <a:rPr lang="en-US" dirty="0" smtClean="0"/>
              <a:t> and the </a:t>
            </a:r>
            <a:r>
              <a:rPr lang="en-US" dirty="0" smtClean="0">
                <a:hlinkClick r:id="rId11" tooltip="Fundamental physical constant"/>
              </a:rPr>
              <a:t>fundamental physical constants</a:t>
            </a:r>
            <a:r>
              <a:rPr lang="en-US" dirty="0" smtClean="0"/>
              <a:t> necessary to accommodate conscious life. As a result, they believe it is unremarkable that the universe's fundamental constants happen to fall within the </a:t>
            </a:r>
            <a:r>
              <a:rPr lang="en-US" dirty="0" smtClean="0">
                <a:hlinkClick r:id="rId12" tooltip="Fine-tuned Universe"/>
              </a:rPr>
              <a:t>narrow range thought to be compatible with life</a:t>
            </a:r>
            <a:r>
              <a:rPr lang="en-US" dirty="0" smtClean="0"/>
              <a:t>.</a:t>
            </a:r>
          </a:p>
        </p:txBody>
      </p:sp>
    </p:spTree>
    <p:extLst>
      <p:ext uri="{BB962C8B-B14F-4D97-AF65-F5344CB8AC3E}">
        <p14:creationId xmlns:p14="http://schemas.microsoft.com/office/powerpoint/2010/main" val="79309172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Anthropic principle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strong anthropic principle (SAP) as explained by </a:t>
            </a:r>
            <a:r>
              <a:rPr lang="en-US" dirty="0" smtClean="0">
                <a:hlinkClick r:id="rId2" tooltip="John D. Barrow"/>
              </a:rPr>
              <a:t>John D. Barrow</a:t>
            </a:r>
            <a:r>
              <a:rPr lang="en-US" dirty="0" smtClean="0"/>
              <a:t> and </a:t>
            </a:r>
            <a:r>
              <a:rPr lang="en-US" dirty="0" smtClean="0">
                <a:hlinkClick r:id="rId3" tooltip="Frank Tipler"/>
              </a:rPr>
              <a:t>Frank </a:t>
            </a:r>
            <a:r>
              <a:rPr lang="en-US" dirty="0" err="1" smtClean="0">
                <a:hlinkClick r:id="rId3" tooltip="Frank Tipler"/>
              </a:rPr>
              <a:t>Tipler</a:t>
            </a:r>
            <a:r>
              <a:rPr lang="en-US" dirty="0" smtClean="0"/>
              <a:t> (see </a:t>
            </a:r>
            <a:r>
              <a:rPr lang="en-US" dirty="0" smtClean="0">
                <a:hlinkClick r:id="rId4" tooltip="Strong anthropic principle"/>
              </a:rPr>
              <a:t>variants</a:t>
            </a:r>
            <a:r>
              <a:rPr lang="en-US" dirty="0" smtClean="0"/>
              <a:t>) states that this is all the case because the Universe is compelled, in some sense, to eventually have conscious and sapient life </a:t>
            </a:r>
            <a:r>
              <a:rPr lang="en-US" dirty="0" smtClean="0">
                <a:hlinkClick r:id="rId5" tooltip="Emergence"/>
              </a:rPr>
              <a:t>emerge</a:t>
            </a:r>
            <a:r>
              <a:rPr lang="en-US" dirty="0" smtClean="0"/>
              <a:t> within it. Some critics of the SAP argue in favor of a weak anthropic principle (WAP) similar to the one defined by </a:t>
            </a:r>
            <a:r>
              <a:rPr lang="en-US" dirty="0" smtClean="0">
                <a:hlinkClick r:id="rId6" tooltip="Brandon Carter"/>
              </a:rPr>
              <a:t>Brandon Carter</a:t>
            </a:r>
            <a:r>
              <a:rPr lang="en-US" dirty="0" smtClean="0"/>
              <a:t>, which states that the </a:t>
            </a:r>
            <a:r>
              <a:rPr lang="en-US" dirty="0" smtClean="0">
                <a:hlinkClick r:id="rId7" tooltip="Fine-tuned Universe"/>
              </a:rPr>
              <a:t>universe's ostensible fine tuning</a:t>
            </a:r>
            <a:r>
              <a:rPr lang="en-US" dirty="0" smtClean="0"/>
              <a:t> is the result of </a:t>
            </a:r>
            <a:r>
              <a:rPr lang="en-US" dirty="0" smtClean="0">
                <a:hlinkClick r:id="rId8" tooltip="Selection bias"/>
              </a:rPr>
              <a:t>selection bias</a:t>
            </a:r>
            <a:r>
              <a:rPr lang="en-US" dirty="0" smtClean="0"/>
              <a:t>: i.e., only in a universe capable of eventually supporting life will there be living beings capable of observing and reflecting upon any such fine tuning, while a universe less compatible with life will go </a:t>
            </a:r>
            <a:r>
              <a:rPr lang="en-US" dirty="0" err="1" smtClean="0"/>
              <a:t>unbeheld</a:t>
            </a:r>
            <a:r>
              <a:rPr lang="en-US" dirty="0" smtClean="0"/>
              <a:t>. Most often such arguments draw upon some notion of the </a:t>
            </a:r>
            <a:r>
              <a:rPr lang="en-US" dirty="0" smtClean="0">
                <a:hlinkClick r:id="rId9" tooltip="Multiverse"/>
              </a:rPr>
              <a:t>multiverse</a:t>
            </a:r>
            <a:r>
              <a:rPr lang="en-US" dirty="0" smtClean="0"/>
              <a:t> for there to be a </a:t>
            </a:r>
            <a:r>
              <a:rPr lang="en-US" dirty="0" smtClean="0">
                <a:hlinkClick r:id="rId10" tooltip="Statistical population"/>
              </a:rPr>
              <a:t>statistical population</a:t>
            </a:r>
            <a:r>
              <a:rPr lang="en-US" dirty="0" smtClean="0"/>
              <a:t> of universes to select from and from which selection bias (our observance of </a:t>
            </a:r>
            <a:r>
              <a:rPr lang="en-US" i="1" dirty="0" smtClean="0"/>
              <a:t>only</a:t>
            </a:r>
            <a:r>
              <a:rPr lang="en-US" dirty="0" smtClean="0"/>
              <a:t> this Universe, apparently compatible with life) could occur.</a:t>
            </a:r>
            <a:endParaRPr lang="en-US" dirty="0"/>
          </a:p>
        </p:txBody>
      </p:sp>
    </p:spTree>
    <p:extLst>
      <p:ext uri="{BB962C8B-B14F-4D97-AF65-F5344CB8AC3E}">
        <p14:creationId xmlns:p14="http://schemas.microsoft.com/office/powerpoint/2010/main" val="225989376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Theories of Everything (TOE)</a:t>
            </a:r>
            <a:endParaRPr lang="en-US" dirty="0"/>
          </a:p>
        </p:txBody>
      </p:sp>
    </p:spTree>
    <p:extLst>
      <p:ext uri="{BB962C8B-B14F-4D97-AF65-F5344CB8AC3E}">
        <p14:creationId xmlns:p14="http://schemas.microsoft.com/office/powerpoint/2010/main" val="212184085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Fine tuning of the physical constants</a:t>
            </a:r>
          </a:p>
          <a:p>
            <a:pPr marL="0" indent="0">
              <a:buNone/>
            </a:pPr>
            <a:endParaRPr lang="en-US" dirty="0"/>
          </a:p>
        </p:txBody>
      </p:sp>
    </p:spTree>
    <p:extLst>
      <p:ext uri="{BB962C8B-B14F-4D97-AF65-F5344CB8AC3E}">
        <p14:creationId xmlns:p14="http://schemas.microsoft.com/office/powerpoint/2010/main" val="57703541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t>
            </a:r>
            <a:endParaRPr lang="en-US" dirty="0"/>
          </a:p>
        </p:txBody>
      </p:sp>
      <p:sp>
        <p:nvSpPr>
          <p:cNvPr id="3" name="Content Placeholder 2"/>
          <p:cNvSpPr>
            <a:spLocks noGrp="1"/>
          </p:cNvSpPr>
          <p:nvPr>
            <p:ph idx="1"/>
          </p:nvPr>
        </p:nvSpPr>
        <p:spPr/>
        <p:txBody>
          <a:bodyPr/>
          <a:lstStyle/>
          <a:p>
            <a:pPr marL="0" indent="0">
              <a:buNone/>
            </a:pPr>
            <a:r>
              <a:rPr lang="en-US" dirty="0"/>
              <a:t>12. Estimate the total mass of our Galaxy using the orbital dada of the Sun (including our solar system) about the center of the Galaxy. Assume that most of the mass of the Galaxy is concentrated near the center of the Galaxy.</a:t>
            </a:r>
          </a:p>
        </p:txBody>
      </p:sp>
    </p:spTree>
    <p:extLst>
      <p:ext uri="{BB962C8B-B14F-4D97-AF65-F5344CB8AC3E}">
        <p14:creationId xmlns:p14="http://schemas.microsoft.com/office/powerpoint/2010/main" val="188072829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(continued)</a:t>
            </a:r>
            <a:endParaRPr lang="en-US" dirty="0"/>
          </a:p>
        </p:txBody>
      </p:sp>
      <p:sp>
        <p:nvSpPr>
          <p:cNvPr id="3" name="Content Placeholder 2"/>
          <p:cNvSpPr>
            <a:spLocks noGrp="1"/>
          </p:cNvSpPr>
          <p:nvPr>
            <p:ph idx="1"/>
          </p:nvPr>
        </p:nvSpPr>
        <p:spPr/>
        <p:txBody>
          <a:bodyPr/>
          <a:lstStyle/>
          <a:p>
            <a:pPr marL="0" indent="0">
              <a:buNone/>
            </a:pPr>
            <a:r>
              <a:rPr lang="en-US" dirty="0"/>
              <a:t>13. Suppose we could place a huge mirror 1 light-year away from us. What would we see in this mirror if it is facing us on Earth? When did it take place? (This might be called a time machine).</a:t>
            </a:r>
          </a:p>
        </p:txBody>
      </p:sp>
    </p:spTree>
    <p:extLst>
      <p:ext uri="{BB962C8B-B14F-4D97-AF65-F5344CB8AC3E}">
        <p14:creationId xmlns:p14="http://schemas.microsoft.com/office/powerpoint/2010/main" val="404944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Wave function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In most treatments of quantum mechanics, the </a:t>
            </a:r>
            <a:r>
              <a:rPr lang="en-US" dirty="0" err="1"/>
              <a:t>wavefunction</a:t>
            </a:r>
            <a:r>
              <a:rPr lang="en-US" dirty="0"/>
              <a:t> is </a:t>
            </a:r>
            <a:r>
              <a:rPr lang="en-US" dirty="0">
                <a:hlinkClick r:id="rId2" tooltip="Complex number"/>
              </a:rPr>
              <a:t>complex-valued</a:t>
            </a:r>
            <a:r>
              <a:rPr lang="en-US" dirty="0"/>
              <a:t>. In one important </a:t>
            </a:r>
            <a:r>
              <a:rPr lang="en-US" dirty="0">
                <a:hlinkClick r:id="rId3" tooltip="Interpretation of quantum mechanics"/>
              </a:rPr>
              <a:t>interpretation of quantum mechanics</a:t>
            </a:r>
            <a:r>
              <a:rPr lang="en-US" dirty="0"/>
              <a:t> called the </a:t>
            </a:r>
            <a:r>
              <a:rPr lang="en-US" dirty="0">
                <a:hlinkClick r:id="rId4" tooltip="Copenhagen interpretation"/>
              </a:rPr>
              <a:t>Copenhagen interpretation</a:t>
            </a:r>
            <a:r>
              <a:rPr lang="en-US" dirty="0"/>
              <a:t>, the modulus squared of the </a:t>
            </a:r>
            <a:r>
              <a:rPr lang="en-US" dirty="0" err="1"/>
              <a:t>wavefunction</a:t>
            </a:r>
            <a:r>
              <a:rPr lang="en-US" dirty="0"/>
              <a:t>, |</a:t>
            </a:r>
            <a:r>
              <a:rPr lang="en-US" i="1" dirty="0"/>
              <a:t>ψ</a:t>
            </a:r>
            <a:r>
              <a:rPr lang="en-US" dirty="0"/>
              <a:t>|</a:t>
            </a:r>
            <a:r>
              <a:rPr lang="en-US" baseline="30000" dirty="0"/>
              <a:t>2</a:t>
            </a:r>
            <a:r>
              <a:rPr lang="en-US" dirty="0"/>
              <a:t>, is a </a:t>
            </a:r>
            <a:r>
              <a:rPr lang="en-US" dirty="0">
                <a:hlinkClick r:id="rId5" tooltip="Real number"/>
              </a:rPr>
              <a:t>real number</a:t>
            </a:r>
            <a:r>
              <a:rPr lang="en-US" dirty="0"/>
              <a:t> interpreted as the </a:t>
            </a:r>
            <a:r>
              <a:rPr lang="en-US" dirty="0">
                <a:hlinkClick r:id="rId6" tooltip="Probability density function"/>
              </a:rPr>
              <a:t>probability density</a:t>
            </a:r>
            <a:r>
              <a:rPr lang="en-US" dirty="0"/>
              <a:t> of finding a particle in a given place at a given time, if the particle's position is to be </a:t>
            </a:r>
            <a:r>
              <a:rPr lang="en-US" dirty="0">
                <a:hlinkClick r:id="rId7" tooltip="Measurement in quantum mechanics"/>
              </a:rPr>
              <a:t>measured</a:t>
            </a:r>
            <a:r>
              <a:rPr lang="en-US" dirty="0"/>
              <a:t>. Since the </a:t>
            </a:r>
            <a:r>
              <a:rPr lang="en-US" dirty="0" err="1"/>
              <a:t>wavefunction</a:t>
            </a:r>
            <a:r>
              <a:rPr lang="en-US" dirty="0"/>
              <a:t> is complex valued, only its relative phase and relative magnitude can be measured. It does not directly tell anything about the magnitudes or directions of measurable observables, one has to apply </a:t>
            </a:r>
            <a:r>
              <a:rPr lang="en-US" dirty="0">
                <a:hlinkClick r:id="rId8" tooltip="Operator (quantum mechanics)"/>
              </a:rPr>
              <a:t>quantum operators</a:t>
            </a:r>
            <a:r>
              <a:rPr lang="en-US" dirty="0"/>
              <a:t> to the wave function </a:t>
            </a:r>
            <a:r>
              <a:rPr lang="en-US" i="1" dirty="0"/>
              <a:t>ψ</a:t>
            </a:r>
            <a:r>
              <a:rPr lang="en-US" dirty="0"/>
              <a:t> and find the eigenvalues which correspond to sets of possible results of measurement</a:t>
            </a:r>
            <a:r>
              <a:rPr lang="en-US" dirty="0" smtClean="0"/>
              <a:t>.</a:t>
            </a:r>
            <a:endParaRPr lang="en-US" dirty="0"/>
          </a:p>
        </p:txBody>
      </p:sp>
    </p:spTree>
    <p:extLst>
      <p:ext uri="{BB962C8B-B14F-4D97-AF65-F5344CB8AC3E}">
        <p14:creationId xmlns:p14="http://schemas.microsoft.com/office/powerpoint/2010/main" val="138017284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lstStyle/>
          <a:p>
            <a:pPr marL="0" indent="0">
              <a:buNone/>
            </a:pPr>
            <a:r>
              <a:rPr lang="en-US" dirty="0"/>
              <a:t>14. Suppose a particular star has absolute luminosity equal to that of the Sun but is 10 </a:t>
            </a:r>
            <a:r>
              <a:rPr lang="en-US" dirty="0" err="1"/>
              <a:t>ly</a:t>
            </a:r>
            <a:r>
              <a:rPr lang="en-US" dirty="0"/>
              <a:t> away from Earth. By what factor will it appear dimmer than the Sun?</a:t>
            </a:r>
          </a:p>
        </p:txBody>
      </p:sp>
    </p:spTree>
    <p:extLst>
      <p:ext uri="{BB962C8B-B14F-4D97-AF65-F5344CB8AC3E}">
        <p14:creationId xmlns:p14="http://schemas.microsoft.com/office/powerpoint/2010/main" val="110404795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lstStyle/>
          <a:p>
            <a:pPr marL="0" indent="0">
              <a:buNone/>
            </a:pPr>
            <a:r>
              <a:rPr lang="en-US" dirty="0"/>
              <a:t>15. Given z, what is v? What is the speed of a Galaxy whose redshift parameter is measured to be 5?</a:t>
            </a:r>
          </a:p>
        </p:txBody>
      </p:sp>
    </p:spTree>
    <p:extLst>
      <p:ext uri="{BB962C8B-B14F-4D97-AF65-F5344CB8AC3E}">
        <p14:creationId xmlns:p14="http://schemas.microsoft.com/office/powerpoint/2010/main" val="76342431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lstStyle/>
          <a:p>
            <a:pPr marL="0" indent="0">
              <a:buNone/>
            </a:pPr>
            <a:r>
              <a:rPr lang="en-US" dirty="0"/>
              <a:t>16. If v = 0.7c, what is z?</a:t>
            </a:r>
          </a:p>
        </p:txBody>
      </p:sp>
    </p:spTree>
    <p:extLst>
      <p:ext uri="{BB962C8B-B14F-4D97-AF65-F5344CB8AC3E}">
        <p14:creationId xmlns:p14="http://schemas.microsoft.com/office/powerpoint/2010/main" val="1453895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Wave function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a:t>However, complex numbers are not necessarily used in all treatments. </a:t>
            </a:r>
            <a:r>
              <a:rPr lang="en-US" dirty="0">
                <a:hlinkClick r:id="rId2" tooltip="Louis de Broglie"/>
              </a:rPr>
              <a:t>Louis de Broglie</a:t>
            </a:r>
            <a:r>
              <a:rPr lang="en-US" dirty="0"/>
              <a:t> in his later years proposed a real-valued wave function connected to the complex wave function by a proportionality constant and developed the </a:t>
            </a:r>
            <a:r>
              <a:rPr lang="en-US" dirty="0">
                <a:hlinkClick r:id="rId3" tooltip="De Broglie–Bohm theory"/>
              </a:rPr>
              <a:t>de Broglie–</a:t>
            </a:r>
            <a:r>
              <a:rPr lang="en-US" dirty="0" err="1">
                <a:hlinkClick r:id="rId3" tooltip="De Broglie–Bohm theory"/>
              </a:rPr>
              <a:t>Bohm</a:t>
            </a:r>
            <a:r>
              <a:rPr lang="en-US" dirty="0">
                <a:hlinkClick r:id="rId3" tooltip="De Broglie–Bohm theory"/>
              </a:rPr>
              <a:t> theory</a:t>
            </a:r>
            <a:r>
              <a:rPr lang="en-US" dirty="0" smtClean="0"/>
              <a:t>.</a:t>
            </a:r>
            <a:endParaRPr lang="en-US" dirty="0"/>
          </a:p>
        </p:txBody>
      </p:sp>
    </p:spTree>
    <p:extLst>
      <p:ext uri="{BB962C8B-B14F-4D97-AF65-F5344CB8AC3E}">
        <p14:creationId xmlns:p14="http://schemas.microsoft.com/office/powerpoint/2010/main" val="4267676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Wave function (continued)</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dirty="0">
                <a:hlinkClick r:id="rId2" tooltip="Unit of measurement"/>
              </a:rPr>
              <a:t>unit of measurement</a:t>
            </a:r>
            <a:r>
              <a:rPr lang="en-US" dirty="0"/>
              <a:t> for </a:t>
            </a:r>
            <a:r>
              <a:rPr lang="en-US" i="1" dirty="0"/>
              <a:t>ψ</a:t>
            </a:r>
            <a:r>
              <a:rPr lang="en-US" dirty="0"/>
              <a:t> depends on the system. For one particle in three dimensions, its units are [length]</a:t>
            </a:r>
            <a:r>
              <a:rPr lang="en-US" baseline="30000" dirty="0"/>
              <a:t>−3/2</a:t>
            </a:r>
            <a:r>
              <a:rPr lang="en-US" dirty="0"/>
              <a:t>. These unusual units are required so that an integral of |</a:t>
            </a:r>
            <a:r>
              <a:rPr lang="en-US" i="1" dirty="0"/>
              <a:t>ψ</a:t>
            </a:r>
            <a:r>
              <a:rPr lang="en-US" dirty="0"/>
              <a:t>|</a:t>
            </a:r>
            <a:r>
              <a:rPr lang="en-US" baseline="30000" dirty="0"/>
              <a:t>2</a:t>
            </a:r>
            <a:r>
              <a:rPr lang="en-US" dirty="0"/>
              <a:t> over a region of three-dimensional space is a </a:t>
            </a:r>
            <a:r>
              <a:rPr lang="en-US" dirty="0" err="1"/>
              <a:t>unitless</a:t>
            </a:r>
            <a:r>
              <a:rPr lang="en-US" dirty="0"/>
              <a:t> probability (the probability that the particle is in that region). For different numbers of particles and/or dimensions, the units may be different and can be found by </a:t>
            </a:r>
            <a:r>
              <a:rPr lang="en-US" dirty="0">
                <a:hlinkClick r:id="rId3" tooltip="Dimensional analysis"/>
              </a:rPr>
              <a:t>dimensional analysis</a:t>
            </a:r>
            <a:r>
              <a:rPr lang="en-US" dirty="0" smtClean="0"/>
              <a:t>.</a:t>
            </a:r>
            <a:endParaRPr lang="en-US" dirty="0"/>
          </a:p>
        </p:txBody>
      </p:sp>
    </p:spTree>
    <p:extLst>
      <p:ext uri="{BB962C8B-B14F-4D97-AF65-F5344CB8AC3E}">
        <p14:creationId xmlns:p14="http://schemas.microsoft.com/office/powerpoint/2010/main" val="2154532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Schrödinger's equation</a:t>
            </a:r>
            <a:endParaRPr lang="en-US" dirty="0"/>
          </a:p>
        </p:txBody>
      </p:sp>
      <p:sp>
        <p:nvSpPr>
          <p:cNvPr id="3" name="Content Placeholder 2"/>
          <p:cNvSpPr>
            <a:spLocks noGrp="1"/>
          </p:cNvSpPr>
          <p:nvPr>
            <p:ph idx="1"/>
          </p:nvPr>
        </p:nvSpPr>
        <p:spPr/>
        <p:txBody>
          <a:bodyPr>
            <a:normAutofit/>
          </a:bodyPr>
          <a:lstStyle/>
          <a:p>
            <a:pPr marL="0" indent="0">
              <a:buNone/>
            </a:pPr>
            <a:r>
              <a:rPr lang="en-US" dirty="0"/>
              <a:t>In </a:t>
            </a:r>
            <a:r>
              <a:rPr lang="en-US" dirty="0">
                <a:hlinkClick r:id="rId2" tooltip="Quantum mechanics"/>
              </a:rPr>
              <a:t>quantum mechanics</a:t>
            </a:r>
            <a:r>
              <a:rPr lang="en-US" dirty="0"/>
              <a:t>, the </a:t>
            </a:r>
            <a:r>
              <a:rPr lang="en-US" b="1" dirty="0"/>
              <a:t>Schrödinger equation</a:t>
            </a:r>
            <a:r>
              <a:rPr lang="en-US" dirty="0"/>
              <a:t> is a </a:t>
            </a:r>
            <a:r>
              <a:rPr lang="en-US" dirty="0">
                <a:hlinkClick r:id="rId3" tooltip="Partial differential equation"/>
              </a:rPr>
              <a:t>partial differential equation</a:t>
            </a:r>
            <a:r>
              <a:rPr lang="en-US" dirty="0"/>
              <a:t> that describes how the </a:t>
            </a:r>
            <a:r>
              <a:rPr lang="en-US" dirty="0">
                <a:hlinkClick r:id="rId4" tooltip="Quantum state"/>
              </a:rPr>
              <a:t>quantum state</a:t>
            </a:r>
            <a:r>
              <a:rPr lang="en-US" dirty="0"/>
              <a:t> of a </a:t>
            </a:r>
            <a:r>
              <a:rPr lang="en-US" dirty="0">
                <a:hlinkClick r:id="rId5" tooltip="Physical system"/>
              </a:rPr>
              <a:t>physical system</a:t>
            </a:r>
            <a:r>
              <a:rPr lang="en-US" dirty="0"/>
              <a:t> changes with time. It was formulated in late 1925, and published in 1926, by the Austrian physicist </a:t>
            </a:r>
            <a:r>
              <a:rPr lang="en-US" dirty="0">
                <a:hlinkClick r:id="rId6" tooltip="Erwin Schrödinger"/>
              </a:rPr>
              <a:t>Erwin Schrödinger</a:t>
            </a:r>
            <a:r>
              <a:rPr lang="en-US" dirty="0" smtClean="0"/>
              <a:t>.</a:t>
            </a:r>
            <a:endParaRPr lang="en-US" dirty="0"/>
          </a:p>
        </p:txBody>
      </p:sp>
    </p:spTree>
    <p:extLst>
      <p:ext uri="{BB962C8B-B14F-4D97-AF65-F5344CB8AC3E}">
        <p14:creationId xmlns:p14="http://schemas.microsoft.com/office/powerpoint/2010/main" val="43359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Schrödinger's equation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a:t>
            </a:r>
            <a:r>
              <a:rPr lang="en-US" dirty="0">
                <a:hlinkClick r:id="rId2" tooltip="Classical mechanics"/>
              </a:rPr>
              <a:t>classical mechanics</a:t>
            </a:r>
            <a:r>
              <a:rPr lang="en-US" dirty="0"/>
              <a:t>, the </a:t>
            </a:r>
            <a:r>
              <a:rPr lang="en-US" dirty="0">
                <a:hlinkClick r:id="rId3" tooltip="Equation of motion"/>
              </a:rPr>
              <a:t>equation of motion</a:t>
            </a:r>
            <a:r>
              <a:rPr lang="en-US" dirty="0"/>
              <a:t> is </a:t>
            </a:r>
            <a:r>
              <a:rPr lang="en-US" dirty="0">
                <a:hlinkClick r:id="rId4" tooltip="Newton's second law"/>
              </a:rPr>
              <a:t>Newton's second law</a:t>
            </a:r>
            <a:r>
              <a:rPr lang="en-US" dirty="0"/>
              <a:t>, (</a:t>
            </a:r>
            <a:r>
              <a:rPr lang="en-US" b="1" dirty="0"/>
              <a:t>F</a:t>
            </a:r>
            <a:r>
              <a:rPr lang="en-US" dirty="0"/>
              <a:t> = </a:t>
            </a:r>
            <a:r>
              <a:rPr lang="en-US" i="1" dirty="0"/>
              <a:t>m</a:t>
            </a:r>
            <a:r>
              <a:rPr lang="en-US" b="1" dirty="0"/>
              <a:t>a</a:t>
            </a:r>
            <a:r>
              <a:rPr lang="en-US" dirty="0"/>
              <a:t>), used to mathematically predict what the system will do at any time after the initial conditions of the system. In quantum mechanics, the analogue of Newton's law is Schrödinger's equation for a quantum system (usually atoms, molecules, and subatomic particles whether free, bound, or localized). It is not a simple algebraic equation, but in general a </a:t>
            </a:r>
            <a:r>
              <a:rPr lang="en-US" dirty="0">
                <a:hlinkClick r:id="rId5" tooltip="Linear differential equation"/>
              </a:rPr>
              <a:t>linear</a:t>
            </a:r>
            <a:r>
              <a:rPr lang="en-US" dirty="0"/>
              <a:t> </a:t>
            </a:r>
            <a:r>
              <a:rPr lang="en-US" dirty="0">
                <a:hlinkClick r:id="rId6" tooltip="Partial differential equation"/>
              </a:rPr>
              <a:t>partial differential equation</a:t>
            </a:r>
            <a:r>
              <a:rPr lang="en-US" dirty="0"/>
              <a:t>, describing the time-evolution of the system's </a:t>
            </a:r>
            <a:r>
              <a:rPr lang="en-US" dirty="0">
                <a:hlinkClick r:id="rId7" tooltip="Wave function"/>
              </a:rPr>
              <a:t>wave function</a:t>
            </a:r>
            <a:r>
              <a:rPr lang="en-US" dirty="0"/>
              <a:t> (also called a "state function</a:t>
            </a:r>
            <a:r>
              <a:rPr lang="en-US" dirty="0" smtClean="0"/>
              <a:t>").</a:t>
            </a:r>
            <a:endParaRPr lang="en-US" dirty="0"/>
          </a:p>
        </p:txBody>
      </p:sp>
    </p:spTree>
    <p:extLst>
      <p:ext uri="{BB962C8B-B14F-4D97-AF65-F5344CB8AC3E}">
        <p14:creationId xmlns:p14="http://schemas.microsoft.com/office/powerpoint/2010/main" val="294588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In the tutorial on 12.12.2014 we have revised geometric optics and covered some new topics: quantum physics of molecules, nuclear physics (alpha decay, beta decay), etc. </a:t>
            </a:r>
          </a:p>
        </p:txBody>
      </p:sp>
    </p:spTree>
    <p:extLst>
      <p:ext uri="{BB962C8B-B14F-4D97-AF65-F5344CB8AC3E}">
        <p14:creationId xmlns:p14="http://schemas.microsoft.com/office/powerpoint/2010/main" val="1231270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Schrödinger's equation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a:t>The concept of a </a:t>
            </a:r>
            <a:r>
              <a:rPr lang="en-US" dirty="0" err="1"/>
              <a:t>wavefunction</a:t>
            </a:r>
            <a:r>
              <a:rPr lang="en-US" dirty="0"/>
              <a:t> is a fundamental </a:t>
            </a:r>
            <a:r>
              <a:rPr lang="en-US" dirty="0">
                <a:hlinkClick r:id="rId2" tooltip="Mathematical formulation of quantum mechanics"/>
              </a:rPr>
              <a:t>postulate of quantum mechanics</a:t>
            </a:r>
            <a:r>
              <a:rPr lang="en-US" dirty="0" smtClean="0"/>
              <a:t>. </a:t>
            </a:r>
            <a:r>
              <a:rPr lang="en-US" dirty="0"/>
              <a:t>Schrödinger's equation is also often presented as a separate postulate, but some </a:t>
            </a:r>
            <a:r>
              <a:rPr lang="en-US" dirty="0" smtClean="0"/>
              <a:t>authors </a:t>
            </a:r>
            <a:r>
              <a:rPr lang="en-US" dirty="0"/>
              <a:t>assert it can be derived from symmetry principles. Generally, "derivations" of the SE demonstrate its mathematical plausibility for describing </a:t>
            </a:r>
            <a:r>
              <a:rPr lang="en-US" dirty="0">
                <a:hlinkClick r:id="rId3" tooltip="Wave–particle duality"/>
              </a:rPr>
              <a:t>wave–particle duality</a:t>
            </a:r>
            <a:r>
              <a:rPr lang="en-US" dirty="0" smtClean="0"/>
              <a:t>.</a:t>
            </a:r>
            <a:endParaRPr lang="en-US" dirty="0"/>
          </a:p>
        </p:txBody>
      </p:sp>
    </p:spTree>
    <p:extLst>
      <p:ext uri="{BB962C8B-B14F-4D97-AF65-F5344CB8AC3E}">
        <p14:creationId xmlns:p14="http://schemas.microsoft.com/office/powerpoint/2010/main" val="2597256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Schrödinger's equation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the </a:t>
            </a:r>
            <a:r>
              <a:rPr lang="en-US" dirty="0">
                <a:hlinkClick r:id="rId2" tooltip="Copenhagen interpretation"/>
              </a:rPr>
              <a:t>standard interpretation of quantum mechanics</a:t>
            </a:r>
            <a:r>
              <a:rPr lang="en-US" dirty="0"/>
              <a:t>, the wave function is the most complete description that can be given to a physical system. Solutions to Schrödinger's equation describe not only </a:t>
            </a:r>
            <a:r>
              <a:rPr lang="en-US" dirty="0">
                <a:hlinkClick r:id="rId3" tooltip="Molecule"/>
              </a:rPr>
              <a:t>molecular</a:t>
            </a:r>
            <a:r>
              <a:rPr lang="en-US" dirty="0"/>
              <a:t>, </a:t>
            </a:r>
            <a:r>
              <a:rPr lang="en-US" dirty="0">
                <a:hlinkClick r:id="rId4" tooltip="Atom"/>
              </a:rPr>
              <a:t>atomic</a:t>
            </a:r>
            <a:r>
              <a:rPr lang="en-US" dirty="0"/>
              <a:t>, and </a:t>
            </a:r>
            <a:r>
              <a:rPr lang="en-US" dirty="0">
                <a:hlinkClick r:id="rId5" tooltip="Subatomic particle"/>
              </a:rPr>
              <a:t>subatomic</a:t>
            </a:r>
            <a:r>
              <a:rPr lang="en-US" dirty="0"/>
              <a:t> systems, but also </a:t>
            </a:r>
            <a:r>
              <a:rPr lang="en-US" dirty="0">
                <a:hlinkClick r:id="rId6" tooltip="Macroscopic scale"/>
              </a:rPr>
              <a:t>macroscopic systems</a:t>
            </a:r>
            <a:r>
              <a:rPr lang="en-US" dirty="0"/>
              <a:t>, possibly even the whole </a:t>
            </a:r>
            <a:r>
              <a:rPr lang="en-US" dirty="0">
                <a:hlinkClick r:id="rId7" tooltip="Universe"/>
              </a:rPr>
              <a:t>universe</a:t>
            </a:r>
            <a:r>
              <a:rPr lang="en-US" dirty="0"/>
              <a:t>. The Schrödinger equation, in its most general form, is consistent with either classical mechanics or </a:t>
            </a:r>
            <a:r>
              <a:rPr lang="en-US" dirty="0">
                <a:hlinkClick r:id="rId8" tooltip="Special relativity"/>
              </a:rPr>
              <a:t>special relativity</a:t>
            </a:r>
            <a:r>
              <a:rPr lang="en-US" dirty="0"/>
              <a:t>, but the original formulation by Schrödinger himself was non-relativistic</a:t>
            </a:r>
            <a:r>
              <a:rPr lang="en-US" dirty="0" smtClean="0"/>
              <a:t>.</a:t>
            </a:r>
            <a:endParaRPr lang="en-US" dirty="0"/>
          </a:p>
        </p:txBody>
      </p:sp>
    </p:spTree>
    <p:extLst>
      <p:ext uri="{BB962C8B-B14F-4D97-AF65-F5344CB8AC3E}">
        <p14:creationId xmlns:p14="http://schemas.microsoft.com/office/powerpoint/2010/main" val="423065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Schrödinger's equation (continued)</a:t>
            </a:r>
            <a:endParaRPr lang="en-US" dirty="0"/>
          </a:p>
        </p:txBody>
      </p:sp>
      <p:sp>
        <p:nvSpPr>
          <p:cNvPr id="3" name="Content Placeholder 2"/>
          <p:cNvSpPr>
            <a:spLocks noGrp="1"/>
          </p:cNvSpPr>
          <p:nvPr>
            <p:ph idx="1"/>
          </p:nvPr>
        </p:nvSpPr>
        <p:spPr/>
        <p:txBody>
          <a:bodyPr/>
          <a:lstStyle/>
          <a:p>
            <a:pPr marL="0" indent="0">
              <a:buNone/>
            </a:pPr>
            <a:r>
              <a:rPr lang="en-US" dirty="0"/>
              <a:t>The Schrödinger equation is not the only way to make predictions in quantum mechanics - other formulations can be used, such as </a:t>
            </a:r>
            <a:r>
              <a:rPr lang="en-US" dirty="0">
                <a:hlinkClick r:id="rId2" tooltip="Werner Heisenberg"/>
              </a:rPr>
              <a:t>Werner Heisenberg</a:t>
            </a:r>
            <a:r>
              <a:rPr lang="en-US" dirty="0"/>
              <a:t>'s </a:t>
            </a:r>
            <a:r>
              <a:rPr lang="en-US" dirty="0">
                <a:hlinkClick r:id="rId3" tooltip="Matrix mechanics"/>
              </a:rPr>
              <a:t>matrix mechanics</a:t>
            </a:r>
            <a:r>
              <a:rPr lang="en-US" dirty="0"/>
              <a:t>, and </a:t>
            </a:r>
            <a:r>
              <a:rPr lang="en-US" dirty="0">
                <a:hlinkClick r:id="rId4" tooltip="Richard Feynman"/>
              </a:rPr>
              <a:t>Richard Feynman</a:t>
            </a:r>
            <a:r>
              <a:rPr lang="en-US" dirty="0"/>
              <a:t>'s </a:t>
            </a:r>
            <a:r>
              <a:rPr lang="en-US" dirty="0">
                <a:hlinkClick r:id="rId5" tooltip="Path integral formulation"/>
              </a:rPr>
              <a:t>path integral formulation</a:t>
            </a:r>
            <a:r>
              <a:rPr lang="en-US" dirty="0" smtClean="0"/>
              <a:t>.</a:t>
            </a:r>
            <a:endParaRPr lang="en-US" dirty="0"/>
          </a:p>
        </p:txBody>
      </p:sp>
    </p:spTree>
    <p:extLst>
      <p:ext uri="{BB962C8B-B14F-4D97-AF65-F5344CB8AC3E}">
        <p14:creationId xmlns:p14="http://schemas.microsoft.com/office/powerpoint/2010/main" val="3372657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Schrödinger's equation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1" y="1524000"/>
            <a:ext cx="8070268" cy="4511831"/>
          </a:xfrm>
        </p:spPr>
      </p:pic>
    </p:spTree>
    <p:extLst>
      <p:ext uri="{BB962C8B-B14F-4D97-AF65-F5344CB8AC3E}">
        <p14:creationId xmlns:p14="http://schemas.microsoft.com/office/powerpoint/2010/main" val="2506535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Schrödinger's </a:t>
            </a:r>
            <a:r>
              <a:rPr lang="en-US" b="1" dirty="0" smtClean="0"/>
              <a:t>equation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4584" y="1981201"/>
            <a:ext cx="7958666" cy="3810000"/>
          </a:xfrm>
        </p:spPr>
      </p:pic>
    </p:spTree>
    <p:extLst>
      <p:ext uri="{BB962C8B-B14F-4D97-AF65-F5344CB8AC3E}">
        <p14:creationId xmlns:p14="http://schemas.microsoft.com/office/powerpoint/2010/main" val="3428895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Schrödinger's equation (continued)</a:t>
            </a:r>
            <a:endParaRPr lang="en-US" dirty="0"/>
          </a:p>
        </p:txBody>
      </p:sp>
      <p:sp>
        <p:nvSpPr>
          <p:cNvPr id="3" name="Content Placeholder 2"/>
          <p:cNvSpPr>
            <a:spLocks noGrp="1"/>
          </p:cNvSpPr>
          <p:nvPr>
            <p:ph idx="1"/>
          </p:nvPr>
        </p:nvSpPr>
        <p:spPr/>
        <p:txBody>
          <a:bodyPr/>
          <a:lstStyle/>
          <a:p>
            <a:pPr marL="0" indent="0">
              <a:buNone/>
            </a:pPr>
            <a:r>
              <a:rPr lang="en-US" dirty="0" smtClean="0"/>
              <a:t>The solution to the wave equation is mathematically similar to classical mechanics and electrodynamics</a:t>
            </a:r>
            <a:endParaRPr lang="en-US" dirty="0"/>
          </a:p>
        </p:txBody>
      </p:sp>
    </p:spTree>
    <p:extLst>
      <p:ext uri="{BB962C8B-B14F-4D97-AF65-F5344CB8AC3E}">
        <p14:creationId xmlns:p14="http://schemas.microsoft.com/office/powerpoint/2010/main" val="1889519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Dirac equation</a:t>
            </a:r>
            <a:endParaRPr lang="en-US" b="1" dirty="0">
              <a:solidFill>
                <a:schemeClr val="accent6">
                  <a:lumMod val="50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5688" y="2234406"/>
            <a:ext cx="6921512" cy="3861594"/>
          </a:xfrm>
        </p:spPr>
      </p:pic>
    </p:spTree>
    <p:extLst>
      <p:ext uri="{BB962C8B-B14F-4D97-AF65-F5344CB8AC3E}">
        <p14:creationId xmlns:p14="http://schemas.microsoft.com/office/powerpoint/2010/main" val="134501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Spinor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93287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Schrodinger equation and Dirac equation are linear equations</a:t>
            </a:r>
            <a:endParaRPr lang="en-US" dirty="0"/>
          </a:p>
        </p:txBody>
      </p:sp>
    </p:spTree>
    <p:extLst>
      <p:ext uri="{BB962C8B-B14F-4D97-AF65-F5344CB8AC3E}">
        <p14:creationId xmlns:p14="http://schemas.microsoft.com/office/powerpoint/2010/main" val="478051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Pauli </a:t>
            </a:r>
            <a:r>
              <a:rPr lang="en-US" b="1" dirty="0" smtClean="0"/>
              <a:t>equation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In </a:t>
            </a:r>
            <a:r>
              <a:rPr lang="en-US" dirty="0">
                <a:hlinkClick r:id="rId2" tooltip="Quantum mechanics"/>
              </a:rPr>
              <a:t>quantum mechanics</a:t>
            </a:r>
            <a:r>
              <a:rPr lang="en-US" dirty="0"/>
              <a:t>, the </a:t>
            </a:r>
            <a:r>
              <a:rPr lang="en-US" b="1" dirty="0"/>
              <a:t>Pauli equation</a:t>
            </a:r>
            <a:r>
              <a:rPr lang="en-US" dirty="0"/>
              <a:t> or </a:t>
            </a:r>
            <a:r>
              <a:rPr lang="en-US" b="1" dirty="0"/>
              <a:t>Schrödinger–Pauli equation</a:t>
            </a:r>
            <a:r>
              <a:rPr lang="en-US" dirty="0"/>
              <a:t> is the formulation of the </a:t>
            </a:r>
            <a:r>
              <a:rPr lang="en-US" dirty="0">
                <a:hlinkClick r:id="rId3" tooltip="Schrödinger equation"/>
              </a:rPr>
              <a:t>Schrödinger equation</a:t>
            </a:r>
            <a:r>
              <a:rPr lang="en-US" dirty="0"/>
              <a:t> for </a:t>
            </a:r>
            <a:r>
              <a:rPr lang="en-US" dirty="0">
                <a:hlinkClick r:id="rId4" tooltip="Spin-½"/>
              </a:rPr>
              <a:t>spin-½</a:t>
            </a:r>
            <a:r>
              <a:rPr lang="en-US" dirty="0"/>
              <a:t> particles, which takes into account the interaction of the particle's </a:t>
            </a:r>
            <a:r>
              <a:rPr lang="en-US" dirty="0">
                <a:hlinkClick r:id="rId5" tooltip="Spin (physics)"/>
              </a:rPr>
              <a:t>spin</a:t>
            </a:r>
            <a:r>
              <a:rPr lang="en-US" dirty="0"/>
              <a:t> with an external </a:t>
            </a:r>
            <a:r>
              <a:rPr lang="en-US" dirty="0">
                <a:hlinkClick r:id="rId6" tooltip="Electromagnetic field"/>
              </a:rPr>
              <a:t>electromagnetic field</a:t>
            </a:r>
            <a:r>
              <a:rPr lang="en-US" dirty="0"/>
              <a:t>. It is the non-</a:t>
            </a:r>
            <a:r>
              <a:rPr lang="en-US" dirty="0">
                <a:hlinkClick r:id="rId7" tooltip="Special relativity"/>
              </a:rPr>
              <a:t>relativistic</a:t>
            </a:r>
            <a:r>
              <a:rPr lang="en-US" dirty="0"/>
              <a:t> limit of the </a:t>
            </a:r>
            <a:r>
              <a:rPr lang="en-US" dirty="0">
                <a:hlinkClick r:id="rId8" tooltip="Dirac equation"/>
              </a:rPr>
              <a:t>Dirac equation</a:t>
            </a:r>
            <a:r>
              <a:rPr lang="en-US" dirty="0"/>
              <a:t> and can be used where particles are moving at speeds much less than the </a:t>
            </a:r>
            <a:r>
              <a:rPr lang="en-US" dirty="0">
                <a:hlinkClick r:id="rId9" tooltip="Speed of light"/>
              </a:rPr>
              <a:t>speed of light</a:t>
            </a:r>
            <a:r>
              <a:rPr lang="en-US" dirty="0"/>
              <a:t>, so that relativistic effects can be neglected. It was formulated by </a:t>
            </a:r>
            <a:r>
              <a:rPr lang="en-US" dirty="0">
                <a:hlinkClick r:id="rId10" tooltip="Wolfgang Pauli"/>
              </a:rPr>
              <a:t>Wolfgang Pauli</a:t>
            </a:r>
            <a:r>
              <a:rPr lang="en-US" dirty="0"/>
              <a:t> in 1927.</a:t>
            </a:r>
          </a:p>
        </p:txBody>
      </p:sp>
    </p:spTree>
    <p:extLst>
      <p:ext uri="{BB962C8B-B14F-4D97-AF65-F5344CB8AC3E}">
        <p14:creationId xmlns:p14="http://schemas.microsoft.com/office/powerpoint/2010/main" val="1321169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Attend the tutorials on Thursday and Friday this week before the Christmas week. </a:t>
            </a:r>
          </a:p>
          <a:p>
            <a:pPr marL="0" indent="0">
              <a:buNone/>
            </a:pPr>
            <a:r>
              <a:rPr lang="en-US" dirty="0" smtClean="0"/>
              <a:t>Check the web site for </a:t>
            </a:r>
            <a:r>
              <a:rPr lang="en-US" smtClean="0"/>
              <a:t>the details. </a:t>
            </a:r>
            <a:endParaRPr lang="en-US" dirty="0"/>
          </a:p>
        </p:txBody>
      </p:sp>
    </p:spTree>
    <p:extLst>
      <p:ext uri="{BB962C8B-B14F-4D97-AF65-F5344CB8AC3E}">
        <p14:creationId xmlns:p14="http://schemas.microsoft.com/office/powerpoint/2010/main" val="196253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Laser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b="1" dirty="0"/>
              <a:t>laser</a:t>
            </a:r>
            <a:r>
              <a:rPr lang="en-US" dirty="0"/>
              <a:t> is a device that emits </a:t>
            </a:r>
            <a:r>
              <a:rPr lang="en-US" dirty="0">
                <a:hlinkClick r:id="rId2" tooltip="Light"/>
              </a:rPr>
              <a:t>light</a:t>
            </a:r>
            <a:r>
              <a:rPr lang="en-US" dirty="0"/>
              <a:t> through a process of </a:t>
            </a:r>
            <a:r>
              <a:rPr lang="en-US" dirty="0">
                <a:hlinkClick r:id="rId3" tooltip="Optical amplification"/>
              </a:rPr>
              <a:t>optical amplification</a:t>
            </a:r>
            <a:r>
              <a:rPr lang="en-US" dirty="0"/>
              <a:t> based on the </a:t>
            </a:r>
            <a:r>
              <a:rPr lang="en-US" dirty="0">
                <a:hlinkClick r:id="rId4" tooltip="Stimulated emission"/>
              </a:rPr>
              <a:t>stimulated emission</a:t>
            </a:r>
            <a:r>
              <a:rPr lang="en-US" dirty="0"/>
              <a:t> of </a:t>
            </a:r>
            <a:r>
              <a:rPr lang="en-US" dirty="0">
                <a:hlinkClick r:id="rId5" tooltip="Electromagnetic radiation"/>
              </a:rPr>
              <a:t>electromagnetic radiation</a:t>
            </a:r>
            <a:r>
              <a:rPr lang="en-US" dirty="0"/>
              <a:t>. The term "laser" originated as an </a:t>
            </a:r>
            <a:r>
              <a:rPr lang="en-US" dirty="0">
                <a:hlinkClick r:id="rId6" tooltip="Acronym"/>
              </a:rPr>
              <a:t>acronym</a:t>
            </a:r>
            <a:r>
              <a:rPr lang="en-US" dirty="0"/>
              <a:t> for "</a:t>
            </a:r>
            <a:r>
              <a:rPr lang="en-US" b="1" dirty="0"/>
              <a:t>light amplification by stimulated emission of radiation</a:t>
            </a:r>
            <a:r>
              <a:rPr lang="en-US" dirty="0" smtClean="0"/>
              <a:t>". </a:t>
            </a:r>
            <a:r>
              <a:rPr lang="en-US" dirty="0"/>
              <a:t>A laser differs from other sources of light because it emits light </a:t>
            </a:r>
            <a:r>
              <a:rPr lang="en-US" i="1" dirty="0">
                <a:hlinkClick r:id="rId7" tooltip="Coherence (physics)"/>
              </a:rPr>
              <a:t>coherently</a:t>
            </a:r>
            <a:r>
              <a:rPr lang="en-US" dirty="0"/>
              <a:t>. </a:t>
            </a:r>
            <a:r>
              <a:rPr lang="en-US" dirty="0">
                <a:hlinkClick r:id="rId8" tooltip="Spatial coherence"/>
              </a:rPr>
              <a:t>Spatial coherence</a:t>
            </a:r>
            <a:r>
              <a:rPr lang="en-US" dirty="0"/>
              <a:t> allows a laser to be focused to a tight spot, enabling applications like </a:t>
            </a:r>
            <a:r>
              <a:rPr lang="en-US" dirty="0">
                <a:hlinkClick r:id="rId9" tooltip="Laser cutting"/>
              </a:rPr>
              <a:t>laser cutting</a:t>
            </a:r>
            <a:r>
              <a:rPr lang="en-US" dirty="0"/>
              <a:t> and </a:t>
            </a:r>
            <a:r>
              <a:rPr lang="en-US" dirty="0">
                <a:hlinkClick r:id="rId10" tooltip="Photolithography"/>
              </a:rPr>
              <a:t>lithography</a:t>
            </a:r>
            <a:r>
              <a:rPr lang="en-US" dirty="0"/>
              <a:t>. Spatial coherence also allows a laser beam to stay narrow over long distances (</a:t>
            </a:r>
            <a:r>
              <a:rPr lang="en-US" dirty="0">
                <a:hlinkClick r:id="rId11" tooltip="Collimated light"/>
              </a:rPr>
              <a:t>collimation</a:t>
            </a:r>
            <a:r>
              <a:rPr lang="en-US" dirty="0"/>
              <a:t>), enabling applications such as </a:t>
            </a:r>
            <a:r>
              <a:rPr lang="en-US" dirty="0">
                <a:hlinkClick r:id="rId12" tooltip="Laser pointer"/>
              </a:rPr>
              <a:t>laser pointers</a:t>
            </a:r>
            <a:r>
              <a:rPr lang="en-US" dirty="0"/>
              <a:t>. Lasers can also have high </a:t>
            </a:r>
            <a:r>
              <a:rPr lang="en-US" dirty="0">
                <a:hlinkClick r:id="rId13" tooltip="Temporal coherence"/>
              </a:rPr>
              <a:t>temporal coherence</a:t>
            </a:r>
            <a:r>
              <a:rPr lang="en-US" dirty="0"/>
              <a:t> which allows them to have a very narrow </a:t>
            </a:r>
            <a:r>
              <a:rPr lang="en-US" dirty="0">
                <a:hlinkClick r:id="rId14" tooltip="Frequency spectrum"/>
              </a:rPr>
              <a:t>spectrum</a:t>
            </a:r>
            <a:r>
              <a:rPr lang="en-US" dirty="0"/>
              <a:t>, i.e., they only emit a single color of light. Temporal coherence can be used to produce </a:t>
            </a:r>
            <a:r>
              <a:rPr lang="en-US" dirty="0">
                <a:hlinkClick r:id="rId15" tooltip="Ultrashort pulse"/>
              </a:rPr>
              <a:t>pulses</a:t>
            </a:r>
            <a:r>
              <a:rPr lang="en-US" dirty="0"/>
              <a:t> of light—as short as a </a:t>
            </a:r>
            <a:r>
              <a:rPr lang="en-US" dirty="0">
                <a:hlinkClick r:id="rId16" tooltip="Femtosecond"/>
              </a:rPr>
              <a:t>femtosecond</a:t>
            </a:r>
            <a:r>
              <a:rPr lang="en-US" dirty="0" smtClean="0"/>
              <a:t>.</a:t>
            </a:r>
            <a:endParaRPr lang="en-US" dirty="0"/>
          </a:p>
        </p:txBody>
      </p:sp>
    </p:spTree>
    <p:extLst>
      <p:ext uri="{BB962C8B-B14F-4D97-AF65-F5344CB8AC3E}">
        <p14:creationId xmlns:p14="http://schemas.microsoft.com/office/powerpoint/2010/main" val="3578333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Laser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Lasers have many important applications. They are used in common consumer devices such as </a:t>
            </a:r>
            <a:r>
              <a:rPr lang="en-US" dirty="0">
                <a:hlinkClick r:id="rId2" tooltip="Optical disk drive"/>
              </a:rPr>
              <a:t>optical disk drives</a:t>
            </a:r>
            <a:r>
              <a:rPr lang="en-US" dirty="0"/>
              <a:t>, </a:t>
            </a:r>
            <a:r>
              <a:rPr lang="en-US" dirty="0">
                <a:hlinkClick r:id="rId3" tooltip="Laser printer"/>
              </a:rPr>
              <a:t>laser printers</a:t>
            </a:r>
            <a:r>
              <a:rPr lang="en-US" dirty="0"/>
              <a:t>, and </a:t>
            </a:r>
            <a:r>
              <a:rPr lang="en-US" dirty="0">
                <a:hlinkClick r:id="rId4" tooltip="Barcode scanner"/>
              </a:rPr>
              <a:t>barcode scanners</a:t>
            </a:r>
            <a:r>
              <a:rPr lang="en-US" dirty="0"/>
              <a:t>. Lasers are used for both </a:t>
            </a:r>
            <a:r>
              <a:rPr lang="en-US" dirty="0">
                <a:hlinkClick r:id="rId5" tooltip="Fiber-optic communication"/>
              </a:rPr>
              <a:t>fiber-optic</a:t>
            </a:r>
            <a:r>
              <a:rPr lang="en-US" dirty="0"/>
              <a:t> and </a:t>
            </a:r>
            <a:r>
              <a:rPr lang="en-US" dirty="0">
                <a:hlinkClick r:id="rId6" tooltip="Free-space optical communication"/>
              </a:rPr>
              <a:t>free-space optical communication</a:t>
            </a:r>
            <a:r>
              <a:rPr lang="en-US" dirty="0"/>
              <a:t>. They are used in medicine for </a:t>
            </a:r>
            <a:r>
              <a:rPr lang="en-US" dirty="0">
                <a:hlinkClick r:id="rId7" tooltip="Laser surgery"/>
              </a:rPr>
              <a:t>laser surgery</a:t>
            </a:r>
            <a:r>
              <a:rPr lang="en-US" dirty="0"/>
              <a:t> and various skin treatments, and in industry for cutting and </a:t>
            </a:r>
            <a:r>
              <a:rPr lang="en-US" dirty="0">
                <a:hlinkClick r:id="rId8" tooltip="Welding"/>
              </a:rPr>
              <a:t>welding</a:t>
            </a:r>
            <a:r>
              <a:rPr lang="en-US" dirty="0"/>
              <a:t> materials. They are used in military and </a:t>
            </a:r>
            <a:r>
              <a:rPr lang="en-US" dirty="0">
                <a:hlinkClick r:id="rId9" tooltip="Law enforcement"/>
              </a:rPr>
              <a:t>law enforcement</a:t>
            </a:r>
            <a:r>
              <a:rPr lang="en-US" dirty="0"/>
              <a:t> devices for marking targets and </a:t>
            </a:r>
            <a:r>
              <a:rPr lang="en-US" dirty="0">
                <a:hlinkClick r:id="rId10" tooltip="Laser rangefinder"/>
              </a:rPr>
              <a:t>measuring range</a:t>
            </a:r>
            <a:r>
              <a:rPr lang="en-US" dirty="0"/>
              <a:t> and speed. </a:t>
            </a:r>
            <a:r>
              <a:rPr lang="en-US" dirty="0">
                <a:hlinkClick r:id="rId11" tooltip="Laser lighting display"/>
              </a:rPr>
              <a:t>Laser lighting displays</a:t>
            </a:r>
            <a:r>
              <a:rPr lang="en-US" dirty="0"/>
              <a:t> use laser light as an entertainment medium.</a:t>
            </a:r>
          </a:p>
        </p:txBody>
      </p:sp>
    </p:spTree>
    <p:extLst>
      <p:ext uri="{BB962C8B-B14F-4D97-AF65-F5344CB8AC3E}">
        <p14:creationId xmlns:p14="http://schemas.microsoft.com/office/powerpoint/2010/main" val="641969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Pairs production</a:t>
            </a:r>
            <a:endParaRPr lang="en-US" dirty="0"/>
          </a:p>
        </p:txBody>
      </p:sp>
    </p:spTree>
    <p:extLst>
      <p:ext uri="{BB962C8B-B14F-4D97-AF65-F5344CB8AC3E}">
        <p14:creationId xmlns:p14="http://schemas.microsoft.com/office/powerpoint/2010/main" val="1194314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teleportation</a:t>
            </a:r>
            <a:endParaRPr lang="en-US" dirty="0"/>
          </a:p>
        </p:txBody>
      </p:sp>
    </p:spTree>
    <p:extLst>
      <p:ext uri="{BB962C8B-B14F-4D97-AF65-F5344CB8AC3E}">
        <p14:creationId xmlns:p14="http://schemas.microsoft.com/office/powerpoint/2010/main" val="600694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buNone/>
            </a:pPr>
            <a:r>
              <a:rPr lang="en-US" dirty="0" smtClean="0"/>
              <a:t>Information without energy transfer</a:t>
            </a:r>
            <a:endParaRPr lang="en-US" dirty="0"/>
          </a:p>
        </p:txBody>
      </p:sp>
    </p:spTree>
    <p:extLst>
      <p:ext uri="{BB962C8B-B14F-4D97-AF65-F5344CB8AC3E}">
        <p14:creationId xmlns:p14="http://schemas.microsoft.com/office/powerpoint/2010/main" val="4025161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Molecules and solids</a:t>
            </a:r>
            <a:endParaRPr lang="en-US" dirty="0"/>
          </a:p>
        </p:txBody>
      </p:sp>
    </p:spTree>
    <p:extLst>
      <p:ext uri="{BB962C8B-B14F-4D97-AF65-F5344CB8AC3E}">
        <p14:creationId xmlns:p14="http://schemas.microsoft.com/office/powerpoint/2010/main" val="2691597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Logical gates</a:t>
            </a:r>
            <a:endParaRPr lang="en-US" sz="9900" dirty="0"/>
          </a:p>
        </p:txBody>
      </p:sp>
    </p:spTree>
    <p:extLst>
      <p:ext uri="{BB962C8B-B14F-4D97-AF65-F5344CB8AC3E}">
        <p14:creationId xmlns:p14="http://schemas.microsoft.com/office/powerpoint/2010/main" val="28589870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30. </a:t>
            </a:r>
            <a:r>
              <a:rPr lang="en-US" dirty="0"/>
              <a:t>Nuclear Physics and Radioactivity</a:t>
            </a:r>
          </a:p>
        </p:txBody>
      </p:sp>
    </p:spTree>
    <p:extLst>
      <p:ext uri="{BB962C8B-B14F-4D97-AF65-F5344CB8AC3E}">
        <p14:creationId xmlns:p14="http://schemas.microsoft.com/office/powerpoint/2010/main" val="3079930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Half-life</a:t>
            </a:r>
            <a:endParaRPr lang="en-US" dirty="0"/>
          </a:p>
        </p:txBody>
      </p:sp>
    </p:spTree>
    <p:extLst>
      <p:ext uri="{BB962C8B-B14F-4D97-AF65-F5344CB8AC3E}">
        <p14:creationId xmlns:p14="http://schemas.microsoft.com/office/powerpoint/2010/main" val="2512441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900" b="1" dirty="0" smtClean="0">
                <a:solidFill>
                  <a:srgbClr val="FF0000"/>
                </a:solidFill>
              </a:rPr>
              <a:t>Exercises</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7700" dirty="0" smtClean="0"/>
              <a:t>Find the half-life of an isotope with 1% decay rate per year. </a:t>
            </a:r>
            <a:endParaRPr lang="en-US" sz="7700" dirty="0"/>
          </a:p>
        </p:txBody>
      </p:sp>
    </p:spTree>
    <p:extLst>
      <p:ext uri="{BB962C8B-B14F-4D97-AF65-F5344CB8AC3E}">
        <p14:creationId xmlns:p14="http://schemas.microsoft.com/office/powerpoint/2010/main" val="210789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We need to revise quantum physics (matter waves, Schrodinger Cat, etc.), continue nuclear physics (gamma decay, nuclear energy, etc.), get to elementary particles, astrophysics and cosmology.</a:t>
            </a:r>
          </a:p>
        </p:txBody>
      </p:sp>
    </p:spTree>
    <p:extLst>
      <p:ext uri="{BB962C8B-B14F-4D97-AF65-F5344CB8AC3E}">
        <p14:creationId xmlns:p14="http://schemas.microsoft.com/office/powerpoint/2010/main" val="1951581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31.</a:t>
            </a:r>
            <a:r>
              <a:rPr lang="en-US" sz="3000" dirty="0"/>
              <a:t> Nuclear Energy; Effects and Uses of Radiation</a:t>
            </a:r>
          </a:p>
        </p:txBody>
      </p:sp>
    </p:spTree>
    <p:extLst>
      <p:ext uri="{BB962C8B-B14F-4D97-AF65-F5344CB8AC3E}">
        <p14:creationId xmlns:p14="http://schemas.microsoft.com/office/powerpoint/2010/main" val="3784227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Main nuclear reaction in nuclear energy production</a:t>
            </a:r>
            <a:endParaRPr lang="en-US" dirty="0"/>
          </a:p>
        </p:txBody>
      </p:sp>
    </p:spTree>
    <p:extLst>
      <p:ext uri="{BB962C8B-B14F-4D97-AF65-F5344CB8AC3E}">
        <p14:creationId xmlns:p14="http://schemas.microsoft.com/office/powerpoint/2010/main" val="3941569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Elementary particles</a:t>
            </a:r>
            <a:endParaRPr lang="en-US" dirty="0"/>
          </a:p>
        </p:txBody>
      </p:sp>
    </p:spTree>
    <p:extLst>
      <p:ext uri="{BB962C8B-B14F-4D97-AF65-F5344CB8AC3E}">
        <p14:creationId xmlns:p14="http://schemas.microsoft.com/office/powerpoint/2010/main" val="3079929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Quark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b="1" dirty="0" smtClean="0"/>
              <a:t>quark</a:t>
            </a:r>
            <a:r>
              <a:rPr lang="en-US" dirty="0" smtClean="0"/>
              <a:t> (</a:t>
            </a:r>
            <a:r>
              <a:rPr lang="en-US" dirty="0" smtClean="0">
                <a:hlinkClick r:id="rId2" tooltip="Help:IPA for English"/>
              </a:rPr>
              <a:t>/</a:t>
            </a:r>
            <a:r>
              <a:rPr lang="en-US" dirty="0" smtClean="0">
                <a:effectLst/>
                <a:hlinkClick r:id="rId3" tooltip="Help:IPA for English"/>
              </a:rPr>
              <a:t>ˈ</a:t>
            </a:r>
            <a:r>
              <a:rPr lang="en-US" dirty="0" err="1" smtClean="0">
                <a:effectLst/>
                <a:hlinkClick r:id="rId3" tooltip="Help:IPA for English"/>
              </a:rPr>
              <a:t>kwɔrk</a:t>
            </a:r>
            <a:r>
              <a:rPr lang="en-US" dirty="0" smtClean="0">
                <a:hlinkClick r:id="rId2" tooltip="Help:IPA for English"/>
              </a:rPr>
              <a:t>/</a:t>
            </a:r>
            <a:r>
              <a:rPr lang="en-US" dirty="0" smtClean="0"/>
              <a:t> or </a:t>
            </a:r>
            <a:r>
              <a:rPr lang="en-US" dirty="0" smtClean="0">
                <a:hlinkClick r:id="rId2" tooltip="Help:IPA for English"/>
              </a:rPr>
              <a:t>/</a:t>
            </a:r>
            <a:r>
              <a:rPr lang="en-US" dirty="0" smtClean="0">
                <a:effectLst/>
                <a:hlinkClick r:id="rId3" tooltip="Help:IPA for English"/>
              </a:rPr>
              <a:t>ˈ</a:t>
            </a:r>
            <a:r>
              <a:rPr lang="en-US" dirty="0" err="1" smtClean="0">
                <a:effectLst/>
                <a:hlinkClick r:id="rId3" tooltip="Help:IPA for English"/>
              </a:rPr>
              <a:t>kwɑrk</a:t>
            </a:r>
            <a:r>
              <a:rPr lang="en-US" dirty="0" smtClean="0">
                <a:hlinkClick r:id="rId2" tooltip="Help:IPA for English"/>
              </a:rPr>
              <a:t>/</a:t>
            </a:r>
            <a:r>
              <a:rPr lang="en-US" dirty="0" smtClean="0"/>
              <a:t>) is an </a:t>
            </a:r>
            <a:r>
              <a:rPr lang="en-US" dirty="0" smtClean="0">
                <a:hlinkClick r:id="rId4" tooltip="Elementary particle"/>
              </a:rPr>
              <a:t>elementary particle</a:t>
            </a:r>
            <a:r>
              <a:rPr lang="en-US" dirty="0" smtClean="0"/>
              <a:t> and a fundamental constituent of </a:t>
            </a:r>
            <a:r>
              <a:rPr lang="en-US" dirty="0" smtClean="0">
                <a:hlinkClick r:id="rId5" tooltip="Matter"/>
              </a:rPr>
              <a:t>matter</a:t>
            </a:r>
            <a:r>
              <a:rPr lang="en-US" dirty="0" smtClean="0"/>
              <a:t>. Quarks combine to form </a:t>
            </a:r>
            <a:r>
              <a:rPr lang="en-US" dirty="0" smtClean="0">
                <a:hlinkClick r:id="rId6" tooltip="Composite particle"/>
              </a:rPr>
              <a:t>composite particles</a:t>
            </a:r>
            <a:r>
              <a:rPr lang="en-US" dirty="0" smtClean="0"/>
              <a:t> called </a:t>
            </a:r>
            <a:r>
              <a:rPr lang="en-US" dirty="0" smtClean="0">
                <a:hlinkClick r:id="rId7" tooltip="Hadron"/>
              </a:rPr>
              <a:t>hadrons</a:t>
            </a:r>
            <a:r>
              <a:rPr lang="en-US" dirty="0" smtClean="0"/>
              <a:t>, the most stable of which are </a:t>
            </a:r>
            <a:r>
              <a:rPr lang="en-US" dirty="0" smtClean="0">
                <a:hlinkClick r:id="rId8" tooltip="Proton"/>
              </a:rPr>
              <a:t>protons</a:t>
            </a:r>
            <a:r>
              <a:rPr lang="en-US" dirty="0" smtClean="0"/>
              <a:t> and </a:t>
            </a:r>
            <a:r>
              <a:rPr lang="en-US" dirty="0" smtClean="0">
                <a:hlinkClick r:id="rId9" tooltip="Neutron"/>
              </a:rPr>
              <a:t>neutrons</a:t>
            </a:r>
            <a:r>
              <a:rPr lang="en-US" dirty="0" smtClean="0"/>
              <a:t>, the components of </a:t>
            </a:r>
            <a:r>
              <a:rPr lang="en-US" dirty="0" smtClean="0">
                <a:hlinkClick r:id="rId10" tooltip="Atomic nucleus"/>
              </a:rPr>
              <a:t>atomic nuclei</a:t>
            </a:r>
            <a:r>
              <a:rPr lang="en-US" dirty="0" smtClean="0"/>
              <a:t>. Due to a phenomenon known as </a:t>
            </a:r>
            <a:r>
              <a:rPr lang="en-US" i="1" dirty="0" smtClean="0">
                <a:hlinkClick r:id="rId11" tooltip="Color confinement"/>
              </a:rPr>
              <a:t>color confinement</a:t>
            </a:r>
            <a:r>
              <a:rPr lang="en-US" dirty="0" smtClean="0"/>
              <a:t>, quarks are never directly observed or found in isolation; they can be found only within hadrons, such as </a:t>
            </a:r>
            <a:r>
              <a:rPr lang="en-US" dirty="0" smtClean="0">
                <a:hlinkClick r:id="rId12" tooltip="Baryon"/>
              </a:rPr>
              <a:t>baryons</a:t>
            </a:r>
            <a:r>
              <a:rPr lang="en-US" dirty="0" smtClean="0"/>
              <a:t> (of which protons and neutrons are examples), and </a:t>
            </a:r>
            <a:r>
              <a:rPr lang="en-US" dirty="0" smtClean="0">
                <a:hlinkClick r:id="rId13" tooltip="Meson"/>
              </a:rPr>
              <a:t>mesons</a:t>
            </a:r>
            <a:r>
              <a:rPr lang="en-US" dirty="0" smtClean="0"/>
              <a:t>. For this reason, much of what is known about quarks has been drawn from observations of the hadrons themselves.</a:t>
            </a:r>
          </a:p>
        </p:txBody>
      </p:sp>
    </p:spTree>
    <p:extLst>
      <p:ext uri="{BB962C8B-B14F-4D97-AF65-F5344CB8AC3E}">
        <p14:creationId xmlns:p14="http://schemas.microsoft.com/office/powerpoint/2010/main" val="702554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Quark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are six types of quarks, known as </a:t>
            </a:r>
            <a:r>
              <a:rPr lang="en-US" i="1" dirty="0" smtClean="0">
                <a:hlinkClick r:id="rId2" tooltip="Flavour (particle physics)"/>
              </a:rPr>
              <a:t>flavors</a:t>
            </a:r>
            <a:r>
              <a:rPr lang="en-US" dirty="0" smtClean="0"/>
              <a:t>: </a:t>
            </a:r>
            <a:r>
              <a:rPr lang="en-US" dirty="0" smtClean="0">
                <a:hlinkClick r:id="rId3" tooltip="Up quark"/>
              </a:rPr>
              <a:t>up</a:t>
            </a:r>
            <a:r>
              <a:rPr lang="en-US" dirty="0" smtClean="0"/>
              <a:t>, </a:t>
            </a:r>
            <a:r>
              <a:rPr lang="en-US" dirty="0" smtClean="0">
                <a:hlinkClick r:id="rId4" tooltip="Down quark"/>
              </a:rPr>
              <a:t>down</a:t>
            </a:r>
            <a:r>
              <a:rPr lang="en-US" dirty="0" smtClean="0"/>
              <a:t>, </a:t>
            </a:r>
            <a:r>
              <a:rPr lang="en-US" dirty="0" smtClean="0">
                <a:hlinkClick r:id="rId5" tooltip="Strange quark"/>
              </a:rPr>
              <a:t>strange</a:t>
            </a:r>
            <a:r>
              <a:rPr lang="en-US" dirty="0" smtClean="0"/>
              <a:t>, </a:t>
            </a:r>
            <a:r>
              <a:rPr lang="en-US" dirty="0" smtClean="0">
                <a:hlinkClick r:id="rId6" tooltip="Charm quark"/>
              </a:rPr>
              <a:t>charm</a:t>
            </a:r>
            <a:r>
              <a:rPr lang="en-US" dirty="0" smtClean="0"/>
              <a:t>, </a:t>
            </a:r>
            <a:r>
              <a:rPr lang="en-US" dirty="0" smtClean="0">
                <a:hlinkClick r:id="rId7" tooltip="Bottom quark"/>
              </a:rPr>
              <a:t>bottom</a:t>
            </a:r>
            <a:r>
              <a:rPr lang="en-US" dirty="0" smtClean="0"/>
              <a:t>, and </a:t>
            </a:r>
            <a:r>
              <a:rPr lang="en-US" dirty="0" smtClean="0">
                <a:hlinkClick r:id="rId8" tooltip="Top quark"/>
              </a:rPr>
              <a:t>top</a:t>
            </a:r>
            <a:r>
              <a:rPr lang="en-US" dirty="0" smtClean="0"/>
              <a:t>. Up and down quarks have the lowest </a:t>
            </a:r>
            <a:r>
              <a:rPr lang="en-US" dirty="0" smtClean="0">
                <a:hlinkClick r:id="rId9" tooltip="Mass"/>
              </a:rPr>
              <a:t>masses</a:t>
            </a:r>
            <a:r>
              <a:rPr lang="en-US" dirty="0" smtClean="0"/>
              <a:t> of all quarks. The heavier quarks rapidly change into up and down quarks through a process of </a:t>
            </a:r>
            <a:r>
              <a:rPr lang="en-US" dirty="0" smtClean="0">
                <a:hlinkClick r:id="rId10" tooltip="Particle decay"/>
              </a:rPr>
              <a:t>particle decay</a:t>
            </a:r>
            <a:r>
              <a:rPr lang="en-US" dirty="0" smtClean="0"/>
              <a:t>: the transformation from a higher mass state to a lower mass state. Because of this, up and down quarks are generally stable and the most common in the </a:t>
            </a:r>
            <a:r>
              <a:rPr lang="en-US" dirty="0" smtClean="0">
                <a:hlinkClick r:id="rId11" tooltip="Universe"/>
              </a:rPr>
              <a:t>universe</a:t>
            </a:r>
            <a:r>
              <a:rPr lang="en-US" dirty="0" smtClean="0"/>
              <a:t>, whereas strange, charm, bottom, and top quarks can only be produced in </a:t>
            </a:r>
            <a:r>
              <a:rPr lang="en-US" dirty="0" smtClean="0">
                <a:hlinkClick r:id="rId12" tooltip="High energy physics"/>
              </a:rPr>
              <a:t>high energy</a:t>
            </a:r>
            <a:r>
              <a:rPr lang="en-US" dirty="0" smtClean="0"/>
              <a:t> collisions (such as those involving </a:t>
            </a:r>
            <a:r>
              <a:rPr lang="en-US" dirty="0" smtClean="0">
                <a:hlinkClick r:id="rId13" tooltip="Cosmic ray"/>
              </a:rPr>
              <a:t>cosmic rays</a:t>
            </a:r>
            <a:r>
              <a:rPr lang="en-US" dirty="0" smtClean="0"/>
              <a:t> and in </a:t>
            </a:r>
            <a:r>
              <a:rPr lang="en-US" dirty="0" smtClean="0">
                <a:hlinkClick r:id="rId14" tooltip="Particle accelerator"/>
              </a:rPr>
              <a:t>particle accelerators</a:t>
            </a:r>
            <a:r>
              <a:rPr lang="en-US" dirty="0" smtClean="0"/>
              <a:t>).</a:t>
            </a:r>
          </a:p>
        </p:txBody>
      </p:sp>
    </p:spTree>
    <p:extLst>
      <p:ext uri="{BB962C8B-B14F-4D97-AF65-F5344CB8AC3E}">
        <p14:creationId xmlns:p14="http://schemas.microsoft.com/office/powerpoint/2010/main" val="3771334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Quark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Quarks have various intrinsic properties, including </a:t>
            </a:r>
            <a:r>
              <a:rPr lang="en-US" dirty="0" smtClean="0">
                <a:hlinkClick r:id="rId2" tooltip="Electric charge"/>
              </a:rPr>
              <a:t>electric charge</a:t>
            </a:r>
            <a:r>
              <a:rPr lang="en-US" dirty="0" smtClean="0"/>
              <a:t>, </a:t>
            </a:r>
            <a:r>
              <a:rPr lang="en-US" dirty="0" smtClean="0">
                <a:hlinkClick r:id="rId3" tooltip="Mass"/>
              </a:rPr>
              <a:t>mass</a:t>
            </a:r>
            <a:r>
              <a:rPr lang="en-US" dirty="0" smtClean="0"/>
              <a:t>, </a:t>
            </a:r>
            <a:r>
              <a:rPr lang="en-US" dirty="0" smtClean="0">
                <a:hlinkClick r:id="rId4" tooltip="Color charge"/>
              </a:rPr>
              <a:t>color charge</a:t>
            </a:r>
            <a:r>
              <a:rPr lang="en-US" dirty="0" smtClean="0"/>
              <a:t> and </a:t>
            </a:r>
            <a:r>
              <a:rPr lang="en-US" dirty="0" smtClean="0">
                <a:hlinkClick r:id="rId5" tooltip="Spin (physics)"/>
              </a:rPr>
              <a:t>spin</a:t>
            </a:r>
            <a:r>
              <a:rPr lang="en-US" dirty="0" smtClean="0"/>
              <a:t>. Quarks are the only elementary particles in the </a:t>
            </a:r>
            <a:r>
              <a:rPr lang="en-US" dirty="0" smtClean="0">
                <a:hlinkClick r:id="rId6" tooltip="Standard Model"/>
              </a:rPr>
              <a:t>Standard Model</a:t>
            </a:r>
            <a:r>
              <a:rPr lang="en-US" dirty="0" smtClean="0"/>
              <a:t> of </a:t>
            </a:r>
            <a:r>
              <a:rPr lang="en-US" dirty="0" smtClean="0">
                <a:hlinkClick r:id="rId7" tooltip="Particle physics"/>
              </a:rPr>
              <a:t>particle physics</a:t>
            </a:r>
            <a:r>
              <a:rPr lang="en-US" dirty="0" smtClean="0"/>
              <a:t> to experience all four </a:t>
            </a:r>
            <a:r>
              <a:rPr lang="en-US" dirty="0" smtClean="0">
                <a:hlinkClick r:id="rId8" tooltip="Fundamental interaction"/>
              </a:rPr>
              <a:t>fundamental interactions</a:t>
            </a:r>
            <a:r>
              <a:rPr lang="en-US" dirty="0" smtClean="0"/>
              <a:t>, also known as </a:t>
            </a:r>
            <a:r>
              <a:rPr lang="en-US" i="1" dirty="0" smtClean="0"/>
              <a:t>fundamental forces</a:t>
            </a:r>
            <a:r>
              <a:rPr lang="en-US" dirty="0" smtClean="0"/>
              <a:t> (</a:t>
            </a:r>
            <a:r>
              <a:rPr lang="en-US" dirty="0" smtClean="0">
                <a:hlinkClick r:id="rId9" tooltip="Electromagnetism"/>
              </a:rPr>
              <a:t>electromagnetism</a:t>
            </a:r>
            <a:r>
              <a:rPr lang="en-US" dirty="0" smtClean="0"/>
              <a:t>, </a:t>
            </a:r>
            <a:r>
              <a:rPr lang="en-US" dirty="0" smtClean="0">
                <a:hlinkClick r:id="rId10" tooltip="Gravitation"/>
              </a:rPr>
              <a:t>gravitation</a:t>
            </a:r>
            <a:r>
              <a:rPr lang="en-US" dirty="0" smtClean="0"/>
              <a:t>, </a:t>
            </a:r>
            <a:r>
              <a:rPr lang="en-US" dirty="0" smtClean="0">
                <a:hlinkClick r:id="rId11" tooltip="Strong interaction"/>
              </a:rPr>
              <a:t>strong interaction</a:t>
            </a:r>
            <a:r>
              <a:rPr lang="en-US" dirty="0" smtClean="0"/>
              <a:t>, and </a:t>
            </a:r>
            <a:r>
              <a:rPr lang="en-US" dirty="0" smtClean="0">
                <a:hlinkClick r:id="rId12" tooltip="Weak interaction"/>
              </a:rPr>
              <a:t>weak interaction</a:t>
            </a:r>
            <a:r>
              <a:rPr lang="en-US" dirty="0" smtClean="0"/>
              <a:t>), as well as the only known particles whose electric charges are not </a:t>
            </a:r>
            <a:r>
              <a:rPr lang="en-US" dirty="0" smtClean="0">
                <a:hlinkClick r:id="rId13" tooltip="Integer"/>
              </a:rPr>
              <a:t>integer</a:t>
            </a:r>
            <a:r>
              <a:rPr lang="en-US" dirty="0" smtClean="0"/>
              <a:t> multiples of the </a:t>
            </a:r>
            <a:r>
              <a:rPr lang="en-US" dirty="0" smtClean="0">
                <a:hlinkClick r:id="rId14" tooltip="Elementary charge"/>
              </a:rPr>
              <a:t>elementary charge</a:t>
            </a:r>
            <a:r>
              <a:rPr lang="en-US" dirty="0" smtClean="0"/>
              <a:t>. For every quark flavor there is a corresponding type of </a:t>
            </a:r>
            <a:r>
              <a:rPr lang="en-US" dirty="0" smtClean="0">
                <a:hlinkClick r:id="rId15" tooltip="Antiparticle"/>
              </a:rPr>
              <a:t>antiparticle</a:t>
            </a:r>
            <a:r>
              <a:rPr lang="en-US" dirty="0" smtClean="0"/>
              <a:t>, known as an </a:t>
            </a:r>
            <a:r>
              <a:rPr lang="en-US" i="1" dirty="0" smtClean="0"/>
              <a:t>antiquark</a:t>
            </a:r>
            <a:r>
              <a:rPr lang="en-US" dirty="0" smtClean="0"/>
              <a:t>, that differs from the quark only in that some of its properties have </a:t>
            </a:r>
            <a:r>
              <a:rPr lang="en-US" dirty="0" smtClean="0">
                <a:hlinkClick r:id="rId16" tooltip="Additive inverse"/>
              </a:rPr>
              <a:t>equal magnitude but opposite sign</a:t>
            </a:r>
            <a:r>
              <a:rPr lang="en-US" dirty="0" smtClean="0"/>
              <a:t>.</a:t>
            </a:r>
          </a:p>
        </p:txBody>
      </p:sp>
    </p:spTree>
    <p:extLst>
      <p:ext uri="{BB962C8B-B14F-4D97-AF65-F5344CB8AC3E}">
        <p14:creationId xmlns:p14="http://schemas.microsoft.com/office/powerpoint/2010/main" val="16517594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Quark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smtClean="0">
                <a:hlinkClick r:id="rId2" tooltip="Quark model"/>
              </a:rPr>
              <a:t>quark model</a:t>
            </a:r>
            <a:r>
              <a:rPr lang="en-US" dirty="0" smtClean="0"/>
              <a:t> was independently proposed by physicists </a:t>
            </a:r>
            <a:r>
              <a:rPr lang="en-US" dirty="0" smtClean="0">
                <a:hlinkClick r:id="rId3" tooltip="Murray Gell-Mann"/>
              </a:rPr>
              <a:t>Murray Gell-Mann</a:t>
            </a:r>
            <a:r>
              <a:rPr lang="en-US" dirty="0" smtClean="0"/>
              <a:t> and </a:t>
            </a:r>
            <a:r>
              <a:rPr lang="en-US" dirty="0" smtClean="0">
                <a:hlinkClick r:id="rId4" tooltip="George Zweig"/>
              </a:rPr>
              <a:t>George Zweig</a:t>
            </a:r>
            <a:r>
              <a:rPr lang="en-US" dirty="0" smtClean="0"/>
              <a:t> in 1964. Quarks were introduced as parts of an ordering scheme for hadrons, and there was little evidence for their physical existence until </a:t>
            </a:r>
            <a:r>
              <a:rPr lang="en-US" dirty="0" smtClean="0">
                <a:hlinkClick r:id="rId5" tooltip="Deep inelastic scattering"/>
              </a:rPr>
              <a:t>deep inelastic scattering</a:t>
            </a:r>
            <a:r>
              <a:rPr lang="en-US" dirty="0" smtClean="0"/>
              <a:t> experiments at the </a:t>
            </a:r>
            <a:r>
              <a:rPr lang="en-US" dirty="0" smtClean="0">
                <a:hlinkClick r:id="rId6" tooltip="SLAC National Accelerator Laboratory"/>
              </a:rPr>
              <a:t>Stanford Linear Accelerator Center</a:t>
            </a:r>
            <a:r>
              <a:rPr lang="en-US" dirty="0" smtClean="0"/>
              <a:t> in 1968. Accelerator experiments have provided evidence for all six flavors. The </a:t>
            </a:r>
            <a:r>
              <a:rPr lang="en-US" dirty="0" smtClean="0">
                <a:hlinkClick r:id="rId7" tooltip="Top quark"/>
              </a:rPr>
              <a:t>top quark</a:t>
            </a:r>
            <a:r>
              <a:rPr lang="en-US" dirty="0" smtClean="0"/>
              <a:t> was the last to be discovered at </a:t>
            </a:r>
            <a:r>
              <a:rPr lang="en-US" dirty="0" err="1" smtClean="0">
                <a:hlinkClick r:id="rId8" tooltip="Fermilab"/>
              </a:rPr>
              <a:t>Fermilab</a:t>
            </a:r>
            <a:r>
              <a:rPr lang="en-US" dirty="0" smtClean="0"/>
              <a:t> in 1995.</a:t>
            </a:r>
            <a:endParaRPr lang="en-US" dirty="0"/>
          </a:p>
        </p:txBody>
      </p:sp>
    </p:spTree>
    <p:extLst>
      <p:ext uri="{BB962C8B-B14F-4D97-AF65-F5344CB8AC3E}">
        <p14:creationId xmlns:p14="http://schemas.microsoft.com/office/powerpoint/2010/main" val="31453349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Lepton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a:t>
            </a:r>
            <a:r>
              <a:rPr lang="en-US" b="1" dirty="0" smtClean="0"/>
              <a:t>lepton</a:t>
            </a:r>
            <a:r>
              <a:rPr lang="en-US" dirty="0" smtClean="0"/>
              <a:t> is an </a:t>
            </a:r>
            <a:r>
              <a:rPr lang="en-US" dirty="0" smtClean="0">
                <a:hlinkClick r:id="rId2" tooltip="Elementary particle"/>
              </a:rPr>
              <a:t>elementary</a:t>
            </a:r>
            <a:r>
              <a:rPr lang="en-US" dirty="0" smtClean="0"/>
              <a:t>, spin </a:t>
            </a:r>
            <a:r>
              <a:rPr lang="en-US" baseline="30000" dirty="0" smtClean="0"/>
              <a:t>1</a:t>
            </a:r>
            <a:r>
              <a:rPr lang="en-US" dirty="0" smtClean="0"/>
              <a:t>⁄</a:t>
            </a:r>
            <a:r>
              <a:rPr lang="en-US" baseline="-25000" dirty="0" smtClean="0"/>
              <a:t>2</a:t>
            </a:r>
            <a:r>
              <a:rPr lang="en-US" dirty="0" smtClean="0"/>
              <a:t> particle that does not undergo strong interactions, but is subject to the </a:t>
            </a:r>
            <a:r>
              <a:rPr lang="en-US" dirty="0" smtClean="0">
                <a:hlinkClick r:id="rId3" tooltip="Pauli exclusion principle"/>
              </a:rPr>
              <a:t>Pauli exclusion principle</a:t>
            </a:r>
            <a:r>
              <a:rPr lang="en-US" dirty="0" smtClean="0"/>
              <a:t>. The best known of all leptons is the </a:t>
            </a:r>
            <a:r>
              <a:rPr lang="en-US" dirty="0" smtClean="0">
                <a:hlinkClick r:id="rId4" tooltip="Electron"/>
              </a:rPr>
              <a:t>electron</a:t>
            </a:r>
            <a:r>
              <a:rPr lang="en-US" dirty="0" smtClean="0"/>
              <a:t>, which governs nearly all of </a:t>
            </a:r>
            <a:r>
              <a:rPr lang="en-US" dirty="0" smtClean="0">
                <a:hlinkClick r:id="rId5" tooltip="Chemistry"/>
              </a:rPr>
              <a:t>chemistry</a:t>
            </a:r>
            <a:r>
              <a:rPr lang="en-US" dirty="0" smtClean="0"/>
              <a:t> as it is found in </a:t>
            </a:r>
            <a:r>
              <a:rPr lang="en-US" dirty="0" smtClean="0">
                <a:hlinkClick r:id="rId6" tooltip="Atom"/>
              </a:rPr>
              <a:t>atoms</a:t>
            </a:r>
            <a:r>
              <a:rPr lang="en-US" dirty="0" smtClean="0"/>
              <a:t> and is directly tied to all </a:t>
            </a:r>
            <a:r>
              <a:rPr lang="en-US" dirty="0" smtClean="0">
                <a:hlinkClick r:id="rId7" tooltip="Chemical property"/>
              </a:rPr>
              <a:t>chemical properties</a:t>
            </a:r>
            <a:r>
              <a:rPr lang="en-US" dirty="0" smtClean="0"/>
              <a:t>. Two main classes of leptons exist: </a:t>
            </a:r>
            <a:r>
              <a:rPr lang="en-US" dirty="0" smtClean="0">
                <a:hlinkClick r:id="rId8" tooltip="Electric charge"/>
              </a:rPr>
              <a:t>charged</a:t>
            </a:r>
            <a:r>
              <a:rPr lang="en-US" dirty="0" smtClean="0"/>
              <a:t> leptons (also known as the </a:t>
            </a:r>
            <a:r>
              <a:rPr lang="en-US" i="1" dirty="0" smtClean="0">
                <a:hlinkClick r:id="rId4" tooltip="Electron"/>
              </a:rPr>
              <a:t>electron</a:t>
            </a:r>
            <a:r>
              <a:rPr lang="en-US" i="1" dirty="0" smtClean="0"/>
              <a:t>-like</a:t>
            </a:r>
            <a:r>
              <a:rPr lang="en-US" dirty="0" smtClean="0"/>
              <a:t> leptons), and neutral leptons (better known as </a:t>
            </a:r>
            <a:r>
              <a:rPr lang="en-US" dirty="0" smtClean="0">
                <a:hlinkClick r:id="rId9" tooltip="Neutrino"/>
              </a:rPr>
              <a:t>neutrinos</a:t>
            </a:r>
            <a:r>
              <a:rPr lang="en-US" dirty="0" smtClean="0"/>
              <a:t>). Charged leptons can combine with other particles to form various </a:t>
            </a:r>
            <a:r>
              <a:rPr lang="en-US" dirty="0" smtClean="0">
                <a:hlinkClick r:id="rId10" tooltip="Composite particle"/>
              </a:rPr>
              <a:t>composite particles</a:t>
            </a:r>
            <a:r>
              <a:rPr lang="en-US" dirty="0" smtClean="0"/>
              <a:t> such as </a:t>
            </a:r>
            <a:r>
              <a:rPr lang="en-US" dirty="0" smtClean="0">
                <a:hlinkClick r:id="rId6" tooltip="Atom"/>
              </a:rPr>
              <a:t>atoms</a:t>
            </a:r>
            <a:r>
              <a:rPr lang="en-US" dirty="0" smtClean="0"/>
              <a:t> and </a:t>
            </a:r>
            <a:r>
              <a:rPr lang="en-US" dirty="0" err="1" smtClean="0">
                <a:hlinkClick r:id="rId11" tooltip="Positronium"/>
              </a:rPr>
              <a:t>positronium</a:t>
            </a:r>
            <a:r>
              <a:rPr lang="en-US" dirty="0" smtClean="0"/>
              <a:t>, while neutrinos rarely interact with anything, and are consequently rarely observed.</a:t>
            </a:r>
          </a:p>
        </p:txBody>
      </p:sp>
    </p:spTree>
    <p:extLst>
      <p:ext uri="{BB962C8B-B14F-4D97-AF65-F5344CB8AC3E}">
        <p14:creationId xmlns:p14="http://schemas.microsoft.com/office/powerpoint/2010/main" val="23782840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Lepton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There are six types of leptons, known as </a:t>
            </a:r>
            <a:r>
              <a:rPr lang="en-US" i="1" dirty="0" err="1" smtClean="0">
                <a:hlinkClick r:id="rId2" tooltip="Flavour (particle physics)"/>
              </a:rPr>
              <a:t>flavours</a:t>
            </a:r>
            <a:r>
              <a:rPr lang="en-US" dirty="0" smtClean="0"/>
              <a:t>, forming three </a:t>
            </a:r>
            <a:r>
              <a:rPr lang="en-US" i="1" dirty="0" smtClean="0">
                <a:hlinkClick r:id="rId3" tooltip="Generation (particle physics)"/>
              </a:rPr>
              <a:t>generations</a:t>
            </a:r>
            <a:r>
              <a:rPr lang="en-US" dirty="0" smtClean="0"/>
              <a:t>.</a:t>
            </a:r>
            <a:r>
              <a:rPr lang="en-US" baseline="30000" dirty="0" smtClean="0">
                <a:hlinkClick r:id="rId4"/>
              </a:rPr>
              <a:t>[2]</a:t>
            </a:r>
            <a:r>
              <a:rPr lang="en-US" dirty="0" smtClean="0"/>
              <a:t> The first generation is the </a:t>
            </a:r>
            <a:r>
              <a:rPr lang="en-US" i="1" dirty="0" smtClean="0"/>
              <a:t>electronic leptons</a:t>
            </a:r>
            <a:r>
              <a:rPr lang="en-US" dirty="0" smtClean="0"/>
              <a:t>, comprising the </a:t>
            </a:r>
            <a:r>
              <a:rPr lang="en-US" dirty="0" smtClean="0">
                <a:hlinkClick r:id="rId5" tooltip="Electron"/>
              </a:rPr>
              <a:t>electron</a:t>
            </a:r>
            <a:r>
              <a:rPr lang="en-US" dirty="0" smtClean="0"/>
              <a:t> (</a:t>
            </a:r>
            <a:r>
              <a:rPr lang="en-US" dirty="0" smtClean="0">
                <a:effectLst/>
              </a:rPr>
              <a:t>e−</a:t>
            </a:r>
            <a:r>
              <a:rPr lang="en-US" dirty="0" smtClean="0"/>
              <a:t>) and </a:t>
            </a:r>
            <a:r>
              <a:rPr lang="en-US" dirty="0" smtClean="0">
                <a:hlinkClick r:id="rId6" tooltip="Electron neutrino"/>
              </a:rPr>
              <a:t>electron neutrino</a:t>
            </a:r>
            <a:r>
              <a:rPr lang="en-US" dirty="0" smtClean="0"/>
              <a:t> (</a:t>
            </a:r>
            <a:r>
              <a:rPr lang="en-US" dirty="0" smtClean="0">
                <a:effectLst/>
              </a:rPr>
              <a:t>ν</a:t>
            </a:r>
            <a:br>
              <a:rPr lang="en-US" dirty="0" smtClean="0">
                <a:effectLst/>
              </a:rPr>
            </a:br>
            <a:r>
              <a:rPr lang="en-US" dirty="0" smtClean="0">
                <a:effectLst/>
              </a:rPr>
              <a:t>e</a:t>
            </a:r>
            <a:r>
              <a:rPr lang="en-US" dirty="0" smtClean="0"/>
              <a:t>); the second is the </a:t>
            </a:r>
            <a:r>
              <a:rPr lang="en-US" i="1" dirty="0" err="1" smtClean="0"/>
              <a:t>muonic</a:t>
            </a:r>
            <a:r>
              <a:rPr lang="en-US" i="1" dirty="0" smtClean="0"/>
              <a:t> leptons</a:t>
            </a:r>
            <a:r>
              <a:rPr lang="en-US" dirty="0" smtClean="0"/>
              <a:t>, comprising the </a:t>
            </a:r>
            <a:r>
              <a:rPr lang="en-US" dirty="0" err="1" smtClean="0">
                <a:hlinkClick r:id="rId7" tooltip="Muon"/>
              </a:rPr>
              <a:t>muon</a:t>
            </a:r>
            <a:r>
              <a:rPr lang="en-US" dirty="0" smtClean="0"/>
              <a:t> (</a:t>
            </a:r>
            <a:r>
              <a:rPr lang="en-US" dirty="0" smtClean="0">
                <a:effectLst/>
              </a:rPr>
              <a:t>μ−</a:t>
            </a:r>
            <a:r>
              <a:rPr lang="en-US" dirty="0" smtClean="0"/>
              <a:t>) and </a:t>
            </a:r>
            <a:r>
              <a:rPr lang="en-US" dirty="0" err="1" smtClean="0">
                <a:hlinkClick r:id="rId8" tooltip="Muon neutrino"/>
              </a:rPr>
              <a:t>muon</a:t>
            </a:r>
            <a:r>
              <a:rPr lang="en-US" dirty="0" smtClean="0">
                <a:hlinkClick r:id="rId8" tooltip="Muon neutrino"/>
              </a:rPr>
              <a:t> neutrino</a:t>
            </a:r>
            <a:r>
              <a:rPr lang="en-US" dirty="0" smtClean="0"/>
              <a:t> (</a:t>
            </a:r>
            <a:r>
              <a:rPr lang="en-US" dirty="0" smtClean="0">
                <a:effectLst/>
              </a:rPr>
              <a:t>ν</a:t>
            </a:r>
            <a:br>
              <a:rPr lang="en-US" dirty="0" smtClean="0">
                <a:effectLst/>
              </a:rPr>
            </a:br>
            <a:r>
              <a:rPr lang="en-US" dirty="0" smtClean="0">
                <a:effectLst/>
              </a:rPr>
              <a:t>μ</a:t>
            </a:r>
            <a:r>
              <a:rPr lang="en-US" dirty="0" smtClean="0"/>
              <a:t>); and the third is the </a:t>
            </a:r>
            <a:r>
              <a:rPr lang="en-US" i="1" dirty="0" err="1" smtClean="0"/>
              <a:t>tauonic</a:t>
            </a:r>
            <a:r>
              <a:rPr lang="en-US" i="1" dirty="0" smtClean="0"/>
              <a:t> leptons</a:t>
            </a:r>
            <a:r>
              <a:rPr lang="en-US" dirty="0" smtClean="0"/>
              <a:t>, comprising the </a:t>
            </a:r>
            <a:r>
              <a:rPr lang="en-US" dirty="0" smtClean="0">
                <a:hlinkClick r:id="rId9" tooltip="Tau (particle)"/>
              </a:rPr>
              <a:t>tau</a:t>
            </a:r>
            <a:r>
              <a:rPr lang="en-US" dirty="0" smtClean="0"/>
              <a:t> (</a:t>
            </a:r>
            <a:r>
              <a:rPr lang="en-US" dirty="0" smtClean="0">
                <a:effectLst/>
              </a:rPr>
              <a:t>τ−</a:t>
            </a:r>
            <a:r>
              <a:rPr lang="en-US" dirty="0" smtClean="0"/>
              <a:t>) and the </a:t>
            </a:r>
            <a:r>
              <a:rPr lang="en-US" dirty="0" smtClean="0">
                <a:hlinkClick r:id="rId10" tooltip="Tau neutrino"/>
              </a:rPr>
              <a:t>tau neutrino</a:t>
            </a:r>
            <a:r>
              <a:rPr lang="en-US" dirty="0" smtClean="0"/>
              <a:t> (</a:t>
            </a:r>
            <a:r>
              <a:rPr lang="en-US" dirty="0" smtClean="0">
                <a:effectLst/>
              </a:rPr>
              <a:t>ν</a:t>
            </a:r>
            <a:br>
              <a:rPr lang="en-US" dirty="0" smtClean="0">
                <a:effectLst/>
              </a:rPr>
            </a:br>
            <a:r>
              <a:rPr lang="en-US" dirty="0" smtClean="0">
                <a:effectLst/>
              </a:rPr>
              <a:t>τ</a:t>
            </a:r>
            <a:r>
              <a:rPr lang="en-US" dirty="0" smtClean="0"/>
              <a:t>). Electrons have the least mass of all the charged leptons. The heavier </a:t>
            </a:r>
            <a:r>
              <a:rPr lang="en-US" dirty="0" err="1" smtClean="0"/>
              <a:t>muons</a:t>
            </a:r>
            <a:r>
              <a:rPr lang="en-US" dirty="0" smtClean="0"/>
              <a:t> and </a:t>
            </a:r>
            <a:r>
              <a:rPr lang="en-US" dirty="0" err="1" smtClean="0"/>
              <a:t>taus</a:t>
            </a:r>
            <a:r>
              <a:rPr lang="en-US" dirty="0" smtClean="0"/>
              <a:t> will rapidly change into electrons through a process of </a:t>
            </a:r>
            <a:r>
              <a:rPr lang="en-US" dirty="0" smtClean="0">
                <a:hlinkClick r:id="rId11" tooltip="Particle decay"/>
              </a:rPr>
              <a:t>particle decay</a:t>
            </a:r>
            <a:r>
              <a:rPr lang="en-US" dirty="0" smtClean="0"/>
              <a:t>: the transformation from a higher mass state to a lower mass state. Thus electrons are stable and the most common charged lepton in the </a:t>
            </a:r>
            <a:r>
              <a:rPr lang="en-US" dirty="0" smtClean="0">
                <a:hlinkClick r:id="rId12" tooltip="Universe"/>
              </a:rPr>
              <a:t>universe</a:t>
            </a:r>
            <a:r>
              <a:rPr lang="en-US" dirty="0" smtClean="0"/>
              <a:t>, whereas </a:t>
            </a:r>
            <a:r>
              <a:rPr lang="en-US" dirty="0" err="1" smtClean="0"/>
              <a:t>muons</a:t>
            </a:r>
            <a:r>
              <a:rPr lang="en-US" dirty="0" smtClean="0"/>
              <a:t> and </a:t>
            </a:r>
            <a:r>
              <a:rPr lang="en-US" dirty="0" err="1" smtClean="0"/>
              <a:t>taus</a:t>
            </a:r>
            <a:r>
              <a:rPr lang="en-US" dirty="0" smtClean="0"/>
              <a:t> can only be produced in </a:t>
            </a:r>
            <a:r>
              <a:rPr lang="en-US" dirty="0" smtClean="0">
                <a:hlinkClick r:id="rId13" tooltip="High energy physics"/>
              </a:rPr>
              <a:t>high energy</a:t>
            </a:r>
            <a:r>
              <a:rPr lang="en-US" dirty="0" smtClean="0"/>
              <a:t> collisions (such as those involving </a:t>
            </a:r>
            <a:r>
              <a:rPr lang="en-US" dirty="0" smtClean="0">
                <a:hlinkClick r:id="rId14" tooltip="Cosmic ray"/>
              </a:rPr>
              <a:t>cosmic rays</a:t>
            </a:r>
            <a:r>
              <a:rPr lang="en-US" dirty="0" smtClean="0"/>
              <a:t> and those carried out in </a:t>
            </a:r>
            <a:r>
              <a:rPr lang="en-US" dirty="0" smtClean="0">
                <a:hlinkClick r:id="rId15" tooltip="Particle accelerator"/>
              </a:rPr>
              <a:t>particle accelerators</a:t>
            </a:r>
            <a:r>
              <a:rPr lang="en-US" dirty="0" smtClean="0"/>
              <a:t>).</a:t>
            </a:r>
            <a:endParaRPr lang="en-US" dirty="0"/>
          </a:p>
        </p:txBody>
      </p:sp>
    </p:spTree>
    <p:extLst>
      <p:ext uri="{BB962C8B-B14F-4D97-AF65-F5344CB8AC3E}">
        <p14:creationId xmlns:p14="http://schemas.microsoft.com/office/powerpoint/2010/main" val="592081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Lepton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Leptons have various intrinsic properties, including </a:t>
            </a:r>
            <a:r>
              <a:rPr lang="en-US" dirty="0" smtClean="0">
                <a:hlinkClick r:id="rId2" tooltip="Electric charge"/>
              </a:rPr>
              <a:t>electric charge</a:t>
            </a:r>
            <a:r>
              <a:rPr lang="en-US" dirty="0" smtClean="0"/>
              <a:t>, </a:t>
            </a:r>
            <a:r>
              <a:rPr lang="en-US" dirty="0" smtClean="0">
                <a:hlinkClick r:id="rId3" tooltip="Spin (physics)"/>
              </a:rPr>
              <a:t>spin</a:t>
            </a:r>
            <a:r>
              <a:rPr lang="en-US" dirty="0" smtClean="0"/>
              <a:t>, and </a:t>
            </a:r>
            <a:r>
              <a:rPr lang="en-US" dirty="0" smtClean="0">
                <a:hlinkClick r:id="rId4" tooltip="Mass"/>
              </a:rPr>
              <a:t>mass</a:t>
            </a:r>
            <a:r>
              <a:rPr lang="en-US" dirty="0" smtClean="0"/>
              <a:t>. Unlike </a:t>
            </a:r>
            <a:r>
              <a:rPr lang="en-US" dirty="0" smtClean="0">
                <a:hlinkClick r:id="rId5" tooltip="Quark"/>
              </a:rPr>
              <a:t>quarks</a:t>
            </a:r>
            <a:r>
              <a:rPr lang="en-US" dirty="0" smtClean="0"/>
              <a:t> however, leptons are not subject to the </a:t>
            </a:r>
            <a:r>
              <a:rPr lang="en-US" dirty="0" smtClean="0">
                <a:hlinkClick r:id="rId6" tooltip="Strong interaction"/>
              </a:rPr>
              <a:t>strong interaction</a:t>
            </a:r>
            <a:r>
              <a:rPr lang="en-US" dirty="0" smtClean="0"/>
              <a:t>, but they are subject to the other three </a:t>
            </a:r>
            <a:r>
              <a:rPr lang="en-US" dirty="0" smtClean="0">
                <a:hlinkClick r:id="rId7" tooltip="Fundamental interaction"/>
              </a:rPr>
              <a:t>fundamental interactions</a:t>
            </a:r>
            <a:r>
              <a:rPr lang="en-US" dirty="0" smtClean="0"/>
              <a:t>: </a:t>
            </a:r>
            <a:r>
              <a:rPr lang="en-US" dirty="0" smtClean="0">
                <a:hlinkClick r:id="rId8" tooltip="Gravitation"/>
              </a:rPr>
              <a:t>gravitation</a:t>
            </a:r>
            <a:r>
              <a:rPr lang="en-US" dirty="0" smtClean="0"/>
              <a:t>, </a:t>
            </a:r>
            <a:r>
              <a:rPr lang="en-US" dirty="0" smtClean="0">
                <a:hlinkClick r:id="rId9" tooltip="Electromagnetism"/>
              </a:rPr>
              <a:t>electromagnetism</a:t>
            </a:r>
            <a:r>
              <a:rPr lang="en-US" dirty="0" smtClean="0"/>
              <a:t> (excluding neutrinos, which are electrically neutral), and the </a:t>
            </a:r>
            <a:r>
              <a:rPr lang="en-US" dirty="0" smtClean="0">
                <a:hlinkClick r:id="rId10" tooltip="Weak interaction"/>
              </a:rPr>
              <a:t>weak interaction</a:t>
            </a:r>
            <a:r>
              <a:rPr lang="en-US" dirty="0" smtClean="0"/>
              <a:t>. For every lepton flavor there is a corresponding type of </a:t>
            </a:r>
            <a:r>
              <a:rPr lang="en-US" dirty="0" smtClean="0">
                <a:hlinkClick r:id="rId11" tooltip="Antiparticle"/>
              </a:rPr>
              <a:t>antiparticle</a:t>
            </a:r>
            <a:r>
              <a:rPr lang="en-US" dirty="0" smtClean="0"/>
              <a:t>, known as </a:t>
            </a:r>
            <a:r>
              <a:rPr lang="en-US" dirty="0" smtClean="0">
                <a:hlinkClick r:id="rId12" tooltip="Antilepton"/>
              </a:rPr>
              <a:t>antilepton</a:t>
            </a:r>
            <a:r>
              <a:rPr lang="en-US" dirty="0" smtClean="0"/>
              <a:t>, that differs from the lepton only in that some of its properties have </a:t>
            </a:r>
            <a:r>
              <a:rPr lang="en-US" dirty="0" smtClean="0">
                <a:hlinkClick r:id="rId13" tooltip="Additive inverse"/>
              </a:rPr>
              <a:t>equal magnitude but opposite sign</a:t>
            </a:r>
            <a:r>
              <a:rPr lang="en-US" dirty="0" smtClean="0"/>
              <a:t>. However, according to certain theories, neutrinos may be </a:t>
            </a:r>
            <a:r>
              <a:rPr lang="en-US" dirty="0" smtClean="0">
                <a:hlinkClick r:id="rId14" tooltip="Majorana fermion"/>
              </a:rPr>
              <a:t>their own antiparticle</a:t>
            </a:r>
            <a:r>
              <a:rPr lang="en-US" dirty="0" smtClean="0"/>
              <a:t>, but it is not currently known whether this is the case or not.</a:t>
            </a:r>
          </a:p>
        </p:txBody>
      </p:sp>
    </p:spTree>
    <p:extLst>
      <p:ext uri="{BB962C8B-B14F-4D97-AF65-F5344CB8AC3E}">
        <p14:creationId xmlns:p14="http://schemas.microsoft.com/office/powerpoint/2010/main" val="53860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More homework is due 17 and 24 December 2014. It is on the web sites.</a:t>
            </a:r>
          </a:p>
        </p:txBody>
      </p:sp>
    </p:spTree>
    <p:extLst>
      <p:ext uri="{BB962C8B-B14F-4D97-AF65-F5344CB8AC3E}">
        <p14:creationId xmlns:p14="http://schemas.microsoft.com/office/powerpoint/2010/main" val="21231851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Lepton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first charged lepton, the electron, was theorized in the mid-19th century by several scientists and was discovered in 1897 by </a:t>
            </a:r>
            <a:r>
              <a:rPr lang="en-US" dirty="0" smtClean="0">
                <a:hlinkClick r:id="rId2" tooltip="J. J. Thomson"/>
              </a:rPr>
              <a:t>J. J. Thomson</a:t>
            </a:r>
            <a:r>
              <a:rPr lang="en-US" dirty="0" smtClean="0"/>
              <a:t>. The next lepton to be observed was the </a:t>
            </a:r>
            <a:r>
              <a:rPr lang="en-US" dirty="0" err="1" smtClean="0">
                <a:hlinkClick r:id="rId3" tooltip="Muon"/>
              </a:rPr>
              <a:t>muon</a:t>
            </a:r>
            <a:r>
              <a:rPr lang="en-US" dirty="0" smtClean="0"/>
              <a:t>, discovered by </a:t>
            </a:r>
            <a:r>
              <a:rPr lang="en-US" dirty="0" smtClean="0">
                <a:hlinkClick r:id="rId4" tooltip="Carl D. Anderson"/>
              </a:rPr>
              <a:t>Carl D. Anderson</a:t>
            </a:r>
            <a:r>
              <a:rPr lang="en-US" dirty="0" smtClean="0"/>
              <a:t> in 1936, which was classified as a </a:t>
            </a:r>
            <a:r>
              <a:rPr lang="en-US" dirty="0" smtClean="0">
                <a:hlinkClick r:id="rId5" tooltip="Meson"/>
              </a:rPr>
              <a:t>meson</a:t>
            </a:r>
            <a:r>
              <a:rPr lang="en-US" dirty="0" smtClean="0"/>
              <a:t> at the time. After investigation, it was realized that the </a:t>
            </a:r>
            <a:r>
              <a:rPr lang="en-US" dirty="0" err="1" smtClean="0"/>
              <a:t>muon</a:t>
            </a:r>
            <a:r>
              <a:rPr lang="en-US" dirty="0" smtClean="0"/>
              <a:t> did not have the expected properties of a meson, but rather behaved like an electron, only with higher mass. It took until 1947 for the concept of "leptons" as a family of particle to be proposed. The first neutrino, the electron neutrino, was proposed by </a:t>
            </a:r>
            <a:r>
              <a:rPr lang="en-US" dirty="0" smtClean="0">
                <a:hlinkClick r:id="rId6" tooltip="Wolfgang Pauli"/>
              </a:rPr>
              <a:t>Wolfgang Pauli</a:t>
            </a:r>
            <a:r>
              <a:rPr lang="en-US" dirty="0" smtClean="0"/>
              <a:t> in 1930 to explain certain characteristics of </a:t>
            </a:r>
            <a:r>
              <a:rPr lang="en-US" dirty="0" smtClean="0">
                <a:hlinkClick r:id="rId7" tooltip="Beta decay"/>
              </a:rPr>
              <a:t>beta decay</a:t>
            </a:r>
            <a:r>
              <a:rPr lang="en-US" dirty="0" smtClean="0"/>
              <a:t>. It was first observed in the </a:t>
            </a:r>
            <a:r>
              <a:rPr lang="en-US" dirty="0" smtClean="0">
                <a:hlinkClick r:id="rId8" tooltip="Cowan–Reines neutrino experiment"/>
              </a:rPr>
              <a:t>Cowan–</a:t>
            </a:r>
            <a:r>
              <a:rPr lang="en-US" dirty="0" err="1" smtClean="0">
                <a:hlinkClick r:id="rId8" tooltip="Cowan–Reines neutrino experiment"/>
              </a:rPr>
              <a:t>Reines</a:t>
            </a:r>
            <a:r>
              <a:rPr lang="en-US" dirty="0" smtClean="0">
                <a:hlinkClick r:id="rId8" tooltip="Cowan–Reines neutrino experiment"/>
              </a:rPr>
              <a:t> neutrino experiment</a:t>
            </a:r>
            <a:r>
              <a:rPr lang="en-US" dirty="0" smtClean="0"/>
              <a:t> conducted by </a:t>
            </a:r>
            <a:r>
              <a:rPr lang="en-US" dirty="0" smtClean="0">
                <a:hlinkClick r:id="rId9" tooltip="Clyde Cowan"/>
              </a:rPr>
              <a:t>Clyde Cowan</a:t>
            </a:r>
            <a:r>
              <a:rPr lang="en-US" dirty="0" smtClean="0"/>
              <a:t> and </a:t>
            </a:r>
            <a:r>
              <a:rPr lang="en-US" dirty="0" smtClean="0">
                <a:hlinkClick r:id="rId10" tooltip="Frederick Reines"/>
              </a:rPr>
              <a:t>Frederick </a:t>
            </a:r>
            <a:r>
              <a:rPr lang="en-US" dirty="0" err="1" smtClean="0">
                <a:hlinkClick r:id="rId10" tooltip="Frederick Reines"/>
              </a:rPr>
              <a:t>Reines</a:t>
            </a:r>
            <a:r>
              <a:rPr lang="en-US" dirty="0" smtClean="0"/>
              <a:t> in 1956. The </a:t>
            </a:r>
            <a:r>
              <a:rPr lang="en-US" dirty="0" err="1" smtClean="0"/>
              <a:t>muon</a:t>
            </a:r>
            <a:r>
              <a:rPr lang="en-US" dirty="0" smtClean="0"/>
              <a:t> neutrino was discovered in 1962 by </a:t>
            </a:r>
            <a:r>
              <a:rPr lang="en-US" dirty="0" smtClean="0">
                <a:hlinkClick r:id="rId11" tooltip="Leon M. Lederman"/>
              </a:rPr>
              <a:t>Leon M. Lederman</a:t>
            </a:r>
            <a:r>
              <a:rPr lang="en-US" dirty="0" smtClean="0"/>
              <a:t>, </a:t>
            </a:r>
            <a:r>
              <a:rPr lang="en-US" dirty="0" smtClean="0">
                <a:hlinkClick r:id="rId12" tooltip="Melvin Schwartz"/>
              </a:rPr>
              <a:t>Melvin Schwartz</a:t>
            </a:r>
            <a:r>
              <a:rPr lang="en-US" dirty="0" smtClean="0"/>
              <a:t> and </a:t>
            </a:r>
            <a:r>
              <a:rPr lang="en-US" dirty="0" smtClean="0">
                <a:hlinkClick r:id="rId13" tooltip="Jack Steinberger"/>
              </a:rPr>
              <a:t>Jack Steinberger</a:t>
            </a:r>
            <a:r>
              <a:rPr lang="en-US" dirty="0" smtClean="0"/>
              <a:t>, and the tau discovered between 1974 and 1977 by </a:t>
            </a:r>
            <a:r>
              <a:rPr lang="en-US" dirty="0" smtClean="0">
                <a:hlinkClick r:id="rId14" tooltip="Martin Lewis Perl"/>
              </a:rPr>
              <a:t>Martin Lewis Perl</a:t>
            </a:r>
            <a:r>
              <a:rPr lang="en-US" dirty="0" smtClean="0"/>
              <a:t> and his colleagues from the </a:t>
            </a:r>
            <a:r>
              <a:rPr lang="en-US" dirty="0" smtClean="0">
                <a:hlinkClick r:id="rId15" tooltip="Stanford Linear Accelerator Center"/>
              </a:rPr>
              <a:t>Stanford Linear Accelerator Center</a:t>
            </a:r>
            <a:r>
              <a:rPr lang="en-US" dirty="0" smtClean="0"/>
              <a:t> and </a:t>
            </a:r>
            <a:r>
              <a:rPr lang="en-US" dirty="0" smtClean="0">
                <a:hlinkClick r:id="rId16" tooltip="Lawrence Berkeley National Laboratory"/>
              </a:rPr>
              <a:t>Lawrence Berkeley National Laboratory</a:t>
            </a:r>
            <a:r>
              <a:rPr lang="en-US" dirty="0" smtClean="0"/>
              <a:t>.</a:t>
            </a:r>
            <a:r>
              <a:rPr lang="en-US" baseline="30000" dirty="0" smtClean="0">
                <a:hlinkClick r:id="rId17"/>
              </a:rPr>
              <a:t>[11]</a:t>
            </a:r>
            <a:r>
              <a:rPr lang="en-US" dirty="0" smtClean="0"/>
              <a:t> The </a:t>
            </a:r>
            <a:r>
              <a:rPr lang="en-US" dirty="0" smtClean="0">
                <a:hlinkClick r:id="rId18" tooltip="Tau neutrino"/>
              </a:rPr>
              <a:t>tau neutrino</a:t>
            </a:r>
            <a:r>
              <a:rPr lang="en-US" dirty="0" smtClean="0"/>
              <a:t> remained elusive until July 2000, when the </a:t>
            </a:r>
            <a:r>
              <a:rPr lang="en-US" dirty="0" smtClean="0">
                <a:hlinkClick r:id="rId19" tooltip="DONUT"/>
              </a:rPr>
              <a:t>DONUT collaboration</a:t>
            </a:r>
            <a:r>
              <a:rPr lang="en-US" dirty="0" smtClean="0"/>
              <a:t> from </a:t>
            </a:r>
            <a:r>
              <a:rPr lang="en-US" dirty="0" err="1" smtClean="0">
                <a:hlinkClick r:id="rId20" tooltip="Fermilab"/>
              </a:rPr>
              <a:t>Fermilab</a:t>
            </a:r>
            <a:r>
              <a:rPr lang="en-US" dirty="0" smtClean="0"/>
              <a:t> announced its discovery.</a:t>
            </a:r>
          </a:p>
        </p:txBody>
      </p:sp>
    </p:spTree>
    <p:extLst>
      <p:ext uri="{BB962C8B-B14F-4D97-AF65-F5344CB8AC3E}">
        <p14:creationId xmlns:p14="http://schemas.microsoft.com/office/powerpoint/2010/main" val="25185948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Lepton (continued)</a:t>
            </a:r>
            <a:endParaRPr lang="en-US" dirty="0"/>
          </a:p>
        </p:txBody>
      </p:sp>
      <p:sp>
        <p:nvSpPr>
          <p:cNvPr id="3" name="Content Placeholder 2"/>
          <p:cNvSpPr>
            <a:spLocks noGrp="1"/>
          </p:cNvSpPr>
          <p:nvPr>
            <p:ph idx="1"/>
          </p:nvPr>
        </p:nvSpPr>
        <p:spPr/>
        <p:txBody>
          <a:bodyPr/>
          <a:lstStyle/>
          <a:p>
            <a:pPr marL="0" indent="0">
              <a:buNone/>
            </a:pPr>
            <a:r>
              <a:rPr lang="en-US" dirty="0" smtClean="0"/>
              <a:t>Leptons are an important part of the </a:t>
            </a:r>
            <a:r>
              <a:rPr lang="en-US" dirty="0" smtClean="0">
                <a:hlinkClick r:id="rId2" tooltip="Standard Model"/>
              </a:rPr>
              <a:t>Standard Model</a:t>
            </a:r>
            <a:r>
              <a:rPr lang="en-US" dirty="0" smtClean="0"/>
              <a:t>. Electrons are one of the components of </a:t>
            </a:r>
            <a:r>
              <a:rPr lang="en-US" dirty="0" smtClean="0">
                <a:hlinkClick r:id="rId3" tooltip="Atom"/>
              </a:rPr>
              <a:t>atoms</a:t>
            </a:r>
            <a:r>
              <a:rPr lang="en-US" dirty="0" smtClean="0"/>
              <a:t>, alongside </a:t>
            </a:r>
            <a:r>
              <a:rPr lang="en-US" dirty="0" smtClean="0">
                <a:hlinkClick r:id="rId4" tooltip="Proton"/>
              </a:rPr>
              <a:t>protons</a:t>
            </a:r>
            <a:r>
              <a:rPr lang="en-US" dirty="0" smtClean="0"/>
              <a:t> and </a:t>
            </a:r>
            <a:r>
              <a:rPr lang="en-US" dirty="0" smtClean="0">
                <a:hlinkClick r:id="rId5" tooltip="Neutron"/>
              </a:rPr>
              <a:t>neutrons</a:t>
            </a:r>
            <a:r>
              <a:rPr lang="en-US" dirty="0" smtClean="0"/>
              <a:t>. </a:t>
            </a:r>
            <a:r>
              <a:rPr lang="en-US" dirty="0" smtClean="0">
                <a:hlinkClick r:id="rId6" tooltip="Exotic atom"/>
              </a:rPr>
              <a:t>Exotic atoms</a:t>
            </a:r>
            <a:r>
              <a:rPr lang="en-US" dirty="0" smtClean="0"/>
              <a:t> with </a:t>
            </a:r>
            <a:r>
              <a:rPr lang="en-US" dirty="0" err="1" smtClean="0"/>
              <a:t>muons</a:t>
            </a:r>
            <a:r>
              <a:rPr lang="en-US" dirty="0" smtClean="0"/>
              <a:t> and </a:t>
            </a:r>
            <a:r>
              <a:rPr lang="en-US" dirty="0" err="1" smtClean="0"/>
              <a:t>taus</a:t>
            </a:r>
            <a:r>
              <a:rPr lang="en-US" dirty="0" smtClean="0"/>
              <a:t> instead of electrons can also be synthesized, as well as lepton–antilepton particles such as </a:t>
            </a:r>
            <a:r>
              <a:rPr lang="en-US" dirty="0" err="1" smtClean="0">
                <a:hlinkClick r:id="rId7" tooltip="Positronium"/>
              </a:rPr>
              <a:t>positronium</a:t>
            </a:r>
            <a:r>
              <a:rPr lang="en-US" dirty="0" smtClean="0"/>
              <a:t>.</a:t>
            </a:r>
            <a:endParaRPr lang="en-US" dirty="0"/>
          </a:p>
        </p:txBody>
      </p:sp>
    </p:spTree>
    <p:extLst>
      <p:ext uri="{BB962C8B-B14F-4D97-AF65-F5344CB8AC3E}">
        <p14:creationId xmlns:p14="http://schemas.microsoft.com/office/powerpoint/2010/main" val="4952696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Feynman diagram</a:t>
            </a:r>
            <a:endParaRPr lang="en-US" dirty="0"/>
          </a:p>
        </p:txBody>
      </p:sp>
    </p:spTree>
    <p:extLst>
      <p:ext uri="{BB962C8B-B14F-4D97-AF65-F5344CB8AC3E}">
        <p14:creationId xmlns:p14="http://schemas.microsoft.com/office/powerpoint/2010/main" val="263415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Standard Model</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b="1" dirty="0" smtClean="0"/>
              <a:t>Standard Model</a:t>
            </a:r>
            <a:r>
              <a:rPr lang="en-US" dirty="0" smtClean="0"/>
              <a:t> of </a:t>
            </a:r>
            <a:r>
              <a:rPr lang="en-US" dirty="0" smtClean="0">
                <a:hlinkClick r:id="rId2" tooltip="Particle physics"/>
              </a:rPr>
              <a:t>particle physics</a:t>
            </a:r>
            <a:r>
              <a:rPr lang="en-US" dirty="0" smtClean="0"/>
              <a:t> is a theory concerning the </a:t>
            </a:r>
            <a:r>
              <a:rPr lang="en-US" dirty="0" smtClean="0">
                <a:hlinkClick r:id="rId3" tooltip="Electromagnetism"/>
              </a:rPr>
              <a:t>electromagnetic</a:t>
            </a:r>
            <a:r>
              <a:rPr lang="en-US" dirty="0" smtClean="0"/>
              <a:t>, </a:t>
            </a:r>
            <a:r>
              <a:rPr lang="en-US" dirty="0" smtClean="0">
                <a:hlinkClick r:id="rId4" tooltip="Weak interaction"/>
              </a:rPr>
              <a:t>weak</a:t>
            </a:r>
            <a:r>
              <a:rPr lang="en-US" dirty="0" smtClean="0"/>
              <a:t>, and </a:t>
            </a:r>
            <a:r>
              <a:rPr lang="en-US" dirty="0" smtClean="0">
                <a:hlinkClick r:id="rId5" tooltip="Strong interaction"/>
              </a:rPr>
              <a:t>strong</a:t>
            </a:r>
            <a:r>
              <a:rPr lang="en-US" dirty="0" smtClean="0"/>
              <a:t> nuclear interactions, which mediate the dynamics of the known subatomic </a:t>
            </a:r>
            <a:r>
              <a:rPr lang="en-US" dirty="0" smtClean="0">
                <a:hlinkClick r:id="rId6" tooltip="Particle"/>
              </a:rPr>
              <a:t>particles</a:t>
            </a:r>
            <a:r>
              <a:rPr lang="en-US" dirty="0" smtClean="0"/>
              <a:t>. It was developed throughout the latter half of the 20th century, as a collaborative effort of scientists around the world. The current formulation was finalized in the mid-1970s upon experimental confirmation of the existence of </a:t>
            </a:r>
            <a:r>
              <a:rPr lang="en-US" dirty="0" smtClean="0">
                <a:hlinkClick r:id="rId7" tooltip="Quark"/>
              </a:rPr>
              <a:t>quarks</a:t>
            </a:r>
            <a:r>
              <a:rPr lang="en-US" dirty="0" smtClean="0"/>
              <a:t>. Since then, discoveries of the </a:t>
            </a:r>
            <a:r>
              <a:rPr lang="en-US" dirty="0" smtClean="0">
                <a:hlinkClick r:id="rId8" tooltip="Top quark"/>
              </a:rPr>
              <a:t>top quark</a:t>
            </a:r>
            <a:r>
              <a:rPr lang="en-US" dirty="0" smtClean="0"/>
              <a:t> (1995), the </a:t>
            </a:r>
            <a:r>
              <a:rPr lang="en-US" dirty="0" smtClean="0">
                <a:hlinkClick r:id="rId9" tooltip="Tau neutrino"/>
              </a:rPr>
              <a:t>tau neutrino</a:t>
            </a:r>
            <a:r>
              <a:rPr lang="en-US" dirty="0" smtClean="0"/>
              <a:t> (2000), and more recently the </a:t>
            </a:r>
            <a:r>
              <a:rPr lang="en-US" dirty="0" smtClean="0">
                <a:hlinkClick r:id="rId10" tooltip="Higgs boson"/>
              </a:rPr>
              <a:t>Higgs boson</a:t>
            </a:r>
            <a:r>
              <a:rPr lang="en-US" dirty="0" smtClean="0"/>
              <a:t> (2013), have given further credence to the Standard Model. Because of its success in explaining a wide variety of experimental results, the Standard Model is sometimes regarded as a "theory of almost everything".</a:t>
            </a:r>
          </a:p>
        </p:txBody>
      </p:sp>
    </p:spTree>
    <p:extLst>
      <p:ext uri="{BB962C8B-B14F-4D97-AF65-F5344CB8AC3E}">
        <p14:creationId xmlns:p14="http://schemas.microsoft.com/office/powerpoint/2010/main" val="9142644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Model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Standard Model falls short of being a </a:t>
            </a:r>
            <a:r>
              <a:rPr lang="en-US" dirty="0" smtClean="0">
                <a:hlinkClick r:id="rId2" tooltip="Theory of everything"/>
              </a:rPr>
              <a:t>complete theory of fundamental interactions</a:t>
            </a:r>
            <a:r>
              <a:rPr lang="en-US" dirty="0" smtClean="0"/>
              <a:t>. It does not incorporate the full theory of </a:t>
            </a:r>
            <a:r>
              <a:rPr lang="en-US" dirty="0" smtClean="0">
                <a:hlinkClick r:id="rId3" tooltip="Gravitation"/>
              </a:rPr>
              <a:t>gravitation</a:t>
            </a:r>
            <a:r>
              <a:rPr lang="en-US" dirty="0" smtClean="0"/>
              <a:t> as described by </a:t>
            </a:r>
            <a:r>
              <a:rPr lang="en-US" dirty="0" smtClean="0">
                <a:hlinkClick r:id="rId4" tooltip="General relativity"/>
              </a:rPr>
              <a:t>general relativity</a:t>
            </a:r>
            <a:r>
              <a:rPr lang="en-US" dirty="0" smtClean="0"/>
              <a:t>, or account for the accelerating expansion of the universe (as possibly described by </a:t>
            </a:r>
            <a:r>
              <a:rPr lang="en-US" dirty="0" smtClean="0">
                <a:hlinkClick r:id="rId5" tooltip="Dark energy"/>
              </a:rPr>
              <a:t>dark energy</a:t>
            </a:r>
            <a:r>
              <a:rPr lang="en-US" dirty="0" smtClean="0"/>
              <a:t>). The model does not contain any viable </a:t>
            </a:r>
            <a:r>
              <a:rPr lang="en-US" dirty="0" smtClean="0">
                <a:hlinkClick r:id="rId6" tooltip="Dark matter"/>
              </a:rPr>
              <a:t>dark matter</a:t>
            </a:r>
            <a:r>
              <a:rPr lang="en-US" dirty="0" smtClean="0"/>
              <a:t> particle that possesses all of the required properties deduced from observational </a:t>
            </a:r>
            <a:r>
              <a:rPr lang="en-US" dirty="0" smtClean="0">
                <a:hlinkClick r:id="rId7" tooltip="Cosmology"/>
              </a:rPr>
              <a:t>cosmology</a:t>
            </a:r>
            <a:r>
              <a:rPr lang="en-US" dirty="0" smtClean="0"/>
              <a:t>. It also does not incorporate </a:t>
            </a:r>
            <a:r>
              <a:rPr lang="en-US" dirty="0" smtClean="0">
                <a:hlinkClick r:id="rId8" tooltip="Neutrino oscillation"/>
              </a:rPr>
              <a:t>neutrino oscillations</a:t>
            </a:r>
            <a:r>
              <a:rPr lang="en-US" dirty="0" smtClean="0"/>
              <a:t> (and their non-zero masses). Although the Standard Model is believed to be theoretically self-consistent and has demonstrated huge and continued successes in providing experimental predictions, it does leave some </a:t>
            </a:r>
            <a:r>
              <a:rPr lang="en-US" dirty="0" smtClean="0">
                <a:hlinkClick r:id="rId9" tooltip="Beyond the standard model"/>
              </a:rPr>
              <a:t>phenomena unexplained</a:t>
            </a:r>
            <a:r>
              <a:rPr lang="en-US" dirty="0" smtClean="0"/>
              <a:t>.</a:t>
            </a:r>
          </a:p>
        </p:txBody>
      </p:sp>
    </p:spTree>
    <p:extLst>
      <p:ext uri="{BB962C8B-B14F-4D97-AF65-F5344CB8AC3E}">
        <p14:creationId xmlns:p14="http://schemas.microsoft.com/office/powerpoint/2010/main" val="52459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Model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development of the Standard Model was driven by </a:t>
            </a:r>
            <a:r>
              <a:rPr lang="en-US" dirty="0" smtClean="0">
                <a:hlinkClick r:id="rId2" tooltip="Theoretical physics"/>
              </a:rPr>
              <a:t>theoretical</a:t>
            </a:r>
            <a:r>
              <a:rPr lang="en-US" dirty="0" smtClean="0"/>
              <a:t> and </a:t>
            </a:r>
            <a:r>
              <a:rPr lang="en-US" dirty="0" smtClean="0">
                <a:hlinkClick r:id="rId3" tooltip="Experimental physics"/>
              </a:rPr>
              <a:t>experimental</a:t>
            </a:r>
            <a:r>
              <a:rPr lang="en-US" dirty="0" smtClean="0"/>
              <a:t> particle physicists alike. For theorists, the Standard Model is a paradigm of a </a:t>
            </a:r>
            <a:r>
              <a:rPr lang="en-US" dirty="0" smtClean="0">
                <a:hlinkClick r:id="rId4" tooltip="Quantum field theory"/>
              </a:rPr>
              <a:t>quantum field theory</a:t>
            </a:r>
            <a:r>
              <a:rPr lang="en-US" dirty="0" smtClean="0"/>
              <a:t>, which exhibits a wide range of physics including </a:t>
            </a:r>
            <a:r>
              <a:rPr lang="en-US" dirty="0" smtClean="0">
                <a:hlinkClick r:id="rId5" tooltip="Spontaneous symmetry breaking"/>
              </a:rPr>
              <a:t>spontaneous symmetry breaking</a:t>
            </a:r>
            <a:r>
              <a:rPr lang="en-US" dirty="0" smtClean="0"/>
              <a:t>, </a:t>
            </a:r>
            <a:r>
              <a:rPr lang="en-US" dirty="0" smtClean="0">
                <a:hlinkClick r:id="rId6" tooltip="Anomaly (physics)"/>
              </a:rPr>
              <a:t>anomalies</a:t>
            </a:r>
            <a:r>
              <a:rPr lang="en-US" dirty="0" smtClean="0"/>
              <a:t>, non-</a:t>
            </a:r>
            <a:r>
              <a:rPr lang="en-US" dirty="0" err="1" smtClean="0"/>
              <a:t>perturbative</a:t>
            </a:r>
            <a:r>
              <a:rPr lang="en-US" dirty="0" smtClean="0"/>
              <a:t> behavior, etc. It is used as a basis for building more </a:t>
            </a:r>
            <a:r>
              <a:rPr lang="en-US" dirty="0" smtClean="0">
                <a:hlinkClick r:id="rId7" tooltip="Physics beyond the Standard Model"/>
              </a:rPr>
              <a:t>exotic models</a:t>
            </a:r>
            <a:r>
              <a:rPr lang="en-US" dirty="0" smtClean="0"/>
              <a:t> that incorporate </a:t>
            </a:r>
            <a:r>
              <a:rPr lang="en-US" dirty="0" smtClean="0">
                <a:hlinkClick r:id="rId8" tooltip="Hypothetical particle"/>
              </a:rPr>
              <a:t>hypothetical particles</a:t>
            </a:r>
            <a:r>
              <a:rPr lang="en-US" dirty="0" smtClean="0"/>
              <a:t>, </a:t>
            </a:r>
            <a:r>
              <a:rPr lang="en-US" dirty="0" smtClean="0">
                <a:hlinkClick r:id="rId9" tooltip="Extra dimensions (disambiguation)"/>
              </a:rPr>
              <a:t>extra dimensions</a:t>
            </a:r>
            <a:r>
              <a:rPr lang="en-US" dirty="0" smtClean="0"/>
              <a:t>, and elaborate symmetries (such as </a:t>
            </a:r>
            <a:r>
              <a:rPr lang="en-US" dirty="0" err="1" smtClean="0">
                <a:hlinkClick r:id="rId10" tooltip="Supersymmetry"/>
              </a:rPr>
              <a:t>supersymmetry</a:t>
            </a:r>
            <a:r>
              <a:rPr lang="en-US" dirty="0" smtClean="0"/>
              <a:t>) in an attempt to explain experimental results at variance with the Standard Model, such as the existence of dark matter and neutrino oscillations.</a:t>
            </a:r>
            <a:endParaRPr lang="en-US" dirty="0"/>
          </a:p>
        </p:txBody>
      </p:sp>
    </p:spTree>
    <p:extLst>
      <p:ext uri="{BB962C8B-B14F-4D97-AF65-F5344CB8AC3E}">
        <p14:creationId xmlns:p14="http://schemas.microsoft.com/office/powerpoint/2010/main" val="9204535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Model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1987" y="1639094"/>
            <a:ext cx="7820025" cy="4448175"/>
          </a:xfrm>
        </p:spPr>
      </p:pic>
    </p:spTree>
    <p:extLst>
      <p:ext uri="{BB962C8B-B14F-4D97-AF65-F5344CB8AC3E}">
        <p14:creationId xmlns:p14="http://schemas.microsoft.com/office/powerpoint/2010/main" val="42750911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This is the </a:t>
            </a:r>
            <a:r>
              <a:rPr lang="en-US" dirty="0" err="1" smtClean="0"/>
              <a:t>Lagrangian</a:t>
            </a:r>
            <a:r>
              <a:rPr lang="en-US" dirty="0" smtClean="0"/>
              <a:t> of the Standard Model of Particle Physics. </a:t>
            </a:r>
            <a:endParaRPr lang="en-US" dirty="0"/>
          </a:p>
        </p:txBody>
      </p:sp>
    </p:spTree>
    <p:extLst>
      <p:ext uri="{BB962C8B-B14F-4D97-AF65-F5344CB8AC3E}">
        <p14:creationId xmlns:p14="http://schemas.microsoft.com/office/powerpoint/2010/main" val="29906728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Antimatter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Particle physics"/>
              </a:rPr>
              <a:t>particle physics</a:t>
            </a:r>
            <a:r>
              <a:rPr lang="en-US" dirty="0" smtClean="0"/>
              <a:t>, </a:t>
            </a:r>
            <a:r>
              <a:rPr lang="en-US" b="1" dirty="0" smtClean="0"/>
              <a:t>antimatter</a:t>
            </a:r>
            <a:r>
              <a:rPr lang="en-US" dirty="0" smtClean="0"/>
              <a:t> is material composed of </a:t>
            </a:r>
            <a:r>
              <a:rPr lang="en-US" dirty="0" smtClean="0">
                <a:hlinkClick r:id="rId3" tooltip="Antiparticle"/>
              </a:rPr>
              <a:t>antiparticles</a:t>
            </a:r>
            <a:r>
              <a:rPr lang="en-US" dirty="0" smtClean="0"/>
              <a:t>, which have the same mass as </a:t>
            </a:r>
            <a:r>
              <a:rPr lang="en-US" dirty="0" smtClean="0">
                <a:hlinkClick r:id="rId4" tooltip="Subatomic particle"/>
              </a:rPr>
              <a:t>particles</a:t>
            </a:r>
            <a:r>
              <a:rPr lang="en-US" dirty="0" smtClean="0"/>
              <a:t> of ordinary matter but have opposite </a:t>
            </a:r>
            <a:r>
              <a:rPr lang="en-US" dirty="0" smtClean="0">
                <a:hlinkClick r:id="rId5" tooltip="Electric charge"/>
              </a:rPr>
              <a:t>charge</a:t>
            </a:r>
            <a:r>
              <a:rPr lang="en-US" dirty="0" smtClean="0"/>
              <a:t> and other particle properties such as </a:t>
            </a:r>
            <a:r>
              <a:rPr lang="en-US" dirty="0" smtClean="0">
                <a:hlinkClick r:id="rId6" tooltip="Lepton number"/>
              </a:rPr>
              <a:t>lepton</a:t>
            </a:r>
            <a:r>
              <a:rPr lang="en-US" dirty="0" smtClean="0"/>
              <a:t> and </a:t>
            </a:r>
            <a:r>
              <a:rPr lang="en-US" dirty="0" smtClean="0">
                <a:hlinkClick r:id="rId7" tooltip="Baryon number"/>
              </a:rPr>
              <a:t>baryon number</a:t>
            </a:r>
            <a:r>
              <a:rPr lang="en-US" dirty="0" smtClean="0"/>
              <a:t>, </a:t>
            </a:r>
            <a:r>
              <a:rPr lang="en-US" dirty="0" smtClean="0">
                <a:hlinkClick r:id="rId8" tooltip="Quantum spin"/>
              </a:rPr>
              <a:t>quantum spin</a:t>
            </a:r>
            <a:r>
              <a:rPr lang="en-US" dirty="0" smtClean="0"/>
              <a:t>, etc. Encounters between particles and antiparticles lead to the </a:t>
            </a:r>
            <a:r>
              <a:rPr lang="en-US" dirty="0" smtClean="0">
                <a:hlinkClick r:id="rId9" tooltip="Annihilation"/>
              </a:rPr>
              <a:t>annihilation</a:t>
            </a:r>
            <a:r>
              <a:rPr lang="en-US" dirty="0" smtClean="0"/>
              <a:t> of both, giving rise to varying proportions of high-energy </a:t>
            </a:r>
            <a:r>
              <a:rPr lang="en-US" dirty="0" smtClean="0">
                <a:hlinkClick r:id="rId10" tooltip="Photon"/>
              </a:rPr>
              <a:t>photons</a:t>
            </a:r>
            <a:r>
              <a:rPr lang="en-US" dirty="0" smtClean="0"/>
              <a:t> (</a:t>
            </a:r>
            <a:r>
              <a:rPr lang="en-US" dirty="0" smtClean="0">
                <a:hlinkClick r:id="rId11" tooltip="Gamma ray"/>
              </a:rPr>
              <a:t>gamma rays</a:t>
            </a:r>
            <a:r>
              <a:rPr lang="en-US" dirty="0" smtClean="0"/>
              <a:t>), </a:t>
            </a:r>
            <a:r>
              <a:rPr lang="en-US" dirty="0" smtClean="0">
                <a:hlinkClick r:id="rId12" tooltip="Neutrino"/>
              </a:rPr>
              <a:t>neutrinos</a:t>
            </a:r>
            <a:r>
              <a:rPr lang="en-US" dirty="0" smtClean="0"/>
              <a:t>, and lower-mass particle–antiparticle pairs. Setting aside the mass of any product neutrinos, which represent released energy which generally continues to be unavailable, the end result of annihilation is a release of energy available to do work, proportional to the total matter and antimatter mass, in accord with the </a:t>
            </a:r>
            <a:r>
              <a:rPr lang="en-US" dirty="0" smtClean="0">
                <a:hlinkClick r:id="rId13" tooltip="Mass-energy equivalence"/>
              </a:rPr>
              <a:t>mass-energy equivalence</a:t>
            </a:r>
            <a:r>
              <a:rPr lang="en-US" dirty="0" smtClean="0"/>
              <a:t> equation, </a:t>
            </a:r>
            <a:r>
              <a:rPr lang="en-US" i="1" dirty="0" smtClean="0"/>
              <a:t>E</a:t>
            </a:r>
            <a:r>
              <a:rPr lang="en-US" dirty="0" smtClean="0"/>
              <a:t>=</a:t>
            </a:r>
            <a:r>
              <a:rPr lang="en-US" i="1" dirty="0" smtClean="0"/>
              <a:t>mc</a:t>
            </a:r>
            <a:r>
              <a:rPr lang="en-US" baseline="30000" dirty="0" smtClean="0"/>
              <a:t>2</a:t>
            </a:r>
            <a:r>
              <a:rPr lang="en-US" dirty="0" smtClean="0"/>
              <a:t>.</a:t>
            </a:r>
          </a:p>
        </p:txBody>
      </p:sp>
    </p:spTree>
    <p:extLst>
      <p:ext uri="{BB962C8B-B14F-4D97-AF65-F5344CB8AC3E}">
        <p14:creationId xmlns:p14="http://schemas.microsoft.com/office/powerpoint/2010/main" val="25860408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Antimatter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Antiparticles bind with each other to form antimatter just as ordinary particles bind to form normal matter. For example, a </a:t>
            </a:r>
            <a:r>
              <a:rPr lang="en-US" dirty="0" smtClean="0">
                <a:hlinkClick r:id="rId2" tooltip="Positron"/>
              </a:rPr>
              <a:t>positron</a:t>
            </a:r>
            <a:r>
              <a:rPr lang="en-US" dirty="0" smtClean="0"/>
              <a:t> (the antiparticle of the </a:t>
            </a:r>
            <a:r>
              <a:rPr lang="en-US" dirty="0" smtClean="0">
                <a:hlinkClick r:id="rId3" tooltip="Electron"/>
              </a:rPr>
              <a:t>electron</a:t>
            </a:r>
            <a:r>
              <a:rPr lang="en-US" dirty="0" smtClean="0"/>
              <a:t>) and an </a:t>
            </a:r>
            <a:r>
              <a:rPr lang="en-US" dirty="0" smtClean="0">
                <a:hlinkClick r:id="rId4" tooltip="Antiproton"/>
              </a:rPr>
              <a:t>antiproton</a:t>
            </a:r>
            <a:r>
              <a:rPr lang="en-US" dirty="0" smtClean="0"/>
              <a:t> can form an </a:t>
            </a:r>
            <a:r>
              <a:rPr lang="en-US" dirty="0" err="1" smtClean="0">
                <a:hlinkClick r:id="rId5" tooltip="Antihydrogen"/>
              </a:rPr>
              <a:t>antihydrogen</a:t>
            </a:r>
            <a:r>
              <a:rPr lang="en-US" dirty="0" smtClean="0"/>
              <a:t> atom. Physical principles indicate that complex antimatter atomic nuclei are possible, as well as anti-atoms corresponding to the known chemical elements. To date, however, anti-atoms more complex than </a:t>
            </a:r>
            <a:r>
              <a:rPr lang="en-US" dirty="0" err="1" smtClean="0">
                <a:hlinkClick r:id="rId6" tooltip="Antihelium"/>
              </a:rPr>
              <a:t>antihelium</a:t>
            </a:r>
            <a:r>
              <a:rPr lang="en-US" dirty="0" smtClean="0"/>
              <a:t> have neither been artificially produced nor observed in nature. Studies of cosmic rays have identified both positrons and antiprotons, presumably produced by high-energy collisions between particles of ordinary matter.</a:t>
            </a:r>
          </a:p>
        </p:txBody>
      </p:sp>
    </p:spTree>
    <p:extLst>
      <p:ext uri="{BB962C8B-B14F-4D97-AF65-F5344CB8AC3E}">
        <p14:creationId xmlns:p14="http://schemas.microsoft.com/office/powerpoint/2010/main" val="143140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Study solutions on the web sites of math, calculus and physics</a:t>
            </a:r>
            <a:endParaRPr lang="en-US" dirty="0"/>
          </a:p>
        </p:txBody>
      </p:sp>
    </p:spTree>
    <p:extLst>
      <p:ext uri="{BB962C8B-B14F-4D97-AF65-F5344CB8AC3E}">
        <p14:creationId xmlns:p14="http://schemas.microsoft.com/office/powerpoint/2010/main" val="28552178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Antimatter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There is considerable speculation as to why the </a:t>
            </a:r>
            <a:r>
              <a:rPr lang="en-US" dirty="0" smtClean="0">
                <a:hlinkClick r:id="rId2" tooltip="Observable universe"/>
              </a:rPr>
              <a:t>observable universe</a:t>
            </a:r>
            <a:r>
              <a:rPr lang="en-US" dirty="0" smtClean="0"/>
              <a:t> is apparently composed almost entirely of ordinary matter, as opposed to a more symmetric combination of matter and antimatter. This </a:t>
            </a:r>
            <a:r>
              <a:rPr lang="en-US" dirty="0" smtClean="0">
                <a:hlinkClick r:id="rId3" tooltip="Baryon asymmetry"/>
              </a:rPr>
              <a:t>asymmetry of matter and antimatter</a:t>
            </a:r>
            <a:r>
              <a:rPr lang="en-US" dirty="0" smtClean="0"/>
              <a:t> in the </a:t>
            </a:r>
            <a:r>
              <a:rPr lang="en-US" dirty="0" smtClean="0">
                <a:hlinkClick r:id="rId4" tooltip="Visible universe"/>
              </a:rPr>
              <a:t>visible universe</a:t>
            </a:r>
            <a:r>
              <a:rPr lang="en-US" dirty="0" smtClean="0"/>
              <a:t> is one of the greatest </a:t>
            </a:r>
            <a:r>
              <a:rPr lang="en-US" dirty="0" smtClean="0">
                <a:hlinkClick r:id="rId5" tooltip="Unsolved problems in physics"/>
              </a:rPr>
              <a:t>unsolved problems in physics</a:t>
            </a:r>
            <a:r>
              <a:rPr lang="en-US" dirty="0" smtClean="0"/>
              <a:t>. The process by which this asymmetry between particles and antiparticles developed is called </a:t>
            </a:r>
            <a:r>
              <a:rPr lang="en-US" dirty="0" err="1" smtClean="0">
                <a:hlinkClick r:id="rId6" tooltip="Baryogenesis"/>
              </a:rPr>
              <a:t>baryogenesis</a:t>
            </a:r>
            <a:r>
              <a:rPr lang="en-US" dirty="0" smtClean="0"/>
              <a:t>.</a:t>
            </a:r>
          </a:p>
        </p:txBody>
      </p:sp>
    </p:spTree>
    <p:extLst>
      <p:ext uri="{BB962C8B-B14F-4D97-AF65-F5344CB8AC3E}">
        <p14:creationId xmlns:p14="http://schemas.microsoft.com/office/powerpoint/2010/main" val="17559001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Antimatter (continued)</a:t>
            </a:r>
            <a:endParaRPr lang="en-US" dirty="0"/>
          </a:p>
        </p:txBody>
      </p:sp>
      <p:sp>
        <p:nvSpPr>
          <p:cNvPr id="3" name="Content Placeholder 2"/>
          <p:cNvSpPr>
            <a:spLocks noGrp="1"/>
          </p:cNvSpPr>
          <p:nvPr>
            <p:ph idx="1"/>
          </p:nvPr>
        </p:nvSpPr>
        <p:spPr/>
        <p:txBody>
          <a:bodyPr/>
          <a:lstStyle/>
          <a:p>
            <a:pPr marL="0" indent="0">
              <a:buNone/>
            </a:pPr>
            <a:r>
              <a:rPr lang="en-US" dirty="0" smtClean="0"/>
              <a:t>Antimatter in the form of anti-atoms is one of the most difficult materials to produce. Antimatter in the form of individual anti-particles, however, is commonly produced by </a:t>
            </a:r>
            <a:r>
              <a:rPr lang="en-US" dirty="0" smtClean="0">
                <a:hlinkClick r:id="rId2" tooltip="Particle accelerator"/>
              </a:rPr>
              <a:t>particle accelerators</a:t>
            </a:r>
            <a:r>
              <a:rPr lang="en-US" dirty="0" smtClean="0"/>
              <a:t> and in some types of </a:t>
            </a:r>
            <a:r>
              <a:rPr lang="en-US" dirty="0" smtClean="0">
                <a:hlinkClick r:id="rId3" tooltip="Radioactive decay"/>
              </a:rPr>
              <a:t>radioactive decay</a:t>
            </a:r>
            <a:r>
              <a:rPr lang="en-US" dirty="0" smtClean="0"/>
              <a:t>.</a:t>
            </a:r>
          </a:p>
        </p:txBody>
      </p:sp>
    </p:spTree>
    <p:extLst>
      <p:ext uri="{BB962C8B-B14F-4D97-AF65-F5344CB8AC3E}">
        <p14:creationId xmlns:p14="http://schemas.microsoft.com/office/powerpoint/2010/main" val="21254229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Neutrino</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a:t>
            </a:r>
            <a:r>
              <a:rPr lang="en-US" b="1" dirty="0" smtClean="0"/>
              <a:t>neutrino</a:t>
            </a:r>
            <a:r>
              <a:rPr lang="en-US" dirty="0" smtClean="0"/>
              <a:t> (</a:t>
            </a:r>
            <a:r>
              <a:rPr lang="en-US" dirty="0" smtClean="0">
                <a:hlinkClick r:id="rId2" tooltip="Help:IPA for English"/>
              </a:rPr>
              <a:t>/</a:t>
            </a:r>
            <a:r>
              <a:rPr lang="en-US" dirty="0" smtClean="0">
                <a:effectLst/>
                <a:hlinkClick r:id="rId3" tooltip="Help:IPA for English"/>
              </a:rPr>
              <a:t>nuːˈ</a:t>
            </a:r>
            <a:r>
              <a:rPr lang="en-US" dirty="0" err="1" smtClean="0">
                <a:effectLst/>
                <a:hlinkClick r:id="rId3" tooltip="Help:IPA for English"/>
              </a:rPr>
              <a:t>triːnoʊ</a:t>
            </a:r>
            <a:r>
              <a:rPr lang="en-US" dirty="0" smtClean="0">
                <a:hlinkClick r:id="rId2" tooltip="Help:IPA for English"/>
              </a:rPr>
              <a:t>/</a:t>
            </a:r>
            <a:r>
              <a:rPr lang="en-US" dirty="0" smtClean="0"/>
              <a:t> or </a:t>
            </a:r>
            <a:r>
              <a:rPr lang="en-US" dirty="0" smtClean="0">
                <a:hlinkClick r:id="rId2" tooltip="Help:IPA for English"/>
              </a:rPr>
              <a:t>/</a:t>
            </a:r>
            <a:r>
              <a:rPr lang="en-US" dirty="0" err="1" smtClean="0">
                <a:effectLst/>
                <a:hlinkClick r:id="rId3" tooltip="Help:IPA for English"/>
              </a:rPr>
              <a:t>nju</a:t>
            </a:r>
            <a:r>
              <a:rPr lang="en-US" dirty="0" smtClean="0">
                <a:effectLst/>
                <a:hlinkClick r:id="rId3" tooltip="Help:IPA for English"/>
              </a:rPr>
              <a:t>ːˈ</a:t>
            </a:r>
            <a:r>
              <a:rPr lang="en-US" dirty="0" err="1" smtClean="0">
                <a:effectLst/>
                <a:hlinkClick r:id="rId3" tooltip="Help:IPA for English"/>
              </a:rPr>
              <a:t>triːnoʊ</a:t>
            </a:r>
            <a:r>
              <a:rPr lang="en-US" dirty="0" smtClean="0">
                <a:hlinkClick r:id="rId2" tooltip="Help:IPA for English"/>
              </a:rPr>
              <a:t>/</a:t>
            </a:r>
            <a:r>
              <a:rPr lang="en-US" dirty="0" smtClean="0"/>
              <a:t>, originally </a:t>
            </a:r>
            <a:r>
              <a:rPr lang="en-US" dirty="0" smtClean="0">
                <a:hlinkClick r:id="rId4" tooltip="Help:IPA for Italian"/>
              </a:rPr>
              <a:t>/</a:t>
            </a:r>
            <a:r>
              <a:rPr lang="en-US" dirty="0" err="1" smtClean="0">
                <a:effectLst/>
                <a:hlinkClick r:id="rId4" tooltip="Help:IPA for Italian"/>
              </a:rPr>
              <a:t>nɛuˈtrino</a:t>
            </a:r>
            <a:r>
              <a:rPr lang="en-US" dirty="0" smtClean="0">
                <a:hlinkClick r:id="rId4" tooltip="Help:IPA for Italian"/>
              </a:rPr>
              <a:t>/</a:t>
            </a:r>
            <a:r>
              <a:rPr lang="en-US" dirty="0" smtClean="0"/>
              <a:t>) is an electrically neutral, </a:t>
            </a:r>
            <a:r>
              <a:rPr lang="en-US" dirty="0" smtClean="0">
                <a:hlinkClick r:id="rId5" tooltip="Weak interaction"/>
              </a:rPr>
              <a:t>weakly interacting</a:t>
            </a:r>
            <a:r>
              <a:rPr lang="en-US" dirty="0" smtClean="0"/>
              <a:t> </a:t>
            </a:r>
            <a:r>
              <a:rPr lang="en-US" dirty="0" smtClean="0">
                <a:hlinkClick r:id="rId6" tooltip="Elementary particle"/>
              </a:rPr>
              <a:t>elementary subatomic particle</a:t>
            </a:r>
            <a:r>
              <a:rPr lang="en-US" baseline="30000" dirty="0" smtClean="0">
                <a:hlinkClick r:id="rId7"/>
              </a:rPr>
              <a:t>[4]</a:t>
            </a:r>
            <a:r>
              <a:rPr lang="en-US" dirty="0" smtClean="0"/>
              <a:t> with </a:t>
            </a:r>
            <a:r>
              <a:rPr lang="en-US" dirty="0" smtClean="0">
                <a:hlinkClick r:id="rId8" tooltip="Spin-1/2"/>
              </a:rPr>
              <a:t>half-integer spin</a:t>
            </a:r>
            <a:r>
              <a:rPr lang="en-US" dirty="0" smtClean="0"/>
              <a:t>. The neutrino (meaning "little neutral one" in Italian) is denoted by the Greek letter ν (</a:t>
            </a:r>
            <a:r>
              <a:rPr lang="en-US" i="1" dirty="0" smtClean="0">
                <a:hlinkClick r:id="rId9" tooltip="Nu (letter)"/>
              </a:rPr>
              <a:t>nu</a:t>
            </a:r>
            <a:r>
              <a:rPr lang="en-US" dirty="0" smtClean="0"/>
              <a:t>). All evidence suggests that neutrinos have </a:t>
            </a:r>
            <a:r>
              <a:rPr lang="en-US" dirty="0" smtClean="0">
                <a:hlinkClick r:id="rId10" tooltip="Mass"/>
              </a:rPr>
              <a:t>mass</a:t>
            </a:r>
            <a:r>
              <a:rPr lang="en-US" dirty="0" smtClean="0"/>
              <a:t> but the upper bounds established for their mass are tiny even by the standards of subatomic particles.</a:t>
            </a:r>
          </a:p>
        </p:txBody>
      </p:sp>
    </p:spTree>
    <p:extLst>
      <p:ext uri="{BB962C8B-B14F-4D97-AF65-F5344CB8AC3E}">
        <p14:creationId xmlns:p14="http://schemas.microsoft.com/office/powerpoint/2010/main" val="25629199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Neutrino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Neutrinos do not carry </a:t>
            </a:r>
            <a:r>
              <a:rPr lang="en-US" dirty="0" smtClean="0">
                <a:hlinkClick r:id="rId2" tooltip="Electric charge"/>
              </a:rPr>
              <a:t>electric charge</a:t>
            </a:r>
            <a:r>
              <a:rPr lang="en-US" dirty="0" smtClean="0"/>
              <a:t>, which means that they are not affected by the </a:t>
            </a:r>
            <a:r>
              <a:rPr lang="en-US" dirty="0" smtClean="0">
                <a:hlinkClick r:id="rId3" tooltip="Electromagnetic force"/>
              </a:rPr>
              <a:t>electromagnetic forces</a:t>
            </a:r>
            <a:r>
              <a:rPr lang="en-US" dirty="0" smtClean="0"/>
              <a:t> that act on charged particles such as electrons and protons. Neutrinos are affected only by the </a:t>
            </a:r>
            <a:r>
              <a:rPr lang="en-US" dirty="0" smtClean="0">
                <a:hlinkClick r:id="rId4" tooltip="Weak interaction"/>
              </a:rPr>
              <a:t>weak sub-atomic force</a:t>
            </a:r>
            <a:r>
              <a:rPr lang="en-US" dirty="0" smtClean="0"/>
              <a:t>, of much shorter range than </a:t>
            </a:r>
            <a:r>
              <a:rPr lang="en-US" dirty="0" smtClean="0">
                <a:hlinkClick r:id="rId5" tooltip="Electromagnetism"/>
              </a:rPr>
              <a:t>electromagnetism</a:t>
            </a:r>
            <a:r>
              <a:rPr lang="en-US" dirty="0" smtClean="0"/>
              <a:t>, and </a:t>
            </a:r>
            <a:r>
              <a:rPr lang="en-US" dirty="0" smtClean="0">
                <a:hlinkClick r:id="rId6" tooltip="Gravity"/>
              </a:rPr>
              <a:t>gravity</a:t>
            </a:r>
            <a:r>
              <a:rPr lang="en-US" dirty="0" smtClean="0"/>
              <a:t>, which is relatively weak on the </a:t>
            </a:r>
            <a:r>
              <a:rPr lang="en-US" dirty="0" smtClean="0">
                <a:hlinkClick r:id="rId7" tooltip="Subatomic scale"/>
              </a:rPr>
              <a:t>subatomic scale</a:t>
            </a:r>
            <a:r>
              <a:rPr lang="en-US" dirty="0" smtClean="0"/>
              <a:t>. Therefore a typical neutrino passes through normal matter unimpeded.</a:t>
            </a:r>
          </a:p>
        </p:txBody>
      </p:sp>
    </p:spTree>
    <p:extLst>
      <p:ext uri="{BB962C8B-B14F-4D97-AF65-F5344CB8AC3E}">
        <p14:creationId xmlns:p14="http://schemas.microsoft.com/office/powerpoint/2010/main" val="34809620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Neutrino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Neutrinos are created as a result of certain types of </a:t>
            </a:r>
            <a:r>
              <a:rPr lang="en-US" dirty="0" smtClean="0">
                <a:hlinkClick r:id="rId2" tooltip="Radioactive decay"/>
              </a:rPr>
              <a:t>radioactive decay</a:t>
            </a:r>
            <a:r>
              <a:rPr lang="en-US" dirty="0" smtClean="0"/>
              <a:t>, or </a:t>
            </a:r>
            <a:r>
              <a:rPr lang="en-US" dirty="0" smtClean="0">
                <a:hlinkClick r:id="rId3" tooltip="Nuclear reaction"/>
              </a:rPr>
              <a:t>nuclear reactions</a:t>
            </a:r>
            <a:r>
              <a:rPr lang="en-US" dirty="0" smtClean="0"/>
              <a:t> such as those that take place in the </a:t>
            </a:r>
            <a:r>
              <a:rPr lang="en-US" dirty="0" smtClean="0">
                <a:hlinkClick r:id="rId4" tooltip="Sun"/>
              </a:rPr>
              <a:t>Sun</a:t>
            </a:r>
            <a:r>
              <a:rPr lang="en-US" dirty="0" smtClean="0"/>
              <a:t>, in </a:t>
            </a:r>
            <a:r>
              <a:rPr lang="en-US" dirty="0" smtClean="0">
                <a:hlinkClick r:id="rId5" tooltip="Nuclear reactor"/>
              </a:rPr>
              <a:t>nuclear reactors</a:t>
            </a:r>
            <a:r>
              <a:rPr lang="en-US" dirty="0" smtClean="0"/>
              <a:t>, or when </a:t>
            </a:r>
            <a:r>
              <a:rPr lang="en-US" dirty="0" smtClean="0">
                <a:hlinkClick r:id="rId6" tooltip="Cosmic ray"/>
              </a:rPr>
              <a:t>cosmic rays</a:t>
            </a:r>
            <a:r>
              <a:rPr lang="en-US" dirty="0" smtClean="0"/>
              <a:t> hit atoms. There are three types, or "</a:t>
            </a:r>
            <a:r>
              <a:rPr lang="en-US" dirty="0" smtClean="0">
                <a:hlinkClick r:id="rId7" tooltip="Flavor (particle physics)"/>
              </a:rPr>
              <a:t>flavors</a:t>
            </a:r>
            <a:r>
              <a:rPr lang="en-US" dirty="0" smtClean="0"/>
              <a:t>", of neutrinos: </a:t>
            </a:r>
            <a:r>
              <a:rPr lang="en-US" dirty="0" smtClean="0">
                <a:hlinkClick r:id="rId8" tooltip="Electron neutrino"/>
              </a:rPr>
              <a:t>electron neutrinos</a:t>
            </a:r>
            <a:r>
              <a:rPr lang="en-US" dirty="0" smtClean="0"/>
              <a:t>, </a:t>
            </a:r>
            <a:r>
              <a:rPr lang="en-US" dirty="0" err="1" smtClean="0">
                <a:hlinkClick r:id="rId9" tooltip="Muon neutrino"/>
              </a:rPr>
              <a:t>muon</a:t>
            </a:r>
            <a:r>
              <a:rPr lang="en-US" dirty="0" smtClean="0">
                <a:hlinkClick r:id="rId9" tooltip="Muon neutrino"/>
              </a:rPr>
              <a:t> neutrinos</a:t>
            </a:r>
            <a:r>
              <a:rPr lang="en-US" dirty="0" smtClean="0"/>
              <a:t> and </a:t>
            </a:r>
            <a:r>
              <a:rPr lang="en-US" dirty="0" smtClean="0">
                <a:hlinkClick r:id="rId10" tooltip="Tau neutrino"/>
              </a:rPr>
              <a:t>tau neutrinos</a:t>
            </a:r>
            <a:r>
              <a:rPr lang="en-US" dirty="0" smtClean="0"/>
              <a:t>. Each type is associated with an </a:t>
            </a:r>
            <a:r>
              <a:rPr lang="en-US" dirty="0" smtClean="0">
                <a:hlinkClick r:id="rId11" tooltip="Antiparticle"/>
              </a:rPr>
              <a:t>antiparticle</a:t>
            </a:r>
            <a:r>
              <a:rPr lang="en-US" dirty="0" smtClean="0"/>
              <a:t>, called an "antineutrino", which also has neutral electric charge and half-integer spin. Whether or not the neutrino and its corresponding antineutrino are </a:t>
            </a:r>
            <a:r>
              <a:rPr lang="en-US" dirty="0" smtClean="0">
                <a:hlinkClick r:id="rId12" tooltip="Identical particles"/>
              </a:rPr>
              <a:t>identical particles</a:t>
            </a:r>
            <a:r>
              <a:rPr lang="en-US" dirty="0" smtClean="0"/>
              <a:t> has not yet been resolved, even though the antineutrino has an opposite </a:t>
            </a:r>
            <a:r>
              <a:rPr lang="en-US" dirty="0" smtClean="0">
                <a:hlinkClick r:id="rId13" tooltip="Chirality (physics)"/>
              </a:rPr>
              <a:t>chirality</a:t>
            </a:r>
            <a:r>
              <a:rPr lang="en-US" dirty="0" smtClean="0"/>
              <a:t> to the neutrino.</a:t>
            </a:r>
          </a:p>
          <a:p>
            <a:pPr marL="0" indent="0">
              <a:buNone/>
            </a:pPr>
            <a:r>
              <a:rPr lang="en-US" dirty="0" smtClean="0"/>
              <a:t>Most neutrinos passing through the Earth emanate from the Sun. About 65 billion (6.5</a:t>
            </a:r>
            <a:r>
              <a:rPr lang="en-US" dirty="0" smtClean="0">
                <a:effectLst/>
              </a:rPr>
              <a:t>×</a:t>
            </a:r>
            <a:r>
              <a:rPr lang="en-US" dirty="0" smtClean="0"/>
              <a:t>10</a:t>
            </a:r>
            <a:r>
              <a:rPr lang="en-US" baseline="30000" dirty="0" smtClean="0"/>
              <a:t>10</a:t>
            </a:r>
            <a:r>
              <a:rPr lang="en-US" dirty="0" smtClean="0"/>
              <a:t>) </a:t>
            </a:r>
            <a:r>
              <a:rPr lang="en-US" dirty="0" smtClean="0">
                <a:hlinkClick r:id="rId14" tooltip="Solar neutrino"/>
              </a:rPr>
              <a:t>solar neutrinos</a:t>
            </a:r>
            <a:r>
              <a:rPr lang="en-US" dirty="0" smtClean="0"/>
              <a:t> per second pass through every square centimeter perpendicular to the direction of the Sun in the region of the Earth.</a:t>
            </a:r>
            <a:endParaRPr lang="en-US" dirty="0"/>
          </a:p>
        </p:txBody>
      </p:sp>
    </p:spTree>
    <p:extLst>
      <p:ext uri="{BB962C8B-B14F-4D97-AF65-F5344CB8AC3E}">
        <p14:creationId xmlns:p14="http://schemas.microsoft.com/office/powerpoint/2010/main" val="42204048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field theory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a:t>
            </a:r>
            <a:r>
              <a:rPr lang="en-US" dirty="0" smtClean="0">
                <a:hlinkClick r:id="rId2" tooltip="Theoretical physics"/>
              </a:rPr>
              <a:t>theoretical physics</a:t>
            </a:r>
            <a:r>
              <a:rPr lang="en-US" dirty="0" smtClean="0"/>
              <a:t>, </a:t>
            </a:r>
            <a:r>
              <a:rPr lang="en-US" b="1" dirty="0" smtClean="0"/>
              <a:t>quantum field theory</a:t>
            </a:r>
            <a:r>
              <a:rPr lang="en-US" dirty="0" smtClean="0"/>
              <a:t> (</a:t>
            </a:r>
            <a:r>
              <a:rPr lang="en-US" b="1" dirty="0" smtClean="0"/>
              <a:t>QFT</a:t>
            </a:r>
            <a:r>
              <a:rPr lang="en-US" dirty="0" smtClean="0"/>
              <a:t>) is a theoretical framework for constructing </a:t>
            </a:r>
            <a:r>
              <a:rPr lang="en-US" dirty="0" smtClean="0">
                <a:hlinkClick r:id="rId3" tooltip="Quantum mechanics"/>
              </a:rPr>
              <a:t>quantum mechanical</a:t>
            </a:r>
            <a:r>
              <a:rPr lang="en-US" dirty="0" smtClean="0"/>
              <a:t> models of </a:t>
            </a:r>
            <a:r>
              <a:rPr lang="en-US" dirty="0" smtClean="0">
                <a:hlinkClick r:id="rId4" tooltip="Subatomic particle"/>
              </a:rPr>
              <a:t>subatomic particles</a:t>
            </a:r>
            <a:r>
              <a:rPr lang="en-US" dirty="0" smtClean="0"/>
              <a:t> in </a:t>
            </a:r>
            <a:r>
              <a:rPr lang="en-US" dirty="0" smtClean="0">
                <a:hlinkClick r:id="rId5" tooltip="Particle physics"/>
              </a:rPr>
              <a:t>particle physics</a:t>
            </a:r>
            <a:r>
              <a:rPr lang="en-US" dirty="0" smtClean="0"/>
              <a:t> and </a:t>
            </a:r>
            <a:r>
              <a:rPr lang="en-US" dirty="0" err="1" smtClean="0">
                <a:hlinkClick r:id="rId6" tooltip="Quasiparticle"/>
              </a:rPr>
              <a:t>quasiparticles</a:t>
            </a:r>
            <a:r>
              <a:rPr lang="en-US" dirty="0" smtClean="0"/>
              <a:t> in </a:t>
            </a:r>
            <a:r>
              <a:rPr lang="en-US" dirty="0" smtClean="0">
                <a:hlinkClick r:id="rId7" tooltip="Condensed matter physics"/>
              </a:rPr>
              <a:t>condensed matter physics</a:t>
            </a:r>
            <a:r>
              <a:rPr lang="en-US" dirty="0" smtClean="0"/>
              <a:t>. A QFT treats particles as </a:t>
            </a:r>
            <a:r>
              <a:rPr lang="en-US" dirty="0" smtClean="0">
                <a:hlinkClick r:id="rId8" tooltip="Excited state"/>
              </a:rPr>
              <a:t>excited states</a:t>
            </a:r>
            <a:r>
              <a:rPr lang="en-US" dirty="0" smtClean="0"/>
              <a:t> of an underlying </a:t>
            </a:r>
            <a:r>
              <a:rPr lang="en-US" dirty="0" smtClean="0">
                <a:hlinkClick r:id="rId9" tooltip="Field (physics)"/>
              </a:rPr>
              <a:t>physical field</a:t>
            </a:r>
            <a:r>
              <a:rPr lang="en-US" dirty="0" smtClean="0"/>
              <a:t>, so these are called </a:t>
            </a:r>
            <a:r>
              <a:rPr lang="en-US" dirty="0" smtClean="0">
                <a:hlinkClick r:id="rId10" tooltip="Field quanta"/>
              </a:rPr>
              <a:t>field quanta</a:t>
            </a:r>
            <a:r>
              <a:rPr lang="en-US" dirty="0" smtClean="0"/>
              <a:t>.</a:t>
            </a:r>
          </a:p>
        </p:txBody>
      </p:sp>
    </p:spTree>
    <p:extLst>
      <p:ext uri="{BB962C8B-B14F-4D97-AF65-F5344CB8AC3E}">
        <p14:creationId xmlns:p14="http://schemas.microsoft.com/office/powerpoint/2010/main" val="6369860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For example, </a:t>
            </a:r>
            <a:r>
              <a:rPr lang="en-US" dirty="0" smtClean="0">
                <a:hlinkClick r:id="rId2" tooltip="Quantum electrodynamics"/>
              </a:rPr>
              <a:t>quantum electrodynamics</a:t>
            </a:r>
            <a:r>
              <a:rPr lang="en-US" dirty="0" smtClean="0"/>
              <a:t> (QED) has one </a:t>
            </a:r>
            <a:r>
              <a:rPr lang="en-US" dirty="0" smtClean="0">
                <a:hlinkClick r:id="rId3" tooltip="Electron"/>
              </a:rPr>
              <a:t>electron</a:t>
            </a:r>
            <a:r>
              <a:rPr lang="en-US" dirty="0" smtClean="0"/>
              <a:t> field and one </a:t>
            </a:r>
            <a:r>
              <a:rPr lang="en-US" dirty="0" smtClean="0">
                <a:hlinkClick r:id="rId4" tooltip="Photon"/>
              </a:rPr>
              <a:t>photon</a:t>
            </a:r>
            <a:r>
              <a:rPr lang="en-US" dirty="0" smtClean="0"/>
              <a:t> field; </a:t>
            </a:r>
            <a:r>
              <a:rPr lang="en-US" dirty="0" smtClean="0">
                <a:hlinkClick r:id="rId5" tooltip="Quantum chromodynamics"/>
              </a:rPr>
              <a:t>quantum </a:t>
            </a:r>
            <a:r>
              <a:rPr lang="en-US" dirty="0" err="1" smtClean="0">
                <a:hlinkClick r:id="rId5" tooltip="Quantum chromodynamics"/>
              </a:rPr>
              <a:t>chromodynamics</a:t>
            </a:r>
            <a:r>
              <a:rPr lang="en-US" dirty="0" smtClean="0"/>
              <a:t> (QCD) has one field for each type of </a:t>
            </a:r>
            <a:r>
              <a:rPr lang="en-US" dirty="0" smtClean="0">
                <a:hlinkClick r:id="rId6" tooltip="Quark"/>
              </a:rPr>
              <a:t>quark</a:t>
            </a:r>
            <a:r>
              <a:rPr lang="en-US" dirty="0" smtClean="0"/>
              <a:t>; and, in condensed matter, there is an atomic displacement field that gives rise to </a:t>
            </a:r>
            <a:r>
              <a:rPr lang="en-US" dirty="0" smtClean="0">
                <a:hlinkClick r:id="rId7" tooltip="Phonon"/>
              </a:rPr>
              <a:t>phonon</a:t>
            </a:r>
            <a:r>
              <a:rPr lang="en-US" dirty="0" smtClean="0"/>
              <a:t> particles. </a:t>
            </a:r>
            <a:r>
              <a:rPr lang="en-US" dirty="0" smtClean="0">
                <a:hlinkClick r:id="rId8" tooltip="Edward Witten"/>
              </a:rPr>
              <a:t>Edward Witten</a:t>
            </a:r>
            <a:r>
              <a:rPr lang="en-US" dirty="0" smtClean="0"/>
              <a:t> describes QFT as "by far" the most difficult theory in modern physics.</a:t>
            </a:r>
          </a:p>
        </p:txBody>
      </p:sp>
    </p:spTree>
    <p:extLst>
      <p:ext uri="{BB962C8B-B14F-4D97-AF65-F5344CB8AC3E}">
        <p14:creationId xmlns:p14="http://schemas.microsoft.com/office/powerpoint/2010/main" val="10063639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QFT, quantum mechanical interactions between particles are described by interaction terms between the corresponding underlying fields. QFT interaction terms are similar in spirit to those between charges with electric and magnetic fields in </a:t>
            </a:r>
            <a:r>
              <a:rPr lang="en-US" dirty="0" smtClean="0">
                <a:hlinkClick r:id="rId2" tooltip="Maxwell's equations"/>
              </a:rPr>
              <a:t>Maxwell's equations</a:t>
            </a:r>
            <a:r>
              <a:rPr lang="en-US" dirty="0" smtClean="0"/>
              <a:t>. However, unlike the classical fields of Maxwell's theory, fields in QFT generally exist in </a:t>
            </a:r>
            <a:r>
              <a:rPr lang="en-US" dirty="0" smtClean="0">
                <a:hlinkClick r:id="rId3" tooltip="Quantum superposition"/>
              </a:rPr>
              <a:t>quantum </a:t>
            </a:r>
            <a:r>
              <a:rPr lang="en-US" dirty="0" err="1" smtClean="0">
                <a:hlinkClick r:id="rId3" tooltip="Quantum superposition"/>
              </a:rPr>
              <a:t>superpositions</a:t>
            </a:r>
            <a:r>
              <a:rPr lang="en-US" dirty="0" smtClean="0"/>
              <a:t> of states and are subject to the laws of quantum mechanics.</a:t>
            </a:r>
          </a:p>
        </p:txBody>
      </p:sp>
    </p:spTree>
    <p:extLst>
      <p:ext uri="{BB962C8B-B14F-4D97-AF65-F5344CB8AC3E}">
        <p14:creationId xmlns:p14="http://schemas.microsoft.com/office/powerpoint/2010/main" val="17842665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Quantum mechanical systems have a fixed number of particles, with each particle having a finite number of </a:t>
            </a:r>
            <a:r>
              <a:rPr lang="en-US" dirty="0" smtClean="0">
                <a:hlinkClick r:id="rId2" tooltip="Degrees of freedom (physics and chemistry)"/>
              </a:rPr>
              <a:t>degrees of freedom</a:t>
            </a:r>
            <a:r>
              <a:rPr lang="en-US" dirty="0" smtClean="0"/>
              <a:t>. In contrast, the excited states of a QFT can represent any number of particles. This makes quantum field theories especially useful for describing systems where the particle count/number may change over time, a crucial feature of relativistic dynamics.</a:t>
            </a:r>
          </a:p>
        </p:txBody>
      </p:sp>
    </p:spTree>
    <p:extLst>
      <p:ext uri="{BB962C8B-B14F-4D97-AF65-F5344CB8AC3E}">
        <p14:creationId xmlns:p14="http://schemas.microsoft.com/office/powerpoint/2010/main" val="28717783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Because the fields are continuous quantities over space, there exist excited states with arbitrarily large numbers of particles in them, providing QFT systems with an effectively infinite number of degrees of freedom. Infinite degrees of freedom can easily lead to divergences of calculated quantities (i.e., the quantities become infinite). Techniques such as </a:t>
            </a:r>
            <a:r>
              <a:rPr lang="en-US" dirty="0" smtClean="0">
                <a:hlinkClick r:id="rId2" tooltip="Renormalization"/>
              </a:rPr>
              <a:t>renormalization</a:t>
            </a:r>
            <a:r>
              <a:rPr lang="en-US" dirty="0" smtClean="0"/>
              <a:t> of QFT parameters or discretization of </a:t>
            </a:r>
            <a:r>
              <a:rPr lang="en-US" dirty="0" err="1" smtClean="0">
                <a:hlinkClick r:id="rId3" tooltip="Spacetime"/>
              </a:rPr>
              <a:t>spacetime</a:t>
            </a:r>
            <a:r>
              <a:rPr lang="en-US" dirty="0" smtClean="0"/>
              <a:t>, as in </a:t>
            </a:r>
            <a:r>
              <a:rPr lang="en-US" dirty="0" smtClean="0">
                <a:hlinkClick r:id="rId4" tooltip="Lattice QCD"/>
              </a:rPr>
              <a:t>lattice QCD</a:t>
            </a:r>
            <a:r>
              <a:rPr lang="en-US" dirty="0" smtClean="0"/>
              <a:t>, are often used to avoid such infinities so as to yield physically meaningful results.</a:t>
            </a:r>
          </a:p>
        </p:txBody>
      </p:sp>
    </p:spTree>
    <p:extLst>
      <p:ext uri="{BB962C8B-B14F-4D97-AF65-F5344CB8AC3E}">
        <p14:creationId xmlns:p14="http://schemas.microsoft.com/office/powerpoint/2010/main" val="337577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optics</a:t>
            </a:r>
            <a:endParaRPr lang="en-US" dirty="0"/>
          </a:p>
        </p:txBody>
      </p:sp>
      <p:sp>
        <p:nvSpPr>
          <p:cNvPr id="3" name="Content Placeholder 2"/>
          <p:cNvSpPr>
            <a:spLocks noGrp="1"/>
          </p:cNvSpPr>
          <p:nvPr>
            <p:ph idx="1"/>
          </p:nvPr>
        </p:nvSpPr>
        <p:spPr/>
        <p:txBody>
          <a:bodyPr/>
          <a:lstStyle/>
          <a:p>
            <a:pPr marL="0" indent="0">
              <a:buNone/>
            </a:pPr>
            <a:r>
              <a:rPr lang="en-US" dirty="0" smtClean="0"/>
              <a:t>Mirror’s size is half of the size of the object</a:t>
            </a:r>
            <a:endParaRPr lang="en-US" dirty="0"/>
          </a:p>
        </p:txBody>
      </p:sp>
    </p:spTree>
    <p:extLst>
      <p:ext uri="{BB962C8B-B14F-4D97-AF65-F5344CB8AC3E}">
        <p14:creationId xmlns:p14="http://schemas.microsoft.com/office/powerpoint/2010/main" val="3018061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Most theories in standard particle physics are formulated as </a:t>
            </a:r>
            <a:r>
              <a:rPr lang="en-US" b="1" dirty="0" smtClean="0"/>
              <a:t>relativistic quantum field theories</a:t>
            </a:r>
            <a:r>
              <a:rPr lang="en-US" dirty="0" smtClean="0"/>
              <a:t>, such as QED, QCD, and the </a:t>
            </a:r>
            <a:r>
              <a:rPr lang="en-US" dirty="0" smtClean="0">
                <a:hlinkClick r:id="rId2" tooltip="Standard Model"/>
              </a:rPr>
              <a:t>Standard Model</a:t>
            </a:r>
            <a:r>
              <a:rPr lang="en-US" dirty="0" smtClean="0"/>
              <a:t>. QED, the quantum field-theoretic description of the electromagnetic field, approximately reproduces </a:t>
            </a:r>
            <a:r>
              <a:rPr lang="en-US" dirty="0" smtClean="0">
                <a:hlinkClick r:id="rId3" tooltip="James Clerk Maxwell"/>
              </a:rPr>
              <a:t>Maxwell</a:t>
            </a:r>
            <a:r>
              <a:rPr lang="en-US" dirty="0" smtClean="0"/>
              <a:t>'s theory of electrodynamics in the low-energy limit, with </a:t>
            </a:r>
            <a:r>
              <a:rPr lang="en-US" dirty="0" smtClean="0">
                <a:hlinkClick r:id="rId4" tooltip="Euler–Heisenberg Lagrangian"/>
              </a:rPr>
              <a:t>small non-linear corrections to the Maxwell equations</a:t>
            </a:r>
            <a:r>
              <a:rPr lang="en-US" dirty="0" smtClean="0"/>
              <a:t> required due to </a:t>
            </a:r>
            <a:r>
              <a:rPr lang="en-US" dirty="0" smtClean="0">
                <a:hlinkClick r:id="rId5" tooltip="Virtual particle"/>
              </a:rPr>
              <a:t>virtual</a:t>
            </a:r>
            <a:r>
              <a:rPr lang="en-US" dirty="0" smtClean="0"/>
              <a:t> electron–positron pairs.</a:t>
            </a:r>
          </a:p>
        </p:txBody>
      </p:sp>
    </p:spTree>
    <p:extLst>
      <p:ext uri="{BB962C8B-B14F-4D97-AF65-F5344CB8AC3E}">
        <p14:creationId xmlns:p14="http://schemas.microsoft.com/office/powerpoint/2010/main" val="35907536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the </a:t>
            </a:r>
            <a:r>
              <a:rPr lang="en-US" dirty="0" err="1" smtClean="0">
                <a:hlinkClick r:id="rId2" tooltip="Perturbation theory (quantum mechanics)"/>
              </a:rPr>
              <a:t>perturbative</a:t>
            </a:r>
            <a:r>
              <a:rPr lang="en-US" dirty="0" smtClean="0"/>
              <a:t> approach to quantum field theory, the full field interaction terms are approximated as a </a:t>
            </a:r>
            <a:r>
              <a:rPr lang="en-US" dirty="0" err="1" smtClean="0"/>
              <a:t>perturbative</a:t>
            </a:r>
            <a:r>
              <a:rPr lang="en-US" dirty="0" smtClean="0"/>
              <a:t> expansion in the number of particles involved. Each term in the expansion can be thought of as forces between particles being mediated by other particles. In QED, the </a:t>
            </a:r>
            <a:r>
              <a:rPr lang="en-US" dirty="0" smtClean="0">
                <a:hlinkClick r:id="rId3" tooltip="Electromagnetic force"/>
              </a:rPr>
              <a:t>electromagnetic force</a:t>
            </a:r>
            <a:r>
              <a:rPr lang="en-US" dirty="0" smtClean="0"/>
              <a:t> between two </a:t>
            </a:r>
            <a:r>
              <a:rPr lang="en-US" dirty="0" smtClean="0">
                <a:hlinkClick r:id="rId4" tooltip="Electrons"/>
              </a:rPr>
              <a:t>electrons</a:t>
            </a:r>
            <a:r>
              <a:rPr lang="en-US" dirty="0" smtClean="0"/>
              <a:t> is caused by an exchange of </a:t>
            </a:r>
            <a:r>
              <a:rPr lang="en-US" dirty="0" smtClean="0">
                <a:hlinkClick r:id="rId5" tooltip="Photons"/>
              </a:rPr>
              <a:t>photons</a:t>
            </a:r>
            <a:r>
              <a:rPr lang="en-US" dirty="0" smtClean="0"/>
              <a:t>. Similarly, </a:t>
            </a:r>
            <a:r>
              <a:rPr lang="en-US" dirty="0" smtClean="0">
                <a:hlinkClick r:id="rId6" tooltip="Intermediate vector boson"/>
              </a:rPr>
              <a:t>intermediate vector bosons</a:t>
            </a:r>
            <a:r>
              <a:rPr lang="en-US" dirty="0" smtClean="0"/>
              <a:t> mediate the </a:t>
            </a:r>
            <a:r>
              <a:rPr lang="en-US" dirty="0" smtClean="0">
                <a:hlinkClick r:id="rId7" tooltip="Weak force"/>
              </a:rPr>
              <a:t>weak force</a:t>
            </a:r>
            <a:r>
              <a:rPr lang="en-US" dirty="0" smtClean="0"/>
              <a:t> and </a:t>
            </a:r>
            <a:r>
              <a:rPr lang="en-US" dirty="0" smtClean="0">
                <a:hlinkClick r:id="rId8" tooltip="Gluons"/>
              </a:rPr>
              <a:t>gluons</a:t>
            </a:r>
            <a:r>
              <a:rPr lang="en-US" dirty="0" smtClean="0"/>
              <a:t> mediate the </a:t>
            </a:r>
            <a:r>
              <a:rPr lang="en-US" dirty="0" smtClean="0">
                <a:hlinkClick r:id="rId9" tooltip="Strong force"/>
              </a:rPr>
              <a:t>strong force</a:t>
            </a:r>
            <a:r>
              <a:rPr lang="en-US" dirty="0" smtClean="0"/>
              <a:t> in QCD. The notion of a force-mediating particle comes from perturbation theory, and does not make sense in the context of </a:t>
            </a:r>
            <a:r>
              <a:rPr lang="en-US" dirty="0" smtClean="0">
                <a:hlinkClick r:id="rId10" tooltip="Non-perturbative"/>
              </a:rPr>
              <a:t>non-</a:t>
            </a:r>
            <a:r>
              <a:rPr lang="en-US" dirty="0" err="1" smtClean="0">
                <a:hlinkClick r:id="rId10" tooltip="Non-perturbative"/>
              </a:rPr>
              <a:t>perturbative</a:t>
            </a:r>
            <a:r>
              <a:rPr lang="en-US" dirty="0" smtClean="0"/>
              <a:t> approaches to QFT, such as with </a:t>
            </a:r>
            <a:r>
              <a:rPr lang="en-US" dirty="0" smtClean="0">
                <a:hlinkClick r:id="rId11" tooltip="Bound states"/>
              </a:rPr>
              <a:t>bound states</a:t>
            </a:r>
            <a:r>
              <a:rPr lang="en-US" dirty="0" smtClean="0"/>
              <a:t>.</a:t>
            </a:r>
          </a:p>
        </p:txBody>
      </p:sp>
    </p:spTree>
    <p:extLst>
      <p:ext uri="{BB962C8B-B14F-4D97-AF65-F5344CB8AC3E}">
        <p14:creationId xmlns:p14="http://schemas.microsoft.com/office/powerpoint/2010/main" val="9556521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smtClean="0">
                <a:hlinkClick r:id="rId2" tooltip="Gravitational field"/>
              </a:rPr>
              <a:t>gravitational field</a:t>
            </a:r>
            <a:r>
              <a:rPr lang="en-US" dirty="0" smtClean="0"/>
              <a:t> and the </a:t>
            </a:r>
            <a:r>
              <a:rPr lang="en-US" dirty="0" smtClean="0">
                <a:hlinkClick r:id="rId3" tooltip="Electromagnetic field"/>
              </a:rPr>
              <a:t>electromagnetic field</a:t>
            </a:r>
            <a:r>
              <a:rPr lang="en-US" dirty="0" smtClean="0"/>
              <a:t> are the only two fundamental fields in nature that have infinite range and a corresponding classical low-energy limit, which greatly diminishes and hides their "particle-like" excitations. </a:t>
            </a:r>
            <a:r>
              <a:rPr lang="en-US" dirty="0" smtClean="0">
                <a:hlinkClick r:id="rId4" tooltip="Albert Einstein"/>
              </a:rPr>
              <a:t>Albert Einstein</a:t>
            </a:r>
            <a:r>
              <a:rPr lang="en-US" dirty="0" smtClean="0"/>
              <a:t> in 1905, attributed "particle-like" and discrete exchanges of momenta and energy, characteristic of "field quanta", to the electromagnetic field. Originally, his principal motivation was to explain the </a:t>
            </a:r>
            <a:r>
              <a:rPr lang="en-US" dirty="0" smtClean="0">
                <a:hlinkClick r:id="rId5" tooltip="Thermodynamics"/>
              </a:rPr>
              <a:t>thermodynamics</a:t>
            </a:r>
            <a:r>
              <a:rPr lang="en-US" dirty="0" smtClean="0"/>
              <a:t> of </a:t>
            </a:r>
            <a:r>
              <a:rPr lang="en-US" dirty="0" smtClean="0">
                <a:hlinkClick r:id="rId6" tooltip="Radiation"/>
              </a:rPr>
              <a:t>radiation</a:t>
            </a:r>
            <a:r>
              <a:rPr lang="en-US" dirty="0" smtClean="0"/>
              <a:t>. </a:t>
            </a:r>
          </a:p>
        </p:txBody>
      </p:sp>
    </p:spTree>
    <p:extLst>
      <p:ext uri="{BB962C8B-B14F-4D97-AF65-F5344CB8AC3E}">
        <p14:creationId xmlns:p14="http://schemas.microsoft.com/office/powerpoint/2010/main" val="22457522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lstStyle/>
          <a:p>
            <a:pPr marL="0" indent="0">
              <a:buNone/>
            </a:pPr>
            <a:r>
              <a:rPr lang="en-US" dirty="0" smtClean="0"/>
              <a:t>Although the </a:t>
            </a:r>
            <a:r>
              <a:rPr lang="en-US" dirty="0" smtClean="0">
                <a:hlinkClick r:id="rId2" tooltip="Photoelectric effect"/>
              </a:rPr>
              <a:t>photoelectric effect</a:t>
            </a:r>
            <a:r>
              <a:rPr lang="en-US" dirty="0" smtClean="0"/>
              <a:t> and </a:t>
            </a:r>
            <a:r>
              <a:rPr lang="en-US" dirty="0" smtClean="0">
                <a:hlinkClick r:id="rId3" tooltip="Compton scattering"/>
              </a:rPr>
              <a:t>Compton scattering</a:t>
            </a:r>
            <a:r>
              <a:rPr lang="en-US" dirty="0" smtClean="0"/>
              <a:t> strongly suggest the existence of the photon, it is now understood that they can be explained without invoking a quantum electromagnetic field; therefore, a more definitive proof of the quantum nature of radiation is now taken up into modern </a:t>
            </a:r>
            <a:r>
              <a:rPr lang="en-US" dirty="0" smtClean="0">
                <a:hlinkClick r:id="rId4" tooltip="Quantum optics"/>
              </a:rPr>
              <a:t>quantum optics</a:t>
            </a:r>
            <a:r>
              <a:rPr lang="en-US" dirty="0" smtClean="0"/>
              <a:t> as in the </a:t>
            </a:r>
            <a:r>
              <a:rPr lang="en-US" dirty="0" err="1" smtClean="0">
                <a:hlinkClick r:id="rId5" tooltip="Photon antibunching"/>
              </a:rPr>
              <a:t>antibunching</a:t>
            </a:r>
            <a:r>
              <a:rPr lang="en-US" dirty="0" smtClean="0"/>
              <a:t> effect.</a:t>
            </a:r>
            <a:endParaRPr lang="en-US" dirty="0"/>
          </a:p>
        </p:txBody>
      </p:sp>
    </p:spTree>
    <p:extLst>
      <p:ext uri="{BB962C8B-B14F-4D97-AF65-F5344CB8AC3E}">
        <p14:creationId xmlns:p14="http://schemas.microsoft.com/office/powerpoint/2010/main" val="10902814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field theory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is currently no complete quantum theory of the remaining </a:t>
            </a:r>
            <a:r>
              <a:rPr lang="en-US" dirty="0" smtClean="0">
                <a:hlinkClick r:id="rId2" tooltip="Fundamental interaction"/>
              </a:rPr>
              <a:t>fundamental force</a:t>
            </a:r>
            <a:r>
              <a:rPr lang="en-US" dirty="0" smtClean="0"/>
              <a:t>, </a:t>
            </a:r>
            <a:r>
              <a:rPr lang="en-US" dirty="0" smtClean="0">
                <a:hlinkClick r:id="rId3" tooltip="Gravity"/>
              </a:rPr>
              <a:t>gravity</a:t>
            </a:r>
            <a:r>
              <a:rPr lang="en-US" dirty="0" smtClean="0"/>
              <a:t>. Many of the </a:t>
            </a:r>
            <a:r>
              <a:rPr lang="en-US" dirty="0" smtClean="0">
                <a:hlinkClick r:id="rId4" tooltip="Quantum gravity"/>
              </a:rPr>
              <a:t>proposed theories</a:t>
            </a:r>
            <a:r>
              <a:rPr lang="en-US" dirty="0" smtClean="0"/>
              <a:t> to describe gravity as a QFT postulate the existence of a </a:t>
            </a:r>
            <a:r>
              <a:rPr lang="en-US" dirty="0" smtClean="0">
                <a:hlinkClick r:id="rId5" tooltip="Graviton"/>
              </a:rPr>
              <a:t>graviton</a:t>
            </a:r>
            <a:r>
              <a:rPr lang="en-US" dirty="0" smtClean="0"/>
              <a:t> particle that mediates the gravitational force. Presumably, the as yet unknown correct quantum field-theoretic treatment of the gravitational field will behave like Einstein's </a:t>
            </a:r>
            <a:r>
              <a:rPr lang="en-US" dirty="0" smtClean="0">
                <a:hlinkClick r:id="rId6" tooltip="General theory of relativity"/>
              </a:rPr>
              <a:t>general theory of relativity</a:t>
            </a:r>
            <a:r>
              <a:rPr lang="en-US" dirty="0" smtClean="0"/>
              <a:t> in the low-energy limit. Quantum field theory of the fundamental forces itself has been postulated to be the low-energy </a:t>
            </a:r>
            <a:r>
              <a:rPr lang="en-US" dirty="0" smtClean="0">
                <a:hlinkClick r:id="rId7" tooltip="Effective field theory"/>
              </a:rPr>
              <a:t>effective field theory</a:t>
            </a:r>
            <a:r>
              <a:rPr lang="en-US" dirty="0" smtClean="0"/>
              <a:t> limit of a more fundamental theory such as </a:t>
            </a:r>
            <a:r>
              <a:rPr lang="en-US" dirty="0" smtClean="0">
                <a:hlinkClick r:id="rId8" tooltip="Superstring theory"/>
              </a:rPr>
              <a:t>superstring theory</a:t>
            </a:r>
            <a:r>
              <a:rPr lang="en-US" dirty="0" smtClean="0"/>
              <a:t>.</a:t>
            </a:r>
          </a:p>
        </p:txBody>
      </p:sp>
    </p:spTree>
    <p:extLst>
      <p:ext uri="{BB962C8B-B14F-4D97-AF65-F5344CB8AC3E}">
        <p14:creationId xmlns:p14="http://schemas.microsoft.com/office/powerpoint/2010/main" val="4277338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electrodynamics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particle physics, </a:t>
            </a:r>
            <a:r>
              <a:rPr lang="en-US" b="1" dirty="0" smtClean="0"/>
              <a:t>quantum electrodynamics</a:t>
            </a:r>
            <a:r>
              <a:rPr lang="en-US" dirty="0" smtClean="0"/>
              <a:t> (</a:t>
            </a:r>
            <a:r>
              <a:rPr lang="en-US" b="1" dirty="0" smtClean="0"/>
              <a:t>QED</a:t>
            </a:r>
            <a:r>
              <a:rPr lang="en-US" dirty="0" smtClean="0"/>
              <a:t>) is the </a:t>
            </a:r>
            <a:r>
              <a:rPr lang="en-US" dirty="0" smtClean="0">
                <a:hlinkClick r:id="rId2" tooltip="Relativity theory"/>
              </a:rPr>
              <a:t>relativistic</a:t>
            </a:r>
            <a:r>
              <a:rPr lang="en-US" dirty="0" smtClean="0"/>
              <a:t> </a:t>
            </a:r>
            <a:r>
              <a:rPr lang="en-US" dirty="0" smtClean="0">
                <a:hlinkClick r:id="rId3" tooltip="Quantum field theory"/>
              </a:rPr>
              <a:t>quantum field theory</a:t>
            </a:r>
            <a:r>
              <a:rPr lang="en-US" dirty="0" smtClean="0"/>
              <a:t> of </a:t>
            </a:r>
            <a:r>
              <a:rPr lang="en-US" dirty="0" smtClean="0">
                <a:hlinkClick r:id="rId4" tooltip="Electrodynamics"/>
              </a:rPr>
              <a:t>electrodynamics</a:t>
            </a:r>
            <a:r>
              <a:rPr lang="en-US" dirty="0" smtClean="0"/>
              <a:t>. In essence, it describes how </a:t>
            </a:r>
            <a:r>
              <a:rPr lang="en-US" dirty="0" smtClean="0">
                <a:hlinkClick r:id="rId5" tooltip="Light"/>
              </a:rPr>
              <a:t>light</a:t>
            </a:r>
            <a:r>
              <a:rPr lang="en-US" dirty="0" smtClean="0"/>
              <a:t> and </a:t>
            </a:r>
            <a:r>
              <a:rPr lang="en-US" dirty="0" smtClean="0">
                <a:hlinkClick r:id="rId6" tooltip="Matter"/>
              </a:rPr>
              <a:t>matter</a:t>
            </a:r>
            <a:r>
              <a:rPr lang="en-US" dirty="0" smtClean="0"/>
              <a:t> interact and is the first theory where full agreement between </a:t>
            </a:r>
            <a:r>
              <a:rPr lang="en-US" dirty="0" smtClean="0">
                <a:hlinkClick r:id="rId7" tooltip="Quantum mechanics"/>
              </a:rPr>
              <a:t>quantum mechanics</a:t>
            </a:r>
            <a:r>
              <a:rPr lang="en-US" dirty="0" smtClean="0"/>
              <a:t> and </a:t>
            </a:r>
            <a:r>
              <a:rPr lang="en-US" dirty="0" smtClean="0">
                <a:hlinkClick r:id="rId8" tooltip="Special relativity"/>
              </a:rPr>
              <a:t>special relativity</a:t>
            </a:r>
            <a:r>
              <a:rPr lang="en-US" dirty="0" smtClean="0"/>
              <a:t> is achieved. QED mathematically describes all </a:t>
            </a:r>
            <a:r>
              <a:rPr lang="en-US" dirty="0" smtClean="0">
                <a:hlinkClick r:id="rId9" tooltip="Phenomenon"/>
              </a:rPr>
              <a:t>phenomena</a:t>
            </a:r>
            <a:r>
              <a:rPr lang="en-US" dirty="0" smtClean="0"/>
              <a:t> involving </a:t>
            </a:r>
            <a:r>
              <a:rPr lang="en-US" dirty="0" smtClean="0">
                <a:hlinkClick r:id="rId10" tooltip="Electric charge"/>
              </a:rPr>
              <a:t>electrically charged</a:t>
            </a:r>
            <a:r>
              <a:rPr lang="en-US" dirty="0" smtClean="0"/>
              <a:t> particles interacting by means of exchange of </a:t>
            </a:r>
            <a:r>
              <a:rPr lang="en-US" dirty="0" smtClean="0">
                <a:hlinkClick r:id="rId11" tooltip="Photon"/>
              </a:rPr>
              <a:t>photons</a:t>
            </a:r>
            <a:r>
              <a:rPr lang="en-US" dirty="0" smtClean="0"/>
              <a:t> and represents the </a:t>
            </a:r>
            <a:r>
              <a:rPr lang="en-US" dirty="0" smtClean="0">
                <a:hlinkClick r:id="rId7" tooltip="Quantum mechanics"/>
              </a:rPr>
              <a:t>quantum</a:t>
            </a:r>
            <a:r>
              <a:rPr lang="en-US" dirty="0" smtClean="0"/>
              <a:t> counterpart of </a:t>
            </a:r>
            <a:r>
              <a:rPr lang="en-US" dirty="0" smtClean="0">
                <a:hlinkClick r:id="rId12" tooltip="Classical electromagnetism"/>
              </a:rPr>
              <a:t>classical electromagnetism</a:t>
            </a:r>
            <a:r>
              <a:rPr lang="en-US" dirty="0" smtClean="0"/>
              <a:t> giving a complete account of matter and light interaction.</a:t>
            </a:r>
          </a:p>
        </p:txBody>
      </p:sp>
    </p:spTree>
    <p:extLst>
      <p:ext uri="{BB962C8B-B14F-4D97-AF65-F5344CB8AC3E}">
        <p14:creationId xmlns:p14="http://schemas.microsoft.com/office/powerpoint/2010/main" val="18144579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Quantum electrodynamics (continued)</a:t>
            </a:r>
            <a:endParaRPr lang="en-US" sz="3500" dirty="0"/>
          </a:p>
        </p:txBody>
      </p:sp>
      <p:sp>
        <p:nvSpPr>
          <p:cNvPr id="3" name="Content Placeholder 2"/>
          <p:cNvSpPr>
            <a:spLocks noGrp="1"/>
          </p:cNvSpPr>
          <p:nvPr>
            <p:ph idx="1"/>
          </p:nvPr>
        </p:nvSpPr>
        <p:spPr/>
        <p:txBody>
          <a:bodyPr/>
          <a:lstStyle/>
          <a:p>
            <a:pPr marL="0" indent="0">
              <a:buNone/>
            </a:pPr>
            <a:r>
              <a:rPr lang="en-US" dirty="0" smtClean="0"/>
              <a:t>In technical terms, QED can be described as a </a:t>
            </a:r>
            <a:r>
              <a:rPr lang="en-US" dirty="0" smtClean="0">
                <a:hlinkClick r:id="rId2" tooltip="Perturbation theory (quantum mechanics)"/>
              </a:rPr>
              <a:t>perturbation theory</a:t>
            </a:r>
            <a:r>
              <a:rPr lang="en-US" dirty="0" smtClean="0"/>
              <a:t> of the electromagnetic </a:t>
            </a:r>
            <a:r>
              <a:rPr lang="en-US" dirty="0" smtClean="0">
                <a:hlinkClick r:id="rId3" tooltip="Vacuum state"/>
              </a:rPr>
              <a:t>quantum vacuum</a:t>
            </a:r>
            <a:r>
              <a:rPr lang="en-US" dirty="0" smtClean="0"/>
              <a:t>. </a:t>
            </a:r>
            <a:r>
              <a:rPr lang="en-US" dirty="0" smtClean="0">
                <a:hlinkClick r:id="rId4" tooltip="Richard Feynman"/>
              </a:rPr>
              <a:t>Richard Feynman</a:t>
            </a:r>
            <a:r>
              <a:rPr lang="en-US" dirty="0" smtClean="0"/>
              <a:t> called it "the jewel of physics" for its </a:t>
            </a:r>
            <a:r>
              <a:rPr lang="en-US" dirty="0" smtClean="0">
                <a:hlinkClick r:id="rId5" tooltip="Precision tests of QED"/>
              </a:rPr>
              <a:t>extremely accurate predictions</a:t>
            </a:r>
            <a:r>
              <a:rPr lang="en-US" dirty="0" smtClean="0"/>
              <a:t> of quantities like the </a:t>
            </a:r>
            <a:r>
              <a:rPr lang="en-US" dirty="0" smtClean="0">
                <a:hlinkClick r:id="rId6" tooltip="Anomalous magnetic moment"/>
              </a:rPr>
              <a:t>anomalous magnetic moment</a:t>
            </a:r>
            <a:r>
              <a:rPr lang="en-US" dirty="0" smtClean="0"/>
              <a:t> of the electron and the </a:t>
            </a:r>
            <a:r>
              <a:rPr lang="en-US" dirty="0" smtClean="0">
                <a:hlinkClick r:id="rId7" tooltip="Lamb shift"/>
              </a:rPr>
              <a:t>Lamb shift</a:t>
            </a:r>
            <a:r>
              <a:rPr lang="en-US" dirty="0" smtClean="0"/>
              <a:t> of the </a:t>
            </a:r>
            <a:r>
              <a:rPr lang="en-US" dirty="0" smtClean="0">
                <a:hlinkClick r:id="rId8" tooltip="Energy level"/>
              </a:rPr>
              <a:t>energy levels</a:t>
            </a:r>
            <a:r>
              <a:rPr lang="en-US" dirty="0" smtClean="0"/>
              <a:t> of </a:t>
            </a:r>
            <a:r>
              <a:rPr lang="en-US" dirty="0" smtClean="0">
                <a:hlinkClick r:id="rId9" tooltip="Hydrogen"/>
              </a:rPr>
              <a:t>hydrogen</a:t>
            </a:r>
            <a:r>
              <a:rPr lang="en-US" dirty="0" smtClean="0"/>
              <a:t>.</a:t>
            </a:r>
            <a:endParaRPr lang="en-US" dirty="0"/>
          </a:p>
        </p:txBody>
      </p:sp>
    </p:spTree>
    <p:extLst>
      <p:ext uri="{BB962C8B-B14F-4D97-AF65-F5344CB8AC3E}">
        <p14:creationId xmlns:p14="http://schemas.microsoft.com/office/powerpoint/2010/main" val="142490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a:t>
            </a:r>
            <a:r>
              <a:rPr lang="en-US" b="1" dirty="0" err="1" smtClean="0"/>
              <a:t>chromodynamics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a:t>
            </a:r>
            <a:r>
              <a:rPr lang="en-US" dirty="0" smtClean="0">
                <a:hlinkClick r:id="rId2" tooltip="Theoretical physics"/>
              </a:rPr>
              <a:t>theoretical physics</a:t>
            </a:r>
            <a:r>
              <a:rPr lang="en-US" dirty="0" smtClean="0"/>
              <a:t>, </a:t>
            </a:r>
            <a:r>
              <a:rPr lang="en-US" b="1" dirty="0" smtClean="0"/>
              <a:t>quantum </a:t>
            </a:r>
            <a:r>
              <a:rPr lang="en-US" b="1" dirty="0" err="1" smtClean="0"/>
              <a:t>chromodynamics</a:t>
            </a:r>
            <a:r>
              <a:rPr lang="en-US" dirty="0" smtClean="0"/>
              <a:t> (</a:t>
            </a:r>
            <a:r>
              <a:rPr lang="en-US" b="1" dirty="0" smtClean="0"/>
              <a:t>QCD</a:t>
            </a:r>
            <a:r>
              <a:rPr lang="en-US" dirty="0" smtClean="0"/>
              <a:t>) is the theory of </a:t>
            </a:r>
            <a:r>
              <a:rPr lang="en-US" dirty="0" smtClean="0">
                <a:hlinkClick r:id="rId3" tooltip="Strong interaction"/>
              </a:rPr>
              <a:t>strong interactions</a:t>
            </a:r>
            <a:r>
              <a:rPr lang="en-US" dirty="0" smtClean="0"/>
              <a:t>, a </a:t>
            </a:r>
            <a:r>
              <a:rPr lang="en-US" dirty="0" smtClean="0">
                <a:hlinkClick r:id="rId4" tooltip="Fundamental force"/>
              </a:rPr>
              <a:t>fundamental force</a:t>
            </a:r>
            <a:r>
              <a:rPr lang="en-US" dirty="0" smtClean="0"/>
              <a:t> describing the interactions between </a:t>
            </a:r>
            <a:r>
              <a:rPr lang="en-US" dirty="0" smtClean="0">
                <a:hlinkClick r:id="rId5" tooltip="Quark"/>
              </a:rPr>
              <a:t>quarks</a:t>
            </a:r>
            <a:r>
              <a:rPr lang="en-US" dirty="0" smtClean="0"/>
              <a:t> and </a:t>
            </a:r>
            <a:r>
              <a:rPr lang="en-US" dirty="0" smtClean="0">
                <a:hlinkClick r:id="rId6" tooltip="Gluon"/>
              </a:rPr>
              <a:t>gluons</a:t>
            </a:r>
            <a:r>
              <a:rPr lang="en-US" dirty="0" smtClean="0"/>
              <a:t> which make up </a:t>
            </a:r>
            <a:r>
              <a:rPr lang="en-US" dirty="0" smtClean="0">
                <a:hlinkClick r:id="rId7" tooltip="Hadron"/>
              </a:rPr>
              <a:t>hadrons</a:t>
            </a:r>
            <a:r>
              <a:rPr lang="en-US" dirty="0" smtClean="0"/>
              <a:t> such as the </a:t>
            </a:r>
            <a:r>
              <a:rPr lang="en-US" dirty="0" smtClean="0">
                <a:hlinkClick r:id="rId8" tooltip="Proton"/>
              </a:rPr>
              <a:t>proton</a:t>
            </a:r>
            <a:r>
              <a:rPr lang="en-US" dirty="0" smtClean="0"/>
              <a:t>, </a:t>
            </a:r>
            <a:r>
              <a:rPr lang="en-US" dirty="0" smtClean="0">
                <a:hlinkClick r:id="rId9" tooltip="Neutron"/>
              </a:rPr>
              <a:t>neutron</a:t>
            </a:r>
            <a:r>
              <a:rPr lang="en-US" dirty="0" smtClean="0"/>
              <a:t> and </a:t>
            </a:r>
            <a:r>
              <a:rPr lang="en-US" dirty="0" smtClean="0">
                <a:hlinkClick r:id="rId10" tooltip="Pion"/>
              </a:rPr>
              <a:t>pion</a:t>
            </a:r>
            <a:r>
              <a:rPr lang="en-US" dirty="0" smtClean="0"/>
              <a:t>. QCD is a type of </a:t>
            </a:r>
            <a:r>
              <a:rPr lang="en-US" dirty="0" smtClean="0">
                <a:hlinkClick r:id="rId11" tooltip="Quantum field theory"/>
              </a:rPr>
              <a:t>quantum field theory</a:t>
            </a:r>
            <a:r>
              <a:rPr lang="en-US" dirty="0" smtClean="0"/>
              <a:t> called a </a:t>
            </a:r>
            <a:r>
              <a:rPr lang="en-US" dirty="0" smtClean="0">
                <a:hlinkClick r:id="rId12" tooltip="Non-abelian gauge theory"/>
              </a:rPr>
              <a:t>non-</a:t>
            </a:r>
            <a:r>
              <a:rPr lang="en-US" dirty="0" err="1" smtClean="0">
                <a:hlinkClick r:id="rId12" tooltip="Non-abelian gauge theory"/>
              </a:rPr>
              <a:t>abelian</a:t>
            </a:r>
            <a:r>
              <a:rPr lang="en-US" dirty="0" smtClean="0">
                <a:hlinkClick r:id="rId12" tooltip="Non-abelian gauge theory"/>
              </a:rPr>
              <a:t> gauge theory</a:t>
            </a:r>
            <a:r>
              <a:rPr lang="en-US" dirty="0" smtClean="0"/>
              <a:t> with symmetry group </a:t>
            </a:r>
            <a:r>
              <a:rPr lang="en-US" dirty="0" smtClean="0">
                <a:hlinkClick r:id="rId13" tooltip="Special unitary group"/>
              </a:rPr>
              <a:t>SU(3)</a:t>
            </a:r>
            <a:r>
              <a:rPr lang="en-US" dirty="0" smtClean="0"/>
              <a:t>. The QCD analog of electric charge is a property called </a:t>
            </a:r>
            <a:r>
              <a:rPr lang="en-US" i="1" dirty="0" smtClean="0"/>
              <a:t>color</a:t>
            </a:r>
            <a:r>
              <a:rPr lang="en-US" dirty="0" smtClean="0"/>
              <a:t>. Gluons are the </a:t>
            </a:r>
            <a:r>
              <a:rPr lang="en-US" dirty="0" smtClean="0">
                <a:hlinkClick r:id="rId14" tooltip="Force carrier"/>
              </a:rPr>
              <a:t>force carrier</a:t>
            </a:r>
            <a:r>
              <a:rPr lang="en-US" dirty="0" smtClean="0"/>
              <a:t> of the theory, like photons are for the electromagnetic force in </a:t>
            </a:r>
            <a:r>
              <a:rPr lang="en-US" dirty="0" smtClean="0">
                <a:hlinkClick r:id="rId15" tooltip="Quantum electrodynamics"/>
              </a:rPr>
              <a:t>quantum electrodynamics</a:t>
            </a:r>
            <a:r>
              <a:rPr lang="en-US" dirty="0" smtClean="0"/>
              <a:t>. The theory is an important part of the </a:t>
            </a:r>
            <a:r>
              <a:rPr lang="en-US" dirty="0" smtClean="0">
                <a:hlinkClick r:id="rId16" tooltip="Standard Model"/>
              </a:rPr>
              <a:t>Standard Model</a:t>
            </a:r>
            <a:r>
              <a:rPr lang="en-US" dirty="0" smtClean="0"/>
              <a:t> of </a:t>
            </a:r>
            <a:r>
              <a:rPr lang="en-US" dirty="0" smtClean="0">
                <a:hlinkClick r:id="rId17" tooltip="Particle physics"/>
              </a:rPr>
              <a:t>particle physics</a:t>
            </a:r>
            <a:r>
              <a:rPr lang="en-US" dirty="0" smtClean="0"/>
              <a:t>. A huge body of </a:t>
            </a:r>
            <a:r>
              <a:rPr lang="en-US" dirty="0" smtClean="0">
                <a:hlinkClick r:id="rId18" tooltip="Quantum chromodynamics"/>
              </a:rPr>
              <a:t>experimental evidence for QCD</a:t>
            </a:r>
            <a:r>
              <a:rPr lang="en-US" dirty="0" smtClean="0"/>
              <a:t> has been gathered over the years.</a:t>
            </a:r>
          </a:p>
        </p:txBody>
      </p:sp>
    </p:spTree>
    <p:extLst>
      <p:ext uri="{BB962C8B-B14F-4D97-AF65-F5344CB8AC3E}">
        <p14:creationId xmlns:p14="http://schemas.microsoft.com/office/powerpoint/2010/main" val="42783037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Quantum </a:t>
            </a:r>
            <a:r>
              <a:rPr lang="en-US" sz="3500" b="1" dirty="0" err="1" smtClean="0"/>
              <a:t>chromodynamics</a:t>
            </a:r>
            <a:r>
              <a:rPr lang="en-US" sz="3500" b="1" dirty="0" smtClean="0"/>
              <a:t> (continued)</a:t>
            </a:r>
            <a:endParaRPr lang="en-US" sz="35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QCD enjoys two peculiar properties:</a:t>
            </a:r>
          </a:p>
          <a:p>
            <a:r>
              <a:rPr lang="en-US" b="1" dirty="0" smtClean="0">
                <a:hlinkClick r:id="rId2" tooltip="Color confinement"/>
              </a:rPr>
              <a:t>Confinement</a:t>
            </a:r>
            <a:r>
              <a:rPr lang="en-US" dirty="0" smtClean="0"/>
              <a:t>, which means that the force between quarks does not diminish as they are separated. Because of this, when you do separate a quark from other quarks, the energy in the gluon field is enough to create another quark pair; they are thus forever bound into hadrons such as the </a:t>
            </a:r>
            <a:r>
              <a:rPr lang="en-US" dirty="0" smtClean="0">
                <a:hlinkClick r:id="rId3" tooltip="Proton"/>
              </a:rPr>
              <a:t>proton</a:t>
            </a:r>
            <a:r>
              <a:rPr lang="en-US" dirty="0" smtClean="0"/>
              <a:t> and the </a:t>
            </a:r>
            <a:r>
              <a:rPr lang="en-US" dirty="0" smtClean="0">
                <a:hlinkClick r:id="rId4" tooltip="Neutron"/>
              </a:rPr>
              <a:t>neutron</a:t>
            </a:r>
            <a:r>
              <a:rPr lang="en-US" dirty="0" smtClean="0"/>
              <a:t> or the </a:t>
            </a:r>
            <a:r>
              <a:rPr lang="en-US" dirty="0" smtClean="0">
                <a:hlinkClick r:id="rId5" tooltip="Pion"/>
              </a:rPr>
              <a:t>pion</a:t>
            </a:r>
            <a:r>
              <a:rPr lang="en-US" dirty="0" smtClean="0"/>
              <a:t> and </a:t>
            </a:r>
            <a:r>
              <a:rPr lang="en-US" dirty="0" err="1" smtClean="0">
                <a:hlinkClick r:id="rId6" tooltip="Kaon"/>
              </a:rPr>
              <a:t>kaon</a:t>
            </a:r>
            <a:r>
              <a:rPr lang="en-US" dirty="0" smtClean="0"/>
              <a:t>. Although analytically unproven, confinement is widely believed to be true because it explains the consistent failure of </a:t>
            </a:r>
            <a:r>
              <a:rPr lang="en-US" dirty="0" smtClean="0">
                <a:hlinkClick r:id="rId7" tooltip="Free quark"/>
              </a:rPr>
              <a:t>free quark</a:t>
            </a:r>
            <a:r>
              <a:rPr lang="en-US" dirty="0" smtClean="0"/>
              <a:t> searches, and it is easy to demonstrate in </a:t>
            </a:r>
            <a:r>
              <a:rPr lang="en-US" dirty="0" smtClean="0">
                <a:hlinkClick r:id="rId8" tooltip="Lattice QCD"/>
              </a:rPr>
              <a:t>lattice QCD</a:t>
            </a:r>
            <a:r>
              <a:rPr lang="en-US" dirty="0" smtClean="0"/>
              <a:t>.</a:t>
            </a:r>
          </a:p>
          <a:p>
            <a:r>
              <a:rPr lang="en-US" b="1" dirty="0" smtClean="0">
                <a:hlinkClick r:id="rId9" tooltip="Asymptotic freedom"/>
              </a:rPr>
              <a:t>Asymptotic freedom</a:t>
            </a:r>
            <a:r>
              <a:rPr lang="en-US" dirty="0" smtClean="0"/>
              <a:t>, which means that in very high-energy reactions, quarks and gluons interact very weakly creating a </a:t>
            </a:r>
            <a:r>
              <a:rPr lang="en-US" dirty="0" smtClean="0">
                <a:hlinkClick r:id="rId10" tooltip="Quark–gluon plasma"/>
              </a:rPr>
              <a:t>quark–gluon plasma</a:t>
            </a:r>
            <a:r>
              <a:rPr lang="en-US" dirty="0" smtClean="0"/>
              <a:t>. This prediction of QCD was first discovered in the early 1970s by </a:t>
            </a:r>
            <a:r>
              <a:rPr lang="en-US" dirty="0" smtClean="0">
                <a:hlinkClick r:id="rId11" tooltip="David Politzer"/>
              </a:rPr>
              <a:t>David </a:t>
            </a:r>
            <a:r>
              <a:rPr lang="en-US" dirty="0" err="1" smtClean="0">
                <a:hlinkClick r:id="rId11" tooltip="David Politzer"/>
              </a:rPr>
              <a:t>Politzer</a:t>
            </a:r>
            <a:r>
              <a:rPr lang="en-US" dirty="0" smtClean="0"/>
              <a:t> and by </a:t>
            </a:r>
            <a:r>
              <a:rPr lang="en-US" dirty="0" smtClean="0">
                <a:hlinkClick r:id="rId12" tooltip="Frank Wilczek"/>
              </a:rPr>
              <a:t>Frank </a:t>
            </a:r>
            <a:r>
              <a:rPr lang="en-US" dirty="0" err="1" smtClean="0">
                <a:hlinkClick r:id="rId12" tooltip="Frank Wilczek"/>
              </a:rPr>
              <a:t>Wilczek</a:t>
            </a:r>
            <a:r>
              <a:rPr lang="en-US" dirty="0" smtClean="0"/>
              <a:t> and </a:t>
            </a:r>
            <a:r>
              <a:rPr lang="en-US" dirty="0" smtClean="0">
                <a:hlinkClick r:id="rId13" tooltip="David Gross"/>
              </a:rPr>
              <a:t>David Gross</a:t>
            </a:r>
            <a:r>
              <a:rPr lang="en-US" dirty="0" smtClean="0"/>
              <a:t>. For this work they were awarded the 2004 </a:t>
            </a:r>
            <a:r>
              <a:rPr lang="en-US" dirty="0" smtClean="0">
                <a:hlinkClick r:id="rId14" tooltip="Nobel Prize in Physics"/>
              </a:rPr>
              <a:t>Nobel Prize in Physics</a:t>
            </a:r>
            <a:r>
              <a:rPr lang="en-US" dirty="0" smtClean="0"/>
              <a:t>.</a:t>
            </a:r>
          </a:p>
        </p:txBody>
      </p:sp>
    </p:spTree>
    <p:extLst>
      <p:ext uri="{BB962C8B-B14F-4D97-AF65-F5344CB8AC3E}">
        <p14:creationId xmlns:p14="http://schemas.microsoft.com/office/powerpoint/2010/main" val="2803614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Quantum </a:t>
            </a:r>
            <a:r>
              <a:rPr lang="en-US" sz="3500" b="1" dirty="0" err="1" smtClean="0"/>
              <a:t>chromodynamics</a:t>
            </a:r>
            <a:r>
              <a:rPr lang="en-US" sz="3500" b="1" dirty="0" smtClean="0"/>
              <a:t> (continued)</a:t>
            </a:r>
            <a:endParaRPr lang="en-US" sz="3500" dirty="0"/>
          </a:p>
        </p:txBody>
      </p:sp>
      <p:sp>
        <p:nvSpPr>
          <p:cNvPr id="3" name="Content Placeholder 2"/>
          <p:cNvSpPr>
            <a:spLocks noGrp="1"/>
          </p:cNvSpPr>
          <p:nvPr>
            <p:ph idx="1"/>
          </p:nvPr>
        </p:nvSpPr>
        <p:spPr/>
        <p:txBody>
          <a:bodyPr/>
          <a:lstStyle/>
          <a:p>
            <a:pPr marL="0" indent="0">
              <a:buNone/>
            </a:pPr>
            <a:r>
              <a:rPr lang="en-US" dirty="0" smtClean="0"/>
              <a:t>The phase transition temperature between these two properties has been measured by the ALICE experiment to be around 160 MeV. Below this temperature, confinement is dominant, while above it, asymptotic freedom becomes dominant.</a:t>
            </a:r>
          </a:p>
        </p:txBody>
      </p:sp>
    </p:spTree>
    <p:extLst>
      <p:ext uri="{BB962C8B-B14F-4D97-AF65-F5344CB8AC3E}">
        <p14:creationId xmlns:p14="http://schemas.microsoft.com/office/powerpoint/2010/main" val="157332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 Basics of quantum physics</a:t>
            </a:r>
            <a:endParaRPr lang="en-US" dirty="0"/>
          </a:p>
        </p:txBody>
      </p:sp>
    </p:spTree>
    <p:extLst>
      <p:ext uri="{BB962C8B-B14F-4D97-AF65-F5344CB8AC3E}">
        <p14:creationId xmlns:p14="http://schemas.microsoft.com/office/powerpoint/2010/main" val="31794620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Electroweak interaction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Particle physics"/>
              </a:rPr>
              <a:t>particle physics</a:t>
            </a:r>
            <a:r>
              <a:rPr lang="en-US" dirty="0" smtClean="0"/>
              <a:t>, the </a:t>
            </a:r>
            <a:r>
              <a:rPr lang="en-US" b="1" dirty="0" smtClean="0"/>
              <a:t>electroweak interaction</a:t>
            </a:r>
            <a:r>
              <a:rPr lang="en-US" dirty="0" smtClean="0"/>
              <a:t> is the </a:t>
            </a:r>
            <a:r>
              <a:rPr lang="en-US" dirty="0" smtClean="0">
                <a:hlinkClick r:id="rId3" tooltip="Unified field theory"/>
              </a:rPr>
              <a:t>unified description</a:t>
            </a:r>
            <a:r>
              <a:rPr lang="en-US" dirty="0" smtClean="0"/>
              <a:t> of two of the four known </a:t>
            </a:r>
            <a:r>
              <a:rPr lang="en-US" dirty="0" smtClean="0">
                <a:hlinkClick r:id="rId4" tooltip="Fundamental interaction"/>
              </a:rPr>
              <a:t>fundamental interactions</a:t>
            </a:r>
            <a:r>
              <a:rPr lang="en-US" dirty="0" smtClean="0"/>
              <a:t> of nature: </a:t>
            </a:r>
            <a:r>
              <a:rPr lang="en-US" dirty="0" smtClean="0">
                <a:hlinkClick r:id="rId5" tooltip="Electromagnetism"/>
              </a:rPr>
              <a:t>electromagnetism</a:t>
            </a:r>
            <a:r>
              <a:rPr lang="en-US" dirty="0" smtClean="0"/>
              <a:t> and the </a:t>
            </a:r>
            <a:r>
              <a:rPr lang="en-US" dirty="0" smtClean="0">
                <a:hlinkClick r:id="rId6" tooltip="Weak interaction"/>
              </a:rPr>
              <a:t>weak interaction</a:t>
            </a:r>
            <a:r>
              <a:rPr lang="en-US" dirty="0" smtClean="0"/>
              <a:t>. Although these two forces appear very different at everyday low energies, the theory models them as two different aspects of the same force. Above the </a:t>
            </a:r>
            <a:r>
              <a:rPr lang="en-US" dirty="0" smtClean="0">
                <a:hlinkClick r:id="rId7" tooltip="Electroweak scale"/>
              </a:rPr>
              <a:t>unification energy</a:t>
            </a:r>
            <a:r>
              <a:rPr lang="en-US" dirty="0" smtClean="0"/>
              <a:t>, on the order of 100 </a:t>
            </a:r>
            <a:r>
              <a:rPr lang="en-US" dirty="0" err="1" smtClean="0">
                <a:hlinkClick r:id="rId8" tooltip="GeV"/>
              </a:rPr>
              <a:t>GeV</a:t>
            </a:r>
            <a:r>
              <a:rPr lang="en-US" dirty="0" smtClean="0"/>
              <a:t>, they would merge into a single </a:t>
            </a:r>
            <a:r>
              <a:rPr lang="en-US" b="1" dirty="0" smtClean="0"/>
              <a:t>electroweak force</a:t>
            </a:r>
            <a:r>
              <a:rPr lang="en-US" dirty="0" smtClean="0"/>
              <a:t>. Thus if the universe is hot enough (approximately 10</a:t>
            </a:r>
            <a:r>
              <a:rPr lang="en-US" baseline="30000" dirty="0" smtClean="0"/>
              <a:t>15</a:t>
            </a:r>
            <a:r>
              <a:rPr lang="en-US" dirty="0" smtClean="0"/>
              <a:t> </a:t>
            </a:r>
            <a:r>
              <a:rPr lang="en-US" dirty="0" smtClean="0">
                <a:hlinkClick r:id="rId9" tooltip="Kelvin"/>
              </a:rPr>
              <a:t>K</a:t>
            </a:r>
            <a:r>
              <a:rPr lang="en-US" dirty="0" smtClean="0"/>
              <a:t>, a temperature exceeded until shortly after the </a:t>
            </a:r>
            <a:r>
              <a:rPr lang="en-US" dirty="0" smtClean="0">
                <a:hlinkClick r:id="rId10" tooltip="Big Bang"/>
              </a:rPr>
              <a:t>Big Bang</a:t>
            </a:r>
            <a:r>
              <a:rPr lang="en-US" dirty="0" smtClean="0"/>
              <a:t>) then the electromagnetic force and weak force merge into a combined electroweak force. During the </a:t>
            </a:r>
            <a:r>
              <a:rPr lang="en-US" dirty="0" smtClean="0">
                <a:hlinkClick r:id="rId11" tooltip="Electroweak epoch"/>
              </a:rPr>
              <a:t>electroweak epoch</a:t>
            </a:r>
            <a:r>
              <a:rPr lang="en-US" dirty="0" smtClean="0"/>
              <a:t>, the electroweak force separated from the </a:t>
            </a:r>
            <a:r>
              <a:rPr lang="en-US" dirty="0" smtClean="0">
                <a:hlinkClick r:id="rId12" tooltip="Strong force"/>
              </a:rPr>
              <a:t>strong force</a:t>
            </a:r>
            <a:r>
              <a:rPr lang="en-US" dirty="0" smtClean="0"/>
              <a:t>. During the </a:t>
            </a:r>
            <a:r>
              <a:rPr lang="en-US" dirty="0" smtClean="0">
                <a:hlinkClick r:id="rId13" tooltip="Quark epoch"/>
              </a:rPr>
              <a:t>quark epoch</a:t>
            </a:r>
            <a:r>
              <a:rPr lang="en-US" dirty="0" smtClean="0"/>
              <a:t>, the electroweak force split into the electromagnetic and </a:t>
            </a:r>
            <a:r>
              <a:rPr lang="en-US" dirty="0" smtClean="0">
                <a:hlinkClick r:id="rId14" tooltip="Weak force"/>
              </a:rPr>
              <a:t>weak force</a:t>
            </a:r>
            <a:r>
              <a:rPr lang="en-US" dirty="0" smtClean="0"/>
              <a:t>.</a:t>
            </a:r>
          </a:p>
        </p:txBody>
      </p:sp>
    </p:spTree>
    <p:extLst>
      <p:ext uri="{BB962C8B-B14F-4D97-AF65-F5344CB8AC3E}">
        <p14:creationId xmlns:p14="http://schemas.microsoft.com/office/powerpoint/2010/main" val="25179219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Electroweak interaction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For contributions to the unification of the weak and electromagnetic interaction between </a:t>
            </a:r>
            <a:r>
              <a:rPr lang="en-US" dirty="0" smtClean="0">
                <a:hlinkClick r:id="rId2" tooltip="Elementary particle"/>
              </a:rPr>
              <a:t>elementary particles</a:t>
            </a:r>
            <a:r>
              <a:rPr lang="en-US" dirty="0" smtClean="0"/>
              <a:t>, </a:t>
            </a:r>
            <a:r>
              <a:rPr lang="en-US" dirty="0" err="1" smtClean="0">
                <a:hlinkClick r:id="rId3" tooltip="Abdus Salam"/>
              </a:rPr>
              <a:t>Abdus</a:t>
            </a:r>
            <a:r>
              <a:rPr lang="en-US" dirty="0" smtClean="0">
                <a:hlinkClick r:id="rId3" tooltip="Abdus Salam"/>
              </a:rPr>
              <a:t> Salam</a:t>
            </a:r>
            <a:r>
              <a:rPr lang="en-US" dirty="0" smtClean="0"/>
              <a:t>, </a:t>
            </a:r>
            <a:r>
              <a:rPr lang="en-US" dirty="0" smtClean="0">
                <a:hlinkClick r:id="rId4" tooltip="Sheldon Lee Glashow"/>
              </a:rPr>
              <a:t>Sheldon Glashow</a:t>
            </a:r>
            <a:r>
              <a:rPr lang="en-US" dirty="0" smtClean="0"/>
              <a:t> and </a:t>
            </a:r>
            <a:r>
              <a:rPr lang="en-US" dirty="0" smtClean="0">
                <a:hlinkClick r:id="rId5" tooltip="Steven Weinberg"/>
              </a:rPr>
              <a:t>Steven Weinberg</a:t>
            </a:r>
            <a:r>
              <a:rPr lang="en-US" dirty="0" smtClean="0"/>
              <a:t> were awarded the </a:t>
            </a:r>
            <a:r>
              <a:rPr lang="en-US" dirty="0" smtClean="0">
                <a:hlinkClick r:id="rId6" tooltip="Nobel Prize in Physics"/>
              </a:rPr>
              <a:t>Nobel Prize in Physics</a:t>
            </a:r>
            <a:r>
              <a:rPr lang="en-US" dirty="0" smtClean="0"/>
              <a:t> in 1979. The existence of the electroweak interactions was experimentally established in two stages, the first being the discovery of </a:t>
            </a:r>
            <a:r>
              <a:rPr lang="en-US" dirty="0" smtClean="0">
                <a:hlinkClick r:id="rId7" tooltip="Neutral current"/>
              </a:rPr>
              <a:t>neutral currents</a:t>
            </a:r>
            <a:r>
              <a:rPr lang="en-US" dirty="0" smtClean="0"/>
              <a:t> in neutrino scattering by the </a:t>
            </a:r>
            <a:r>
              <a:rPr lang="en-US" dirty="0" err="1" smtClean="0">
                <a:hlinkClick r:id="rId8" tooltip="Gargamelle"/>
              </a:rPr>
              <a:t>Gargamelle</a:t>
            </a:r>
            <a:r>
              <a:rPr lang="en-US" dirty="0" smtClean="0"/>
              <a:t> collaboration in 1973, and the second in 1983 by the </a:t>
            </a:r>
            <a:r>
              <a:rPr lang="en-US" dirty="0" smtClean="0">
                <a:hlinkClick r:id="rId9" tooltip="UA1"/>
              </a:rPr>
              <a:t>UA1</a:t>
            </a:r>
            <a:r>
              <a:rPr lang="en-US" dirty="0" smtClean="0"/>
              <a:t> and the </a:t>
            </a:r>
            <a:r>
              <a:rPr lang="en-US" dirty="0" smtClean="0">
                <a:hlinkClick r:id="rId10" tooltip="UA2"/>
              </a:rPr>
              <a:t>UA2</a:t>
            </a:r>
            <a:r>
              <a:rPr lang="en-US" dirty="0" smtClean="0"/>
              <a:t> collaborations that involved the discovery of the </a:t>
            </a:r>
            <a:r>
              <a:rPr lang="en-US" dirty="0" smtClean="0">
                <a:hlinkClick r:id="rId11" tooltip="W and Z bosons"/>
              </a:rPr>
              <a:t>W and Z</a:t>
            </a:r>
            <a:r>
              <a:rPr lang="en-US" dirty="0" smtClean="0"/>
              <a:t> </a:t>
            </a:r>
            <a:r>
              <a:rPr lang="en-US" dirty="0" smtClean="0">
                <a:hlinkClick r:id="rId12" tooltip="Gauge boson"/>
              </a:rPr>
              <a:t>gauge bosons</a:t>
            </a:r>
            <a:r>
              <a:rPr lang="en-US" dirty="0" smtClean="0"/>
              <a:t> in proton–antiproton collisions at the converted </a:t>
            </a:r>
            <a:r>
              <a:rPr lang="en-US" dirty="0" smtClean="0">
                <a:hlinkClick r:id="rId13" tooltip="Super Proton Synchrotron"/>
              </a:rPr>
              <a:t>Super Proton Synchrotron</a:t>
            </a:r>
            <a:r>
              <a:rPr lang="en-US" dirty="0" smtClean="0"/>
              <a:t>. In 1999, </a:t>
            </a:r>
            <a:r>
              <a:rPr lang="en-US" dirty="0" err="1" smtClean="0">
                <a:hlinkClick r:id="rId14" tooltip="Gerardus 't Hooft"/>
              </a:rPr>
              <a:t>Gerardus</a:t>
            </a:r>
            <a:r>
              <a:rPr lang="en-US" dirty="0" smtClean="0">
                <a:hlinkClick r:id="rId14" tooltip="Gerardus 't Hooft"/>
              </a:rPr>
              <a:t> 't </a:t>
            </a:r>
            <a:r>
              <a:rPr lang="en-US" dirty="0" err="1" smtClean="0">
                <a:hlinkClick r:id="rId14" tooltip="Gerardus 't Hooft"/>
              </a:rPr>
              <a:t>Hooft</a:t>
            </a:r>
            <a:r>
              <a:rPr lang="en-US" dirty="0" smtClean="0"/>
              <a:t> and </a:t>
            </a:r>
            <a:r>
              <a:rPr lang="en-US" dirty="0" err="1" smtClean="0">
                <a:hlinkClick r:id="rId15" tooltip="Martinus Veltman"/>
              </a:rPr>
              <a:t>Martinus</a:t>
            </a:r>
            <a:r>
              <a:rPr lang="en-US" dirty="0" smtClean="0">
                <a:hlinkClick r:id="rId15" tooltip="Martinus Veltman"/>
              </a:rPr>
              <a:t> </a:t>
            </a:r>
            <a:r>
              <a:rPr lang="en-US" dirty="0" err="1" smtClean="0">
                <a:hlinkClick r:id="rId15" tooltip="Martinus Veltman"/>
              </a:rPr>
              <a:t>Veltman</a:t>
            </a:r>
            <a:r>
              <a:rPr lang="en-US" dirty="0" smtClean="0"/>
              <a:t> were awarded the Nobel prize for showing that the electroweak theory is </a:t>
            </a:r>
            <a:r>
              <a:rPr lang="en-US" dirty="0" err="1" smtClean="0">
                <a:hlinkClick r:id="rId16" tooltip="Renormalizable"/>
              </a:rPr>
              <a:t>renormalizable</a:t>
            </a:r>
            <a:r>
              <a:rPr lang="en-US" dirty="0" smtClean="0"/>
              <a:t>.</a:t>
            </a:r>
            <a:endParaRPr lang="en-US" dirty="0"/>
          </a:p>
        </p:txBody>
      </p:sp>
    </p:spTree>
    <p:extLst>
      <p:ext uri="{BB962C8B-B14F-4D97-AF65-F5344CB8AC3E}">
        <p14:creationId xmlns:p14="http://schemas.microsoft.com/office/powerpoint/2010/main" val="2388706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Higgs boson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smtClean="0"/>
              <a:t>Higgs boson</a:t>
            </a:r>
            <a:r>
              <a:rPr lang="en-US" dirty="0" smtClean="0"/>
              <a:t> or </a:t>
            </a:r>
            <a:r>
              <a:rPr lang="en-US" b="1" dirty="0" smtClean="0"/>
              <a:t>Higgs particle</a:t>
            </a:r>
            <a:r>
              <a:rPr lang="en-US" dirty="0" smtClean="0"/>
              <a:t> is an </a:t>
            </a:r>
            <a:r>
              <a:rPr lang="en-US" dirty="0" smtClean="0">
                <a:hlinkClick r:id="rId2" tooltip="Elementary particle"/>
              </a:rPr>
              <a:t>elementary particle</a:t>
            </a:r>
            <a:r>
              <a:rPr lang="en-US" dirty="0" smtClean="0"/>
              <a:t> in the </a:t>
            </a:r>
            <a:r>
              <a:rPr lang="en-US" dirty="0" smtClean="0">
                <a:hlinkClick r:id="rId3" tooltip="Standard Model"/>
              </a:rPr>
              <a:t>Standard Model</a:t>
            </a:r>
            <a:r>
              <a:rPr lang="en-US" dirty="0" smtClean="0"/>
              <a:t> of </a:t>
            </a:r>
            <a:r>
              <a:rPr lang="en-US" dirty="0" smtClean="0">
                <a:hlinkClick r:id="rId4" tooltip="Particle physics"/>
              </a:rPr>
              <a:t>particle physics</a:t>
            </a:r>
            <a:r>
              <a:rPr lang="en-US" dirty="0" smtClean="0"/>
              <a:t>. Its main relevance is that it is the smallest possible excitation of the </a:t>
            </a:r>
            <a:r>
              <a:rPr lang="en-US" b="1" dirty="0" smtClean="0"/>
              <a:t>Higgs field</a:t>
            </a:r>
            <a:r>
              <a:rPr lang="en-US" dirty="0" smtClean="0"/>
              <a:t> – a </a:t>
            </a:r>
            <a:r>
              <a:rPr lang="en-US" dirty="0" smtClean="0">
                <a:hlinkClick r:id="rId5" tooltip="Field (physics)"/>
              </a:rPr>
              <a:t>field</a:t>
            </a:r>
            <a:r>
              <a:rPr lang="en-US" dirty="0" smtClean="0"/>
              <a:t> that unlike the more familiar </a:t>
            </a:r>
            <a:r>
              <a:rPr lang="en-US" dirty="0" smtClean="0">
                <a:hlinkClick r:id="rId6" tooltip="Electromagnetic field"/>
              </a:rPr>
              <a:t>electromagnetic field</a:t>
            </a:r>
            <a:r>
              <a:rPr lang="en-US" dirty="0" smtClean="0"/>
              <a:t> cannot be "turned off", but instead takes a non-zero constant value almost everywhere. The presence of this field explains </a:t>
            </a:r>
            <a:r>
              <a:rPr lang="en-US" dirty="0" smtClean="0">
                <a:hlinkClick r:id="rId7" tooltip="Mass generation"/>
              </a:rPr>
              <a:t>why some fundamental particles have mass</a:t>
            </a:r>
            <a:r>
              <a:rPr lang="en-US" dirty="0" smtClean="0"/>
              <a:t> while the </a:t>
            </a:r>
            <a:r>
              <a:rPr lang="en-US" dirty="0" smtClean="0">
                <a:hlinkClick r:id="rId8" tooltip="Symmetry (physics)"/>
              </a:rPr>
              <a:t>symmetries</a:t>
            </a:r>
            <a:r>
              <a:rPr lang="en-US" dirty="0" smtClean="0"/>
              <a:t> controlling their interactions should require them to be massless, and why the </a:t>
            </a:r>
            <a:r>
              <a:rPr lang="en-US" dirty="0" smtClean="0">
                <a:hlinkClick r:id="rId9" tooltip="Weak force"/>
              </a:rPr>
              <a:t>weak force</a:t>
            </a:r>
            <a:r>
              <a:rPr lang="en-US" dirty="0" smtClean="0"/>
              <a:t> has a much shorter range than the </a:t>
            </a:r>
            <a:r>
              <a:rPr lang="en-US" dirty="0" smtClean="0">
                <a:hlinkClick r:id="rId10" tooltip="Electromagnetic force"/>
              </a:rPr>
              <a:t>electromagnetic force</a:t>
            </a:r>
            <a:r>
              <a:rPr lang="en-US" dirty="0" smtClean="0"/>
              <a:t>.</a:t>
            </a:r>
          </a:p>
        </p:txBody>
      </p:sp>
    </p:spTree>
    <p:extLst>
      <p:ext uri="{BB962C8B-B14F-4D97-AF65-F5344CB8AC3E}">
        <p14:creationId xmlns:p14="http://schemas.microsoft.com/office/powerpoint/2010/main" val="21595367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Higgs boson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Despite being present everywhere, the existence of the Higgs field has been very hard to confirm, because it is extremely hard to create excitations (i.e. Higgs particles). The search for this </a:t>
            </a:r>
            <a:r>
              <a:rPr lang="en-US" dirty="0" smtClean="0">
                <a:hlinkClick r:id="rId2" tooltip="Search for the Higgs boson"/>
              </a:rPr>
              <a:t>elusive particle</a:t>
            </a:r>
            <a:r>
              <a:rPr lang="en-US" dirty="0" smtClean="0"/>
              <a:t> has taken more than 40 years and led to the construction of one of the world's most </a:t>
            </a:r>
            <a:r>
              <a:rPr lang="en-US" dirty="0" smtClean="0">
                <a:hlinkClick r:id="rId3" tooltip="List of megaprojects"/>
              </a:rPr>
              <a:t>expensive and complex experimental facilities</a:t>
            </a:r>
            <a:r>
              <a:rPr lang="en-US" dirty="0" smtClean="0"/>
              <a:t> to date, </a:t>
            </a:r>
            <a:r>
              <a:rPr lang="en-US" dirty="0" smtClean="0">
                <a:hlinkClick r:id="rId4" tooltip="European Organisation for Nuclear Research"/>
              </a:rPr>
              <a:t>CERN</a:t>
            </a:r>
            <a:r>
              <a:rPr lang="en-US" dirty="0" smtClean="0"/>
              <a:t>'s </a:t>
            </a:r>
            <a:r>
              <a:rPr lang="en-US" dirty="0" smtClean="0">
                <a:hlinkClick r:id="rId5" tooltip="Large Hadron Collider"/>
              </a:rPr>
              <a:t>Large Hadron Collider</a:t>
            </a:r>
            <a:r>
              <a:rPr lang="en-US" dirty="0" smtClean="0"/>
              <a:t>,</a:t>
            </a:r>
            <a:r>
              <a:rPr lang="en-US" baseline="30000" dirty="0" smtClean="0">
                <a:hlinkClick r:id="rId6"/>
              </a:rPr>
              <a:t>[8]</a:t>
            </a:r>
            <a:r>
              <a:rPr lang="en-US" dirty="0" smtClean="0"/>
              <a:t> able to create Higgs bosons and other particles for observation and study. On 4 July 2012, the discovery of a new particle with a mass between 125 and 127 </a:t>
            </a:r>
            <a:r>
              <a:rPr lang="en-US" dirty="0" err="1" smtClean="0">
                <a:hlinkClick r:id="rId7" tooltip="Electronvolt"/>
              </a:rPr>
              <a:t>GeV</a:t>
            </a:r>
            <a:r>
              <a:rPr lang="en-US" dirty="0" smtClean="0">
                <a:hlinkClick r:id="rId7" tooltip="Electronvolt"/>
              </a:rPr>
              <a:t>/</a:t>
            </a:r>
            <a:r>
              <a:rPr lang="en-US" i="1" dirty="0" smtClean="0">
                <a:hlinkClick r:id="rId7" tooltip="Electronvolt"/>
              </a:rPr>
              <a:t>c</a:t>
            </a:r>
            <a:r>
              <a:rPr lang="en-US" baseline="30000" dirty="0" smtClean="0">
                <a:hlinkClick r:id="rId7" tooltip="Electronvolt"/>
              </a:rPr>
              <a:t>2</a:t>
            </a:r>
            <a:r>
              <a:rPr lang="en-US" dirty="0" smtClean="0"/>
              <a:t> was announced; physicists suspected that it was the Higgs boson. By March 2013, the particle had been proven to behave, interact and decay in many of the ways predicted by the Standard Model, and was also tentatively confirmed to have positive </a:t>
            </a:r>
            <a:r>
              <a:rPr lang="en-US" dirty="0" smtClean="0">
                <a:hlinkClick r:id="rId8" tooltip="Parity (physics)"/>
              </a:rPr>
              <a:t>parity</a:t>
            </a:r>
            <a:r>
              <a:rPr lang="en-US" dirty="0" smtClean="0"/>
              <a:t> and zero </a:t>
            </a:r>
            <a:r>
              <a:rPr lang="en-US" dirty="0" smtClean="0">
                <a:hlinkClick r:id="rId9" tooltip="Spin (physics)"/>
              </a:rPr>
              <a:t>spin</a:t>
            </a:r>
            <a:r>
              <a:rPr lang="en-US" dirty="0" smtClean="0"/>
              <a:t>, two fundamental attributes of a Higgs boson. This appears to be the first elementary </a:t>
            </a:r>
            <a:r>
              <a:rPr lang="en-US" dirty="0" smtClean="0">
                <a:hlinkClick r:id="rId10" tooltip="Scalar boson"/>
              </a:rPr>
              <a:t>scalar particle</a:t>
            </a:r>
            <a:r>
              <a:rPr lang="en-US" dirty="0" smtClean="0"/>
              <a:t> discovered in nature. More data is needed to know if the discovered particle exactly matches the predictions of the Standard Model, or whether, as predicted by some theories, multiple Higgs bosons exist.</a:t>
            </a:r>
          </a:p>
        </p:txBody>
      </p:sp>
    </p:spTree>
    <p:extLst>
      <p:ext uri="{BB962C8B-B14F-4D97-AF65-F5344CB8AC3E}">
        <p14:creationId xmlns:p14="http://schemas.microsoft.com/office/powerpoint/2010/main" val="10637617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Higgs boson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Higgs boson is named after </a:t>
            </a:r>
            <a:r>
              <a:rPr lang="en-US" dirty="0" smtClean="0">
                <a:hlinkClick r:id="rId2" tooltip="Peter Higgs"/>
              </a:rPr>
              <a:t>Peter Higgs</a:t>
            </a:r>
            <a:r>
              <a:rPr lang="en-US" dirty="0" smtClean="0"/>
              <a:t>, one of </a:t>
            </a:r>
            <a:r>
              <a:rPr lang="en-US" dirty="0" smtClean="0">
                <a:hlinkClick r:id="rId3" tooltip="1964 PRL symmetry breaking papers"/>
              </a:rPr>
              <a:t>six physicists who, in 1964</a:t>
            </a:r>
            <a:r>
              <a:rPr lang="en-US" dirty="0" smtClean="0"/>
              <a:t>, proposed </a:t>
            </a:r>
            <a:r>
              <a:rPr lang="en-US" dirty="0" smtClean="0">
                <a:hlinkClick r:id="rId4" tooltip="Higgs mechanism"/>
              </a:rPr>
              <a:t>the mechanism</a:t>
            </a:r>
            <a:r>
              <a:rPr lang="en-US" dirty="0" smtClean="0"/>
              <a:t> that suggested the existence of such a particle. Although Higgs's name has come to be associated with this theory, several researchers between about 1960 and 1972 each independently developed different parts of it. In mainstream media the Higgs boson has often been called the "God particle", from </a:t>
            </a:r>
            <a:r>
              <a:rPr lang="en-US" dirty="0" smtClean="0">
                <a:hlinkClick r:id="rId5" tooltip="The God Particle: If the Universe Is the Answer, What Is the Question?"/>
              </a:rPr>
              <a:t>a 1993 book on the topic</a:t>
            </a:r>
            <a:r>
              <a:rPr lang="en-US" dirty="0" smtClean="0"/>
              <a:t>; the nickname is strongly disliked by many physicists, including Higgs, who regard it as inappropriate </a:t>
            </a:r>
            <a:r>
              <a:rPr lang="en-US" dirty="0" smtClean="0">
                <a:hlinkClick r:id="rId6" tooltip="Sensationalism"/>
              </a:rPr>
              <a:t>sensationalism</a:t>
            </a:r>
            <a:r>
              <a:rPr lang="en-US" dirty="0" smtClean="0"/>
              <a:t>. On December 10, 2013 two of the original researchers, Peter Higgs and </a:t>
            </a:r>
            <a:r>
              <a:rPr lang="en-US" dirty="0" smtClean="0">
                <a:hlinkClick r:id="rId7" tooltip="François Englert"/>
              </a:rPr>
              <a:t>François </a:t>
            </a:r>
            <a:r>
              <a:rPr lang="en-US" dirty="0" err="1" smtClean="0">
                <a:hlinkClick r:id="rId7" tooltip="François Englert"/>
              </a:rPr>
              <a:t>Englert</a:t>
            </a:r>
            <a:r>
              <a:rPr lang="en-US" dirty="0" smtClean="0"/>
              <a:t>, were awarded the </a:t>
            </a:r>
            <a:r>
              <a:rPr lang="en-US" dirty="0" smtClean="0">
                <a:hlinkClick r:id="rId8" tooltip="Nobel Prize in Physics"/>
              </a:rPr>
              <a:t>Nobel Prize in Physics</a:t>
            </a:r>
            <a:r>
              <a:rPr lang="en-US" dirty="0" smtClean="0"/>
              <a:t> for their work and prediction. </a:t>
            </a:r>
            <a:r>
              <a:rPr lang="en-US" dirty="0" err="1" smtClean="0"/>
              <a:t>Englert's</a:t>
            </a:r>
            <a:r>
              <a:rPr lang="en-US" dirty="0" smtClean="0"/>
              <a:t> co-researcher </a:t>
            </a:r>
            <a:r>
              <a:rPr lang="en-US" dirty="0" smtClean="0">
                <a:hlinkClick r:id="rId9" tooltip="Robert Brout"/>
              </a:rPr>
              <a:t>Robert </a:t>
            </a:r>
            <a:r>
              <a:rPr lang="en-US" dirty="0" err="1" smtClean="0">
                <a:hlinkClick r:id="rId9" tooltip="Robert Brout"/>
              </a:rPr>
              <a:t>Brout</a:t>
            </a:r>
            <a:r>
              <a:rPr lang="en-US" dirty="0" smtClean="0"/>
              <a:t> had died in 2011 and the </a:t>
            </a:r>
            <a:r>
              <a:rPr lang="en-US" dirty="0" smtClean="0">
                <a:hlinkClick r:id="rId10" tooltip="Nobel Prize"/>
              </a:rPr>
              <a:t>Nobel Prize is not ordinarily given posthumously</a:t>
            </a:r>
            <a:r>
              <a:rPr lang="en-US" dirty="0" smtClean="0"/>
              <a:t>.</a:t>
            </a:r>
          </a:p>
        </p:txBody>
      </p:sp>
    </p:spTree>
    <p:extLst>
      <p:ext uri="{BB962C8B-B14F-4D97-AF65-F5344CB8AC3E}">
        <p14:creationId xmlns:p14="http://schemas.microsoft.com/office/powerpoint/2010/main" val="14222749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Higgs boson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 the Standard Model, the Higgs particle is a </a:t>
            </a:r>
            <a:r>
              <a:rPr lang="en-US" dirty="0" smtClean="0">
                <a:hlinkClick r:id="rId2" tooltip="Boson"/>
              </a:rPr>
              <a:t>boson</a:t>
            </a:r>
            <a:r>
              <a:rPr lang="en-US" dirty="0" smtClean="0"/>
              <a:t> with no </a:t>
            </a:r>
            <a:r>
              <a:rPr lang="en-US" dirty="0" smtClean="0">
                <a:hlinkClick r:id="rId3" tooltip="Spin (physics)"/>
              </a:rPr>
              <a:t>spin</a:t>
            </a:r>
            <a:r>
              <a:rPr lang="en-US" dirty="0" smtClean="0"/>
              <a:t>, </a:t>
            </a:r>
            <a:r>
              <a:rPr lang="en-US" dirty="0" smtClean="0">
                <a:hlinkClick r:id="rId4" tooltip="Electric charge"/>
              </a:rPr>
              <a:t>electric charge</a:t>
            </a:r>
            <a:r>
              <a:rPr lang="en-US" dirty="0" smtClean="0"/>
              <a:t>, or </a:t>
            </a:r>
            <a:r>
              <a:rPr lang="en-US" dirty="0" err="1" smtClean="0">
                <a:hlinkClick r:id="rId5" tooltip="Color charge"/>
              </a:rPr>
              <a:t>colour</a:t>
            </a:r>
            <a:r>
              <a:rPr lang="en-US" dirty="0" smtClean="0">
                <a:hlinkClick r:id="rId5" tooltip="Color charge"/>
              </a:rPr>
              <a:t> charge</a:t>
            </a:r>
            <a:r>
              <a:rPr lang="en-US" dirty="0" smtClean="0"/>
              <a:t>. It is also very unstable, </a:t>
            </a:r>
            <a:r>
              <a:rPr lang="en-US" dirty="0" smtClean="0">
                <a:hlinkClick r:id="rId6" tooltip="Particle decay"/>
              </a:rPr>
              <a:t>decaying</a:t>
            </a:r>
            <a:r>
              <a:rPr lang="en-US" dirty="0" smtClean="0"/>
              <a:t> into other particles almost immediately. It is a </a:t>
            </a:r>
            <a:r>
              <a:rPr lang="en-US" dirty="0" smtClean="0">
                <a:hlinkClick r:id="rId7" tooltip="Excited state"/>
              </a:rPr>
              <a:t>quantum excitation</a:t>
            </a:r>
            <a:r>
              <a:rPr lang="en-US" dirty="0" smtClean="0"/>
              <a:t> of one of the four components of the Higgs field. The latter constitutes a </a:t>
            </a:r>
            <a:r>
              <a:rPr lang="en-US" dirty="0" smtClean="0">
                <a:hlinkClick r:id="rId8" tooltip="Scalar field"/>
              </a:rPr>
              <a:t>scalar</a:t>
            </a:r>
            <a:r>
              <a:rPr lang="en-US" dirty="0" smtClean="0"/>
              <a:t> </a:t>
            </a:r>
            <a:r>
              <a:rPr lang="en-US" dirty="0" smtClean="0">
                <a:hlinkClick r:id="rId9" tooltip="Field (physics)"/>
              </a:rPr>
              <a:t>field</a:t>
            </a:r>
            <a:r>
              <a:rPr lang="en-US" dirty="0" smtClean="0"/>
              <a:t>, with two neutral and two electrically charged components, and forms a complex </a:t>
            </a:r>
            <a:r>
              <a:rPr lang="en-US" dirty="0" smtClean="0">
                <a:hlinkClick r:id="rId10" tooltip="Doublet (physics)"/>
              </a:rPr>
              <a:t>doublet</a:t>
            </a:r>
            <a:r>
              <a:rPr lang="en-US" dirty="0" smtClean="0"/>
              <a:t> of the </a:t>
            </a:r>
            <a:r>
              <a:rPr lang="en-US" dirty="0" smtClean="0">
                <a:hlinkClick r:id="rId11" tooltip="Weak isospin"/>
              </a:rPr>
              <a:t>weak </a:t>
            </a:r>
            <a:r>
              <a:rPr lang="en-US" dirty="0" err="1" smtClean="0">
                <a:hlinkClick r:id="rId11" tooltip="Weak isospin"/>
              </a:rPr>
              <a:t>isospin</a:t>
            </a:r>
            <a:r>
              <a:rPr lang="en-US" dirty="0" smtClean="0"/>
              <a:t> </a:t>
            </a:r>
            <a:r>
              <a:rPr lang="en-US" dirty="0" smtClean="0">
                <a:hlinkClick r:id="rId12" tooltip="SU(2)"/>
              </a:rPr>
              <a:t>SU(2)</a:t>
            </a:r>
            <a:r>
              <a:rPr lang="en-US" dirty="0" smtClean="0"/>
              <a:t> symmetry. The field has a "</a:t>
            </a:r>
            <a:r>
              <a:rPr lang="en-US" dirty="0" smtClean="0">
                <a:hlinkClick r:id="rId13" tooltip="Mexican hat potential"/>
              </a:rPr>
              <a:t>Mexican hat</a:t>
            </a:r>
            <a:r>
              <a:rPr lang="en-US" dirty="0" smtClean="0"/>
              <a:t>" shaped potential with nonzero strength everywhere (including otherwise empty space), which in its </a:t>
            </a:r>
            <a:r>
              <a:rPr lang="en-US" dirty="0" smtClean="0">
                <a:hlinkClick r:id="rId14" tooltip="Vacuum state"/>
              </a:rPr>
              <a:t>vacuum state</a:t>
            </a:r>
            <a:r>
              <a:rPr lang="en-US" dirty="0" smtClean="0"/>
              <a:t> breaks the weak </a:t>
            </a:r>
            <a:r>
              <a:rPr lang="en-US" dirty="0" err="1" smtClean="0"/>
              <a:t>isospin</a:t>
            </a:r>
            <a:r>
              <a:rPr lang="en-US" dirty="0" smtClean="0"/>
              <a:t> symmetry of the electroweak interaction. When this happens, three components of the Higgs field are "absorbed" by the SU(2) and U(1) </a:t>
            </a:r>
            <a:r>
              <a:rPr lang="en-US" dirty="0" smtClean="0">
                <a:hlinkClick r:id="rId15" tooltip="Gauge boson"/>
              </a:rPr>
              <a:t>gauge bosons</a:t>
            </a:r>
            <a:r>
              <a:rPr lang="en-US" dirty="0" smtClean="0"/>
              <a:t> (the "</a:t>
            </a:r>
            <a:r>
              <a:rPr lang="en-US" dirty="0" smtClean="0">
                <a:hlinkClick r:id="rId16" tooltip="Higgs mechanism"/>
              </a:rPr>
              <a:t>Higgs mechanism</a:t>
            </a:r>
            <a:r>
              <a:rPr lang="en-US" dirty="0" smtClean="0"/>
              <a:t>") to become the longitudinal components of the </a:t>
            </a:r>
            <a:r>
              <a:rPr lang="en-US" dirty="0" smtClean="0">
                <a:hlinkClick r:id="rId17" tooltip="Mass generation"/>
              </a:rPr>
              <a:t>now-massive</a:t>
            </a:r>
            <a:r>
              <a:rPr lang="en-US" dirty="0" smtClean="0"/>
              <a:t> </a:t>
            </a:r>
            <a:r>
              <a:rPr lang="en-US" dirty="0" smtClean="0">
                <a:hlinkClick r:id="rId18" tooltip="W and Z bosons"/>
              </a:rPr>
              <a:t>W and Z bosons</a:t>
            </a:r>
            <a:r>
              <a:rPr lang="en-US" dirty="0" smtClean="0"/>
              <a:t> of the </a:t>
            </a:r>
            <a:r>
              <a:rPr lang="en-US" dirty="0" smtClean="0">
                <a:hlinkClick r:id="rId19" tooltip="Weak force"/>
              </a:rPr>
              <a:t>weak force</a:t>
            </a:r>
            <a:r>
              <a:rPr lang="en-US" dirty="0" smtClean="0"/>
              <a:t>. The remaining electrically neutral component separately couples to other particles known as </a:t>
            </a:r>
            <a:r>
              <a:rPr lang="en-US" dirty="0" smtClean="0">
                <a:hlinkClick r:id="rId20" tooltip="Fermion"/>
              </a:rPr>
              <a:t>fermions</a:t>
            </a:r>
            <a:r>
              <a:rPr lang="en-US" dirty="0" smtClean="0"/>
              <a:t> (via </a:t>
            </a:r>
            <a:r>
              <a:rPr lang="en-US" dirty="0" smtClean="0">
                <a:hlinkClick r:id="rId21" tooltip="Yukawa coupling"/>
              </a:rPr>
              <a:t>Yukawa couplings</a:t>
            </a:r>
            <a:r>
              <a:rPr lang="en-US" dirty="0" smtClean="0"/>
              <a:t>), causing these to </a:t>
            </a:r>
            <a:r>
              <a:rPr lang="en-US" dirty="0" smtClean="0">
                <a:hlinkClick r:id="rId17" tooltip="Mass generation"/>
              </a:rPr>
              <a:t>acquire mass</a:t>
            </a:r>
            <a:r>
              <a:rPr lang="en-US" dirty="0" smtClean="0"/>
              <a:t> as well. Some versions of the theory predict more than one kind of Higgs fields and bosons. Alternative </a:t>
            </a:r>
            <a:r>
              <a:rPr lang="en-US" dirty="0" smtClean="0">
                <a:hlinkClick r:id="rId22" tooltip="Higgsless model"/>
              </a:rPr>
              <a:t>"</a:t>
            </a:r>
            <a:r>
              <a:rPr lang="en-US" dirty="0" err="1" smtClean="0">
                <a:hlinkClick r:id="rId22" tooltip="Higgsless model"/>
              </a:rPr>
              <a:t>Higgsless</a:t>
            </a:r>
            <a:r>
              <a:rPr lang="en-US" dirty="0" smtClean="0">
                <a:hlinkClick r:id="rId22" tooltip="Higgsless model"/>
              </a:rPr>
              <a:t>" models</a:t>
            </a:r>
            <a:r>
              <a:rPr lang="en-US" dirty="0" smtClean="0"/>
              <a:t> would have been considered if the Higgs boson was not discovered.</a:t>
            </a:r>
          </a:p>
        </p:txBody>
      </p:sp>
    </p:spTree>
    <p:extLst>
      <p:ext uri="{BB962C8B-B14F-4D97-AF65-F5344CB8AC3E}">
        <p14:creationId xmlns:p14="http://schemas.microsoft.com/office/powerpoint/2010/main" val="5466457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Yang–Mills </a:t>
            </a:r>
            <a:r>
              <a:rPr lang="en-US" b="1" dirty="0" smtClean="0"/>
              <a:t>theory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Yang–Mills theory</a:t>
            </a:r>
            <a:r>
              <a:rPr lang="en-US" dirty="0"/>
              <a:t> is a </a:t>
            </a:r>
            <a:r>
              <a:rPr lang="en-US" dirty="0">
                <a:hlinkClick r:id="rId2" tooltip="Gauge theory"/>
              </a:rPr>
              <a:t>gauge theory</a:t>
            </a:r>
            <a:r>
              <a:rPr lang="en-US" dirty="0"/>
              <a:t> based on the </a:t>
            </a:r>
            <a:r>
              <a:rPr lang="en-US" dirty="0">
                <a:hlinkClick r:id="rId3" tooltip="Special unitary group"/>
              </a:rPr>
              <a:t>SU(</a:t>
            </a:r>
            <a:r>
              <a:rPr lang="en-US" i="1" dirty="0">
                <a:hlinkClick r:id="rId3" tooltip="Special unitary group"/>
              </a:rPr>
              <a:t>N</a:t>
            </a:r>
            <a:r>
              <a:rPr lang="en-US" dirty="0">
                <a:hlinkClick r:id="rId3" tooltip="Special unitary group"/>
              </a:rPr>
              <a:t>) group</a:t>
            </a:r>
            <a:r>
              <a:rPr lang="en-US" dirty="0"/>
              <a:t>, or more generally any compact, </a:t>
            </a:r>
            <a:r>
              <a:rPr lang="en-US" dirty="0">
                <a:hlinkClick r:id="rId4" tooltip="Semisimple lie algebra"/>
              </a:rPr>
              <a:t>semi-simple Lie group</a:t>
            </a:r>
            <a:r>
              <a:rPr lang="en-US" dirty="0"/>
              <a:t>. Yang–Mills theory seeks to describe the behavior of elementary particles using these non-</a:t>
            </a:r>
            <a:r>
              <a:rPr lang="en-US" dirty="0" err="1"/>
              <a:t>Abelian</a:t>
            </a:r>
            <a:r>
              <a:rPr lang="en-US" dirty="0"/>
              <a:t> Lie groups and is at the core of the unification of the electromagnetic and weak forces (i.e. U(1) × SU(2)) as well as </a:t>
            </a:r>
            <a:r>
              <a:rPr lang="en-US" dirty="0">
                <a:hlinkClick r:id="rId5" tooltip="Quantum chromodynamics"/>
              </a:rPr>
              <a:t>quantum </a:t>
            </a:r>
            <a:r>
              <a:rPr lang="en-US" dirty="0" err="1">
                <a:hlinkClick r:id="rId5" tooltip="Quantum chromodynamics"/>
              </a:rPr>
              <a:t>chromodynamics</a:t>
            </a:r>
            <a:r>
              <a:rPr lang="en-US" dirty="0"/>
              <a:t>, the theory of the strong force (based on SU(3)). Thus it forms the basis of our understanding of particle physics, the </a:t>
            </a:r>
            <a:r>
              <a:rPr lang="en-US" dirty="0">
                <a:hlinkClick r:id="rId6" tooltip="Standard Model"/>
              </a:rPr>
              <a:t>Standard Model</a:t>
            </a:r>
            <a:r>
              <a:rPr lang="en-US" dirty="0"/>
              <a:t>.</a:t>
            </a:r>
          </a:p>
        </p:txBody>
      </p:sp>
    </p:spTree>
    <p:extLst>
      <p:ext uri="{BB962C8B-B14F-4D97-AF65-F5344CB8AC3E}">
        <p14:creationId xmlns:p14="http://schemas.microsoft.com/office/powerpoint/2010/main" val="15516803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Yang–Mills–Higgs </a:t>
            </a:r>
            <a:r>
              <a:rPr lang="en-US" b="1" dirty="0" smtClean="0"/>
              <a:t>equations</a:t>
            </a:r>
            <a:endParaRPr lang="en-US" dirty="0"/>
          </a:p>
        </p:txBody>
      </p:sp>
      <p:sp>
        <p:nvSpPr>
          <p:cNvPr id="3" name="Content Placeholder 2"/>
          <p:cNvSpPr>
            <a:spLocks noGrp="1"/>
          </p:cNvSpPr>
          <p:nvPr>
            <p:ph idx="1"/>
          </p:nvPr>
        </p:nvSpPr>
        <p:spPr/>
        <p:txBody>
          <a:bodyPr/>
          <a:lstStyle/>
          <a:p>
            <a:pPr marL="0" indent="0">
              <a:buNone/>
            </a:pPr>
            <a:r>
              <a:rPr lang="en-US" dirty="0"/>
              <a:t>In mathematics, the </a:t>
            </a:r>
            <a:r>
              <a:rPr lang="en-US" b="1" dirty="0"/>
              <a:t>Yang–Mills–Higgs equations</a:t>
            </a:r>
            <a:r>
              <a:rPr lang="en-US" dirty="0"/>
              <a:t> are a set of </a:t>
            </a:r>
            <a:r>
              <a:rPr lang="en-US" dirty="0">
                <a:hlinkClick r:id="rId2" tooltip="Non-linear partial differential equation"/>
              </a:rPr>
              <a:t>non-linear partial differential equations</a:t>
            </a:r>
            <a:r>
              <a:rPr lang="en-US" dirty="0"/>
              <a:t> for a </a:t>
            </a:r>
            <a:r>
              <a:rPr lang="en-US" dirty="0">
                <a:hlinkClick r:id="rId3" tooltip="Yang–Mills field"/>
              </a:rPr>
              <a:t>Yang–Mills field</a:t>
            </a:r>
            <a:r>
              <a:rPr lang="en-US" dirty="0"/>
              <a:t>, given by a connection, and a </a:t>
            </a:r>
            <a:r>
              <a:rPr lang="en-US" dirty="0">
                <a:hlinkClick r:id="rId4" tooltip="Higgs field"/>
              </a:rPr>
              <a:t>Higgs field</a:t>
            </a:r>
            <a:r>
              <a:rPr lang="en-US" dirty="0"/>
              <a:t>, given by a section of a </a:t>
            </a:r>
            <a:r>
              <a:rPr lang="en-US" dirty="0">
                <a:hlinkClick r:id="rId5" tooltip="Vector bundle"/>
              </a:rPr>
              <a:t>vector bundle</a:t>
            </a:r>
            <a:r>
              <a:rPr lang="en-US" dirty="0"/>
              <a:t>.</a:t>
            </a:r>
          </a:p>
        </p:txBody>
      </p:sp>
    </p:spTree>
    <p:extLst>
      <p:ext uri="{BB962C8B-B14F-4D97-AF65-F5344CB8AC3E}">
        <p14:creationId xmlns:p14="http://schemas.microsoft.com/office/powerpoint/2010/main" val="7131864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Klein–Gordon </a:t>
            </a:r>
            <a:r>
              <a:rPr lang="en-US" b="1" dirty="0" smtClean="0"/>
              <a:t>equation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a:t>
            </a:r>
            <a:r>
              <a:rPr lang="en-US" b="1" dirty="0"/>
              <a:t>Klein–Gordon equation</a:t>
            </a:r>
            <a:r>
              <a:rPr lang="en-US" dirty="0"/>
              <a:t> (</a:t>
            </a:r>
            <a:r>
              <a:rPr lang="en-US" b="1" dirty="0"/>
              <a:t>Klein–</a:t>
            </a:r>
            <a:r>
              <a:rPr lang="en-US" b="1" dirty="0" err="1"/>
              <a:t>Fock</a:t>
            </a:r>
            <a:r>
              <a:rPr lang="en-US" b="1" dirty="0"/>
              <a:t>–Gordon equation</a:t>
            </a:r>
            <a:r>
              <a:rPr lang="en-US" dirty="0"/>
              <a:t> or sometimes </a:t>
            </a:r>
            <a:r>
              <a:rPr lang="en-US" b="1" dirty="0"/>
              <a:t>Klein–Gordon–</a:t>
            </a:r>
            <a:r>
              <a:rPr lang="en-US" b="1" dirty="0" err="1"/>
              <a:t>Fock</a:t>
            </a:r>
            <a:r>
              <a:rPr lang="en-US" b="1" dirty="0"/>
              <a:t> equation</a:t>
            </a:r>
            <a:r>
              <a:rPr lang="en-US" dirty="0"/>
              <a:t>) is a </a:t>
            </a:r>
            <a:r>
              <a:rPr lang="en-US" dirty="0">
                <a:hlinkClick r:id="rId2" tooltip="Special relativity"/>
              </a:rPr>
              <a:t>relativistic</a:t>
            </a:r>
            <a:r>
              <a:rPr lang="en-US" dirty="0"/>
              <a:t> version of the </a:t>
            </a:r>
            <a:r>
              <a:rPr lang="en-US" dirty="0">
                <a:hlinkClick r:id="rId3" tooltip="Schrödinger equation"/>
              </a:rPr>
              <a:t>Schrödinger equation</a:t>
            </a:r>
            <a:r>
              <a:rPr lang="en-US" dirty="0"/>
              <a:t>.</a:t>
            </a:r>
          </a:p>
          <a:p>
            <a:pPr marL="0" indent="0">
              <a:buNone/>
            </a:pPr>
            <a:r>
              <a:rPr lang="en-US" dirty="0"/>
              <a:t>Its solutions include a </a:t>
            </a:r>
            <a:r>
              <a:rPr lang="en-US" dirty="0">
                <a:hlinkClick r:id="rId4" tooltip="Quantum field theory"/>
              </a:rPr>
              <a:t>quantum scalar or </a:t>
            </a:r>
            <a:r>
              <a:rPr lang="en-US" dirty="0" err="1">
                <a:hlinkClick r:id="rId4" tooltip="Quantum field theory"/>
              </a:rPr>
              <a:t>pseudoscalar</a:t>
            </a:r>
            <a:r>
              <a:rPr lang="en-US" dirty="0">
                <a:hlinkClick r:id="rId4" tooltip="Quantum field theory"/>
              </a:rPr>
              <a:t> field</a:t>
            </a:r>
            <a:r>
              <a:rPr lang="en-US" dirty="0"/>
              <a:t>, a field whose quanta are </a:t>
            </a:r>
            <a:r>
              <a:rPr lang="en-US" dirty="0" err="1"/>
              <a:t>spinless</a:t>
            </a:r>
            <a:r>
              <a:rPr lang="en-US" dirty="0"/>
              <a:t> particles. It cannot be straightforwardly interpreted as a </a:t>
            </a:r>
            <a:r>
              <a:rPr lang="en-US" dirty="0">
                <a:hlinkClick r:id="rId3" tooltip="Schrödinger equation"/>
              </a:rPr>
              <a:t>Schrödinger equation</a:t>
            </a:r>
            <a:r>
              <a:rPr lang="en-US" dirty="0"/>
              <a:t> for a quantum state, because it is second order in time and because it does not admit a positive definite conserved probability density. Still, with the appropriate </a:t>
            </a:r>
            <a:r>
              <a:rPr lang="en-US" dirty="0">
                <a:hlinkClick r:id="rId5" tooltip="Feynman–Stueckelberg interpretation"/>
              </a:rPr>
              <a:t>interpretation</a:t>
            </a:r>
            <a:r>
              <a:rPr lang="en-US" dirty="0"/>
              <a:t>, it does describe the quantum amplitude for finding a point particle in various places, the relativistic </a:t>
            </a:r>
            <a:r>
              <a:rPr lang="en-US" dirty="0" err="1"/>
              <a:t>wavefunction</a:t>
            </a:r>
            <a:r>
              <a:rPr lang="en-US" dirty="0"/>
              <a:t>, but the particle propagates both forwards and backwards in time. Any solution to the </a:t>
            </a:r>
            <a:r>
              <a:rPr lang="en-US" dirty="0">
                <a:hlinkClick r:id="rId6" tooltip="Dirac equation"/>
              </a:rPr>
              <a:t>Dirac equation</a:t>
            </a:r>
            <a:r>
              <a:rPr lang="en-US" dirty="0"/>
              <a:t> is automatically a solution to the Klein–Gordon equation, but the converse is not true</a:t>
            </a:r>
            <a:r>
              <a:rPr lang="en-US" dirty="0" smtClean="0"/>
              <a:t>.</a:t>
            </a:r>
            <a:endParaRPr lang="en-US" dirty="0"/>
          </a:p>
        </p:txBody>
      </p:sp>
    </p:spTree>
    <p:extLst>
      <p:ext uri="{BB962C8B-B14F-4D97-AF65-F5344CB8AC3E}">
        <p14:creationId xmlns:p14="http://schemas.microsoft.com/office/powerpoint/2010/main" val="254047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Grand Unified Theory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b="1" dirty="0" smtClean="0"/>
              <a:t>Grand Unified Theory</a:t>
            </a:r>
            <a:r>
              <a:rPr lang="en-US" dirty="0" smtClean="0"/>
              <a:t> (</a:t>
            </a:r>
            <a:r>
              <a:rPr lang="en-US" b="1" dirty="0" smtClean="0"/>
              <a:t>GUT</a:t>
            </a:r>
            <a:r>
              <a:rPr lang="en-US" dirty="0" smtClean="0"/>
              <a:t>) is a model in </a:t>
            </a:r>
            <a:r>
              <a:rPr lang="en-US" dirty="0" smtClean="0">
                <a:hlinkClick r:id="rId2" tooltip="Particle physics"/>
              </a:rPr>
              <a:t>particle physics</a:t>
            </a:r>
            <a:r>
              <a:rPr lang="en-US" dirty="0" smtClean="0"/>
              <a:t> in which at high energy, the three </a:t>
            </a:r>
            <a:r>
              <a:rPr lang="en-US" dirty="0" smtClean="0">
                <a:hlinkClick r:id="rId3" tooltip="Gauge theory"/>
              </a:rPr>
              <a:t>gauge interactions</a:t>
            </a:r>
            <a:r>
              <a:rPr lang="en-US" dirty="0" smtClean="0"/>
              <a:t> of the </a:t>
            </a:r>
            <a:r>
              <a:rPr lang="en-US" dirty="0" smtClean="0">
                <a:hlinkClick r:id="rId4" tooltip="Standard Model"/>
              </a:rPr>
              <a:t>Standard Model</a:t>
            </a:r>
            <a:r>
              <a:rPr lang="en-US" dirty="0" smtClean="0"/>
              <a:t> which define the </a:t>
            </a:r>
            <a:r>
              <a:rPr lang="en-US" dirty="0" smtClean="0">
                <a:hlinkClick r:id="rId5" tooltip="Electromagnetism"/>
              </a:rPr>
              <a:t>electromagnetic</a:t>
            </a:r>
            <a:r>
              <a:rPr lang="en-US" dirty="0" smtClean="0"/>
              <a:t>, </a:t>
            </a:r>
            <a:r>
              <a:rPr lang="en-US" dirty="0" smtClean="0">
                <a:hlinkClick r:id="rId6" tooltip="Weak interaction"/>
              </a:rPr>
              <a:t>weak</a:t>
            </a:r>
            <a:r>
              <a:rPr lang="en-US" dirty="0" smtClean="0"/>
              <a:t>, and </a:t>
            </a:r>
            <a:r>
              <a:rPr lang="en-US" dirty="0" smtClean="0">
                <a:hlinkClick r:id="rId7" tooltip="Strong interaction"/>
              </a:rPr>
              <a:t>strong</a:t>
            </a:r>
            <a:r>
              <a:rPr lang="en-US" dirty="0" smtClean="0"/>
              <a:t> </a:t>
            </a:r>
            <a:r>
              <a:rPr lang="en-US" dirty="0" smtClean="0">
                <a:hlinkClick r:id="rId8" tooltip="Fundamental interaction"/>
              </a:rPr>
              <a:t>interactions</a:t>
            </a:r>
            <a:r>
              <a:rPr lang="en-US" dirty="0" smtClean="0"/>
              <a:t> or forces, are merged into one single force. This unified interaction is characterized by one larger </a:t>
            </a:r>
            <a:r>
              <a:rPr lang="en-US" dirty="0" smtClean="0">
                <a:hlinkClick r:id="rId3" tooltip="Gauge theory"/>
              </a:rPr>
              <a:t>gauge symmetry</a:t>
            </a:r>
            <a:r>
              <a:rPr lang="en-US" dirty="0" smtClean="0"/>
              <a:t> and thus several force carriers, but one unified </a:t>
            </a:r>
            <a:r>
              <a:rPr lang="en-US" dirty="0" smtClean="0">
                <a:hlinkClick r:id="rId9" tooltip="Coupling constant"/>
              </a:rPr>
              <a:t>coupling constant</a:t>
            </a:r>
            <a:r>
              <a:rPr lang="en-US" dirty="0" smtClean="0"/>
              <a:t>. If Grand Unification is realized in nature, there is the possibility of a </a:t>
            </a:r>
            <a:r>
              <a:rPr lang="en-US" dirty="0" smtClean="0">
                <a:hlinkClick r:id="rId10" tooltip="Grand unification epoch"/>
              </a:rPr>
              <a:t>grand unification epoch</a:t>
            </a:r>
            <a:r>
              <a:rPr lang="en-US" dirty="0" smtClean="0"/>
              <a:t> in the early universe in which the fundamental forces are not yet distinct.</a:t>
            </a:r>
          </a:p>
        </p:txBody>
      </p:sp>
    </p:spTree>
    <p:extLst>
      <p:ext uri="{BB962C8B-B14F-4D97-AF65-F5344CB8AC3E}">
        <p14:creationId xmlns:p14="http://schemas.microsoft.com/office/powerpoint/2010/main" val="2485705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a:t>
            </a:r>
            <a:r>
              <a:rPr lang="en-US" dirty="0"/>
              <a:t>Quantum Mechanics of Atoms</a:t>
            </a:r>
          </a:p>
        </p:txBody>
      </p:sp>
    </p:spTree>
    <p:extLst>
      <p:ext uri="{BB962C8B-B14F-4D97-AF65-F5344CB8AC3E}">
        <p14:creationId xmlns:p14="http://schemas.microsoft.com/office/powerpoint/2010/main" val="23146788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Grand Unified Theory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Models that do not unify all interactions using one </a:t>
            </a:r>
            <a:r>
              <a:rPr lang="en-US" dirty="0" smtClean="0">
                <a:hlinkClick r:id="rId2" tooltip="Simple group"/>
              </a:rPr>
              <a:t>simple Lie group</a:t>
            </a:r>
            <a:r>
              <a:rPr lang="en-US" dirty="0" smtClean="0"/>
              <a:t> as the gauge symmetry, but do so using </a:t>
            </a:r>
            <a:r>
              <a:rPr lang="en-US" dirty="0" err="1" smtClean="0">
                <a:hlinkClick r:id="rId3" tooltip="Semisimple group"/>
              </a:rPr>
              <a:t>semisimple</a:t>
            </a:r>
            <a:r>
              <a:rPr lang="en-US" dirty="0" smtClean="0">
                <a:hlinkClick r:id="rId3" tooltip="Semisimple group"/>
              </a:rPr>
              <a:t> groups</a:t>
            </a:r>
            <a:r>
              <a:rPr lang="en-US" dirty="0" smtClean="0"/>
              <a:t>, can exhibit similar properties and are sometimes referred to as Grand Unified Theories as well.</a:t>
            </a:r>
          </a:p>
        </p:txBody>
      </p:sp>
    </p:spTree>
    <p:extLst>
      <p:ext uri="{BB962C8B-B14F-4D97-AF65-F5344CB8AC3E}">
        <p14:creationId xmlns:p14="http://schemas.microsoft.com/office/powerpoint/2010/main" val="338319798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Grand Unified Theory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Unifying </a:t>
            </a:r>
            <a:r>
              <a:rPr lang="en-US" dirty="0" smtClean="0">
                <a:hlinkClick r:id="rId2" tooltip="Gravity"/>
              </a:rPr>
              <a:t>gravity</a:t>
            </a:r>
            <a:r>
              <a:rPr lang="en-US" dirty="0" smtClean="0"/>
              <a:t> with the other three interactions would provide a </a:t>
            </a:r>
            <a:r>
              <a:rPr lang="en-US" dirty="0" smtClean="0">
                <a:hlinkClick r:id="rId3" tooltip="Theory of everything"/>
              </a:rPr>
              <a:t>theory of everything</a:t>
            </a:r>
            <a:r>
              <a:rPr lang="en-US" dirty="0" smtClean="0"/>
              <a:t> (TOE), rather than a GUT. Nevertheless, GUTs are often seen as an intermediate step towards a TOE.</a:t>
            </a:r>
          </a:p>
        </p:txBody>
      </p:sp>
    </p:spTree>
    <p:extLst>
      <p:ext uri="{BB962C8B-B14F-4D97-AF65-F5344CB8AC3E}">
        <p14:creationId xmlns:p14="http://schemas.microsoft.com/office/powerpoint/2010/main" val="36250741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Grand Unified Theory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Because their masses are predicted to be just a few orders of magnitude below the </a:t>
            </a:r>
            <a:r>
              <a:rPr lang="en-US" dirty="0" smtClean="0">
                <a:hlinkClick r:id="rId2" tooltip="Planck scale"/>
              </a:rPr>
              <a:t>Planck scale</a:t>
            </a:r>
            <a:r>
              <a:rPr lang="en-US" dirty="0" smtClean="0"/>
              <a:t>, at the </a:t>
            </a:r>
            <a:r>
              <a:rPr lang="en-US" dirty="0" smtClean="0">
                <a:hlinkClick r:id="rId3" tooltip="GUT scale"/>
              </a:rPr>
              <a:t>GUT scale</a:t>
            </a:r>
            <a:r>
              <a:rPr lang="en-US" dirty="0" smtClean="0"/>
              <a:t>, well beyond the reach of foreseen particle colliders experiments, novel particles predicted by GUT models cannot be observed directly. Instead, effects of grand unification might be detected through indirect observations such as </a:t>
            </a:r>
            <a:r>
              <a:rPr lang="en-US" dirty="0" smtClean="0">
                <a:hlinkClick r:id="rId4" tooltip="Proton decay"/>
              </a:rPr>
              <a:t>proton decay</a:t>
            </a:r>
            <a:r>
              <a:rPr lang="en-US" dirty="0" smtClean="0"/>
              <a:t>, electric dipole moments of elementary particles, or the properties of </a:t>
            </a:r>
            <a:r>
              <a:rPr lang="en-US" dirty="0" smtClean="0">
                <a:hlinkClick r:id="rId5" tooltip="Neutrino"/>
              </a:rPr>
              <a:t>neutrinos</a:t>
            </a:r>
            <a:r>
              <a:rPr lang="en-US" dirty="0" smtClean="0"/>
              <a:t>.</a:t>
            </a:r>
            <a:r>
              <a:rPr lang="en-US" baseline="30000" dirty="0" smtClean="0">
                <a:hlinkClick r:id="rId6"/>
              </a:rPr>
              <a:t>[1]</a:t>
            </a:r>
            <a:r>
              <a:rPr lang="en-US" dirty="0" smtClean="0"/>
              <a:t> Some grand unified theories predict the existence of </a:t>
            </a:r>
            <a:r>
              <a:rPr lang="en-US" dirty="0" smtClean="0">
                <a:hlinkClick r:id="rId7" tooltip="Magnetic monopoles"/>
              </a:rPr>
              <a:t>magnetic monopoles</a:t>
            </a:r>
            <a:r>
              <a:rPr lang="en-US" dirty="0" smtClean="0"/>
              <a:t>.</a:t>
            </a:r>
          </a:p>
        </p:txBody>
      </p:sp>
    </p:spTree>
    <p:extLst>
      <p:ext uri="{BB962C8B-B14F-4D97-AF65-F5344CB8AC3E}">
        <p14:creationId xmlns:p14="http://schemas.microsoft.com/office/powerpoint/2010/main" val="9927872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Grand Unified Theory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 of 2012, all GUT models which aim to be completely realistic are quite complicated, even compared to the Standard Model, because they need to introduce additional fields and interactions, or even additional dimensions of space. The main reason for this complexity lies in the difficulty of reproducing the observed fermion masses and mixing angles. Due to this difficulty, and due to the lack of any observed effect of grand unification so far, there is no generally accepted GUT model.</a:t>
            </a:r>
          </a:p>
        </p:txBody>
      </p:sp>
    </p:spTree>
    <p:extLst>
      <p:ext uri="{BB962C8B-B14F-4D97-AF65-F5344CB8AC3E}">
        <p14:creationId xmlns:p14="http://schemas.microsoft.com/office/powerpoint/2010/main" val="851903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marL="0" indent="0">
                  <a:buNone/>
                </a:pPr>
                <a:r>
                  <a:rPr lang="en-US" dirty="0" smtClean="0"/>
                  <a:t>7. High resolution with electrons: What is the wavelength and hence the expected resolution, for a beam of 1.3 </a:t>
                </a:r>
                <a:r>
                  <a:rPr lang="en-US" dirty="0" err="1"/>
                  <a:t>GeV</a:t>
                </a:r>
                <a:r>
                  <a:rPr lang="en-US" dirty="0"/>
                  <a:t> electrons</a:t>
                </a:r>
                <a:r>
                  <a:rPr lang="en-US" dirty="0" smtClean="0"/>
                  <a:t>?</a:t>
                </a:r>
              </a:p>
              <a:p>
                <a:pPr marL="0" indent="0">
                  <a:buNone/>
                </a:pPr>
                <a:endParaRPr lang="en-US" dirty="0" smtClean="0"/>
              </a:p>
              <a:p>
                <a:pPr marL="0" indent="0">
                  <a:buNone/>
                </a:pPr>
                <a:r>
                  <a:rPr lang="en-US" dirty="0"/>
                  <a:t>Approach</a:t>
                </a:r>
                <a:r>
                  <a:rPr lang="en-US" dirty="0" smtClean="0"/>
                  <a:t>:</a:t>
                </a:r>
              </a:p>
              <a:p>
                <a:pPr marL="0" indent="0">
                  <a:buNone/>
                </a:pPr>
                <a:r>
                  <a:rPr lang="en-US" dirty="0"/>
                  <a:t>Rest mass energy of the electron = 0.5 MeV/c</a:t>
                </a:r>
                <a:r>
                  <a:rPr lang="en-US" baseline="30000" dirty="0"/>
                  <a:t>2</a:t>
                </a:r>
                <a:r>
                  <a:rPr lang="en-US" dirty="0"/>
                  <a:t>, thus, we can ignore the term (m</a:t>
                </a:r>
                <a:r>
                  <a:rPr lang="en-US" baseline="-25000" dirty="0"/>
                  <a:t>0</a:t>
                </a:r>
                <a:r>
                  <a:rPr lang="en-US" dirty="0"/>
                  <a:t>c</a:t>
                </a:r>
                <a:r>
                  <a:rPr lang="en-US" baseline="30000" dirty="0"/>
                  <a:t>2</a:t>
                </a:r>
                <a:r>
                  <a:rPr lang="en-US" dirty="0"/>
                  <a:t>)</a:t>
                </a:r>
                <a:r>
                  <a:rPr lang="en-US" baseline="30000" dirty="0"/>
                  <a:t>2</a:t>
                </a:r>
                <a:r>
                  <a:rPr lang="en-US" dirty="0"/>
                  <a:t> in the equation E</a:t>
                </a:r>
                <a:r>
                  <a:rPr lang="en-US" baseline="30000" dirty="0"/>
                  <a:t>2</a:t>
                </a:r>
                <a:r>
                  <a:rPr lang="en-US" dirty="0"/>
                  <a:t> = p</a:t>
                </a:r>
                <a:r>
                  <a:rPr lang="en-US" baseline="30000" dirty="0"/>
                  <a:t>2</a:t>
                </a:r>
                <a:r>
                  <a:rPr lang="en-US" dirty="0"/>
                  <a:t>c</a:t>
                </a:r>
                <a:r>
                  <a:rPr lang="en-US" baseline="30000" dirty="0"/>
                  <a:t>2</a:t>
                </a:r>
                <a:r>
                  <a:rPr lang="en-US" dirty="0"/>
                  <a:t> + (m</a:t>
                </a:r>
                <a:r>
                  <a:rPr lang="en-US" baseline="-25000" dirty="0"/>
                  <a:t>0</a:t>
                </a:r>
                <a:r>
                  <a:rPr lang="en-US" dirty="0"/>
                  <a:t>c</a:t>
                </a:r>
                <a:r>
                  <a:rPr lang="en-US" baseline="30000" dirty="0"/>
                  <a:t>2</a:t>
                </a:r>
                <a:r>
                  <a:rPr lang="en-US" dirty="0"/>
                  <a:t>)</a:t>
                </a:r>
                <a:r>
                  <a:rPr lang="en-US" baseline="30000" dirty="0"/>
                  <a:t>2</a:t>
                </a:r>
                <a:r>
                  <a:rPr lang="en-US" dirty="0"/>
                  <a:t>.</a:t>
                </a:r>
              </a:p>
              <a:p>
                <a:pPr marL="0" indent="0">
                  <a:buNone/>
                </a:pPr>
                <a:r>
                  <a:rPr lang="en-US" dirty="0" smtClean="0"/>
                  <a:t>λ</a:t>
                </a:r>
                <a14:m>
                  <m:oMath xmlns:m="http://schemas.openxmlformats.org/officeDocument/2006/math">
                    <m:r>
                      <a:rPr lang="en-US" i="1">
                        <a:latin typeface="Cambria Math"/>
                      </a:rPr>
                      <m:t>=</m:t>
                    </m:r>
                    <m:f>
                      <m:fPr>
                        <m:ctrlPr>
                          <a:rPr lang="en-US" i="1">
                            <a:latin typeface="Cambria Math"/>
                          </a:rPr>
                        </m:ctrlPr>
                      </m:fPr>
                      <m:num>
                        <m:r>
                          <a:rPr lang="en-US" i="1">
                            <a:latin typeface="Cambria Math"/>
                          </a:rPr>
                          <m:t>h𝑐</m:t>
                        </m:r>
                      </m:num>
                      <m:den>
                        <m:r>
                          <a:rPr lang="en-US" i="1">
                            <a:latin typeface="Cambria Math"/>
                          </a:rPr>
                          <m:t>𝐸</m:t>
                        </m:r>
                      </m:den>
                    </m:f>
                  </m:oMath>
                </a14:m>
                <a:endParaRPr lang="en-US" dirty="0"/>
              </a:p>
              <a:p>
                <a:pPr marL="0" indent="0">
                  <a:buNone/>
                </a:pPr>
                <a:endParaRPr lang="en-US" dirty="0" smtClean="0"/>
              </a:p>
              <a:p>
                <a:pPr marL="0" indent="0">
                  <a:buNone/>
                </a:pPr>
                <a:endParaRPr lang="en-US" dirty="0">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2695" r="-370"/>
                </a:stretch>
              </a:blipFill>
            </p:spPr>
            <p:txBody>
              <a:bodyPr/>
              <a:lstStyle/>
              <a:p>
                <a:r>
                  <a:rPr lang="en-US">
                    <a:noFill/>
                  </a:rPr>
                  <a:t> </a:t>
                </a:r>
              </a:p>
            </p:txBody>
          </p:sp>
        </mc:Fallback>
      </mc:AlternateContent>
    </p:spTree>
    <p:extLst>
      <p:ext uri="{BB962C8B-B14F-4D97-AF65-F5344CB8AC3E}">
        <p14:creationId xmlns:p14="http://schemas.microsoft.com/office/powerpoint/2010/main" val="36283305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buNone/>
                </a:pPr>
                <a:r>
                  <a:rPr lang="en-US" dirty="0"/>
                  <a:t>8. What is the wavelength of a proton with KE = 1 </a:t>
                </a:r>
                <a:r>
                  <a:rPr lang="en-US" dirty="0" err="1"/>
                  <a:t>TeV</a:t>
                </a:r>
                <a:r>
                  <a:rPr lang="en-US" dirty="0" smtClean="0"/>
                  <a:t>?</a:t>
                </a:r>
              </a:p>
              <a:p>
                <a:pPr marL="0" indent="0">
                  <a:buNone/>
                </a:pPr>
                <a:endParaRPr lang="en-US" dirty="0" smtClean="0"/>
              </a:p>
              <a:p>
                <a:pPr marL="0" indent="0">
                  <a:buNone/>
                </a:pPr>
                <a:r>
                  <a:rPr lang="en-US" dirty="0" smtClean="0"/>
                  <a:t>Approach:</a:t>
                </a:r>
                <a:endParaRPr lang="en-US" dirty="0"/>
              </a:p>
              <a:p>
                <a:pPr marL="0" indent="0">
                  <a:buNone/>
                </a:pPr>
                <a:r>
                  <a:rPr lang="en-US" dirty="0"/>
                  <a:t>Rest mass energy of the proton = 1 </a:t>
                </a:r>
                <a:r>
                  <a:rPr lang="en-US" dirty="0" err="1"/>
                  <a:t>GeV</a:t>
                </a:r>
                <a:r>
                  <a:rPr lang="en-US" dirty="0"/>
                  <a:t>/c</a:t>
                </a:r>
                <a:r>
                  <a:rPr lang="en-US" baseline="30000" dirty="0"/>
                  <a:t>2</a:t>
                </a:r>
                <a:r>
                  <a:rPr lang="en-US" dirty="0"/>
                  <a:t>, thus, we can ignore the term (m</a:t>
                </a:r>
                <a:r>
                  <a:rPr lang="en-US" baseline="-25000" dirty="0"/>
                  <a:t>0</a:t>
                </a:r>
                <a:r>
                  <a:rPr lang="en-US" dirty="0"/>
                  <a:t>c</a:t>
                </a:r>
                <a:r>
                  <a:rPr lang="en-US" baseline="30000" dirty="0"/>
                  <a:t>2</a:t>
                </a:r>
                <a:r>
                  <a:rPr lang="en-US" dirty="0"/>
                  <a:t>)</a:t>
                </a:r>
                <a:r>
                  <a:rPr lang="en-US" baseline="30000" dirty="0"/>
                  <a:t>2</a:t>
                </a:r>
                <a:r>
                  <a:rPr lang="en-US" dirty="0"/>
                  <a:t> in the equation E</a:t>
                </a:r>
                <a:r>
                  <a:rPr lang="en-US" baseline="30000" dirty="0"/>
                  <a:t>2</a:t>
                </a:r>
                <a:r>
                  <a:rPr lang="en-US" dirty="0"/>
                  <a:t> = p</a:t>
                </a:r>
                <a:r>
                  <a:rPr lang="en-US" baseline="30000" dirty="0"/>
                  <a:t>2</a:t>
                </a:r>
                <a:r>
                  <a:rPr lang="en-US" dirty="0"/>
                  <a:t>c</a:t>
                </a:r>
                <a:r>
                  <a:rPr lang="en-US" baseline="30000" dirty="0"/>
                  <a:t>2</a:t>
                </a:r>
                <a:r>
                  <a:rPr lang="en-US" dirty="0"/>
                  <a:t> + (m</a:t>
                </a:r>
                <a:r>
                  <a:rPr lang="en-US" baseline="-25000" dirty="0"/>
                  <a:t>0</a:t>
                </a:r>
                <a:r>
                  <a:rPr lang="en-US" dirty="0"/>
                  <a:t>c</a:t>
                </a:r>
                <a:r>
                  <a:rPr lang="en-US" baseline="30000" dirty="0"/>
                  <a:t>2</a:t>
                </a:r>
                <a:r>
                  <a:rPr lang="en-US" dirty="0"/>
                  <a:t>)</a:t>
                </a:r>
                <a:r>
                  <a:rPr lang="en-US" baseline="30000" dirty="0"/>
                  <a:t>2</a:t>
                </a:r>
                <a:r>
                  <a:rPr lang="en-US" dirty="0"/>
                  <a:t>.</a:t>
                </a:r>
                <a:endParaRPr lang="en-US" dirty="0" smtClean="0"/>
              </a:p>
              <a:p>
                <a:pPr marL="0" indent="0">
                  <a:buNone/>
                </a:pPr>
                <a:r>
                  <a:rPr lang="en-US" dirty="0"/>
                  <a:t>λ</a:t>
                </a:r>
                <a14:m>
                  <m:oMath xmlns:m="http://schemas.openxmlformats.org/officeDocument/2006/math">
                    <m:r>
                      <a:rPr lang="en-US" i="1">
                        <a:latin typeface="Cambria Math"/>
                      </a:rPr>
                      <m:t>=</m:t>
                    </m:r>
                    <m:f>
                      <m:fPr>
                        <m:ctrlPr>
                          <a:rPr lang="en-US" i="1">
                            <a:latin typeface="Cambria Math"/>
                          </a:rPr>
                        </m:ctrlPr>
                      </m:fPr>
                      <m:num>
                        <m:r>
                          <a:rPr lang="en-US" i="1">
                            <a:latin typeface="Cambria Math"/>
                          </a:rPr>
                          <m:t>h𝑐</m:t>
                        </m:r>
                      </m:num>
                      <m:den>
                        <m:r>
                          <a:rPr lang="en-US" i="1">
                            <a:latin typeface="Cambria Math"/>
                          </a:rPr>
                          <m:t>𝐸</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2830" r="-2148"/>
                </a:stretch>
              </a:blipFill>
            </p:spPr>
            <p:txBody>
              <a:bodyPr/>
              <a:lstStyle/>
              <a:p>
                <a:r>
                  <a:rPr lang="en-US">
                    <a:noFill/>
                  </a:rPr>
                  <a:t> </a:t>
                </a:r>
              </a:p>
            </p:txBody>
          </p:sp>
        </mc:Fallback>
      </mc:AlternateContent>
    </p:spTree>
    <p:extLst>
      <p:ext uri="{BB962C8B-B14F-4D97-AF65-F5344CB8AC3E}">
        <p14:creationId xmlns:p14="http://schemas.microsoft.com/office/powerpoint/2010/main" val="35441421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9. A small cyclotron of maximum radius R = 0.25 m accelerates protons in a 1.7-T magnetic field. Calculate a frequency needed for the applied alternating voltage and the kinetic energy of protons when they leave the cyclotron</a:t>
            </a:r>
            <a:r>
              <a:rPr lang="en-US" dirty="0" smtClean="0"/>
              <a:t>.</a:t>
            </a:r>
          </a:p>
          <a:p>
            <a:pPr marL="0" indent="0">
              <a:buNone/>
            </a:pPr>
            <a:endParaRPr lang="en-US" dirty="0"/>
          </a:p>
          <a:p>
            <a:pPr marL="0" indent="0">
              <a:buNone/>
            </a:pPr>
            <a:r>
              <a:rPr lang="en-US" dirty="0"/>
              <a:t>Approach</a:t>
            </a:r>
            <a:r>
              <a:rPr lang="en-US" dirty="0" smtClean="0"/>
              <a:t>:</a:t>
            </a:r>
          </a:p>
          <a:p>
            <a:r>
              <a:rPr lang="en-US" dirty="0"/>
              <a:t>F = </a:t>
            </a:r>
            <a:r>
              <a:rPr lang="en-US" dirty="0" err="1"/>
              <a:t>qvB</a:t>
            </a:r>
            <a:endParaRPr lang="en-US" dirty="0"/>
          </a:p>
          <a:p>
            <a:r>
              <a:rPr lang="en-US" dirty="0"/>
              <a:t>F = ma = mv</a:t>
            </a:r>
            <a:r>
              <a:rPr lang="en-US" baseline="30000" dirty="0"/>
              <a:t>2</a:t>
            </a:r>
            <a:r>
              <a:rPr lang="en-US" dirty="0"/>
              <a:t>r</a:t>
            </a:r>
            <a:r>
              <a:rPr lang="en-US" baseline="30000" dirty="0"/>
              <a:t>-1</a:t>
            </a:r>
            <a:endParaRPr lang="en-US" dirty="0"/>
          </a:p>
          <a:p>
            <a:r>
              <a:rPr lang="en-US" dirty="0"/>
              <a:t>T = D/v = 2πr/v</a:t>
            </a:r>
          </a:p>
          <a:p>
            <a:r>
              <a:rPr lang="en-US" dirty="0"/>
              <a:t>f = 1/T</a:t>
            </a:r>
          </a:p>
        </p:txBody>
      </p:sp>
    </p:spTree>
    <p:extLst>
      <p:ext uri="{BB962C8B-B14F-4D97-AF65-F5344CB8AC3E}">
        <p14:creationId xmlns:p14="http://schemas.microsoft.com/office/powerpoint/2010/main" val="30832455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lstStyle/>
          <a:p>
            <a:pPr marL="0" indent="0">
              <a:buNone/>
            </a:pPr>
            <a:r>
              <a:rPr lang="en-US" dirty="0"/>
              <a:t>10. What is the speed of a 1 </a:t>
            </a:r>
            <a:r>
              <a:rPr lang="en-US" dirty="0" err="1"/>
              <a:t>TeV</a:t>
            </a:r>
            <a:r>
              <a:rPr lang="en-US" dirty="0"/>
              <a:t> proton</a:t>
            </a:r>
            <a:r>
              <a:rPr lang="en-US" dirty="0" smtClean="0"/>
              <a:t>?</a:t>
            </a:r>
          </a:p>
          <a:p>
            <a:pPr marL="0" indent="0">
              <a:buNone/>
            </a:pPr>
            <a:endParaRPr lang="en-US" dirty="0"/>
          </a:p>
          <a:p>
            <a:pPr marL="0" indent="0">
              <a:buNone/>
            </a:pPr>
            <a:r>
              <a:rPr lang="en-US" dirty="0"/>
              <a:t>Approach</a:t>
            </a:r>
            <a:r>
              <a:rPr lang="en-US" dirty="0" smtClean="0"/>
              <a:t>:</a:t>
            </a:r>
          </a:p>
          <a:p>
            <a:r>
              <a:rPr lang="en-US" dirty="0"/>
              <a:t>Rest mass of proton = 1 </a:t>
            </a:r>
            <a:r>
              <a:rPr lang="en-US" dirty="0" err="1"/>
              <a:t>GeV</a:t>
            </a:r>
            <a:r>
              <a:rPr lang="en-US" dirty="0"/>
              <a:t>, thus, relativistic calculations must be used</a:t>
            </a:r>
          </a:p>
          <a:p>
            <a:r>
              <a:rPr lang="en-US" dirty="0"/>
              <a:t>KE = (γ – 1)m</a:t>
            </a:r>
            <a:r>
              <a:rPr lang="en-US" baseline="-25000" dirty="0"/>
              <a:t>0</a:t>
            </a:r>
            <a:r>
              <a:rPr lang="en-US" dirty="0"/>
              <a:t>c</a:t>
            </a:r>
            <a:r>
              <a:rPr lang="en-US" baseline="30000" dirty="0"/>
              <a:t>2</a:t>
            </a:r>
            <a:endParaRPr lang="en-US" dirty="0"/>
          </a:p>
        </p:txBody>
      </p:sp>
    </p:spTree>
    <p:extLst>
      <p:ext uri="{BB962C8B-B14F-4D97-AF65-F5344CB8AC3E}">
        <p14:creationId xmlns:p14="http://schemas.microsoft.com/office/powerpoint/2010/main" val="3959621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11. Proton decay: An experiment uses 3300 tons of water waiting to see a proton decay of the type p → π</a:t>
            </a:r>
            <a:r>
              <a:rPr lang="en-US" baseline="30000" dirty="0"/>
              <a:t>0</a:t>
            </a:r>
            <a:r>
              <a:rPr lang="en-US" dirty="0"/>
              <a:t> + e</a:t>
            </a:r>
            <a:r>
              <a:rPr lang="en-US" baseline="30000" dirty="0"/>
              <a:t>+</a:t>
            </a:r>
            <a:r>
              <a:rPr lang="en-US" dirty="0"/>
              <a:t>. If the experiment is run for 4 years without detecting a decay, estimate the lower limit on the proton half-life</a:t>
            </a:r>
            <a:r>
              <a:rPr lang="en-US" dirty="0" smtClean="0"/>
              <a:t>.</a:t>
            </a:r>
          </a:p>
          <a:p>
            <a:pPr marL="0" indent="0">
              <a:buNone/>
            </a:pPr>
            <a:endParaRPr lang="en-US" dirty="0"/>
          </a:p>
          <a:p>
            <a:r>
              <a:rPr lang="en-US" dirty="0"/>
              <a:t>Approach: </a:t>
            </a:r>
          </a:p>
          <a:p>
            <a:r>
              <a:rPr lang="ru-RU" dirty="0"/>
              <a:t>∆N = -λN∆t = - N∆t</a:t>
            </a:r>
            <a:endParaRPr lang="en-US" dirty="0"/>
          </a:p>
          <a:p>
            <a:r>
              <a:rPr lang="ru-RU" dirty="0"/>
              <a:t>T</a:t>
            </a:r>
            <a:r>
              <a:rPr lang="ru-RU" baseline="-25000" dirty="0"/>
              <a:t>h</a:t>
            </a:r>
            <a:r>
              <a:rPr lang="ru-RU" dirty="0"/>
              <a:t> = ∆tLn2</a:t>
            </a:r>
            <a:endParaRPr lang="en-US" dirty="0"/>
          </a:p>
          <a:p>
            <a:r>
              <a:rPr lang="ru-RU" dirty="0"/>
              <a:t>∆N &lt; 1</a:t>
            </a:r>
            <a:endParaRPr lang="en-US" dirty="0"/>
          </a:p>
          <a:p>
            <a:r>
              <a:rPr lang="ru-RU" dirty="0"/>
              <a:t>T</a:t>
            </a:r>
            <a:r>
              <a:rPr lang="ru-RU" baseline="-25000" dirty="0"/>
              <a:t>h</a:t>
            </a:r>
            <a:r>
              <a:rPr lang="ru-RU" dirty="0"/>
              <a:t> &gt; N(4 years)(0.7)</a:t>
            </a:r>
            <a:endParaRPr lang="en-US" dirty="0"/>
          </a:p>
          <a:p>
            <a:r>
              <a:rPr lang="en-US" dirty="0"/>
              <a:t>Every molecule of water H</a:t>
            </a:r>
            <a:r>
              <a:rPr lang="en-US" baseline="-25000" dirty="0"/>
              <a:t>2</a:t>
            </a:r>
            <a:r>
              <a:rPr lang="en-US" dirty="0"/>
              <a:t>O contains 2 + 8 = 10 protons.</a:t>
            </a:r>
          </a:p>
          <a:p>
            <a:r>
              <a:rPr lang="en-US" dirty="0"/>
              <a:t>1 </a:t>
            </a:r>
            <a:r>
              <a:rPr lang="en-US" dirty="0" err="1"/>
              <a:t>mol</a:t>
            </a:r>
            <a:r>
              <a:rPr lang="en-US" dirty="0"/>
              <a:t> of water has the approximate mass of 18 g and contains N</a:t>
            </a:r>
            <a:r>
              <a:rPr lang="en-US" baseline="-25000" dirty="0"/>
              <a:t>A</a:t>
            </a:r>
            <a:r>
              <a:rPr lang="en-US" dirty="0"/>
              <a:t> molecules of water. </a:t>
            </a:r>
          </a:p>
          <a:p>
            <a:r>
              <a:rPr lang="en-US" dirty="0"/>
              <a:t>N</a:t>
            </a:r>
            <a:r>
              <a:rPr lang="en-US" baseline="-25000" dirty="0"/>
              <a:t>A</a:t>
            </a:r>
            <a:r>
              <a:rPr lang="en-US" dirty="0"/>
              <a:t> = 6×10</a:t>
            </a:r>
            <a:r>
              <a:rPr lang="en-US" baseline="30000" dirty="0"/>
              <a:t>23</a:t>
            </a:r>
            <a:r>
              <a:rPr lang="en-US" dirty="0"/>
              <a:t> molecules/mol.</a:t>
            </a:r>
          </a:p>
          <a:p>
            <a:r>
              <a:rPr lang="en-US" dirty="0"/>
              <a:t>There are approximately 10</a:t>
            </a:r>
            <a:r>
              <a:rPr lang="en-US" baseline="30000" dirty="0"/>
              <a:t>33</a:t>
            </a:r>
            <a:r>
              <a:rPr lang="en-US" dirty="0"/>
              <a:t> protons in 3300 tons of water, thus, N = 10</a:t>
            </a:r>
            <a:r>
              <a:rPr lang="en-US" baseline="30000" dirty="0"/>
              <a:t>33</a:t>
            </a:r>
            <a:r>
              <a:rPr lang="en-US" dirty="0" smtClean="0"/>
              <a:t>.</a:t>
            </a:r>
            <a:endParaRPr lang="en-US" dirty="0"/>
          </a:p>
        </p:txBody>
      </p:sp>
    </p:spTree>
    <p:extLst>
      <p:ext uri="{BB962C8B-B14F-4D97-AF65-F5344CB8AC3E}">
        <p14:creationId xmlns:p14="http://schemas.microsoft.com/office/powerpoint/2010/main" val="39720989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 Astrophysics and cosmology</a:t>
            </a:r>
            <a:endParaRPr lang="en-US" dirty="0"/>
          </a:p>
        </p:txBody>
      </p:sp>
    </p:spTree>
    <p:extLst>
      <p:ext uri="{BB962C8B-B14F-4D97-AF65-F5344CB8AC3E}">
        <p14:creationId xmlns:p14="http://schemas.microsoft.com/office/powerpoint/2010/main" val="2689753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11589</Words>
  <Application>Microsoft Office PowerPoint</Application>
  <PresentationFormat>On-screen Show (4:3)</PresentationFormat>
  <Paragraphs>319</Paragraphs>
  <Slides>152</Slides>
  <Notes>0</Notes>
  <HiddenSlides>0</HiddenSlides>
  <MMClips>0</MMClips>
  <ScaleCrop>false</ScaleCrop>
  <HeadingPairs>
    <vt:vector size="4" baseType="variant">
      <vt:variant>
        <vt:lpstr>Theme</vt:lpstr>
      </vt:variant>
      <vt:variant>
        <vt:i4>1</vt:i4>
      </vt:variant>
      <vt:variant>
        <vt:lpstr>Slide Titles</vt:lpstr>
      </vt:variant>
      <vt:variant>
        <vt:i4>152</vt:i4>
      </vt:variant>
    </vt:vector>
  </HeadingPairs>
  <TitlesOfParts>
    <vt:vector size="153" baseType="lpstr">
      <vt:lpstr>Office Theme</vt:lpstr>
      <vt:lpstr>13 Lecture in physics</vt:lpstr>
      <vt:lpstr>PowerPoint Presentation</vt:lpstr>
      <vt:lpstr>PowerPoint Presentation</vt:lpstr>
      <vt:lpstr>PowerPoint Presentation</vt:lpstr>
      <vt:lpstr>PowerPoint Presentation</vt:lpstr>
      <vt:lpstr>PowerPoint Presentation</vt:lpstr>
      <vt:lpstr>Geometric optics</vt:lpstr>
      <vt:lpstr>27. Basics of quantum physics</vt:lpstr>
      <vt:lpstr>28. Quantum Mechanics of Atoms</vt:lpstr>
      <vt:lpstr>Eigenvalues and eigenvectors</vt:lpstr>
      <vt:lpstr>Schrödinger's cat</vt:lpstr>
      <vt:lpstr>Schrödinger's cat (continued)</vt:lpstr>
      <vt:lpstr>Wave function</vt:lpstr>
      <vt:lpstr>Wave function (continued)</vt:lpstr>
      <vt:lpstr>Wave function (continued)</vt:lpstr>
      <vt:lpstr>Wave function (continued)</vt:lpstr>
      <vt:lpstr>Wave function (continued)</vt:lpstr>
      <vt:lpstr>Schrödinger's equation</vt:lpstr>
      <vt:lpstr>Schrödinger's equation (continued)</vt:lpstr>
      <vt:lpstr>Schrödinger's equation (continued)</vt:lpstr>
      <vt:lpstr>Schrödinger's equation (continued)</vt:lpstr>
      <vt:lpstr>Schrödinger's equation (continued)</vt:lpstr>
      <vt:lpstr>Schrödinger's equation (continued)</vt:lpstr>
      <vt:lpstr>Schrödinger's equation (continued)</vt:lpstr>
      <vt:lpstr>Schrödinger's equation (continued)</vt:lpstr>
      <vt:lpstr>Dirac equation</vt:lpstr>
      <vt:lpstr>Spinor</vt:lpstr>
      <vt:lpstr>PowerPoint Presentation</vt:lpstr>
      <vt:lpstr>Pauli equation</vt:lpstr>
      <vt:lpstr>Laser</vt:lpstr>
      <vt:lpstr>Laser (continued)</vt:lpstr>
      <vt:lpstr>Pairs production</vt:lpstr>
      <vt:lpstr>Quantum teleportation</vt:lpstr>
      <vt:lpstr>PowerPoint Presentation</vt:lpstr>
      <vt:lpstr>29. Molecules and solids</vt:lpstr>
      <vt:lpstr>PowerPoint Presentation</vt:lpstr>
      <vt:lpstr>30. Nuclear Physics and Radioactivity</vt:lpstr>
      <vt:lpstr>Half-life</vt:lpstr>
      <vt:lpstr>Exercises:</vt:lpstr>
      <vt:lpstr>31. Nuclear Energy; Effects and Uses of Radiation</vt:lpstr>
      <vt:lpstr>PowerPoint Presentation</vt:lpstr>
      <vt:lpstr>32. Elementary particles</vt:lpstr>
      <vt:lpstr>Quark</vt:lpstr>
      <vt:lpstr>Quark (continued)</vt:lpstr>
      <vt:lpstr>Quark (continued)</vt:lpstr>
      <vt:lpstr>Quark (continued)</vt:lpstr>
      <vt:lpstr>Lepton</vt:lpstr>
      <vt:lpstr>Lepton (continued)</vt:lpstr>
      <vt:lpstr>Lepton (continued)</vt:lpstr>
      <vt:lpstr>Lepton (continued)</vt:lpstr>
      <vt:lpstr>Lepton (continued)</vt:lpstr>
      <vt:lpstr>Feynman diagram</vt:lpstr>
      <vt:lpstr>Standard Model</vt:lpstr>
      <vt:lpstr>Standard Model (continued)</vt:lpstr>
      <vt:lpstr>Standard Model (continued)</vt:lpstr>
      <vt:lpstr>Standard Model (continued)</vt:lpstr>
      <vt:lpstr>PowerPoint Presentation</vt:lpstr>
      <vt:lpstr>Antimatter</vt:lpstr>
      <vt:lpstr>Antimatter (continued)</vt:lpstr>
      <vt:lpstr>Antimatter (continued)</vt:lpstr>
      <vt:lpstr>Antimatter (continued)</vt:lpstr>
      <vt:lpstr>Neutrino</vt:lpstr>
      <vt:lpstr>Neutrino (continued)</vt:lpstr>
      <vt:lpstr>Neutrino (continued)</vt:lpstr>
      <vt:lpstr>Quantum field theory</vt:lpstr>
      <vt:lpstr>Quantum field theory (continued)</vt:lpstr>
      <vt:lpstr>Quantum field theory (continued)</vt:lpstr>
      <vt:lpstr>Quantum field theory (continued)</vt:lpstr>
      <vt:lpstr>Quantum field theory (continued)</vt:lpstr>
      <vt:lpstr>Quantum field theory (continued)</vt:lpstr>
      <vt:lpstr>Quantum field theory (continued)</vt:lpstr>
      <vt:lpstr>Quantum field theory (continued)</vt:lpstr>
      <vt:lpstr>Quantum field theory (continued)</vt:lpstr>
      <vt:lpstr>Quantum field theory (continued)</vt:lpstr>
      <vt:lpstr>Quantum electrodynamics</vt:lpstr>
      <vt:lpstr>Quantum electrodynamics (continued)</vt:lpstr>
      <vt:lpstr>Quantum chromodynamics</vt:lpstr>
      <vt:lpstr>Quantum chromodynamics (continued)</vt:lpstr>
      <vt:lpstr>Quantum chromodynamics (continued)</vt:lpstr>
      <vt:lpstr>Electroweak interaction</vt:lpstr>
      <vt:lpstr>Electroweak interaction (continued)</vt:lpstr>
      <vt:lpstr>Higgs boson</vt:lpstr>
      <vt:lpstr>Higgs boson (continued)</vt:lpstr>
      <vt:lpstr>Higgs boson (continued)</vt:lpstr>
      <vt:lpstr>Higgs boson (continued)</vt:lpstr>
      <vt:lpstr>Yang–Mills theory</vt:lpstr>
      <vt:lpstr>Yang–Mills–Higgs equations</vt:lpstr>
      <vt:lpstr>Klein–Gordon equation</vt:lpstr>
      <vt:lpstr>Grand Unified Theory</vt:lpstr>
      <vt:lpstr>Grand Unified Theory (continued)</vt:lpstr>
      <vt:lpstr>Grand Unified Theory (continued)</vt:lpstr>
      <vt:lpstr>Grand Unified Theory (continued)</vt:lpstr>
      <vt:lpstr>Grand Unified Theory (continued)</vt:lpstr>
      <vt:lpstr>Exercises </vt:lpstr>
      <vt:lpstr>Exercises (continued)</vt:lpstr>
      <vt:lpstr>Exercises (continued)</vt:lpstr>
      <vt:lpstr>Exercises (continued)</vt:lpstr>
      <vt:lpstr>Exercises (continued)</vt:lpstr>
      <vt:lpstr>33. Astrophysics and cosmology</vt:lpstr>
      <vt:lpstr>Galaxy</vt:lpstr>
      <vt:lpstr>Galaxy (continued)</vt:lpstr>
      <vt:lpstr>Galaxy (continued)</vt:lpstr>
      <vt:lpstr>Galaxy (continued)</vt:lpstr>
      <vt:lpstr>Light-year</vt:lpstr>
      <vt:lpstr>Stellar evolution</vt:lpstr>
      <vt:lpstr>Stellar evolution (continued)</vt:lpstr>
      <vt:lpstr>Stellar evolution (continued)</vt:lpstr>
      <vt:lpstr>Nucleosynthesis</vt:lpstr>
      <vt:lpstr>Nucleosynthesis (continued)</vt:lpstr>
      <vt:lpstr>Nucleosynthesis (continued)</vt:lpstr>
      <vt:lpstr>Nucleosynthesis (continued)</vt:lpstr>
      <vt:lpstr>Nucleosynthesis (continued)</vt:lpstr>
      <vt:lpstr>General relativity</vt:lpstr>
      <vt:lpstr>General relativity (continued)</vt:lpstr>
      <vt:lpstr>General relativity (continued)</vt:lpstr>
      <vt:lpstr>General relativity (continued)</vt:lpstr>
      <vt:lpstr>General relativity (continued)</vt:lpstr>
      <vt:lpstr>Equivalence principle:</vt:lpstr>
      <vt:lpstr>Black hole</vt:lpstr>
      <vt:lpstr>Black hole (continued)</vt:lpstr>
      <vt:lpstr>Black hole (continued)</vt:lpstr>
      <vt:lpstr>Black hole (continued)</vt:lpstr>
      <vt:lpstr>PowerPoint Presentation</vt:lpstr>
      <vt:lpstr>Schwartzchild radius</vt:lpstr>
      <vt:lpstr>Exercises </vt:lpstr>
      <vt:lpstr>Hubble's law</vt:lpstr>
      <vt:lpstr>Hubble's law (continued)</vt:lpstr>
      <vt:lpstr>Hubble's law (continued)</vt:lpstr>
      <vt:lpstr>Hubble's law (continued)</vt:lpstr>
      <vt:lpstr>Hubble's law (continued)</vt:lpstr>
      <vt:lpstr>Big Bang</vt:lpstr>
      <vt:lpstr>Big Bang (continued)</vt:lpstr>
      <vt:lpstr>Lambda-CDM model</vt:lpstr>
      <vt:lpstr>Lambda-CDM model (continued)</vt:lpstr>
      <vt:lpstr>Equivalence principle</vt:lpstr>
      <vt:lpstr>Dark matter</vt:lpstr>
      <vt:lpstr>Dark matter (continued)</vt:lpstr>
      <vt:lpstr>Dark matter (continued)</vt:lpstr>
      <vt:lpstr>Dark energy</vt:lpstr>
      <vt:lpstr>Dark energy (continued)</vt:lpstr>
      <vt:lpstr>Dark energy (continued)</vt:lpstr>
      <vt:lpstr>Dark energy (continued)</vt:lpstr>
      <vt:lpstr>Friedmann equations</vt:lpstr>
      <vt:lpstr>Anthropic principle</vt:lpstr>
      <vt:lpstr>Anthropic principle (continued)</vt:lpstr>
      <vt:lpstr>PowerPoint Presentation</vt:lpstr>
      <vt:lpstr>PowerPoint Presentation</vt:lpstr>
      <vt:lpstr>Exercises </vt:lpstr>
      <vt:lpstr>Exercises (continued)</vt:lpstr>
      <vt:lpstr>Exercises (continued)</vt:lpstr>
      <vt:lpstr>Exercises (continued)</vt:lpstr>
      <vt:lpstr>Exercises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Lecture in physics</dc:title>
  <dc:creator>LENOVO</dc:creator>
  <cp:lastModifiedBy>LENOVO</cp:lastModifiedBy>
  <cp:revision>119</cp:revision>
  <dcterms:created xsi:type="dcterms:W3CDTF">2014-12-14T06:26:52Z</dcterms:created>
  <dcterms:modified xsi:type="dcterms:W3CDTF">2014-12-16T00:33:06Z</dcterms:modified>
</cp:coreProperties>
</file>