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16" r:id="rId4"/>
    <p:sldId id="317" r:id="rId5"/>
    <p:sldId id="355" r:id="rId6"/>
    <p:sldId id="318" r:id="rId7"/>
    <p:sldId id="320" r:id="rId8"/>
    <p:sldId id="321" r:id="rId9"/>
    <p:sldId id="322" r:id="rId10"/>
    <p:sldId id="319" r:id="rId11"/>
    <p:sldId id="323" r:id="rId12"/>
    <p:sldId id="313" r:id="rId13"/>
    <p:sldId id="314" r:id="rId14"/>
    <p:sldId id="315" r:id="rId15"/>
    <p:sldId id="258" r:id="rId16"/>
    <p:sldId id="324" r:id="rId17"/>
    <p:sldId id="325" r:id="rId18"/>
    <p:sldId id="326" r:id="rId19"/>
    <p:sldId id="259" r:id="rId20"/>
    <p:sldId id="333" r:id="rId21"/>
    <p:sldId id="260" r:id="rId22"/>
    <p:sldId id="261" r:id="rId23"/>
    <p:sldId id="262" r:id="rId24"/>
    <p:sldId id="263" r:id="rId25"/>
    <p:sldId id="264" r:id="rId26"/>
    <p:sldId id="265" r:id="rId27"/>
    <p:sldId id="266" r:id="rId28"/>
    <p:sldId id="327" r:id="rId29"/>
    <p:sldId id="267" r:id="rId30"/>
    <p:sldId id="268" r:id="rId31"/>
    <p:sldId id="269" r:id="rId32"/>
    <p:sldId id="270" r:id="rId33"/>
    <p:sldId id="271" r:id="rId34"/>
    <p:sldId id="272" r:id="rId35"/>
    <p:sldId id="273" r:id="rId36"/>
    <p:sldId id="274" r:id="rId37"/>
    <p:sldId id="328" r:id="rId38"/>
    <p:sldId id="329" r:id="rId39"/>
    <p:sldId id="330" r:id="rId40"/>
    <p:sldId id="331" r:id="rId41"/>
    <p:sldId id="332" r:id="rId42"/>
    <p:sldId id="353" r:id="rId43"/>
    <p:sldId id="360" r:id="rId44"/>
    <p:sldId id="362" r:id="rId45"/>
    <p:sldId id="359" r:id="rId46"/>
    <p:sldId id="361" r:id="rId47"/>
    <p:sldId id="356" r:id="rId48"/>
    <p:sldId id="363" r:id="rId49"/>
    <p:sldId id="305" r:id="rId50"/>
    <p:sldId id="348" r:id="rId51"/>
    <p:sldId id="306" r:id="rId52"/>
    <p:sldId id="349" r:id="rId53"/>
    <p:sldId id="307" r:id="rId54"/>
    <p:sldId id="291" r:id="rId55"/>
    <p:sldId id="275" r:id="rId56"/>
    <p:sldId id="276" r:id="rId57"/>
    <p:sldId id="358" r:id="rId58"/>
    <p:sldId id="357" r:id="rId59"/>
    <p:sldId id="364" r:id="rId60"/>
    <p:sldId id="277" r:id="rId61"/>
    <p:sldId id="278" r:id="rId62"/>
    <p:sldId id="279" r:id="rId63"/>
    <p:sldId id="280" r:id="rId64"/>
    <p:sldId id="281" r:id="rId65"/>
    <p:sldId id="282" r:id="rId66"/>
    <p:sldId id="283" r:id="rId67"/>
    <p:sldId id="284" r:id="rId68"/>
    <p:sldId id="285" r:id="rId69"/>
    <p:sldId id="287" r:id="rId70"/>
    <p:sldId id="288" r:id="rId71"/>
    <p:sldId id="289" r:id="rId72"/>
    <p:sldId id="286" r:id="rId73"/>
    <p:sldId id="290" r:id="rId74"/>
    <p:sldId id="337" r:id="rId75"/>
    <p:sldId id="347" r:id="rId76"/>
    <p:sldId id="350" r:id="rId77"/>
    <p:sldId id="351" r:id="rId78"/>
    <p:sldId id="354" r:id="rId79"/>
    <p:sldId id="346" r:id="rId80"/>
    <p:sldId id="345" r:id="rId81"/>
    <p:sldId id="352" r:id="rId82"/>
    <p:sldId id="344" r:id="rId83"/>
    <p:sldId id="338" r:id="rId84"/>
    <p:sldId id="340" r:id="rId85"/>
    <p:sldId id="341" r:id="rId86"/>
    <p:sldId id="342" r:id="rId87"/>
    <p:sldId id="343" r:id="rId88"/>
    <p:sldId id="334" r:id="rId89"/>
    <p:sldId id="335" r:id="rId90"/>
    <p:sldId id="336" r:id="rId91"/>
    <p:sldId id="292" r:id="rId92"/>
    <p:sldId id="293" r:id="rId93"/>
    <p:sldId id="294" r:id="rId94"/>
    <p:sldId id="295" r:id="rId95"/>
    <p:sldId id="296" r:id="rId96"/>
    <p:sldId id="297" r:id="rId97"/>
    <p:sldId id="298" r:id="rId98"/>
    <p:sldId id="299" r:id="rId99"/>
    <p:sldId id="300" r:id="rId100"/>
    <p:sldId id="301" r:id="rId101"/>
    <p:sldId id="302" r:id="rId102"/>
    <p:sldId id="303" r:id="rId103"/>
    <p:sldId id="304" r:id="rId104"/>
    <p:sldId id="308" r:id="rId105"/>
    <p:sldId id="309" r:id="rId106"/>
    <p:sldId id="310" r:id="rId107"/>
    <p:sldId id="311" r:id="rId108"/>
    <p:sldId id="368" r:id="rId109"/>
    <p:sldId id="369" r:id="rId110"/>
    <p:sldId id="370" r:id="rId111"/>
    <p:sldId id="371" r:id="rId112"/>
    <p:sldId id="372" r:id="rId113"/>
    <p:sldId id="373" r:id="rId114"/>
    <p:sldId id="365" r:id="rId115"/>
    <p:sldId id="367" r:id="rId116"/>
    <p:sldId id="366" r:id="rId117"/>
    <p:sldId id="312" r:id="rId1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D60B8E-38EC-403F-A2EE-FFC1F6683E60}"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0E538A-E37A-4F49-A89E-3E6AEA0256F7}" type="slidenum">
              <a:rPr lang="en-US" smtClean="0"/>
              <a:t>‹#›</a:t>
            </a:fld>
            <a:endParaRPr lang="en-US"/>
          </a:p>
        </p:txBody>
      </p:sp>
    </p:spTree>
    <p:extLst>
      <p:ext uri="{BB962C8B-B14F-4D97-AF65-F5344CB8AC3E}">
        <p14:creationId xmlns:p14="http://schemas.microsoft.com/office/powerpoint/2010/main" val="2399435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D60B8E-38EC-403F-A2EE-FFC1F6683E60}"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0E538A-E37A-4F49-A89E-3E6AEA0256F7}" type="slidenum">
              <a:rPr lang="en-US" smtClean="0"/>
              <a:t>‹#›</a:t>
            </a:fld>
            <a:endParaRPr lang="en-US"/>
          </a:p>
        </p:txBody>
      </p:sp>
    </p:spTree>
    <p:extLst>
      <p:ext uri="{BB962C8B-B14F-4D97-AF65-F5344CB8AC3E}">
        <p14:creationId xmlns:p14="http://schemas.microsoft.com/office/powerpoint/2010/main" val="4023712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D60B8E-38EC-403F-A2EE-FFC1F6683E60}"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0E538A-E37A-4F49-A89E-3E6AEA0256F7}" type="slidenum">
              <a:rPr lang="en-US" smtClean="0"/>
              <a:t>‹#›</a:t>
            </a:fld>
            <a:endParaRPr lang="en-US"/>
          </a:p>
        </p:txBody>
      </p:sp>
    </p:spTree>
    <p:extLst>
      <p:ext uri="{BB962C8B-B14F-4D97-AF65-F5344CB8AC3E}">
        <p14:creationId xmlns:p14="http://schemas.microsoft.com/office/powerpoint/2010/main" val="2850193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D60B8E-38EC-403F-A2EE-FFC1F6683E60}"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0E538A-E37A-4F49-A89E-3E6AEA0256F7}" type="slidenum">
              <a:rPr lang="en-US" smtClean="0"/>
              <a:t>‹#›</a:t>
            </a:fld>
            <a:endParaRPr lang="en-US"/>
          </a:p>
        </p:txBody>
      </p:sp>
    </p:spTree>
    <p:extLst>
      <p:ext uri="{BB962C8B-B14F-4D97-AF65-F5344CB8AC3E}">
        <p14:creationId xmlns:p14="http://schemas.microsoft.com/office/powerpoint/2010/main" val="1079264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D60B8E-38EC-403F-A2EE-FFC1F6683E60}"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0E538A-E37A-4F49-A89E-3E6AEA0256F7}" type="slidenum">
              <a:rPr lang="en-US" smtClean="0"/>
              <a:t>‹#›</a:t>
            </a:fld>
            <a:endParaRPr lang="en-US"/>
          </a:p>
        </p:txBody>
      </p:sp>
    </p:spTree>
    <p:extLst>
      <p:ext uri="{BB962C8B-B14F-4D97-AF65-F5344CB8AC3E}">
        <p14:creationId xmlns:p14="http://schemas.microsoft.com/office/powerpoint/2010/main" val="2758525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D60B8E-38EC-403F-A2EE-FFC1F6683E60}"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0E538A-E37A-4F49-A89E-3E6AEA0256F7}" type="slidenum">
              <a:rPr lang="en-US" smtClean="0"/>
              <a:t>‹#›</a:t>
            </a:fld>
            <a:endParaRPr lang="en-US"/>
          </a:p>
        </p:txBody>
      </p:sp>
    </p:spTree>
    <p:extLst>
      <p:ext uri="{BB962C8B-B14F-4D97-AF65-F5344CB8AC3E}">
        <p14:creationId xmlns:p14="http://schemas.microsoft.com/office/powerpoint/2010/main" val="640331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D60B8E-38EC-403F-A2EE-FFC1F6683E60}" type="datetimeFigureOut">
              <a:rPr lang="en-US" smtClean="0"/>
              <a:t>12/9/2014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0E538A-E37A-4F49-A89E-3E6AEA0256F7}" type="slidenum">
              <a:rPr lang="en-US" smtClean="0"/>
              <a:t>‹#›</a:t>
            </a:fld>
            <a:endParaRPr lang="en-US"/>
          </a:p>
        </p:txBody>
      </p:sp>
    </p:spTree>
    <p:extLst>
      <p:ext uri="{BB962C8B-B14F-4D97-AF65-F5344CB8AC3E}">
        <p14:creationId xmlns:p14="http://schemas.microsoft.com/office/powerpoint/2010/main" val="1983206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D60B8E-38EC-403F-A2EE-FFC1F6683E60}" type="datetimeFigureOut">
              <a:rPr lang="en-US" smtClean="0"/>
              <a:t>12/9/2014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0E538A-E37A-4F49-A89E-3E6AEA0256F7}" type="slidenum">
              <a:rPr lang="en-US" smtClean="0"/>
              <a:t>‹#›</a:t>
            </a:fld>
            <a:endParaRPr lang="en-US"/>
          </a:p>
        </p:txBody>
      </p:sp>
    </p:spTree>
    <p:extLst>
      <p:ext uri="{BB962C8B-B14F-4D97-AF65-F5344CB8AC3E}">
        <p14:creationId xmlns:p14="http://schemas.microsoft.com/office/powerpoint/2010/main" val="1516309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D60B8E-38EC-403F-A2EE-FFC1F6683E60}" type="datetimeFigureOut">
              <a:rPr lang="en-US" smtClean="0"/>
              <a:t>12/9/2014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0E538A-E37A-4F49-A89E-3E6AEA0256F7}" type="slidenum">
              <a:rPr lang="en-US" smtClean="0"/>
              <a:t>‹#›</a:t>
            </a:fld>
            <a:endParaRPr lang="en-US"/>
          </a:p>
        </p:txBody>
      </p:sp>
    </p:spTree>
    <p:extLst>
      <p:ext uri="{BB962C8B-B14F-4D97-AF65-F5344CB8AC3E}">
        <p14:creationId xmlns:p14="http://schemas.microsoft.com/office/powerpoint/2010/main" val="358831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D60B8E-38EC-403F-A2EE-FFC1F6683E60}"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0E538A-E37A-4F49-A89E-3E6AEA0256F7}" type="slidenum">
              <a:rPr lang="en-US" smtClean="0"/>
              <a:t>‹#›</a:t>
            </a:fld>
            <a:endParaRPr lang="en-US"/>
          </a:p>
        </p:txBody>
      </p:sp>
    </p:spTree>
    <p:extLst>
      <p:ext uri="{BB962C8B-B14F-4D97-AF65-F5344CB8AC3E}">
        <p14:creationId xmlns:p14="http://schemas.microsoft.com/office/powerpoint/2010/main" val="1506433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D60B8E-38EC-403F-A2EE-FFC1F6683E60}"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0E538A-E37A-4F49-A89E-3E6AEA0256F7}" type="slidenum">
              <a:rPr lang="en-US" smtClean="0"/>
              <a:t>‹#›</a:t>
            </a:fld>
            <a:endParaRPr lang="en-US"/>
          </a:p>
        </p:txBody>
      </p:sp>
    </p:spTree>
    <p:extLst>
      <p:ext uri="{BB962C8B-B14F-4D97-AF65-F5344CB8AC3E}">
        <p14:creationId xmlns:p14="http://schemas.microsoft.com/office/powerpoint/2010/main" val="1031310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D60B8E-38EC-403F-A2EE-FFC1F6683E60}" type="datetimeFigureOut">
              <a:rPr lang="en-US" smtClean="0"/>
              <a:t>12/9/2014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0E538A-E37A-4F49-A89E-3E6AEA0256F7}" type="slidenum">
              <a:rPr lang="en-US" smtClean="0"/>
              <a:t>‹#›</a:t>
            </a:fld>
            <a:endParaRPr lang="en-US"/>
          </a:p>
        </p:txBody>
      </p:sp>
    </p:spTree>
    <p:extLst>
      <p:ext uri="{BB962C8B-B14F-4D97-AF65-F5344CB8AC3E}">
        <p14:creationId xmlns:p14="http://schemas.microsoft.com/office/powerpoint/2010/main" val="23958904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8" Type="http://schemas.openxmlformats.org/officeDocument/2006/relationships/hyperlink" Target="http://en.wikipedia.org/wiki/Infinity" TargetMode="External"/><Relationship Id="rId13" Type="http://schemas.openxmlformats.org/officeDocument/2006/relationships/hyperlink" Target="http://en.wikipedia.org/wiki/Electrode" TargetMode="External"/><Relationship Id="rId18" Type="http://schemas.openxmlformats.org/officeDocument/2006/relationships/hyperlink" Target="http://en.wikipedia.org/wiki/Rectification_(electricity)" TargetMode="External"/><Relationship Id="rId3" Type="http://schemas.openxmlformats.org/officeDocument/2006/relationships/hyperlink" Target="http://en.wikipedia.org/wiki/Terminal_(electronics)" TargetMode="External"/><Relationship Id="rId21" Type="http://schemas.openxmlformats.org/officeDocument/2006/relationships/hyperlink" Target="http://en.wikipedia.org/wiki/Galena" TargetMode="External"/><Relationship Id="rId7" Type="http://schemas.openxmlformats.org/officeDocument/2006/relationships/hyperlink" Target="http://en.wikipedia.org/wiki/Electric_current" TargetMode="External"/><Relationship Id="rId12" Type="http://schemas.openxmlformats.org/officeDocument/2006/relationships/hyperlink" Target="http://en.wikipedia.org/wiki/Vacuum_tube" TargetMode="External"/><Relationship Id="rId17" Type="http://schemas.openxmlformats.org/officeDocument/2006/relationships/hyperlink" Target="http://en.wikipedia.org/wiki/Crystal" TargetMode="External"/><Relationship Id="rId2" Type="http://schemas.openxmlformats.org/officeDocument/2006/relationships/hyperlink" Target="http://en.wikipedia.org/wiki/Electronics" TargetMode="External"/><Relationship Id="rId16" Type="http://schemas.openxmlformats.org/officeDocument/2006/relationships/hyperlink" Target="http://en.wikipedia.org/wiki/Semiconductor_device" TargetMode="External"/><Relationship Id="rId20" Type="http://schemas.openxmlformats.org/officeDocument/2006/relationships/hyperlink" Target="http://en.wikipedia.org/wiki/Cat's_whisker_diode" TargetMode="External"/><Relationship Id="rId1" Type="http://schemas.openxmlformats.org/officeDocument/2006/relationships/slideLayout" Target="../slideLayouts/slideLayout2.xml"/><Relationship Id="rId6" Type="http://schemas.openxmlformats.org/officeDocument/2006/relationships/hyperlink" Target="http://en.wikipedia.org/wiki/Electrical_resistance_and_conductance" TargetMode="External"/><Relationship Id="rId11" Type="http://schemas.openxmlformats.org/officeDocument/2006/relationships/hyperlink" Target="http://en.wikipedia.org/wiki/P%E2%80%93n_junction" TargetMode="External"/><Relationship Id="rId24" Type="http://schemas.openxmlformats.org/officeDocument/2006/relationships/hyperlink" Target="http://en.wikipedia.org/wiki/Germanium" TargetMode="External"/><Relationship Id="rId5" Type="http://schemas.openxmlformats.org/officeDocument/2006/relationships/hyperlink" Target="http://en.wikipedia.org/wiki/Electrical_conductance" TargetMode="External"/><Relationship Id="rId15" Type="http://schemas.openxmlformats.org/officeDocument/2006/relationships/hyperlink" Target="http://en.wikipedia.org/wiki/Hot_cathode" TargetMode="External"/><Relationship Id="rId23" Type="http://schemas.openxmlformats.org/officeDocument/2006/relationships/hyperlink" Target="http://en.wikipedia.org/wiki/Selenium" TargetMode="External"/><Relationship Id="rId10" Type="http://schemas.openxmlformats.org/officeDocument/2006/relationships/hyperlink" Target="http://en.wikipedia.org/wiki/Semiconductor" TargetMode="External"/><Relationship Id="rId19" Type="http://schemas.openxmlformats.org/officeDocument/2006/relationships/hyperlink" Target="http://en.wikipedia.org/wiki/Ferdinand_Braun" TargetMode="External"/><Relationship Id="rId4" Type="http://schemas.openxmlformats.org/officeDocument/2006/relationships/hyperlink" Target="http://en.wikipedia.org/wiki/Electronic_component" TargetMode="External"/><Relationship Id="rId9" Type="http://schemas.openxmlformats.org/officeDocument/2006/relationships/hyperlink" Target="http://en.wikipedia.org/wiki/Crystalline" TargetMode="External"/><Relationship Id="rId14" Type="http://schemas.openxmlformats.org/officeDocument/2006/relationships/hyperlink" Target="http://en.wikipedia.org/wiki/Plate_electrode" TargetMode="External"/><Relationship Id="rId22" Type="http://schemas.openxmlformats.org/officeDocument/2006/relationships/hyperlink" Target="http://en.wikipedia.org/wiki/Silicon" TargetMode="External"/></Relationships>
</file>

<file path=ppt/slides/_rels/slide101.xml.rels><?xml version="1.0" encoding="UTF-8" standalone="yes"?>
<Relationships xmlns="http://schemas.openxmlformats.org/package/2006/relationships"><Relationship Id="rId8" Type="http://schemas.openxmlformats.org/officeDocument/2006/relationships/hyperlink" Target="http://en.wikipedia.org/wiki/Dopant" TargetMode="External"/><Relationship Id="rId13" Type="http://schemas.openxmlformats.org/officeDocument/2006/relationships/hyperlink" Target="http://en.wikipedia.org/wiki/Semiconductor_device" TargetMode="External"/><Relationship Id="rId18" Type="http://schemas.openxmlformats.org/officeDocument/2006/relationships/hyperlink" Target="http://en.wikipedia.org/wiki/Integrated_circuit" TargetMode="External"/><Relationship Id="rId3" Type="http://schemas.openxmlformats.org/officeDocument/2006/relationships/hyperlink" Target="http://en.wikipedia.org/wiki/N-type_semiconductor" TargetMode="External"/><Relationship Id="rId21" Type="http://schemas.openxmlformats.org/officeDocument/2006/relationships/hyperlink" Target="http://en.wikipedia.org/wiki/Bell_Laboratories" TargetMode="External"/><Relationship Id="rId7" Type="http://schemas.openxmlformats.org/officeDocument/2006/relationships/hyperlink" Target="http://en.wikipedia.org/wiki/Diffusion" TargetMode="External"/><Relationship Id="rId12" Type="http://schemas.openxmlformats.org/officeDocument/2006/relationships/hyperlink" Target="http://en.wikipedia.org/wiki/Electron_hole" TargetMode="External"/><Relationship Id="rId17" Type="http://schemas.openxmlformats.org/officeDocument/2006/relationships/hyperlink" Target="http://en.wikipedia.org/wiki/LEDs" TargetMode="External"/><Relationship Id="rId2" Type="http://schemas.openxmlformats.org/officeDocument/2006/relationships/hyperlink" Target="http://en.wikipedia.org/wiki/P-type_semiconductor" TargetMode="External"/><Relationship Id="rId16" Type="http://schemas.openxmlformats.org/officeDocument/2006/relationships/hyperlink" Target="http://en.wikipedia.org/wiki/Solar_cell" TargetMode="External"/><Relationship Id="rId20" Type="http://schemas.openxmlformats.org/officeDocument/2006/relationships/hyperlink" Target="http://en.wikipedia.org/wiki/Russell_Ohl" TargetMode="External"/><Relationship Id="rId1" Type="http://schemas.openxmlformats.org/officeDocument/2006/relationships/slideLayout" Target="../slideLayouts/slideLayout2.xml"/><Relationship Id="rId6" Type="http://schemas.openxmlformats.org/officeDocument/2006/relationships/hyperlink" Target="http://en.wikipedia.org/wiki/Ion_implantation" TargetMode="External"/><Relationship Id="rId11" Type="http://schemas.openxmlformats.org/officeDocument/2006/relationships/hyperlink" Target="http://en.wikipedia.org/wiki/Scattering" TargetMode="External"/><Relationship Id="rId5" Type="http://schemas.openxmlformats.org/officeDocument/2006/relationships/hyperlink" Target="http://en.wikipedia.org/wiki/Doping_(semiconductor)" TargetMode="External"/><Relationship Id="rId15" Type="http://schemas.openxmlformats.org/officeDocument/2006/relationships/hyperlink" Target="http://en.wikipedia.org/wiki/Transistor" TargetMode="External"/><Relationship Id="rId10" Type="http://schemas.openxmlformats.org/officeDocument/2006/relationships/hyperlink" Target="http://en.wikipedia.org/wiki/Grain_boundary" TargetMode="External"/><Relationship Id="rId19" Type="http://schemas.openxmlformats.org/officeDocument/2006/relationships/hyperlink" Target="http://en.wikipedia.org/wiki/Bipolar_junction_transistor" TargetMode="External"/><Relationship Id="rId4" Type="http://schemas.openxmlformats.org/officeDocument/2006/relationships/hyperlink" Target="http://en.wikipedia.org/wiki/Semiconductors" TargetMode="External"/><Relationship Id="rId9" Type="http://schemas.openxmlformats.org/officeDocument/2006/relationships/hyperlink" Target="http://en.wikipedia.org/wiki/Epitaxy" TargetMode="External"/><Relationship Id="rId14" Type="http://schemas.openxmlformats.org/officeDocument/2006/relationships/hyperlink" Target="http://en.wikipedia.org/wiki/Diode" TargetMode="External"/><Relationship Id="rId22" Type="http://schemas.openxmlformats.org/officeDocument/2006/relationships/hyperlink" Target="http://en.wikipedia.org/wiki/Schottky_junction" TargetMode="External"/></Relationships>
</file>

<file path=ppt/slides/_rels/slide102.xml.rels><?xml version="1.0" encoding="UTF-8" standalone="yes"?>
<Relationships xmlns="http://schemas.openxmlformats.org/package/2006/relationships"><Relationship Id="rId8" Type="http://schemas.openxmlformats.org/officeDocument/2006/relationships/hyperlink" Target="http://en.wikipedia.org/wiki/Semiconductor_diode" TargetMode="External"/><Relationship Id="rId3" Type="http://schemas.openxmlformats.org/officeDocument/2006/relationships/hyperlink" Target="http://en.wikipedia.org/wiki/Alternating_current" TargetMode="External"/><Relationship Id="rId7" Type="http://schemas.openxmlformats.org/officeDocument/2006/relationships/hyperlink" Target="http://en.wikipedia.org/wiki/Mercury-arc_valve" TargetMode="External"/><Relationship Id="rId12" Type="http://schemas.openxmlformats.org/officeDocument/2006/relationships/hyperlink" Target="http://en.wikipedia.org/wiki/Galena" TargetMode="External"/><Relationship Id="rId2" Type="http://schemas.openxmlformats.org/officeDocument/2006/relationships/hyperlink" Target="http://en.wikipedia.org/wiki/Electric_power_conversion" TargetMode="External"/><Relationship Id="rId1" Type="http://schemas.openxmlformats.org/officeDocument/2006/relationships/slideLayout" Target="../slideLayouts/slideLayout2.xml"/><Relationship Id="rId6" Type="http://schemas.openxmlformats.org/officeDocument/2006/relationships/hyperlink" Target="http://en.wikipedia.org/wiki/Diode" TargetMode="External"/><Relationship Id="rId11" Type="http://schemas.openxmlformats.org/officeDocument/2006/relationships/hyperlink" Target="http://en.wikipedia.org/wiki/Cat's-whisker_detector" TargetMode="External"/><Relationship Id="rId5" Type="http://schemas.openxmlformats.org/officeDocument/2006/relationships/hyperlink" Target="http://en.wikipedia.org/wiki/Vacuum_tube" TargetMode="External"/><Relationship Id="rId10" Type="http://schemas.openxmlformats.org/officeDocument/2006/relationships/hyperlink" Target="http://en.wikipedia.org/wiki/Crystal_radio" TargetMode="External"/><Relationship Id="rId4" Type="http://schemas.openxmlformats.org/officeDocument/2006/relationships/hyperlink" Target="http://en.wikipedia.org/wiki/Direct_current" TargetMode="External"/><Relationship Id="rId9" Type="http://schemas.openxmlformats.org/officeDocument/2006/relationships/hyperlink" Target="http://en.wikipedia.org/wiki/Silicon-controlled_rectifier" TargetMode="External"/></Relationships>
</file>

<file path=ppt/slides/_rels/slide103.xml.rels><?xml version="1.0" encoding="UTF-8" standalone="yes"?>
<Relationships xmlns="http://schemas.openxmlformats.org/package/2006/relationships"><Relationship Id="rId8" Type="http://schemas.openxmlformats.org/officeDocument/2006/relationships/hyperlink" Target="http://en.wikipedia.org/wiki/Electric_current" TargetMode="External"/><Relationship Id="rId13" Type="http://schemas.openxmlformats.org/officeDocument/2006/relationships/hyperlink" Target="http://en.wikipedia.org/wiki/Physicist" TargetMode="External"/><Relationship Id="rId18" Type="http://schemas.openxmlformats.org/officeDocument/2006/relationships/hyperlink" Target="http://en.wikipedia.org/wiki/Calculator" TargetMode="External"/><Relationship Id="rId3" Type="http://schemas.openxmlformats.org/officeDocument/2006/relationships/hyperlink" Target="http://en.wikipedia.org/wiki/Electronic_amplifier" TargetMode="External"/><Relationship Id="rId21" Type="http://schemas.openxmlformats.org/officeDocument/2006/relationships/hyperlink" Target="http://en.wikipedia.org/wiki/Nobel_Prize_in_Physics" TargetMode="External"/><Relationship Id="rId7" Type="http://schemas.openxmlformats.org/officeDocument/2006/relationships/hyperlink" Target="http://en.wikipedia.org/wiki/Semiconductor" TargetMode="External"/><Relationship Id="rId12" Type="http://schemas.openxmlformats.org/officeDocument/2006/relationships/hyperlink" Target="http://en.wikipedia.org/wiki/Electronic_device" TargetMode="External"/><Relationship Id="rId17" Type="http://schemas.openxmlformats.org/officeDocument/2006/relationships/hyperlink" Target="http://en.wikipedia.org/wiki/Radio" TargetMode="External"/><Relationship Id="rId2" Type="http://schemas.openxmlformats.org/officeDocument/2006/relationships/hyperlink" Target="http://en.wikipedia.org/wiki/Semiconductor_device" TargetMode="External"/><Relationship Id="rId16" Type="http://schemas.openxmlformats.org/officeDocument/2006/relationships/hyperlink" Target="http://en.wikipedia.org/wiki/William_Shockley" TargetMode="External"/><Relationship Id="rId20" Type="http://schemas.openxmlformats.org/officeDocument/2006/relationships/hyperlink" Target="http://en.wikipedia.org/wiki/List_of_IEEE_milestones" TargetMode="External"/><Relationship Id="rId1" Type="http://schemas.openxmlformats.org/officeDocument/2006/relationships/slideLayout" Target="../slideLayouts/slideLayout2.xml"/><Relationship Id="rId6" Type="http://schemas.openxmlformats.org/officeDocument/2006/relationships/hyperlink" Target="http://en.wikipedia.org/wiki/Electrical_power" TargetMode="External"/><Relationship Id="rId11" Type="http://schemas.openxmlformats.org/officeDocument/2006/relationships/hyperlink" Target="http://en.wikipedia.org/wiki/Integrated_circuit" TargetMode="External"/><Relationship Id="rId5" Type="http://schemas.openxmlformats.org/officeDocument/2006/relationships/hyperlink" Target="http://en.wikipedia.org/wiki/Electronics" TargetMode="External"/><Relationship Id="rId15" Type="http://schemas.openxmlformats.org/officeDocument/2006/relationships/hyperlink" Target="http://en.wikipedia.org/wiki/Walter_Brattain" TargetMode="External"/><Relationship Id="rId10" Type="http://schemas.openxmlformats.org/officeDocument/2006/relationships/hyperlink" Target="http://en.wikipedia.org/wiki/Gain" TargetMode="External"/><Relationship Id="rId19" Type="http://schemas.openxmlformats.org/officeDocument/2006/relationships/hyperlink" Target="http://en.wikipedia.org/wiki/Computer" TargetMode="External"/><Relationship Id="rId4" Type="http://schemas.openxmlformats.org/officeDocument/2006/relationships/hyperlink" Target="http://en.wikipedia.org/wiki/Switch" TargetMode="External"/><Relationship Id="rId9" Type="http://schemas.openxmlformats.org/officeDocument/2006/relationships/hyperlink" Target="http://en.wikipedia.org/wiki/Electric_power" TargetMode="External"/><Relationship Id="rId14" Type="http://schemas.openxmlformats.org/officeDocument/2006/relationships/hyperlink" Target="http://en.wikipedia.org/wiki/John_Bardeen" TargetMode="External"/></Relationships>
</file>

<file path=ppt/slides/_rels/slide10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en.wikipedia.org/wiki/Stokes%27_law" TargetMode="External"/><Relationship Id="rId3" Type="http://schemas.openxmlformats.org/officeDocument/2006/relationships/hyperlink" Target="http://en.wikipedia.org/wiki/Robert_Andrews_Millikan" TargetMode="External"/><Relationship Id="rId7" Type="http://schemas.openxmlformats.org/officeDocument/2006/relationships/hyperlink" Target="http://en.wikipedia.org/wiki/Gravity" TargetMode="External"/><Relationship Id="rId12" Type="http://schemas.openxmlformats.org/officeDocument/2006/relationships/hyperlink" Target="http://en.wikipedia.org/wiki/Coulomb" TargetMode="External"/><Relationship Id="rId2" Type="http://schemas.openxmlformats.org/officeDocument/2006/relationships/hyperlink" Target="http://en.wikipedia.org/wiki/Experiment" TargetMode="External"/><Relationship Id="rId1" Type="http://schemas.openxmlformats.org/officeDocument/2006/relationships/slideLayout" Target="../slideLayouts/slideLayout2.xml"/><Relationship Id="rId6" Type="http://schemas.openxmlformats.org/officeDocument/2006/relationships/hyperlink" Target="http://en.wikipedia.org/wiki/Electron" TargetMode="External"/><Relationship Id="rId11" Type="http://schemas.openxmlformats.org/officeDocument/2006/relationships/hyperlink" Target="http://en.wikipedia.org/wiki/Mechanical_equilibrium" TargetMode="External"/><Relationship Id="rId5" Type="http://schemas.openxmlformats.org/officeDocument/2006/relationships/hyperlink" Target="http://en.wikipedia.org/wiki/Elementary_charge" TargetMode="External"/><Relationship Id="rId10" Type="http://schemas.openxmlformats.org/officeDocument/2006/relationships/hyperlink" Target="http://en.wikipedia.org/wiki/Electrode" TargetMode="External"/><Relationship Id="rId4" Type="http://schemas.openxmlformats.org/officeDocument/2006/relationships/hyperlink" Target="http://en.wikipedia.org/wiki/Harvey_Fletcher" TargetMode="External"/><Relationship Id="rId9" Type="http://schemas.openxmlformats.org/officeDocument/2006/relationships/hyperlink" Target="http://en.wikipedia.org/wiki/Electromagnetism"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en.wikipedia.org/wiki/Electromagnetic_radiation" TargetMode="External"/><Relationship Id="rId2" Type="http://schemas.openxmlformats.org/officeDocument/2006/relationships/hyperlink" Target="http://en.wikipedia.org/wiki/Physical_body"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en.wikipedia.org/wiki/Physical_property" TargetMode="External"/><Relationship Id="rId7" Type="http://schemas.openxmlformats.org/officeDocument/2006/relationships/hyperlink" Target="http://en.wikipedia.org/wiki/Quantum_mechanics" TargetMode="External"/><Relationship Id="rId2" Type="http://schemas.openxmlformats.org/officeDocument/2006/relationships/hyperlink" Target="http://en.wikipedia.org/wiki/Physics" TargetMode="External"/><Relationship Id="rId1" Type="http://schemas.openxmlformats.org/officeDocument/2006/relationships/slideLayout" Target="../slideLayouts/slideLayout2.xml"/><Relationship Id="rId6" Type="http://schemas.openxmlformats.org/officeDocument/2006/relationships/hyperlink" Target="http://en.wikipedia.org/wiki/Atom" TargetMode="External"/><Relationship Id="rId5" Type="http://schemas.openxmlformats.org/officeDocument/2006/relationships/hyperlink" Target="http://en.wikipedia.org/wiki/Electron" TargetMode="External"/><Relationship Id="rId4" Type="http://schemas.openxmlformats.org/officeDocument/2006/relationships/hyperlink" Target="http://en.wikipedia.org/wiki/Quantization_(physics)"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en.wikipedia.org/wiki/Static_forces_and_virtual-particle_exchange" TargetMode="External"/><Relationship Id="rId13" Type="http://schemas.openxmlformats.org/officeDocument/2006/relationships/hyperlink" Target="http://en.wikipedia.org/wiki/Rest_mass" TargetMode="External"/><Relationship Id="rId18" Type="http://schemas.openxmlformats.org/officeDocument/2006/relationships/hyperlink" Target="http://en.wiktionary.org/wiki/particle" TargetMode="External"/><Relationship Id="rId3" Type="http://schemas.openxmlformats.org/officeDocument/2006/relationships/hyperlink" Target="http://en.wikipedia.org/wiki/Quantum" TargetMode="External"/><Relationship Id="rId21" Type="http://schemas.openxmlformats.org/officeDocument/2006/relationships/hyperlink" Target="http://en.wikipedia.org/wiki/Interference_(wave_propagation)" TargetMode="External"/><Relationship Id="rId7" Type="http://schemas.openxmlformats.org/officeDocument/2006/relationships/hyperlink" Target="http://en.wikipedia.org/wiki/Electromagnetic_force" TargetMode="External"/><Relationship Id="rId12" Type="http://schemas.openxmlformats.org/officeDocument/2006/relationships/hyperlink" Target="http://en.wikipedia.org/wiki/Macroscopic_scale" TargetMode="External"/><Relationship Id="rId17" Type="http://schemas.openxmlformats.org/officeDocument/2006/relationships/hyperlink" Target="http://en.wikipedia.org/wiki/Wave" TargetMode="External"/><Relationship Id="rId2" Type="http://schemas.openxmlformats.org/officeDocument/2006/relationships/hyperlink" Target="http://en.wikipedia.org/wiki/Elementary_particle" TargetMode="External"/><Relationship Id="rId16" Type="http://schemas.openxmlformats.org/officeDocument/2006/relationships/hyperlink" Target="http://en.wikipedia.org/wiki/Wave%E2%80%93particle_duality" TargetMode="External"/><Relationship Id="rId20" Type="http://schemas.openxmlformats.org/officeDocument/2006/relationships/hyperlink" Target="http://en.wikipedia.org/wiki/Lens_(optics)" TargetMode="External"/><Relationship Id="rId1" Type="http://schemas.openxmlformats.org/officeDocument/2006/relationships/slideLayout" Target="../slideLayouts/slideLayout2.xml"/><Relationship Id="rId6" Type="http://schemas.openxmlformats.org/officeDocument/2006/relationships/hyperlink" Target="http://en.wikipedia.org/wiki/Force_carrier" TargetMode="External"/><Relationship Id="rId11" Type="http://schemas.openxmlformats.org/officeDocument/2006/relationships/hyperlink" Target="http://en.wikipedia.org/wiki/Microscopic_scale" TargetMode="External"/><Relationship Id="rId5" Type="http://schemas.openxmlformats.org/officeDocument/2006/relationships/hyperlink" Target="http://en.wikipedia.org/wiki/Electromagnetic_radiation" TargetMode="External"/><Relationship Id="rId15" Type="http://schemas.openxmlformats.org/officeDocument/2006/relationships/hyperlink" Target="http://en.wikipedia.org/wiki/Quantum_mechanics" TargetMode="External"/><Relationship Id="rId10" Type="http://schemas.openxmlformats.org/officeDocument/2006/relationships/hyperlink" Target="http://en.wikipedia.org/wiki/Force" TargetMode="External"/><Relationship Id="rId19" Type="http://schemas.openxmlformats.org/officeDocument/2006/relationships/hyperlink" Target="http://en.wikipedia.org/wiki/Refraction" TargetMode="External"/><Relationship Id="rId4" Type="http://schemas.openxmlformats.org/officeDocument/2006/relationships/hyperlink" Target="http://en.wikipedia.org/wiki/Light" TargetMode="External"/><Relationship Id="rId9" Type="http://schemas.openxmlformats.org/officeDocument/2006/relationships/hyperlink" Target="http://en.wikipedia.org/wiki/Virtual_photons" TargetMode="External"/><Relationship Id="rId14" Type="http://schemas.openxmlformats.org/officeDocument/2006/relationships/hyperlink" Target="http://en.wikipedia.org/wiki/Fundamental_interaction" TargetMode="External"/><Relationship Id="rId22" Type="http://schemas.openxmlformats.org/officeDocument/2006/relationships/hyperlink" Target="http://en.wikipedia.org/wiki/Position_(vector)"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en.wikipedia.org/wiki/Wavelength" TargetMode="External"/><Relationship Id="rId3" Type="http://schemas.openxmlformats.org/officeDocument/2006/relationships/hyperlink" Target="http://en.wikipedia.org/wiki/Electron" TargetMode="External"/><Relationship Id="rId7" Type="http://schemas.openxmlformats.org/officeDocument/2006/relationships/hyperlink" Target="http://en.wikipedia.org/wiki/Amplitude" TargetMode="External"/><Relationship Id="rId2" Type="http://schemas.openxmlformats.org/officeDocument/2006/relationships/hyperlink" Target="http://en.wikipedia.org/wiki/Metals" TargetMode="External"/><Relationship Id="rId1" Type="http://schemas.openxmlformats.org/officeDocument/2006/relationships/slideLayout" Target="../slideLayouts/slideLayout2.xml"/><Relationship Id="rId6" Type="http://schemas.openxmlformats.org/officeDocument/2006/relationships/hyperlink" Target="http://en.wikipedia.org/wiki/Energy" TargetMode="External"/><Relationship Id="rId5" Type="http://schemas.openxmlformats.org/officeDocument/2006/relationships/hyperlink" Target="http://en.wikipedia.org/wiki/Classical_electromagnetism" TargetMode="External"/><Relationship Id="rId4" Type="http://schemas.openxmlformats.org/officeDocument/2006/relationships/hyperlink" Target="http://en.wikipedia.org/wiki/Light"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en.wikipedia.org/wiki/X-ray" TargetMode="External"/><Relationship Id="rId3" Type="http://schemas.openxmlformats.org/officeDocument/2006/relationships/hyperlink" Target="http://en.wikipedia.org/wiki/Photon" TargetMode="External"/><Relationship Id="rId7" Type="http://schemas.openxmlformats.org/officeDocument/2006/relationships/hyperlink" Target="http://en.wikipedia.org/wiki/Wavelength" TargetMode="External"/><Relationship Id="rId2" Type="http://schemas.openxmlformats.org/officeDocument/2006/relationships/hyperlink" Target="http://en.wikipedia.org/wiki/Scattering" TargetMode="External"/><Relationship Id="rId1" Type="http://schemas.openxmlformats.org/officeDocument/2006/relationships/slideLayout" Target="../slideLayouts/slideLayout2.xml"/><Relationship Id="rId6" Type="http://schemas.openxmlformats.org/officeDocument/2006/relationships/hyperlink" Target="http://en.wikipedia.org/wiki/Energy" TargetMode="External"/><Relationship Id="rId5" Type="http://schemas.openxmlformats.org/officeDocument/2006/relationships/hyperlink" Target="http://en.wikipedia.org/wiki/Electron" TargetMode="External"/><Relationship Id="rId4" Type="http://schemas.openxmlformats.org/officeDocument/2006/relationships/hyperlink" Target="http://en.wikipedia.org/wiki/Electric_charge" TargetMode="External"/><Relationship Id="rId9" Type="http://schemas.openxmlformats.org/officeDocument/2006/relationships/hyperlink" Target="http://en.wikipedia.org/wiki/Gamma_ray"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en.wikipedia.org/wiki/Tau_(particle)" TargetMode="External"/><Relationship Id="rId13" Type="http://schemas.openxmlformats.org/officeDocument/2006/relationships/hyperlink" Target="http://en.wikipedia.org/wiki/Boson" TargetMode="External"/><Relationship Id="rId18" Type="http://schemas.openxmlformats.org/officeDocument/2006/relationships/hyperlink" Target="http://en.wikipedia.org/wiki/Lepton_number" TargetMode="External"/><Relationship Id="rId3" Type="http://schemas.openxmlformats.org/officeDocument/2006/relationships/hyperlink" Target="http://en.wikipedia.org/wiki/Antiparticle" TargetMode="External"/><Relationship Id="rId7" Type="http://schemas.openxmlformats.org/officeDocument/2006/relationships/hyperlink" Target="http://en.wikipedia.org/wiki/Antimuon" TargetMode="External"/><Relationship Id="rId12" Type="http://schemas.openxmlformats.org/officeDocument/2006/relationships/hyperlink" Target="http://en.wikipedia.org/wiki/Electric_charge" TargetMode="External"/><Relationship Id="rId17" Type="http://schemas.openxmlformats.org/officeDocument/2006/relationships/hyperlink" Target="http://en.wikipedia.org/wiki/Angular_momentum" TargetMode="External"/><Relationship Id="rId2" Type="http://schemas.openxmlformats.org/officeDocument/2006/relationships/hyperlink" Target="http://en.wikipedia.org/wiki/Elementary_particle" TargetMode="External"/><Relationship Id="rId16" Type="http://schemas.openxmlformats.org/officeDocument/2006/relationships/hyperlink" Target="http://en.wikipedia.org/wiki/Momentum" TargetMode="External"/><Relationship Id="rId20" Type="http://schemas.openxmlformats.org/officeDocument/2006/relationships/hyperlink" Target="http://en.wikipedia.org/wiki/Atomic_number" TargetMode="External"/><Relationship Id="rId1" Type="http://schemas.openxmlformats.org/officeDocument/2006/relationships/slideLayout" Target="../slideLayouts/slideLayout2.xml"/><Relationship Id="rId6" Type="http://schemas.openxmlformats.org/officeDocument/2006/relationships/hyperlink" Target="http://en.wikipedia.org/wiki/Muon" TargetMode="External"/><Relationship Id="rId11" Type="http://schemas.openxmlformats.org/officeDocument/2006/relationships/hyperlink" Target="http://en.wikipedia.org/wiki/Atomic_nucleus" TargetMode="External"/><Relationship Id="rId5" Type="http://schemas.openxmlformats.org/officeDocument/2006/relationships/hyperlink" Target="http://en.wikipedia.org/wiki/Positron" TargetMode="External"/><Relationship Id="rId15" Type="http://schemas.openxmlformats.org/officeDocument/2006/relationships/hyperlink" Target="http://en.wikipedia.org/wiki/Rest_mass_energy" TargetMode="External"/><Relationship Id="rId10" Type="http://schemas.openxmlformats.org/officeDocument/2006/relationships/hyperlink" Target="http://en.wikipedia.org/wiki/Photon" TargetMode="External"/><Relationship Id="rId19" Type="http://schemas.openxmlformats.org/officeDocument/2006/relationships/hyperlink" Target="http://en.wikipedia.org/wiki/Strangeness_(particle_physics)" TargetMode="External"/><Relationship Id="rId4" Type="http://schemas.openxmlformats.org/officeDocument/2006/relationships/hyperlink" Target="http://en.wikipedia.org/wiki/Electron" TargetMode="External"/><Relationship Id="rId9" Type="http://schemas.openxmlformats.org/officeDocument/2006/relationships/hyperlink" Target="http://en.wikipedia.org/wiki/Antitau" TargetMode="External"/><Relationship Id="rId14" Type="http://schemas.openxmlformats.org/officeDocument/2006/relationships/hyperlink" Target="http://en.wikipedia.org/wiki/Energy"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en.wikipedia.org/wiki/Particle" TargetMode="External"/><Relationship Id="rId2" Type="http://schemas.openxmlformats.org/officeDocument/2006/relationships/hyperlink" Target="http://en.wikipedia.org/wiki/Elementary_particle"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en.wikipedia.org/wiki/Gluon" TargetMode="External"/><Relationship Id="rId3" Type="http://schemas.openxmlformats.org/officeDocument/2006/relationships/hyperlink" Target="http://en.wikipedia.org/wiki/Subatomic_particle" TargetMode="External"/><Relationship Id="rId7" Type="http://schemas.openxmlformats.org/officeDocument/2006/relationships/hyperlink" Target="http://en.wikipedia.org/wiki/Conservation_of_momentum" TargetMode="External"/><Relationship Id="rId2" Type="http://schemas.openxmlformats.org/officeDocument/2006/relationships/hyperlink" Target="http://en.wikipedia.org/wiki/Physics" TargetMode="External"/><Relationship Id="rId1" Type="http://schemas.openxmlformats.org/officeDocument/2006/relationships/slideLayout" Target="../slideLayouts/slideLayout2.xml"/><Relationship Id="rId6" Type="http://schemas.openxmlformats.org/officeDocument/2006/relationships/hyperlink" Target="http://en.wikipedia.org/wiki/Conservation_of_energy" TargetMode="External"/><Relationship Id="rId5" Type="http://schemas.openxmlformats.org/officeDocument/2006/relationships/hyperlink" Target="http://en.wikipedia.org/wiki/Quantum_number" TargetMode="External"/><Relationship Id="rId10" Type="http://schemas.openxmlformats.org/officeDocument/2006/relationships/hyperlink" Target="http://en.wikipedia.org/wiki/Particle_collider" TargetMode="External"/><Relationship Id="rId4" Type="http://schemas.openxmlformats.org/officeDocument/2006/relationships/hyperlink" Target="http://en.wikipedia.org/wiki/Antiparticle" TargetMode="External"/><Relationship Id="rId9" Type="http://schemas.openxmlformats.org/officeDocument/2006/relationships/hyperlink" Target="http://en.wikipedia.org/wiki/Photon"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en.wikipedia.org/wiki/Copenhagen_interpretation" TargetMode="External"/><Relationship Id="rId2" Type="http://schemas.openxmlformats.org/officeDocument/2006/relationships/hyperlink" Target="http://en.wikipedia.org/wiki/Quantum_mechanics" TargetMode="External"/><Relationship Id="rId1" Type="http://schemas.openxmlformats.org/officeDocument/2006/relationships/slideLayout" Target="../slideLayouts/slideLayout2.xml"/><Relationship Id="rId6" Type="http://schemas.openxmlformats.org/officeDocument/2006/relationships/hyperlink" Target="http://en.wikipedia.org/wiki/Niels_Bohr" TargetMode="External"/><Relationship Id="rId5" Type="http://schemas.openxmlformats.org/officeDocument/2006/relationships/hyperlink" Target="http://en.wikipedia.org/wiki/Phenomenon" TargetMode="External"/><Relationship Id="rId4" Type="http://schemas.openxmlformats.org/officeDocument/2006/relationships/hyperlink" Target="http://en.wikipedia.org/wiki/Uncertainty_principl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en.wikipedia.org/wiki/Spectru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en.wikipedia.org/wiki/Electrostatic_force" TargetMode="External"/><Relationship Id="rId13" Type="http://schemas.openxmlformats.org/officeDocument/2006/relationships/hyperlink" Target="http://en.wikipedia.org/wiki/Rutherford_model" TargetMode="External"/><Relationship Id="rId3" Type="http://schemas.openxmlformats.org/officeDocument/2006/relationships/hyperlink" Target="http://en.wikipedia.org/wiki/Niels_Bohr" TargetMode="External"/><Relationship Id="rId7" Type="http://schemas.openxmlformats.org/officeDocument/2006/relationships/hyperlink" Target="http://en.wikipedia.org/wiki/Solar_system" TargetMode="External"/><Relationship Id="rId12" Type="http://schemas.openxmlformats.org/officeDocument/2006/relationships/hyperlink" Target="http://en.wikipedia.org/wiki/Saturnian_model" TargetMode="External"/><Relationship Id="rId2" Type="http://schemas.openxmlformats.org/officeDocument/2006/relationships/hyperlink" Target="http://en.wikipedia.org/wiki/Atomic_physics" TargetMode="External"/><Relationship Id="rId1" Type="http://schemas.openxmlformats.org/officeDocument/2006/relationships/slideLayout" Target="../slideLayouts/slideLayout2.xml"/><Relationship Id="rId6" Type="http://schemas.openxmlformats.org/officeDocument/2006/relationships/hyperlink" Target="http://en.wikipedia.org/wiki/Electron" TargetMode="External"/><Relationship Id="rId11" Type="http://schemas.openxmlformats.org/officeDocument/2006/relationships/hyperlink" Target="http://en.wikipedia.org/wiki/Plum-pudding_model" TargetMode="External"/><Relationship Id="rId5" Type="http://schemas.openxmlformats.org/officeDocument/2006/relationships/hyperlink" Target="http://en.wikipedia.org/wiki/Atomic_nucleus" TargetMode="External"/><Relationship Id="rId10" Type="http://schemas.openxmlformats.org/officeDocument/2006/relationships/hyperlink" Target="http://en.wikipedia.org/wiki/Cubic_atom" TargetMode="External"/><Relationship Id="rId4" Type="http://schemas.openxmlformats.org/officeDocument/2006/relationships/hyperlink" Target="http://en.wikipedia.org/wiki/Atom" TargetMode="External"/><Relationship Id="rId9" Type="http://schemas.openxmlformats.org/officeDocument/2006/relationships/hyperlink" Target="http://en.wikipedia.org/wiki/Gravity"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en.wikipedia.org/wiki/Quantum_state" TargetMode="External"/><Relationship Id="rId3" Type="http://schemas.openxmlformats.org/officeDocument/2006/relationships/hyperlink" Target="http://en.wikipedia.org/wiki/Eigenvector" TargetMode="External"/><Relationship Id="rId7" Type="http://schemas.openxmlformats.org/officeDocument/2006/relationships/hyperlink" Target="http://en.wikipedia.org/wiki/Stationary_state#cite_note-1" TargetMode="External"/><Relationship Id="rId12" Type="http://schemas.openxmlformats.org/officeDocument/2006/relationships/hyperlink" Target="http://en.wikipedia.org/wiki/Molecular_orbital" TargetMode="External"/><Relationship Id="rId2" Type="http://schemas.openxmlformats.org/officeDocument/2006/relationships/hyperlink" Target="http://en.wikipedia.org/wiki/Quantum_mechanics" TargetMode="External"/><Relationship Id="rId1" Type="http://schemas.openxmlformats.org/officeDocument/2006/relationships/slideLayout" Target="../slideLayouts/slideLayout2.xml"/><Relationship Id="rId6" Type="http://schemas.openxmlformats.org/officeDocument/2006/relationships/hyperlink" Target="http://en.wikipedia.org/wiki/Wavefunction" TargetMode="External"/><Relationship Id="rId11" Type="http://schemas.openxmlformats.org/officeDocument/2006/relationships/hyperlink" Target="http://en.wikipedia.org/wiki/Atomic_orbital" TargetMode="External"/><Relationship Id="rId5" Type="http://schemas.openxmlformats.org/officeDocument/2006/relationships/hyperlink" Target="http://en.wikipedia.org/wiki/Probability_amplitude" TargetMode="External"/><Relationship Id="rId10" Type="http://schemas.openxmlformats.org/officeDocument/2006/relationships/hyperlink" Target="http://en.wikipedia.org/wiki/Bra-ket_notation" TargetMode="External"/><Relationship Id="rId4" Type="http://schemas.openxmlformats.org/officeDocument/2006/relationships/hyperlink" Target="http://en.wikipedia.org/wiki/Hamiltonian_(quantum_mechanics)" TargetMode="External"/><Relationship Id="rId9" Type="http://schemas.openxmlformats.org/officeDocument/2006/relationships/hyperlink" Target="http://en.wikipedia.org/wiki/Quantum_superposition"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en.wikipedia.org/wiki/Discrete_mathematics" TargetMode="External"/><Relationship Id="rId13" Type="http://schemas.openxmlformats.org/officeDocument/2006/relationships/hyperlink" Target="http://en.wikipedia.org/wiki/Angular_momentum" TargetMode="External"/><Relationship Id="rId3" Type="http://schemas.openxmlformats.org/officeDocument/2006/relationships/hyperlink" Target="http://en.wikipedia.org/wiki/Schr%C3%B6dinger_equation" TargetMode="External"/><Relationship Id="rId7" Type="http://schemas.openxmlformats.org/officeDocument/2006/relationships/hyperlink" Target="http://en.wikipedia.org/wiki/Quantization_(physics)" TargetMode="External"/><Relationship Id="rId12" Type="http://schemas.openxmlformats.org/officeDocument/2006/relationships/hyperlink" Target="http://en.wikipedia.org/wiki/Electron" TargetMode="External"/><Relationship Id="rId2" Type="http://schemas.openxmlformats.org/officeDocument/2006/relationships/hyperlink" Target="http://en.wikipedia.org/wiki/Quantum_system" TargetMode="External"/><Relationship Id="rId1" Type="http://schemas.openxmlformats.org/officeDocument/2006/relationships/slideLayout" Target="../slideLayouts/slideLayout2.xml"/><Relationship Id="rId6" Type="http://schemas.openxmlformats.org/officeDocument/2006/relationships/hyperlink" Target="http://en.wikipedia.org/wiki/Quantum_mechanics" TargetMode="External"/><Relationship Id="rId11" Type="http://schemas.openxmlformats.org/officeDocument/2006/relationships/hyperlink" Target="http://en.wikipedia.org/wiki/Energy_level" TargetMode="External"/><Relationship Id="rId5" Type="http://schemas.openxmlformats.org/officeDocument/2006/relationships/hyperlink" Target="http://en.wikipedia.org/wiki/Atom" TargetMode="External"/><Relationship Id="rId10" Type="http://schemas.openxmlformats.org/officeDocument/2006/relationships/hyperlink" Target="http://en.wikipedia.org/wiki/Classical_mechanics" TargetMode="External"/><Relationship Id="rId4" Type="http://schemas.openxmlformats.org/officeDocument/2006/relationships/hyperlink" Target="http://en.wikipedia.org/wiki/Hydrogen" TargetMode="External"/><Relationship Id="rId9" Type="http://schemas.openxmlformats.org/officeDocument/2006/relationships/hyperlink" Target="http://en.wikipedia.org/wiki/Infinity" TargetMode="External"/><Relationship Id="rId14" Type="http://schemas.openxmlformats.org/officeDocument/2006/relationships/hyperlink" Target="http://en.wikipedia.org/wiki/Spin_(physics)"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en.wikipedia.org/wiki/Vacuum_state" TargetMode="External"/><Relationship Id="rId13" Type="http://schemas.openxmlformats.org/officeDocument/2006/relationships/hyperlink" Target="http://en.wikipedia.org/wiki/Hamiltonian_(quantum_mechanics)" TargetMode="External"/><Relationship Id="rId18" Type="http://schemas.openxmlformats.org/officeDocument/2006/relationships/hyperlink" Target="http://en.wikipedia.org/wiki/Crystal_lattice" TargetMode="External"/><Relationship Id="rId3" Type="http://schemas.openxmlformats.org/officeDocument/2006/relationships/hyperlink" Target="http://en.wikipedia.org/wiki/Energy" TargetMode="External"/><Relationship Id="rId7" Type="http://schemas.openxmlformats.org/officeDocument/2006/relationships/hyperlink" Target="http://en.wikipedia.org/wiki/Quantum_field_theory" TargetMode="External"/><Relationship Id="rId12" Type="http://schemas.openxmlformats.org/officeDocument/2006/relationships/hyperlink" Target="http://en.wikipedia.org/wiki/Commutator" TargetMode="External"/><Relationship Id="rId17" Type="http://schemas.openxmlformats.org/officeDocument/2006/relationships/hyperlink" Target="http://en.wikipedia.org/wiki/Entropy" TargetMode="External"/><Relationship Id="rId2" Type="http://schemas.openxmlformats.org/officeDocument/2006/relationships/hyperlink" Target="http://en.wikipedia.org/wiki/Quantum_mechanics" TargetMode="External"/><Relationship Id="rId16" Type="http://schemas.openxmlformats.org/officeDocument/2006/relationships/hyperlink" Target="http://en.wikipedia.org/wiki/Temperature" TargetMode="External"/><Relationship Id="rId1" Type="http://schemas.openxmlformats.org/officeDocument/2006/relationships/slideLayout" Target="../slideLayouts/slideLayout2.xml"/><Relationship Id="rId6" Type="http://schemas.openxmlformats.org/officeDocument/2006/relationships/hyperlink" Target="http://en.wikipedia.org/wiki/Excited_state" TargetMode="External"/><Relationship Id="rId11" Type="http://schemas.openxmlformats.org/officeDocument/2006/relationships/hyperlink" Target="http://en.wikipedia.org/wiki/Unitary_operator" TargetMode="External"/><Relationship Id="rId5" Type="http://schemas.openxmlformats.org/officeDocument/2006/relationships/hyperlink" Target="http://en.wikipedia.org/wiki/Zero-point_energy" TargetMode="External"/><Relationship Id="rId15" Type="http://schemas.openxmlformats.org/officeDocument/2006/relationships/hyperlink" Target="http://en.wikipedia.org/wiki/Absolute_zero" TargetMode="External"/><Relationship Id="rId10" Type="http://schemas.openxmlformats.org/officeDocument/2006/relationships/hyperlink" Target="http://en.wikipedia.org/wiki/Degenerate_energy_level" TargetMode="External"/><Relationship Id="rId19" Type="http://schemas.openxmlformats.org/officeDocument/2006/relationships/hyperlink" Target="http://en.wikipedia.org/wiki/Negative_temperature" TargetMode="External"/><Relationship Id="rId4" Type="http://schemas.openxmlformats.org/officeDocument/2006/relationships/hyperlink" Target="http://en.wikipedia.org/wiki/Stationary_state" TargetMode="External"/><Relationship Id="rId9" Type="http://schemas.openxmlformats.org/officeDocument/2006/relationships/hyperlink" Target="http://en.wikipedia.org/wiki/Vacuum#The_quantum-mechanical_vacuum" TargetMode="External"/><Relationship Id="rId14" Type="http://schemas.openxmlformats.org/officeDocument/2006/relationships/hyperlink" Target="http://en.wikipedia.org/wiki/Third_law_of_thermodynamics"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en.wikipedia.org/wiki/Energy" TargetMode="External"/><Relationship Id="rId13" Type="http://schemas.openxmlformats.org/officeDocument/2006/relationships/hyperlink" Target="http://en.wikipedia.org/wiki/Stimulated_emission" TargetMode="External"/><Relationship Id="rId3" Type="http://schemas.openxmlformats.org/officeDocument/2006/relationships/hyperlink" Target="http://en.wikipedia.org/wiki/Quantum_mechanics" TargetMode="External"/><Relationship Id="rId7" Type="http://schemas.openxmlformats.org/officeDocument/2006/relationships/hyperlink" Target="http://en.wikipedia.org/wiki/Quantum_state" TargetMode="External"/><Relationship Id="rId12" Type="http://schemas.openxmlformats.org/officeDocument/2006/relationships/hyperlink" Target="http://en.wikipedia.org/wiki/Spontaneous_emission" TargetMode="External"/><Relationship Id="rId2" Type="http://schemas.openxmlformats.org/officeDocument/2006/relationships/hyperlink" Target="http://en.wikipedia.org/wiki/Energy_level" TargetMode="External"/><Relationship Id="rId1" Type="http://schemas.openxmlformats.org/officeDocument/2006/relationships/slideLayout" Target="../slideLayouts/slideLayout2.xml"/><Relationship Id="rId6" Type="http://schemas.openxmlformats.org/officeDocument/2006/relationships/hyperlink" Target="http://en.wikipedia.org/wiki/Atomic_nucleus" TargetMode="External"/><Relationship Id="rId11" Type="http://schemas.openxmlformats.org/officeDocument/2006/relationships/hyperlink" Target="http://en.wikipedia.org/wiki/Negative_temperature" TargetMode="External"/><Relationship Id="rId5" Type="http://schemas.openxmlformats.org/officeDocument/2006/relationships/hyperlink" Target="http://en.wikipedia.org/wiki/Molecule" TargetMode="External"/><Relationship Id="rId15" Type="http://schemas.openxmlformats.org/officeDocument/2006/relationships/hyperlink" Target="http://en.wikipedia.org/wiki/Phonon" TargetMode="External"/><Relationship Id="rId10" Type="http://schemas.openxmlformats.org/officeDocument/2006/relationships/hyperlink" Target="http://en.wikipedia.org/wiki/Temperature" TargetMode="External"/><Relationship Id="rId4" Type="http://schemas.openxmlformats.org/officeDocument/2006/relationships/hyperlink" Target="http://en.wikipedia.org/wiki/Atom" TargetMode="External"/><Relationship Id="rId9" Type="http://schemas.openxmlformats.org/officeDocument/2006/relationships/hyperlink" Target="http://en.wikipedia.org/wiki/Ground_state" TargetMode="External"/><Relationship Id="rId14" Type="http://schemas.openxmlformats.org/officeDocument/2006/relationships/hyperlink" Target="http://en.wikipedia.org/wiki/Photon"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en.wikipedia.org/wiki/Help:IPA_for_English" TargetMode="External"/><Relationship Id="rId3" Type="http://schemas.openxmlformats.org/officeDocument/2006/relationships/hyperlink" Target="http://en.wikipedia.org/wiki/Wave" TargetMode="External"/><Relationship Id="rId7" Type="http://schemas.openxmlformats.org/officeDocument/2006/relationships/hyperlink" Target="http://en.wikipedia.org/wiki/Wave%E2%80%93particle_duality" TargetMode="External"/><Relationship Id="rId2" Type="http://schemas.openxmlformats.org/officeDocument/2006/relationships/hyperlink" Target="http://en.wikipedia.org/wiki/Matter" TargetMode="External"/><Relationship Id="rId1" Type="http://schemas.openxmlformats.org/officeDocument/2006/relationships/slideLayout" Target="../slideLayouts/slideLayout2.xml"/><Relationship Id="rId6" Type="http://schemas.openxmlformats.org/officeDocument/2006/relationships/hyperlink" Target="http://en.wikipedia.org/wiki/Quantum_mechanics" TargetMode="External"/><Relationship Id="rId5" Type="http://schemas.openxmlformats.org/officeDocument/2006/relationships/hyperlink" Target="http://en.wikipedia.org/wiki/Diffraction" TargetMode="External"/><Relationship Id="rId10" Type="http://schemas.openxmlformats.org/officeDocument/2006/relationships/hyperlink" Target="http://en.wikipedia.org/wiki/Louis_de_Broglie" TargetMode="External"/><Relationship Id="rId4" Type="http://schemas.openxmlformats.org/officeDocument/2006/relationships/hyperlink" Target="http://en.wikipedia.org/wiki/Electron" TargetMode="External"/><Relationship Id="rId9" Type="http://schemas.openxmlformats.org/officeDocument/2006/relationships/hyperlink" Target="http://en.wikipedia.org/wiki/Help:IPA_for_English#Key"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en.wikipedia.org/wiki/Rainbow" TargetMode="External"/><Relationship Id="rId13" Type="http://schemas.openxmlformats.org/officeDocument/2006/relationships/hyperlink" Target="http://en.wikipedia.org/wiki/Max_Born" TargetMode="External"/><Relationship Id="rId3" Type="http://schemas.openxmlformats.org/officeDocument/2006/relationships/hyperlink" Target="http://en.wikipedia.org/wiki/Prism_(optics)" TargetMode="External"/><Relationship Id="rId7" Type="http://schemas.openxmlformats.org/officeDocument/2006/relationships/hyperlink" Target="http://en.wikipedia.org/wiki/Colors" TargetMode="External"/><Relationship Id="rId12" Type="http://schemas.openxmlformats.org/officeDocument/2006/relationships/hyperlink" Target="http://en.wikipedia.org/wiki/Minimum_deviation" TargetMode="External"/><Relationship Id="rId2" Type="http://schemas.openxmlformats.org/officeDocument/2006/relationships/hyperlink" Target="http://en.wikipedia.org/wiki/Optics" TargetMode="External"/><Relationship Id="rId16" Type="http://schemas.openxmlformats.org/officeDocument/2006/relationships/hyperlink" Target="http://en.wikipedia.org/wiki/Sir_Isaac_Newton" TargetMode="External"/><Relationship Id="rId1" Type="http://schemas.openxmlformats.org/officeDocument/2006/relationships/slideLayout" Target="../slideLayouts/slideLayout2.xml"/><Relationship Id="rId6" Type="http://schemas.openxmlformats.org/officeDocument/2006/relationships/hyperlink" Target="http://en.wikipedia.org/wiki/Spectrum" TargetMode="External"/><Relationship Id="rId11" Type="http://schemas.openxmlformats.org/officeDocument/2006/relationships/hyperlink" Target="http://en.wikipedia.org/wiki/Spectrometer" TargetMode="External"/><Relationship Id="rId5" Type="http://schemas.openxmlformats.org/officeDocument/2006/relationships/hyperlink" Target="http://en.wikipedia.org/wiki/Dispersion_(optics)" TargetMode="External"/><Relationship Id="rId15" Type="http://schemas.openxmlformats.org/officeDocument/2006/relationships/hyperlink" Target="http://en.wikipedia.org/wiki/F._J._Duarte" TargetMode="External"/><Relationship Id="rId10" Type="http://schemas.openxmlformats.org/officeDocument/2006/relationships/hyperlink" Target="http://en.wikipedia.org/wiki/Refractive_index" TargetMode="External"/><Relationship Id="rId4" Type="http://schemas.openxmlformats.org/officeDocument/2006/relationships/hyperlink" Target="http://en.wikipedia.org/wiki/Triangular_prism" TargetMode="External"/><Relationship Id="rId9" Type="http://schemas.openxmlformats.org/officeDocument/2006/relationships/hyperlink" Target="http://en.wikipedia.org/wiki/Refraction" TargetMode="External"/><Relationship Id="rId14" Type="http://schemas.openxmlformats.org/officeDocument/2006/relationships/hyperlink" Target="http://en.wikipedia.org/wiki/Emil_Wolf"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hyperlink" Target="http://en.wikipedia.org/wiki/Quantum_realm" TargetMode="External"/><Relationship Id="rId13" Type="http://schemas.openxmlformats.org/officeDocument/2006/relationships/hyperlink" Target="http://en.wikipedia.org/wiki/Periodic_table" TargetMode="External"/><Relationship Id="rId3" Type="http://schemas.openxmlformats.org/officeDocument/2006/relationships/hyperlink" Target="http://en.wikipedia.org/wiki/Physics" TargetMode="External"/><Relationship Id="rId7" Type="http://schemas.openxmlformats.org/officeDocument/2006/relationships/hyperlink" Target="http://en.wikipedia.org/wiki/Classical_mechanics" TargetMode="External"/><Relationship Id="rId12" Type="http://schemas.openxmlformats.org/officeDocument/2006/relationships/hyperlink" Target="http://en.wikipedia.org/wiki/Matter" TargetMode="External"/><Relationship Id="rId2" Type="http://schemas.openxmlformats.org/officeDocument/2006/relationships/hyperlink" Target="http://en.wikipedia.org/wiki/Quantum_physics" TargetMode="External"/><Relationship Id="rId1" Type="http://schemas.openxmlformats.org/officeDocument/2006/relationships/slideLayout" Target="../slideLayouts/slideLayout2.xml"/><Relationship Id="rId6" Type="http://schemas.openxmlformats.org/officeDocument/2006/relationships/hyperlink" Target="http://en.wikipedia.org/wiki/Planck_constant" TargetMode="External"/><Relationship Id="rId11" Type="http://schemas.openxmlformats.org/officeDocument/2006/relationships/hyperlink" Target="http://en.wikipedia.org/wiki/Energy" TargetMode="External"/><Relationship Id="rId5" Type="http://schemas.openxmlformats.org/officeDocument/2006/relationships/hyperlink" Target="http://en.wikipedia.org/wiki/Action_(physics)" TargetMode="External"/><Relationship Id="rId15" Type="http://schemas.openxmlformats.org/officeDocument/2006/relationships/hyperlink" Target="http://en.wikipedia.org/wiki/Chemical_bond" TargetMode="External"/><Relationship Id="rId10" Type="http://schemas.openxmlformats.org/officeDocument/2006/relationships/hyperlink" Target="http://en.wikipedia.org/wiki/Subatomic_scale" TargetMode="External"/><Relationship Id="rId4" Type="http://schemas.openxmlformats.org/officeDocument/2006/relationships/hyperlink" Target="http://en.wikipedia.org/wiki/Nanoscopic_scale" TargetMode="External"/><Relationship Id="rId9" Type="http://schemas.openxmlformats.org/officeDocument/2006/relationships/hyperlink" Target="http://en.wikipedia.org/wiki/Atomic_spacing" TargetMode="External"/><Relationship Id="rId14" Type="http://schemas.openxmlformats.org/officeDocument/2006/relationships/hyperlink" Target="http://en.wikipedia.org/wiki/Atoms" TargetMode="External"/></Relationships>
</file>

<file path=ppt/slides/_rels/slide56.xml.rels><?xml version="1.0" encoding="UTF-8" standalone="yes"?>
<Relationships xmlns="http://schemas.openxmlformats.org/package/2006/relationships"><Relationship Id="rId3" Type="http://schemas.openxmlformats.org/officeDocument/2006/relationships/hyperlink" Target="http://en.wikipedia.org/wiki/Complementarity_(physics)" TargetMode="External"/><Relationship Id="rId2" Type="http://schemas.openxmlformats.org/officeDocument/2006/relationships/hyperlink" Target="http://en.wikipedia.org/wiki/Quantum_mechanics" TargetMode="External"/><Relationship Id="rId1" Type="http://schemas.openxmlformats.org/officeDocument/2006/relationships/slideLayout" Target="../slideLayouts/slideLayout2.xml"/><Relationship Id="rId6" Type="http://schemas.openxmlformats.org/officeDocument/2006/relationships/hyperlink" Target="http://en.wikipedia.org/wiki/Werner_Heisenberg" TargetMode="External"/><Relationship Id="rId5" Type="http://schemas.openxmlformats.org/officeDocument/2006/relationships/hyperlink" Target="http://en.wikipedia.org/wiki/Momentum" TargetMode="External"/><Relationship Id="rId4" Type="http://schemas.openxmlformats.org/officeDocument/2006/relationships/hyperlink" Target="http://en.wikipedia.org/wiki/Position_(vector)" TargetMode="Externa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8" Type="http://schemas.openxmlformats.org/officeDocument/2006/relationships/hyperlink" Target="http://en.wikipedia.org/wiki/Discrete_mathematics" TargetMode="External"/><Relationship Id="rId13" Type="http://schemas.openxmlformats.org/officeDocument/2006/relationships/hyperlink" Target="http://en.wikipedia.org/wiki/Angular_momentum" TargetMode="External"/><Relationship Id="rId3" Type="http://schemas.openxmlformats.org/officeDocument/2006/relationships/hyperlink" Target="http://en.wikipedia.org/wiki/Schr%C3%B6dinger_equation" TargetMode="External"/><Relationship Id="rId7" Type="http://schemas.openxmlformats.org/officeDocument/2006/relationships/hyperlink" Target="http://en.wikipedia.org/wiki/Quantization_(physics)" TargetMode="External"/><Relationship Id="rId12" Type="http://schemas.openxmlformats.org/officeDocument/2006/relationships/hyperlink" Target="http://en.wikipedia.org/wiki/Electron" TargetMode="External"/><Relationship Id="rId2" Type="http://schemas.openxmlformats.org/officeDocument/2006/relationships/hyperlink" Target="http://en.wikipedia.org/wiki/Quantum_system" TargetMode="External"/><Relationship Id="rId1" Type="http://schemas.openxmlformats.org/officeDocument/2006/relationships/slideLayout" Target="../slideLayouts/slideLayout2.xml"/><Relationship Id="rId6" Type="http://schemas.openxmlformats.org/officeDocument/2006/relationships/hyperlink" Target="http://en.wikipedia.org/wiki/Quantum_mechanics" TargetMode="External"/><Relationship Id="rId11" Type="http://schemas.openxmlformats.org/officeDocument/2006/relationships/hyperlink" Target="http://en.wikipedia.org/wiki/Energy_level" TargetMode="External"/><Relationship Id="rId5" Type="http://schemas.openxmlformats.org/officeDocument/2006/relationships/hyperlink" Target="http://en.wikipedia.org/wiki/Atom" TargetMode="External"/><Relationship Id="rId10" Type="http://schemas.openxmlformats.org/officeDocument/2006/relationships/hyperlink" Target="http://en.wikipedia.org/wiki/Classical_mechanics" TargetMode="External"/><Relationship Id="rId4" Type="http://schemas.openxmlformats.org/officeDocument/2006/relationships/hyperlink" Target="http://en.wikipedia.org/wiki/Hydrogen" TargetMode="External"/><Relationship Id="rId9" Type="http://schemas.openxmlformats.org/officeDocument/2006/relationships/hyperlink" Target="http://en.wikipedia.org/wiki/Infinity" TargetMode="External"/><Relationship Id="rId14" Type="http://schemas.openxmlformats.org/officeDocument/2006/relationships/hyperlink" Target="http://en.wikipedia.org/wiki/Spin_(physics)" TargetMode="External"/></Relationships>
</file>

<file path=ppt/slides/_rels/slide61.xml.rels><?xml version="1.0" encoding="UTF-8" standalone="yes"?>
<Relationships xmlns="http://schemas.openxmlformats.org/package/2006/relationships"><Relationship Id="rId8" Type="http://schemas.openxmlformats.org/officeDocument/2006/relationships/hyperlink" Target="http://en.wikipedia.org/wiki/Atomic_electron_transition" TargetMode="External"/><Relationship Id="rId3" Type="http://schemas.openxmlformats.org/officeDocument/2006/relationships/hyperlink" Target="http://en.wikipedia.org/wiki/Azimuthal_quantum_number" TargetMode="External"/><Relationship Id="rId7" Type="http://schemas.openxmlformats.org/officeDocument/2006/relationships/hyperlink" Target="http://en.wikipedia.org/wiki/Integer" TargetMode="External"/><Relationship Id="rId2" Type="http://schemas.openxmlformats.org/officeDocument/2006/relationships/hyperlink" Target="http://en.wikipedia.org/wiki/Quantum_number" TargetMode="External"/><Relationship Id="rId1" Type="http://schemas.openxmlformats.org/officeDocument/2006/relationships/slideLayout" Target="../slideLayouts/slideLayout2.xml"/><Relationship Id="rId6" Type="http://schemas.openxmlformats.org/officeDocument/2006/relationships/hyperlink" Target="http://en.wikipedia.org/wiki/Atomic_orbital" TargetMode="External"/><Relationship Id="rId5" Type="http://schemas.openxmlformats.org/officeDocument/2006/relationships/hyperlink" Target="http://en.wikipedia.org/wiki/Spin_quantum_number" TargetMode="External"/><Relationship Id="rId4" Type="http://schemas.openxmlformats.org/officeDocument/2006/relationships/hyperlink" Target="http://en.wikipedia.org/wiki/Magnetic_quantum_number" TargetMode="External"/></Relationships>
</file>

<file path=ppt/slides/_rels/slide62.xml.rels><?xml version="1.0" encoding="UTF-8" standalone="yes"?>
<Relationships xmlns="http://schemas.openxmlformats.org/package/2006/relationships"><Relationship Id="rId8" Type="http://schemas.openxmlformats.org/officeDocument/2006/relationships/hyperlink" Target="http://en.wikipedia.org/wiki/Magnetic_quantum_number" TargetMode="External"/><Relationship Id="rId3" Type="http://schemas.openxmlformats.org/officeDocument/2006/relationships/hyperlink" Target="http://en.wikipedia.org/wiki/Atomic_orbital" TargetMode="External"/><Relationship Id="rId7" Type="http://schemas.openxmlformats.org/officeDocument/2006/relationships/hyperlink" Target="http://en.wikipedia.org/wiki/Spectroscopic_notation" TargetMode="External"/><Relationship Id="rId2" Type="http://schemas.openxmlformats.org/officeDocument/2006/relationships/hyperlink" Target="http://en.wikipedia.org/wiki/Quantum_number" TargetMode="External"/><Relationship Id="rId1" Type="http://schemas.openxmlformats.org/officeDocument/2006/relationships/slideLayout" Target="../slideLayouts/slideLayout2.xml"/><Relationship Id="rId6" Type="http://schemas.openxmlformats.org/officeDocument/2006/relationships/hyperlink" Target="http://en.wikipedia.org/wiki/Principal_quantum_number" TargetMode="External"/><Relationship Id="rId5" Type="http://schemas.openxmlformats.org/officeDocument/2006/relationships/hyperlink" Target="http://en.wikipedia.org/wiki/Quantum_state" TargetMode="External"/><Relationship Id="rId4" Type="http://schemas.openxmlformats.org/officeDocument/2006/relationships/hyperlink" Target="http://en.wikipedia.org/wiki/Angular_momentum_operator" TargetMode="External"/><Relationship Id="rId9" Type="http://schemas.openxmlformats.org/officeDocument/2006/relationships/hyperlink" Target="http://en.wikipedia.org/wiki/Spin_quantum_number"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en.wikipedia.org/wiki/Quantum_number" TargetMode="External"/><Relationship Id="rId7" Type="http://schemas.openxmlformats.org/officeDocument/2006/relationships/hyperlink" Target="http://en.wikipedia.org/wiki/Quantum_state" TargetMode="External"/><Relationship Id="rId2" Type="http://schemas.openxmlformats.org/officeDocument/2006/relationships/hyperlink" Target="http://en.wikipedia.org/wiki/Atomic_physics" TargetMode="External"/><Relationship Id="rId1" Type="http://schemas.openxmlformats.org/officeDocument/2006/relationships/slideLayout" Target="../slideLayouts/slideLayout2.xml"/><Relationship Id="rId6" Type="http://schemas.openxmlformats.org/officeDocument/2006/relationships/hyperlink" Target="http://en.wikipedia.org/wiki/Spin_quantum_number" TargetMode="External"/><Relationship Id="rId5" Type="http://schemas.openxmlformats.org/officeDocument/2006/relationships/hyperlink" Target="http://en.wikipedia.org/wiki/Azimuthal_quantum_number" TargetMode="External"/><Relationship Id="rId4" Type="http://schemas.openxmlformats.org/officeDocument/2006/relationships/hyperlink" Target="http://en.wikipedia.org/wiki/Principal_quantum_number" TargetMode="External"/></Relationships>
</file>

<file path=ppt/slides/_rels/slide64.xml.rels><?xml version="1.0" encoding="UTF-8" standalone="yes"?>
<Relationships xmlns="http://schemas.openxmlformats.org/package/2006/relationships"><Relationship Id="rId8" Type="http://schemas.openxmlformats.org/officeDocument/2006/relationships/hyperlink" Target="http://en.wikipedia.org/wiki/Principal_quantum_number" TargetMode="External"/><Relationship Id="rId3" Type="http://schemas.openxmlformats.org/officeDocument/2006/relationships/hyperlink" Target="http://en.wikipedia.org/wiki/Quantum_number" TargetMode="External"/><Relationship Id="rId7" Type="http://schemas.openxmlformats.org/officeDocument/2006/relationships/hyperlink" Target="http://en.wikipedia.org/wiki/Elementary_particle" TargetMode="External"/><Relationship Id="rId2" Type="http://schemas.openxmlformats.org/officeDocument/2006/relationships/hyperlink" Target="http://en.wikipedia.org/wiki/Atomic_physics" TargetMode="External"/><Relationship Id="rId1" Type="http://schemas.openxmlformats.org/officeDocument/2006/relationships/slideLayout" Target="../slideLayouts/slideLayout2.xml"/><Relationship Id="rId6" Type="http://schemas.openxmlformats.org/officeDocument/2006/relationships/hyperlink" Target="http://en.wikipedia.org/wiki/Spin_(physics)" TargetMode="External"/><Relationship Id="rId11" Type="http://schemas.openxmlformats.org/officeDocument/2006/relationships/hyperlink" Target="http://en.wikipedia.org/wiki/Quantum_state" TargetMode="External"/><Relationship Id="rId5" Type="http://schemas.openxmlformats.org/officeDocument/2006/relationships/hyperlink" Target="http://en.wikipedia.org/wiki/Angular_momentum" TargetMode="External"/><Relationship Id="rId10" Type="http://schemas.openxmlformats.org/officeDocument/2006/relationships/hyperlink" Target="http://en.wikipedia.org/wiki/Magnetic_quantum_number" TargetMode="External"/><Relationship Id="rId4" Type="http://schemas.openxmlformats.org/officeDocument/2006/relationships/hyperlink" Target="http://en.wikipedia.org/wiki/Parameterization" TargetMode="External"/><Relationship Id="rId9" Type="http://schemas.openxmlformats.org/officeDocument/2006/relationships/hyperlink" Target="http://en.wikipedia.org/wiki/Azimuthal_quantum_number" TargetMode="External"/></Relationships>
</file>

<file path=ppt/slides/_rels/slide65.xml.rels><?xml version="1.0" encoding="UTF-8" standalone="yes"?>
<Relationships xmlns="http://schemas.openxmlformats.org/package/2006/relationships"><Relationship Id="rId8" Type="http://schemas.openxmlformats.org/officeDocument/2006/relationships/hyperlink" Target="http://en.wikipedia.org/wiki/Magnetic_field" TargetMode="External"/><Relationship Id="rId13" Type="http://schemas.openxmlformats.org/officeDocument/2006/relationships/hyperlink" Target="http://en.wikipedia.org/wiki/Sun" TargetMode="External"/><Relationship Id="rId18" Type="http://schemas.openxmlformats.org/officeDocument/2006/relationships/hyperlink" Target="http://en.wikipedia.org/wiki/Magnetic_resonance_imaging" TargetMode="External"/><Relationship Id="rId3" Type="http://schemas.openxmlformats.org/officeDocument/2006/relationships/hyperlink" Target="http://en.wikipedia.org/wiki/Help:IPA_for_English#Key" TargetMode="External"/><Relationship Id="rId21" Type="http://schemas.openxmlformats.org/officeDocument/2006/relationships/hyperlink" Target="http://en.wikipedia.org/wiki/Magnetic_sense" TargetMode="External"/><Relationship Id="rId7" Type="http://schemas.openxmlformats.org/officeDocument/2006/relationships/hyperlink" Target="http://en.wikipedia.org/wiki/Spectral_line" TargetMode="External"/><Relationship Id="rId12" Type="http://schemas.openxmlformats.org/officeDocument/2006/relationships/hyperlink" Target="http://en.wikipedia.org/wiki/Selection_rule" TargetMode="External"/><Relationship Id="rId17" Type="http://schemas.openxmlformats.org/officeDocument/2006/relationships/hyperlink" Target="http://en.wikipedia.org/wiki/Electron_spin_resonance" TargetMode="External"/><Relationship Id="rId2" Type="http://schemas.openxmlformats.org/officeDocument/2006/relationships/hyperlink" Target="http://en.wikipedia.org/wiki/Help:IPA_for_English" TargetMode="External"/><Relationship Id="rId16" Type="http://schemas.openxmlformats.org/officeDocument/2006/relationships/hyperlink" Target="http://en.wikipedia.org/wiki/Nuclear_magnetic_resonance" TargetMode="External"/><Relationship Id="rId20" Type="http://schemas.openxmlformats.org/officeDocument/2006/relationships/hyperlink" Target="http://en.wikipedia.org/wiki/Atomic_absorption_spectroscopy" TargetMode="External"/><Relationship Id="rId1" Type="http://schemas.openxmlformats.org/officeDocument/2006/relationships/slideLayout" Target="../slideLayouts/slideLayout2.xml"/><Relationship Id="rId6" Type="http://schemas.openxmlformats.org/officeDocument/2006/relationships/hyperlink" Target="http://en.wikipedia.org/wiki/Pieter_Zeeman" TargetMode="External"/><Relationship Id="rId11" Type="http://schemas.openxmlformats.org/officeDocument/2006/relationships/hyperlink" Target="http://en.wikipedia.org/wiki/Dipole" TargetMode="External"/><Relationship Id="rId5" Type="http://schemas.openxmlformats.org/officeDocument/2006/relationships/hyperlink" Target="http://en.wikipedia.org/wiki/Netherlands" TargetMode="External"/><Relationship Id="rId15" Type="http://schemas.openxmlformats.org/officeDocument/2006/relationships/hyperlink" Target="http://en.wikipedia.org/wiki/Plasma_(physics)" TargetMode="External"/><Relationship Id="rId10" Type="http://schemas.openxmlformats.org/officeDocument/2006/relationships/hyperlink" Target="http://en.wikipedia.org/wiki/Electric_field" TargetMode="External"/><Relationship Id="rId19" Type="http://schemas.openxmlformats.org/officeDocument/2006/relationships/hyperlink" Target="http://en.wikipedia.org/wiki/M%C3%B6ssbauer_spectroscopy" TargetMode="External"/><Relationship Id="rId4" Type="http://schemas.openxmlformats.org/officeDocument/2006/relationships/hyperlink" Target="http://en.wikipedia.org/wiki/Help:IPA_for_Dutch_and_Afrikaans" TargetMode="External"/><Relationship Id="rId9" Type="http://schemas.openxmlformats.org/officeDocument/2006/relationships/hyperlink" Target="http://en.wikipedia.org/wiki/Stark_effect" TargetMode="External"/><Relationship Id="rId14" Type="http://schemas.openxmlformats.org/officeDocument/2006/relationships/hyperlink" Target="http://en.wikipedia.org/wiki/Star" TargetMode="External"/></Relationships>
</file>

<file path=ppt/slides/_rels/slide66.xml.rels><?xml version="1.0" encoding="UTF-8" standalone="yes"?>
<Relationships xmlns="http://schemas.openxmlformats.org/package/2006/relationships"><Relationship Id="rId8" Type="http://schemas.openxmlformats.org/officeDocument/2006/relationships/hyperlink" Target="http://en.wikipedia.org/wiki/Degenerate_energy_level" TargetMode="External"/><Relationship Id="rId3" Type="http://schemas.openxmlformats.org/officeDocument/2006/relationships/hyperlink" Target="http://en.wikipedia.org/wiki/Spectral_line" TargetMode="External"/><Relationship Id="rId7" Type="http://schemas.openxmlformats.org/officeDocument/2006/relationships/hyperlink" Target="http://en.wikipedia.org/wiki/Principal_quantum_number" TargetMode="External"/><Relationship Id="rId2" Type="http://schemas.openxmlformats.org/officeDocument/2006/relationships/hyperlink" Target="http://en.wikipedia.org/wiki/Atomic_physics" TargetMode="External"/><Relationship Id="rId1" Type="http://schemas.openxmlformats.org/officeDocument/2006/relationships/slideLayout" Target="../slideLayouts/slideLayout2.xml"/><Relationship Id="rId6" Type="http://schemas.openxmlformats.org/officeDocument/2006/relationships/hyperlink" Target="http://en.wikipedia.org/wiki/Hydrogenic" TargetMode="External"/><Relationship Id="rId5" Type="http://schemas.openxmlformats.org/officeDocument/2006/relationships/hyperlink" Target="http://en.wikipedia.org/wiki/Electron_spin" TargetMode="External"/><Relationship Id="rId4" Type="http://schemas.openxmlformats.org/officeDocument/2006/relationships/hyperlink" Target="http://en.wikipedia.org/wiki/Atoms" TargetMode="External"/></Relationships>
</file>

<file path=ppt/slides/_rels/slide67.xml.rels><?xml version="1.0" encoding="UTF-8" standalone="yes"?>
<Relationships xmlns="http://schemas.openxmlformats.org/package/2006/relationships"><Relationship Id="rId8" Type="http://schemas.openxmlformats.org/officeDocument/2006/relationships/hyperlink" Target="http://en.wikipedia.org/wiki/Molecule" TargetMode="External"/><Relationship Id="rId3" Type="http://schemas.openxmlformats.org/officeDocument/2006/relationships/hyperlink" Target="http://en.wikipedia.org/wiki/Chemistry" TargetMode="External"/><Relationship Id="rId7" Type="http://schemas.openxmlformats.org/officeDocument/2006/relationships/hyperlink" Target="http://en.wikipedia.org/wiki/Rotational_transition" TargetMode="External"/><Relationship Id="rId2" Type="http://schemas.openxmlformats.org/officeDocument/2006/relationships/hyperlink" Target="http://en.wikipedia.org/wiki/Physics" TargetMode="External"/><Relationship Id="rId1" Type="http://schemas.openxmlformats.org/officeDocument/2006/relationships/slideLayout" Target="../slideLayouts/slideLayout2.xml"/><Relationship Id="rId6" Type="http://schemas.openxmlformats.org/officeDocument/2006/relationships/hyperlink" Target="http://en.wikipedia.org/wiki/Vibrational_transition" TargetMode="External"/><Relationship Id="rId5" Type="http://schemas.openxmlformats.org/officeDocument/2006/relationships/hyperlink" Target="http://en.wikipedia.org/wiki/Electronic_transition" TargetMode="External"/><Relationship Id="rId4" Type="http://schemas.openxmlformats.org/officeDocument/2006/relationships/hyperlink" Target="http://en.wikipedia.org/wiki/Quantum_state" TargetMode="External"/></Relationships>
</file>

<file path=ppt/slides/_rels/slide68.xml.rels><?xml version="1.0" encoding="UTF-8" standalone="yes"?>
<Relationships xmlns="http://schemas.openxmlformats.org/package/2006/relationships"><Relationship Id="rId8" Type="http://schemas.openxmlformats.org/officeDocument/2006/relationships/hyperlink" Target="http://en.wikipedia.org/wiki/Quantum_number" TargetMode="External"/><Relationship Id="rId13" Type="http://schemas.openxmlformats.org/officeDocument/2006/relationships/hyperlink" Target="http://en.wikipedia.org/wiki/Boson" TargetMode="External"/><Relationship Id="rId3" Type="http://schemas.openxmlformats.org/officeDocument/2006/relationships/hyperlink" Target="http://en.wikipedia.org/wiki/Identical_particles" TargetMode="External"/><Relationship Id="rId7" Type="http://schemas.openxmlformats.org/officeDocument/2006/relationships/hyperlink" Target="http://en.wikipedia.org/wiki/Electron" TargetMode="External"/><Relationship Id="rId12" Type="http://schemas.openxmlformats.org/officeDocument/2006/relationships/hyperlink" Target="http://en.wikipedia.org/wiki/Fermion" TargetMode="External"/><Relationship Id="rId2" Type="http://schemas.openxmlformats.org/officeDocument/2006/relationships/hyperlink" Target="http://en.wikipedia.org/wiki/Quantum_mechanics" TargetMode="External"/><Relationship Id="rId1" Type="http://schemas.openxmlformats.org/officeDocument/2006/relationships/slideLayout" Target="../slideLayouts/slideLayout2.xml"/><Relationship Id="rId6" Type="http://schemas.openxmlformats.org/officeDocument/2006/relationships/hyperlink" Target="http://en.wikipedia.org/wiki/Quantum_state" TargetMode="External"/><Relationship Id="rId11" Type="http://schemas.openxmlformats.org/officeDocument/2006/relationships/hyperlink" Target="http://en.wikipedia.org/wiki/Wave_function" TargetMode="External"/><Relationship Id="rId5" Type="http://schemas.openxmlformats.org/officeDocument/2006/relationships/hyperlink" Target="http://en.wikipedia.org/wiki/Spin_(physics)" TargetMode="External"/><Relationship Id="rId15" Type="http://schemas.openxmlformats.org/officeDocument/2006/relationships/hyperlink" Target="http://en.wikipedia.org/wiki/Bose%E2%80%93Einstein_condensate" TargetMode="External"/><Relationship Id="rId10" Type="http://schemas.openxmlformats.org/officeDocument/2006/relationships/hyperlink" Target="http://en.wikipedia.org/wiki/Wolfgang_Pauli" TargetMode="External"/><Relationship Id="rId4" Type="http://schemas.openxmlformats.org/officeDocument/2006/relationships/hyperlink" Target="http://en.wikipedia.org/wiki/Fermions" TargetMode="External"/><Relationship Id="rId9" Type="http://schemas.openxmlformats.org/officeDocument/2006/relationships/hyperlink" Target="http://en.wikipedia.org/wiki/Atomic_orbital" TargetMode="External"/><Relationship Id="rId14" Type="http://schemas.openxmlformats.org/officeDocument/2006/relationships/hyperlink" Target="http://en.wikipedia.org/wiki/Laser" TargetMode="External"/></Relationships>
</file>

<file path=ppt/slides/_rels/slide69.xml.rels><?xml version="1.0" encoding="UTF-8" standalone="yes"?>
<Relationships xmlns="http://schemas.openxmlformats.org/package/2006/relationships"><Relationship Id="rId8" Type="http://schemas.openxmlformats.org/officeDocument/2006/relationships/hyperlink" Target="http://en.wikipedia.org/wiki/Mineralogy" TargetMode="External"/><Relationship Id="rId13" Type="http://schemas.openxmlformats.org/officeDocument/2006/relationships/hyperlink" Target="http://en.wikipedia.org/wiki/Fluorescent_lamp" TargetMode="External"/><Relationship Id="rId3" Type="http://schemas.openxmlformats.org/officeDocument/2006/relationships/hyperlink" Target="http://en.wikipedia.org/wiki/Electromagnetic_radiation" TargetMode="External"/><Relationship Id="rId7" Type="http://schemas.openxmlformats.org/officeDocument/2006/relationships/hyperlink" Target="http://en.wikipedia.org/wiki/Spectrum#Electromagnetic_spectrum" TargetMode="External"/><Relationship Id="rId12" Type="http://schemas.openxmlformats.org/officeDocument/2006/relationships/hyperlink" Target="http://en.wikipedia.org/wiki/Dye" TargetMode="External"/><Relationship Id="rId2" Type="http://schemas.openxmlformats.org/officeDocument/2006/relationships/hyperlink" Target="http://en.wikipedia.org/wiki/Light" TargetMode="External"/><Relationship Id="rId1" Type="http://schemas.openxmlformats.org/officeDocument/2006/relationships/slideLayout" Target="../slideLayouts/slideLayout2.xml"/><Relationship Id="rId6" Type="http://schemas.openxmlformats.org/officeDocument/2006/relationships/hyperlink" Target="http://en.wikipedia.org/wiki/Ultraviolet" TargetMode="External"/><Relationship Id="rId11" Type="http://schemas.openxmlformats.org/officeDocument/2006/relationships/hyperlink" Target="http://en.wikipedia.org/wiki/Fluorescent_labelling" TargetMode="External"/><Relationship Id="rId5" Type="http://schemas.openxmlformats.org/officeDocument/2006/relationships/hyperlink" Target="http://en.wikipedia.org/wiki/Wavelength" TargetMode="External"/><Relationship Id="rId10" Type="http://schemas.openxmlformats.org/officeDocument/2006/relationships/hyperlink" Target="http://en.wikipedia.org/wiki/Fluorescence_spectroscopy" TargetMode="External"/><Relationship Id="rId4" Type="http://schemas.openxmlformats.org/officeDocument/2006/relationships/hyperlink" Target="http://en.wikipedia.org/wiki/Luminescence" TargetMode="External"/><Relationship Id="rId9" Type="http://schemas.openxmlformats.org/officeDocument/2006/relationships/hyperlink" Target="http://en.wikipedia.org/wiki/Gemology"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8" Type="http://schemas.openxmlformats.org/officeDocument/2006/relationships/hyperlink" Target="http://en.wikipedia.org/wiki/Atom" TargetMode="External"/><Relationship Id="rId13" Type="http://schemas.openxmlformats.org/officeDocument/2006/relationships/hyperlink" Target="http://en.wikipedia.org/wiki/Global_minimum" TargetMode="External"/><Relationship Id="rId3" Type="http://schemas.openxmlformats.org/officeDocument/2006/relationships/hyperlink" Target="http://en.wikipedia.org/wiki/Quantum_mechanics" TargetMode="External"/><Relationship Id="rId7" Type="http://schemas.openxmlformats.org/officeDocument/2006/relationships/hyperlink" Target="http://en.wikipedia.org/wiki/Electron" TargetMode="External"/><Relationship Id="rId12" Type="http://schemas.openxmlformats.org/officeDocument/2006/relationships/hyperlink" Target="http://en.wikipedia.org/wiki/Ground_state" TargetMode="External"/><Relationship Id="rId2" Type="http://schemas.openxmlformats.org/officeDocument/2006/relationships/hyperlink" Target="http://en.wikipedia.org/wiki/Subatomic_particle" TargetMode="External"/><Relationship Id="rId1" Type="http://schemas.openxmlformats.org/officeDocument/2006/relationships/slideLayout" Target="../slideLayouts/slideLayout2.xml"/><Relationship Id="rId6" Type="http://schemas.openxmlformats.org/officeDocument/2006/relationships/hyperlink" Target="http://en.wikipedia.org/wiki/Atomic_nucleus" TargetMode="External"/><Relationship Id="rId11" Type="http://schemas.openxmlformats.org/officeDocument/2006/relationships/hyperlink" Target="http://en.wikipedia.org/wiki/Degenerate_energy_levels" TargetMode="External"/><Relationship Id="rId5" Type="http://schemas.openxmlformats.org/officeDocument/2006/relationships/hyperlink" Target="http://en.wikipedia.org/wiki/Nucleons" TargetMode="External"/><Relationship Id="rId10" Type="http://schemas.openxmlformats.org/officeDocument/2006/relationships/hyperlink" Target="http://en.wikipedia.org/wiki/Atomic_clusters" TargetMode="External"/><Relationship Id="rId4" Type="http://schemas.openxmlformats.org/officeDocument/2006/relationships/hyperlink" Target="http://en.wikipedia.org/wiki/Quarks" TargetMode="External"/><Relationship Id="rId9" Type="http://schemas.openxmlformats.org/officeDocument/2006/relationships/hyperlink" Target="http://en.wikipedia.org/wiki/Molecule" TargetMode="External"/></Relationships>
</file>

<file path=ppt/slides/_rels/slide72.xml.rels><?xml version="1.0" encoding="UTF-8" standalone="yes"?>
<Relationships xmlns="http://schemas.openxmlformats.org/package/2006/relationships"><Relationship Id="rId8" Type="http://schemas.openxmlformats.org/officeDocument/2006/relationships/hyperlink" Target="http://en.wikipedia.org/wiki/Laser#cite_note-2" TargetMode="External"/><Relationship Id="rId13" Type="http://schemas.openxmlformats.org/officeDocument/2006/relationships/hyperlink" Target="http://en.wikipedia.org/wiki/Collimated_light" TargetMode="External"/><Relationship Id="rId18" Type="http://schemas.openxmlformats.org/officeDocument/2006/relationships/hyperlink" Target="http://en.wikipedia.org/wiki/Femtosecond" TargetMode="External"/><Relationship Id="rId26" Type="http://schemas.openxmlformats.org/officeDocument/2006/relationships/hyperlink" Target="http://en.wikipedia.org/wiki/Law_enforcement" TargetMode="External"/><Relationship Id="rId3" Type="http://schemas.openxmlformats.org/officeDocument/2006/relationships/hyperlink" Target="http://en.wikipedia.org/wiki/Optical_amplification" TargetMode="External"/><Relationship Id="rId21" Type="http://schemas.openxmlformats.org/officeDocument/2006/relationships/hyperlink" Target="http://en.wikipedia.org/wiki/Barcode_scanner" TargetMode="External"/><Relationship Id="rId7" Type="http://schemas.openxmlformats.org/officeDocument/2006/relationships/hyperlink" Target="http://en.wikipedia.org/wiki/Laser#cite_note-Gould1959-1" TargetMode="External"/><Relationship Id="rId12" Type="http://schemas.openxmlformats.org/officeDocument/2006/relationships/hyperlink" Target="http://en.wikipedia.org/wiki/Photolithography#Light_sources" TargetMode="External"/><Relationship Id="rId17" Type="http://schemas.openxmlformats.org/officeDocument/2006/relationships/hyperlink" Target="http://en.wikipedia.org/wiki/Ultrashort_pulse" TargetMode="External"/><Relationship Id="rId25" Type="http://schemas.openxmlformats.org/officeDocument/2006/relationships/hyperlink" Target="http://en.wikipedia.org/wiki/Welding" TargetMode="External"/><Relationship Id="rId2" Type="http://schemas.openxmlformats.org/officeDocument/2006/relationships/hyperlink" Target="http://en.wikipedia.org/wiki/Light" TargetMode="External"/><Relationship Id="rId16" Type="http://schemas.openxmlformats.org/officeDocument/2006/relationships/hyperlink" Target="http://en.wikipedia.org/wiki/Frequency_spectrum" TargetMode="External"/><Relationship Id="rId20" Type="http://schemas.openxmlformats.org/officeDocument/2006/relationships/hyperlink" Target="http://en.wikipedia.org/wiki/Laser_printer" TargetMode="External"/><Relationship Id="rId1" Type="http://schemas.openxmlformats.org/officeDocument/2006/relationships/slideLayout" Target="../slideLayouts/slideLayout2.xml"/><Relationship Id="rId6" Type="http://schemas.openxmlformats.org/officeDocument/2006/relationships/hyperlink" Target="http://en.wikipedia.org/wiki/Acronym" TargetMode="External"/><Relationship Id="rId11" Type="http://schemas.openxmlformats.org/officeDocument/2006/relationships/hyperlink" Target="http://en.wikipedia.org/wiki/Laser_cutting" TargetMode="External"/><Relationship Id="rId24" Type="http://schemas.openxmlformats.org/officeDocument/2006/relationships/hyperlink" Target="http://en.wikipedia.org/wiki/Laser_surgery" TargetMode="External"/><Relationship Id="rId5" Type="http://schemas.openxmlformats.org/officeDocument/2006/relationships/hyperlink" Target="http://en.wikipedia.org/wiki/Electromagnetic_radiation" TargetMode="External"/><Relationship Id="rId15" Type="http://schemas.openxmlformats.org/officeDocument/2006/relationships/hyperlink" Target="http://en.wikipedia.org/wiki/Temporal_coherence" TargetMode="External"/><Relationship Id="rId23" Type="http://schemas.openxmlformats.org/officeDocument/2006/relationships/hyperlink" Target="http://en.wikipedia.org/wiki/Free-space_optical_communication" TargetMode="External"/><Relationship Id="rId28" Type="http://schemas.openxmlformats.org/officeDocument/2006/relationships/hyperlink" Target="http://en.wikipedia.org/wiki/Laser_lighting_display" TargetMode="External"/><Relationship Id="rId10" Type="http://schemas.openxmlformats.org/officeDocument/2006/relationships/hyperlink" Target="http://en.wikipedia.org/wiki/Spatial_coherence" TargetMode="External"/><Relationship Id="rId19" Type="http://schemas.openxmlformats.org/officeDocument/2006/relationships/hyperlink" Target="http://en.wikipedia.org/wiki/Optical_disk_drive" TargetMode="External"/><Relationship Id="rId4" Type="http://schemas.openxmlformats.org/officeDocument/2006/relationships/hyperlink" Target="http://en.wikipedia.org/wiki/Stimulated_emission" TargetMode="External"/><Relationship Id="rId9" Type="http://schemas.openxmlformats.org/officeDocument/2006/relationships/hyperlink" Target="http://en.wikipedia.org/wiki/Coherence_(physics)" TargetMode="External"/><Relationship Id="rId14" Type="http://schemas.openxmlformats.org/officeDocument/2006/relationships/hyperlink" Target="http://en.wikipedia.org/wiki/Laser_pointer" TargetMode="External"/><Relationship Id="rId22" Type="http://schemas.openxmlformats.org/officeDocument/2006/relationships/hyperlink" Target="http://en.wikipedia.org/wiki/Fiber-optic_communication" TargetMode="External"/><Relationship Id="rId27" Type="http://schemas.openxmlformats.org/officeDocument/2006/relationships/hyperlink" Target="http://en.wikipedia.org/wiki/Laser_rangefinder#Military"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en.wikipedia.org/wiki/Laser" TargetMode="External"/><Relationship Id="rId7" Type="http://schemas.openxmlformats.org/officeDocument/2006/relationships/hyperlink" Target="http://en.wikipedia.org/wiki/Three-dimensional_space" TargetMode="External"/><Relationship Id="rId2" Type="http://schemas.openxmlformats.org/officeDocument/2006/relationships/hyperlink" Target="http://en.wikipedia.org/wiki/Three-dimensional" TargetMode="External"/><Relationship Id="rId1" Type="http://schemas.openxmlformats.org/officeDocument/2006/relationships/slideLayout" Target="../slideLayouts/slideLayout2.xml"/><Relationship Id="rId6" Type="http://schemas.openxmlformats.org/officeDocument/2006/relationships/hyperlink" Target="http://en.wikipedia.org/wiki/Intensity_(physics)" TargetMode="External"/><Relationship Id="rId5" Type="http://schemas.openxmlformats.org/officeDocument/2006/relationships/hyperlink" Target="http://en.wikipedia.org/wiki/Diffraction" TargetMode="External"/><Relationship Id="rId4" Type="http://schemas.openxmlformats.org/officeDocument/2006/relationships/hyperlink" Target="http://en.wikipedia.org/wiki/Interference_(wave_propagation)"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en.wikipedia.org/wiki/Niels_Bohr" TargetMode="External"/><Relationship Id="rId3" Type="http://schemas.openxmlformats.org/officeDocument/2006/relationships/hyperlink" Target="http://en.wikipedia.org/wiki/X-ray#Physics" TargetMode="External"/><Relationship Id="rId7" Type="http://schemas.openxmlformats.org/officeDocument/2006/relationships/hyperlink" Target="http://en.wikipedia.org/wiki/Antonius_van_den_Broek" TargetMode="External"/><Relationship Id="rId2" Type="http://schemas.openxmlformats.org/officeDocument/2006/relationships/hyperlink" Target="http://en.wikipedia.org/wiki/Empirical_law" TargetMode="External"/><Relationship Id="rId1" Type="http://schemas.openxmlformats.org/officeDocument/2006/relationships/slideLayout" Target="../slideLayouts/slideLayout2.xml"/><Relationship Id="rId6" Type="http://schemas.openxmlformats.org/officeDocument/2006/relationships/hyperlink" Target="http://en.wikipedia.org/wiki/Atomic_number" TargetMode="External"/><Relationship Id="rId5" Type="http://schemas.openxmlformats.org/officeDocument/2006/relationships/hyperlink" Target="http://en.wikipedia.org/wiki/Henry_Moseley" TargetMode="External"/><Relationship Id="rId4" Type="http://schemas.openxmlformats.org/officeDocument/2006/relationships/hyperlink" Target="http://en.wikipedia.org/wiki/Atom" TargetMode="Externa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8" Type="http://schemas.openxmlformats.org/officeDocument/2006/relationships/hyperlink" Target="http://en.wikipedia.org/wiki/Water_wave" TargetMode="External"/><Relationship Id="rId3" Type="http://schemas.openxmlformats.org/officeDocument/2006/relationships/hyperlink" Target="http://en.wikipedia.org/wiki/Quantum_state" TargetMode="External"/><Relationship Id="rId7" Type="http://schemas.openxmlformats.org/officeDocument/2006/relationships/hyperlink" Target="http://en.wikipedia.org/wiki/Wave" TargetMode="External"/><Relationship Id="rId2" Type="http://schemas.openxmlformats.org/officeDocument/2006/relationships/hyperlink" Target="http://en.wikipedia.org/wiki/Quantum_mechanics" TargetMode="External"/><Relationship Id="rId1" Type="http://schemas.openxmlformats.org/officeDocument/2006/relationships/slideLayout" Target="../slideLayouts/slideLayout2.xml"/><Relationship Id="rId6" Type="http://schemas.openxmlformats.org/officeDocument/2006/relationships/hyperlink" Target="http://en.wikipedia.org/wiki/Schr%C3%B6dinger_equation" TargetMode="External"/><Relationship Id="rId5" Type="http://schemas.openxmlformats.org/officeDocument/2006/relationships/hyperlink" Target="http://en.wikipedia.org/wiki/Psi_%28letter%29" TargetMode="External"/><Relationship Id="rId10" Type="http://schemas.openxmlformats.org/officeDocument/2006/relationships/hyperlink" Target="http://en.wikipedia.org/wiki/Wave%E2%80%93particle_duality" TargetMode="External"/><Relationship Id="rId4" Type="http://schemas.openxmlformats.org/officeDocument/2006/relationships/hyperlink" Target="http://en.wikipedia.org/wiki/Momentum" TargetMode="External"/><Relationship Id="rId9" Type="http://schemas.openxmlformats.org/officeDocument/2006/relationships/hyperlink" Target="http://en.wikipedia.org/wiki/Wave_equation" TargetMode="Externa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8" Type="http://schemas.openxmlformats.org/officeDocument/2006/relationships/hyperlink" Target="http://en.wikipedia.org/wiki/Interpretations_of_quantum_mechanics" TargetMode="External"/><Relationship Id="rId3" Type="http://schemas.openxmlformats.org/officeDocument/2006/relationships/hyperlink" Target="http://en.wikipedia.org/wiki/Paradox" TargetMode="External"/><Relationship Id="rId7" Type="http://schemas.openxmlformats.org/officeDocument/2006/relationships/hyperlink" Target="http://en.wikipedia.org/wiki/Quantum_indeterminacy" TargetMode="External"/><Relationship Id="rId2" Type="http://schemas.openxmlformats.org/officeDocument/2006/relationships/hyperlink" Target="http://en.wikipedia.org/wiki/Thought_experiment" TargetMode="External"/><Relationship Id="rId1" Type="http://schemas.openxmlformats.org/officeDocument/2006/relationships/slideLayout" Target="../slideLayouts/slideLayout2.xml"/><Relationship Id="rId6" Type="http://schemas.openxmlformats.org/officeDocument/2006/relationships/hyperlink" Target="http://en.wikipedia.org/wiki/Quantum_mechanics" TargetMode="External"/><Relationship Id="rId5" Type="http://schemas.openxmlformats.org/officeDocument/2006/relationships/hyperlink" Target="http://en.wikipedia.org/wiki/Copenhagen_interpretation" TargetMode="External"/><Relationship Id="rId4" Type="http://schemas.openxmlformats.org/officeDocument/2006/relationships/hyperlink" Target="http://en.wikipedia.org/wiki/Erwin_Schr%C3%B6dinger" TargetMode="External"/><Relationship Id="rId9" Type="http://schemas.openxmlformats.org/officeDocument/2006/relationships/hyperlink" Target="http://en.wikipedia.org/wiki/Quantum_entanglement" TargetMode="External"/></Relationships>
</file>

<file path=ppt/slides/_rels/slide83.xml.rels><?xml version="1.0" encoding="UTF-8" standalone="yes"?>
<Relationships xmlns="http://schemas.openxmlformats.org/package/2006/relationships"><Relationship Id="rId8" Type="http://schemas.openxmlformats.org/officeDocument/2006/relationships/hyperlink" Target="http://en.wikipedia.org/wiki/Equation_of_motion" TargetMode="External"/><Relationship Id="rId3" Type="http://schemas.openxmlformats.org/officeDocument/2006/relationships/hyperlink" Target="http://en.wikipedia.org/wiki/Partial_differential_equation" TargetMode="External"/><Relationship Id="rId7" Type="http://schemas.openxmlformats.org/officeDocument/2006/relationships/hyperlink" Target="http://en.wikipedia.org/wiki/Classical_mechanics" TargetMode="External"/><Relationship Id="rId2" Type="http://schemas.openxmlformats.org/officeDocument/2006/relationships/hyperlink" Target="http://en.wikipedia.org/wiki/Quantum_mechanics" TargetMode="External"/><Relationship Id="rId1" Type="http://schemas.openxmlformats.org/officeDocument/2006/relationships/slideLayout" Target="../slideLayouts/slideLayout2.xml"/><Relationship Id="rId6" Type="http://schemas.openxmlformats.org/officeDocument/2006/relationships/hyperlink" Target="http://en.wikipedia.org/wiki/Erwin_Schr%C3%B6dinger" TargetMode="External"/><Relationship Id="rId11" Type="http://schemas.openxmlformats.org/officeDocument/2006/relationships/hyperlink" Target="http://en.wikipedia.org/wiki/Wave_function" TargetMode="External"/><Relationship Id="rId5" Type="http://schemas.openxmlformats.org/officeDocument/2006/relationships/hyperlink" Target="http://en.wikipedia.org/wiki/Physical_system" TargetMode="External"/><Relationship Id="rId10" Type="http://schemas.openxmlformats.org/officeDocument/2006/relationships/hyperlink" Target="http://en.wikipedia.org/wiki/Linear_differential_equation" TargetMode="External"/><Relationship Id="rId4" Type="http://schemas.openxmlformats.org/officeDocument/2006/relationships/hyperlink" Target="http://en.wikipedia.org/wiki/Quantum_state" TargetMode="External"/><Relationship Id="rId9" Type="http://schemas.openxmlformats.org/officeDocument/2006/relationships/hyperlink" Target="http://en.wikipedia.org/wiki/Newton's_second_law" TargetMode="External"/></Relationships>
</file>

<file path=ppt/slides/_rels/slide84.xml.rels><?xml version="1.0" encoding="UTF-8" standalone="yes"?>
<Relationships xmlns="http://schemas.openxmlformats.org/package/2006/relationships"><Relationship Id="rId8" Type="http://schemas.openxmlformats.org/officeDocument/2006/relationships/hyperlink" Target="http://en.wikipedia.org/wiki/Macroscopic_scale" TargetMode="External"/><Relationship Id="rId13" Type="http://schemas.openxmlformats.org/officeDocument/2006/relationships/hyperlink" Target="http://en.wikipedia.org/wiki/Richard_Feynman" TargetMode="External"/><Relationship Id="rId3" Type="http://schemas.openxmlformats.org/officeDocument/2006/relationships/hyperlink" Target="http://en.wikipedia.org/wiki/Wave%E2%80%93particle_duality" TargetMode="External"/><Relationship Id="rId7" Type="http://schemas.openxmlformats.org/officeDocument/2006/relationships/hyperlink" Target="http://en.wikipedia.org/wiki/Subatomic_particle" TargetMode="External"/><Relationship Id="rId12" Type="http://schemas.openxmlformats.org/officeDocument/2006/relationships/hyperlink" Target="http://en.wikipedia.org/wiki/Matrix_mechanics" TargetMode="External"/><Relationship Id="rId2" Type="http://schemas.openxmlformats.org/officeDocument/2006/relationships/hyperlink" Target="http://en.wikipedia.org/wiki/Mathematical_formulation_of_quantum_mechanics" TargetMode="External"/><Relationship Id="rId1" Type="http://schemas.openxmlformats.org/officeDocument/2006/relationships/slideLayout" Target="../slideLayouts/slideLayout2.xml"/><Relationship Id="rId6" Type="http://schemas.openxmlformats.org/officeDocument/2006/relationships/hyperlink" Target="http://en.wikipedia.org/wiki/Atom" TargetMode="External"/><Relationship Id="rId11" Type="http://schemas.openxmlformats.org/officeDocument/2006/relationships/hyperlink" Target="http://en.wikipedia.org/wiki/Werner_Heisenberg" TargetMode="External"/><Relationship Id="rId5" Type="http://schemas.openxmlformats.org/officeDocument/2006/relationships/hyperlink" Target="http://en.wikipedia.org/wiki/Molecule" TargetMode="External"/><Relationship Id="rId10" Type="http://schemas.openxmlformats.org/officeDocument/2006/relationships/hyperlink" Target="http://en.wikipedia.org/wiki/Special_relativity" TargetMode="External"/><Relationship Id="rId4" Type="http://schemas.openxmlformats.org/officeDocument/2006/relationships/hyperlink" Target="http://en.wikipedia.org/wiki/Copenhagen_interpretation" TargetMode="External"/><Relationship Id="rId9" Type="http://schemas.openxmlformats.org/officeDocument/2006/relationships/hyperlink" Target="http://en.wikipedia.org/wiki/Universe" TargetMode="External"/><Relationship Id="rId14" Type="http://schemas.openxmlformats.org/officeDocument/2006/relationships/hyperlink" Target="http://en.wikipedia.org/wiki/Path_integral_formulation" TargetMode="External"/></Relationships>
</file>

<file path=ppt/slides/_rels/slide85.xml.rels><?xml version="1.0" encoding="UTF-8" standalone="yes"?>
<Relationships xmlns="http://schemas.openxmlformats.org/package/2006/relationships"><Relationship Id="rId8" Type="http://schemas.openxmlformats.org/officeDocument/2006/relationships/hyperlink" Target="http://en.wikipedia.org/wiki/Particle" TargetMode="External"/><Relationship Id="rId13" Type="http://schemas.openxmlformats.org/officeDocument/2006/relationships/hyperlink" Target="http://en.wikipedia.org/wiki/Special_relativity" TargetMode="External"/><Relationship Id="rId3" Type="http://schemas.openxmlformats.org/officeDocument/2006/relationships/hyperlink" Target="http://en.wikipedia.org/wiki/Relativistic_wave_equation" TargetMode="External"/><Relationship Id="rId7" Type="http://schemas.openxmlformats.org/officeDocument/2006/relationships/hyperlink" Target="http://en.wikipedia.org/wiki/Spin-%C2%BD" TargetMode="External"/><Relationship Id="rId12" Type="http://schemas.openxmlformats.org/officeDocument/2006/relationships/hyperlink" Target="http://en.wikipedia.org/wiki/Quantum_mechanics" TargetMode="External"/><Relationship Id="rId2" Type="http://schemas.openxmlformats.org/officeDocument/2006/relationships/hyperlink" Target="http://en.wikipedia.org/wiki/Particle_physics" TargetMode="External"/><Relationship Id="rId1" Type="http://schemas.openxmlformats.org/officeDocument/2006/relationships/slideLayout" Target="../slideLayouts/slideLayout2.xml"/><Relationship Id="rId6" Type="http://schemas.openxmlformats.org/officeDocument/2006/relationships/hyperlink" Target="http://en.wikipedia.org/wiki/Dirac_equation#Comparison_with_the_Pauli_theory" TargetMode="External"/><Relationship Id="rId11" Type="http://schemas.openxmlformats.org/officeDocument/2006/relationships/hyperlink" Target="http://en.wikipedia.org/wiki/Quark" TargetMode="External"/><Relationship Id="rId5" Type="http://schemas.openxmlformats.org/officeDocument/2006/relationships/hyperlink" Target="http://en.wikipedia.org/wiki/Dirac_equation#Covariant_form_and_relativistic_invariance" TargetMode="External"/><Relationship Id="rId10" Type="http://schemas.openxmlformats.org/officeDocument/2006/relationships/hyperlink" Target="http://en.wikipedia.org/wiki/Electron" TargetMode="External"/><Relationship Id="rId4" Type="http://schemas.openxmlformats.org/officeDocument/2006/relationships/hyperlink" Target="http://en.wikipedia.org/wiki/Paul_Dirac" TargetMode="External"/><Relationship Id="rId9" Type="http://schemas.openxmlformats.org/officeDocument/2006/relationships/hyperlink" Target="http://en.wikipedia.org/wiki/P-symmetry" TargetMode="External"/></Relationships>
</file>

<file path=ppt/slides/_rels/slide86.xml.rels><?xml version="1.0" encoding="UTF-8" standalone="yes"?>
<Relationships xmlns="http://schemas.openxmlformats.org/package/2006/relationships"><Relationship Id="rId8" Type="http://schemas.openxmlformats.org/officeDocument/2006/relationships/hyperlink" Target="http://en.wikipedia.org/wiki/Bispinor" TargetMode="External"/><Relationship Id="rId3" Type="http://schemas.openxmlformats.org/officeDocument/2006/relationships/hyperlink" Target="http://en.wikipedia.org/wiki/Antimatter" TargetMode="External"/><Relationship Id="rId7" Type="http://schemas.openxmlformats.org/officeDocument/2006/relationships/hyperlink" Target="http://en.wikipedia.org/wiki/Complex_number" TargetMode="External"/><Relationship Id="rId2" Type="http://schemas.openxmlformats.org/officeDocument/2006/relationships/hyperlink" Target="http://en.wikipedia.org/wiki/Hydrogen_spectral_series" TargetMode="External"/><Relationship Id="rId1" Type="http://schemas.openxmlformats.org/officeDocument/2006/relationships/slideLayout" Target="../slideLayouts/slideLayout2.xml"/><Relationship Id="rId6" Type="http://schemas.openxmlformats.org/officeDocument/2006/relationships/hyperlink" Target="http://en.wikipedia.org/wiki/Spin_(physics)" TargetMode="External"/><Relationship Id="rId5" Type="http://schemas.openxmlformats.org/officeDocument/2006/relationships/hyperlink" Target="http://en.wikipedia.org/wiki/Phenomenology_(science)" TargetMode="External"/><Relationship Id="rId10" Type="http://schemas.openxmlformats.org/officeDocument/2006/relationships/hyperlink" Target="http://en.wikipedia.org/wiki/Weyl_equation" TargetMode="External"/><Relationship Id="rId4" Type="http://schemas.openxmlformats.org/officeDocument/2006/relationships/hyperlink" Target="http://en.wikipedia.org/wiki/Wolfgang_Pauli" TargetMode="External"/><Relationship Id="rId9" Type="http://schemas.openxmlformats.org/officeDocument/2006/relationships/hyperlink" Target="http://en.wikipedia.org/wiki/Schr%C3%B6dinger_equation" TargetMode="External"/></Relationships>
</file>

<file path=ppt/slides/_rels/slide87.xml.rels><?xml version="1.0" encoding="UTF-8" standalone="yes"?>
<Relationships xmlns="http://schemas.openxmlformats.org/package/2006/relationships"><Relationship Id="rId3" Type="http://schemas.openxmlformats.org/officeDocument/2006/relationships/hyperlink" Target="http://en.wikipedia.org/wiki/Theoretical_physics" TargetMode="External"/><Relationship Id="rId7" Type="http://schemas.openxmlformats.org/officeDocument/2006/relationships/hyperlink" Target="http://en.wikipedia.org/wiki/Quantum_field_theory" TargetMode="External"/><Relationship Id="rId2" Type="http://schemas.openxmlformats.org/officeDocument/2006/relationships/hyperlink" Target="http://en.wikipedia.org/wiki/Positron" TargetMode="External"/><Relationship Id="rId1" Type="http://schemas.openxmlformats.org/officeDocument/2006/relationships/slideLayout" Target="../slideLayouts/slideLayout2.xml"/><Relationship Id="rId6" Type="http://schemas.openxmlformats.org/officeDocument/2006/relationships/hyperlink" Target="http://en.wikipedia.org/wiki/Albert_Einstein" TargetMode="External"/><Relationship Id="rId5" Type="http://schemas.openxmlformats.org/officeDocument/2006/relationships/hyperlink" Target="http://en.wikipedia.org/wiki/James_Clerk_Maxwell" TargetMode="External"/><Relationship Id="rId4" Type="http://schemas.openxmlformats.org/officeDocument/2006/relationships/hyperlink" Target="http://en.wikipedia.org/wiki/Isaac_Newton" TargetMode="External"/></Relationships>
</file>

<file path=ppt/slides/_rels/slide8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8" Type="http://schemas.openxmlformats.org/officeDocument/2006/relationships/hyperlink" Target="http://en.wikipedia.org/wiki/Three-center_two-electron_bond" TargetMode="External"/><Relationship Id="rId3" Type="http://schemas.openxmlformats.org/officeDocument/2006/relationships/hyperlink" Target="http://en.wikipedia.org/wiki/Electron_pair" TargetMode="External"/><Relationship Id="rId7" Type="http://schemas.openxmlformats.org/officeDocument/2006/relationships/hyperlink" Target="http://en.wikipedia.org/wiki/Agostic_interaction" TargetMode="External"/><Relationship Id="rId2" Type="http://schemas.openxmlformats.org/officeDocument/2006/relationships/hyperlink" Target="http://en.wikipedia.org/wiki/Chemical_bond" TargetMode="External"/><Relationship Id="rId1" Type="http://schemas.openxmlformats.org/officeDocument/2006/relationships/slideLayout" Target="../slideLayouts/slideLayout2.xml"/><Relationship Id="rId6" Type="http://schemas.openxmlformats.org/officeDocument/2006/relationships/hyperlink" Target="http://en.wikipedia.org/wiki/Pi_bond" TargetMode="External"/><Relationship Id="rId5" Type="http://schemas.openxmlformats.org/officeDocument/2006/relationships/hyperlink" Target="http://en.wikipedia.org/wiki/Sigma_bond" TargetMode="External"/><Relationship Id="rId10" Type="http://schemas.openxmlformats.org/officeDocument/2006/relationships/hyperlink" Target="http://en.wikipedia.org/wiki/Valence_bond_theory" TargetMode="External"/><Relationship Id="rId4" Type="http://schemas.openxmlformats.org/officeDocument/2006/relationships/hyperlink" Target="http://en.wikipedia.org/wiki/Atom" TargetMode="External"/><Relationship Id="rId9" Type="http://schemas.openxmlformats.org/officeDocument/2006/relationships/hyperlink" Target="http://en.wikipedia.org/wiki/Valence_(chemistry)" TargetMode="External"/></Relationships>
</file>

<file path=ppt/slides/_rels/slide93.xml.rels><?xml version="1.0" encoding="UTF-8" standalone="yes"?>
<Relationships xmlns="http://schemas.openxmlformats.org/package/2006/relationships"><Relationship Id="rId8" Type="http://schemas.openxmlformats.org/officeDocument/2006/relationships/hyperlink" Target="http://en.wikipedia.org/wiki/Metal" TargetMode="External"/><Relationship Id="rId3" Type="http://schemas.openxmlformats.org/officeDocument/2006/relationships/hyperlink" Target="http://en.wikipedia.org/wiki/Electrostatic" TargetMode="External"/><Relationship Id="rId7" Type="http://schemas.openxmlformats.org/officeDocument/2006/relationships/hyperlink" Target="http://en.wikipedia.org/wiki/Anion" TargetMode="External"/><Relationship Id="rId2" Type="http://schemas.openxmlformats.org/officeDocument/2006/relationships/hyperlink" Target="http://en.wikipedia.org/wiki/Chemical_bond" TargetMode="External"/><Relationship Id="rId1" Type="http://schemas.openxmlformats.org/officeDocument/2006/relationships/slideLayout" Target="../slideLayouts/slideLayout2.xml"/><Relationship Id="rId6" Type="http://schemas.openxmlformats.org/officeDocument/2006/relationships/hyperlink" Target="http://en.wikipedia.org/wiki/Cation" TargetMode="External"/><Relationship Id="rId5" Type="http://schemas.openxmlformats.org/officeDocument/2006/relationships/hyperlink" Target="http://en.wikipedia.org/wiki/Electrons" TargetMode="External"/><Relationship Id="rId4" Type="http://schemas.openxmlformats.org/officeDocument/2006/relationships/hyperlink" Target="http://en.wikipedia.org/wiki/Ion" TargetMode="External"/><Relationship Id="rId9" Type="http://schemas.openxmlformats.org/officeDocument/2006/relationships/hyperlink" Target="http://en.wikipedia.org/wiki/Nonmetal" TargetMode="External"/></Relationships>
</file>

<file path=ppt/slides/_rels/slide94.xml.rels><?xml version="1.0" encoding="UTF-8" standalone="yes"?>
<Relationships xmlns="http://schemas.openxmlformats.org/package/2006/relationships"><Relationship Id="rId8" Type="http://schemas.openxmlformats.org/officeDocument/2006/relationships/hyperlink" Target="http://en.wikipedia.org/wiki/Electrostatic_interaction" TargetMode="External"/><Relationship Id="rId3" Type="http://schemas.openxmlformats.org/officeDocument/2006/relationships/hyperlink" Target="http://en.wikipedia.org/wiki/Netherlands" TargetMode="External"/><Relationship Id="rId7" Type="http://schemas.openxmlformats.org/officeDocument/2006/relationships/hyperlink" Target="http://en.wikipedia.org/wiki/Covalent_bond" TargetMode="External"/><Relationship Id="rId2" Type="http://schemas.openxmlformats.org/officeDocument/2006/relationships/hyperlink" Target="http://en.wikipedia.org/wiki/Physical_chemistry" TargetMode="External"/><Relationship Id="rId1" Type="http://schemas.openxmlformats.org/officeDocument/2006/relationships/slideLayout" Target="../slideLayouts/slideLayout2.xml"/><Relationship Id="rId6" Type="http://schemas.openxmlformats.org/officeDocument/2006/relationships/hyperlink" Target="http://en.wikipedia.org/wiki/Molecule" TargetMode="External"/><Relationship Id="rId5" Type="http://schemas.openxmlformats.org/officeDocument/2006/relationships/hyperlink" Target="http://en.wikipedia.org/wiki/Johannes_Diderik_van_der_Waals" TargetMode="External"/><Relationship Id="rId4" Type="http://schemas.openxmlformats.org/officeDocument/2006/relationships/hyperlink" Target="http://en.wikipedia.org/wiki/Scientist" TargetMode="External"/><Relationship Id="rId9" Type="http://schemas.openxmlformats.org/officeDocument/2006/relationships/hyperlink" Target="http://en.wikipedia.org/wiki/Ion" TargetMode="External"/></Relationships>
</file>

<file path=ppt/slides/_rels/slide95.xml.rels><?xml version="1.0" encoding="UTF-8" standalone="yes"?>
<Relationships xmlns="http://schemas.openxmlformats.org/package/2006/relationships"><Relationship Id="rId8" Type="http://schemas.openxmlformats.org/officeDocument/2006/relationships/hyperlink" Target="http://en.wikipedia.org/wiki/Physical_properties" TargetMode="External"/><Relationship Id="rId13" Type="http://schemas.openxmlformats.org/officeDocument/2006/relationships/hyperlink" Target="http://en.wikipedia.org/wiki/Opacity_(optics)" TargetMode="External"/><Relationship Id="rId3" Type="http://schemas.openxmlformats.org/officeDocument/2006/relationships/hyperlink" Target="http://en.wikipedia.org/wiki/Conduction_electrons" TargetMode="External"/><Relationship Id="rId7" Type="http://schemas.openxmlformats.org/officeDocument/2006/relationships/hyperlink" Target="http://en.wikipedia.org/wiki/Quantum-mechanical" TargetMode="External"/><Relationship Id="rId12" Type="http://schemas.openxmlformats.org/officeDocument/2006/relationships/hyperlink" Target="http://en.wikipedia.org/wiki/Electrical_resistivity_and_conductivity" TargetMode="External"/><Relationship Id="rId17" Type="http://schemas.openxmlformats.org/officeDocument/2006/relationships/hyperlink" Target="http://en.wikipedia.org/wiki/Crystal_lattice" TargetMode="External"/><Relationship Id="rId2" Type="http://schemas.openxmlformats.org/officeDocument/2006/relationships/hyperlink" Target="http://en.wikipedia.org/wiki/Electromagnetism" TargetMode="External"/><Relationship Id="rId16" Type="http://schemas.openxmlformats.org/officeDocument/2006/relationships/hyperlink" Target="http://en.wikipedia.org/wiki/Gallium" TargetMode="External"/><Relationship Id="rId1" Type="http://schemas.openxmlformats.org/officeDocument/2006/relationships/slideLayout" Target="../slideLayouts/slideLayout2.xml"/><Relationship Id="rId6" Type="http://schemas.openxmlformats.org/officeDocument/2006/relationships/hyperlink" Target="http://en.wikipedia.org/wiki/Cations" TargetMode="External"/><Relationship Id="rId11" Type="http://schemas.openxmlformats.org/officeDocument/2006/relationships/hyperlink" Target="http://en.wikipedia.org/wiki/Thermal_conductivity" TargetMode="External"/><Relationship Id="rId5" Type="http://schemas.openxmlformats.org/officeDocument/2006/relationships/hyperlink" Target="http://en.wikipedia.org/wiki/Crystal_structure" TargetMode="External"/><Relationship Id="rId15" Type="http://schemas.openxmlformats.org/officeDocument/2006/relationships/hyperlink" Target="http://en.wikipedia.org/wiki/Chemical_bond" TargetMode="External"/><Relationship Id="rId10" Type="http://schemas.openxmlformats.org/officeDocument/2006/relationships/hyperlink" Target="http://en.wikipedia.org/wiki/Ductility" TargetMode="External"/><Relationship Id="rId4" Type="http://schemas.openxmlformats.org/officeDocument/2006/relationships/hyperlink" Target="http://en.wikipedia.org/wiki/Delocalized_electron" TargetMode="External"/><Relationship Id="rId9" Type="http://schemas.openxmlformats.org/officeDocument/2006/relationships/hyperlink" Target="http://en.wikipedia.org/wiki/Strength_of_materials" TargetMode="External"/><Relationship Id="rId14" Type="http://schemas.openxmlformats.org/officeDocument/2006/relationships/hyperlink" Target="http://en.wikipedia.org/wiki/Lustre_(mineralogy)" TargetMode="External"/></Relationships>
</file>

<file path=ppt/slides/_rels/slide96.xml.rels><?xml version="1.0" encoding="UTF-8" standalone="yes"?>
<Relationships xmlns="http://schemas.openxmlformats.org/package/2006/relationships"><Relationship Id="rId8" Type="http://schemas.openxmlformats.org/officeDocument/2006/relationships/hyperlink" Target="http://en.wikipedia.org/wiki/Electric_current" TargetMode="External"/><Relationship Id="rId3" Type="http://schemas.openxmlformats.org/officeDocument/2006/relationships/hyperlink" Target="http://en.wikipedia.org/wiki/Crystal_structure#Classification" TargetMode="External"/><Relationship Id="rId7" Type="http://schemas.openxmlformats.org/officeDocument/2006/relationships/hyperlink" Target="http://en.wikipedia.org/wiki/Charge_carrier" TargetMode="External"/><Relationship Id="rId2" Type="http://schemas.openxmlformats.org/officeDocument/2006/relationships/hyperlink" Target="http://en.wikipedia.org/wiki/Atom" TargetMode="External"/><Relationship Id="rId1" Type="http://schemas.openxmlformats.org/officeDocument/2006/relationships/slideLayout" Target="../slideLayouts/slideLayout2.xml"/><Relationship Id="rId6" Type="http://schemas.openxmlformats.org/officeDocument/2006/relationships/hyperlink" Target="http://en.wikipedia.org/wiki/Fermi_level" TargetMode="External"/><Relationship Id="rId5" Type="http://schemas.openxmlformats.org/officeDocument/2006/relationships/hyperlink" Target="http://en.wikipedia.org/wiki/Valence_band" TargetMode="External"/><Relationship Id="rId4" Type="http://schemas.openxmlformats.org/officeDocument/2006/relationships/hyperlink" Target="http://en.wikipedia.org/wiki/Band_gap" TargetMode="External"/><Relationship Id="rId9" Type="http://schemas.openxmlformats.org/officeDocument/2006/relationships/hyperlink" Target="http://en.wikipedia.org/wiki/Electrical_conductors" TargetMode="External"/></Relationships>
</file>

<file path=ppt/slides/_rels/slide97.xml.rels><?xml version="1.0" encoding="UTF-8" standalone="yes"?>
<Relationships xmlns="http://schemas.openxmlformats.org/package/2006/relationships"><Relationship Id="rId8" Type="http://schemas.openxmlformats.org/officeDocument/2006/relationships/hyperlink" Target="http://en.wikipedia.org/wiki/Electrical_conductor" TargetMode="External"/><Relationship Id="rId13" Type="http://schemas.openxmlformats.org/officeDocument/2006/relationships/hyperlink" Target="http://en.wikipedia.org/wiki/Electrical_insulator" TargetMode="External"/><Relationship Id="rId3" Type="http://schemas.openxmlformats.org/officeDocument/2006/relationships/hyperlink" Target="http://en.wikipedia.org/wiki/Electron" TargetMode="External"/><Relationship Id="rId7" Type="http://schemas.openxmlformats.org/officeDocument/2006/relationships/hyperlink" Target="http://en.wikipedia.org/wiki/Conduction_electron" TargetMode="External"/><Relationship Id="rId12" Type="http://schemas.openxmlformats.org/officeDocument/2006/relationships/hyperlink" Target="http://en.wikipedia.org/wiki/Conduction_band" TargetMode="External"/><Relationship Id="rId2" Type="http://schemas.openxmlformats.org/officeDocument/2006/relationships/hyperlink" Target="http://en.wikipedia.org/wiki/Solid" TargetMode="External"/><Relationship Id="rId16" Type="http://schemas.openxmlformats.org/officeDocument/2006/relationships/hyperlink" Target="http://en.wikipedia.org/wiki/Absolute_zero" TargetMode="External"/><Relationship Id="rId1" Type="http://schemas.openxmlformats.org/officeDocument/2006/relationships/slideLayout" Target="../slideLayouts/slideLayout2.xml"/><Relationship Id="rId6" Type="http://schemas.openxmlformats.org/officeDocument/2006/relationships/hyperlink" Target="http://en.wikipedia.org/wiki/Atom" TargetMode="External"/><Relationship Id="rId11" Type="http://schemas.openxmlformats.org/officeDocument/2006/relationships/hyperlink" Target="http://en.wikipedia.org/wiki/Electronic_band_structure" TargetMode="External"/><Relationship Id="rId5" Type="http://schemas.openxmlformats.org/officeDocument/2006/relationships/hyperlink" Target="http://en.wikipedia.org/wiki/Valence_electron" TargetMode="External"/><Relationship Id="rId15" Type="http://schemas.openxmlformats.org/officeDocument/2006/relationships/hyperlink" Target="http://en.wikipedia.org/wiki/Metal" TargetMode="External"/><Relationship Id="rId10" Type="http://schemas.openxmlformats.org/officeDocument/2006/relationships/hyperlink" Target="http://en.wikipedia.org/wiki/Crystal_structure#Classification" TargetMode="External"/><Relationship Id="rId4" Type="http://schemas.openxmlformats.org/officeDocument/2006/relationships/hyperlink" Target="http://en.wikipedia.org/wiki/Energy" TargetMode="External"/><Relationship Id="rId9" Type="http://schemas.openxmlformats.org/officeDocument/2006/relationships/hyperlink" Target="http://en.wikipedia.org/wiki/Semiconductor" TargetMode="External"/><Relationship Id="rId14" Type="http://schemas.openxmlformats.org/officeDocument/2006/relationships/hyperlink" Target="http://en.wikipedia.org/wiki/Band_gap" TargetMode="External"/></Relationships>
</file>

<file path=ppt/slides/_rels/slide98.xml.rels><?xml version="1.0" encoding="UTF-8" standalone="yes"?>
<Relationships xmlns="http://schemas.openxmlformats.org/package/2006/relationships"><Relationship Id="rId8" Type="http://schemas.openxmlformats.org/officeDocument/2006/relationships/hyperlink" Target="http://en.wikipedia.org/wiki/Electron_holes" TargetMode="External"/><Relationship Id="rId13" Type="http://schemas.openxmlformats.org/officeDocument/2006/relationships/hyperlink" Target="http://en.wikipedia.org/wiki/Electric_current" TargetMode="External"/><Relationship Id="rId18" Type="http://schemas.openxmlformats.org/officeDocument/2006/relationships/hyperlink" Target="http://en.wikipedia.org/wiki/Germanium" TargetMode="External"/><Relationship Id="rId3" Type="http://schemas.openxmlformats.org/officeDocument/2006/relationships/hyperlink" Target="http://en.wikipedia.org/wiki/Electrical_resistivity_and_conductivity" TargetMode="External"/><Relationship Id="rId7" Type="http://schemas.openxmlformats.org/officeDocument/2006/relationships/hyperlink" Target="http://en.wikipedia.org/wiki/Electron" TargetMode="External"/><Relationship Id="rId12" Type="http://schemas.openxmlformats.org/officeDocument/2006/relationships/hyperlink" Target="http://en.wikipedia.org/wiki/Electrical" TargetMode="External"/><Relationship Id="rId17" Type="http://schemas.openxmlformats.org/officeDocument/2006/relationships/hyperlink" Target="http://en.wikipedia.org/wiki/Silicon" TargetMode="External"/><Relationship Id="rId2" Type="http://schemas.openxmlformats.org/officeDocument/2006/relationships/hyperlink" Target="http://en.wikipedia.org/wiki/Electrical_conductivity" TargetMode="External"/><Relationship Id="rId16" Type="http://schemas.openxmlformats.org/officeDocument/2006/relationships/hyperlink" Target="http://en.wikipedia.org/wiki/Transistor" TargetMode="External"/><Relationship Id="rId1" Type="http://schemas.openxmlformats.org/officeDocument/2006/relationships/slideLayout" Target="../slideLayouts/slideLayout2.xml"/><Relationship Id="rId6" Type="http://schemas.openxmlformats.org/officeDocument/2006/relationships/hyperlink" Target="http://en.wikipedia.org/wiki/Quantum_physics" TargetMode="External"/><Relationship Id="rId11" Type="http://schemas.openxmlformats.org/officeDocument/2006/relationships/hyperlink" Target="http://en.wikipedia.org/wiki/Semiconductor_device" TargetMode="External"/><Relationship Id="rId5" Type="http://schemas.openxmlformats.org/officeDocument/2006/relationships/hyperlink" Target="http://en.wikipedia.org/wiki/Electronics" TargetMode="External"/><Relationship Id="rId15" Type="http://schemas.openxmlformats.org/officeDocument/2006/relationships/hyperlink" Target="http://en.wikipedia.org/wiki/P-n_junction" TargetMode="External"/><Relationship Id="rId10" Type="http://schemas.openxmlformats.org/officeDocument/2006/relationships/hyperlink" Target="http://en.wikipedia.org/wiki/Microprocessor" TargetMode="External"/><Relationship Id="rId19" Type="http://schemas.openxmlformats.org/officeDocument/2006/relationships/hyperlink" Target="http://en.wikipedia.org/wiki/Gallium" TargetMode="External"/><Relationship Id="rId4" Type="http://schemas.openxmlformats.org/officeDocument/2006/relationships/hyperlink" Target="http://en.wikipedia.org/wiki/Insulator_(electrical)" TargetMode="External"/><Relationship Id="rId9" Type="http://schemas.openxmlformats.org/officeDocument/2006/relationships/hyperlink" Target="http://en.wikipedia.org/wiki/Crystal_structure" TargetMode="External"/><Relationship Id="rId14" Type="http://schemas.openxmlformats.org/officeDocument/2006/relationships/hyperlink" Target="http://en.wikipedia.org/wiki/Doping_(semiconductor)" TargetMode="External"/></Relationships>
</file>

<file path=ppt/slides/_rels/slide99.xml.rels><?xml version="1.0" encoding="UTF-8" standalone="yes"?>
<Relationships xmlns="http://schemas.openxmlformats.org/package/2006/relationships"><Relationship Id="rId8" Type="http://schemas.openxmlformats.org/officeDocument/2006/relationships/hyperlink" Target="http://en.wikipedia.org/wiki/Scintillator" TargetMode="External"/><Relationship Id="rId3" Type="http://schemas.openxmlformats.org/officeDocument/2006/relationships/hyperlink" Target="http://en.wikipedia.org/wiki/Intrinsic_semiconductor" TargetMode="External"/><Relationship Id="rId7" Type="http://schemas.openxmlformats.org/officeDocument/2006/relationships/hyperlink" Target="http://en.wikipedia.org/wiki/Phosphor" TargetMode="External"/><Relationship Id="rId2" Type="http://schemas.openxmlformats.org/officeDocument/2006/relationships/hyperlink" Target="http://en.wikipedia.org/wiki/Semiconductor" TargetMode="External"/><Relationship Id="rId1" Type="http://schemas.openxmlformats.org/officeDocument/2006/relationships/slideLayout" Target="../slideLayouts/slideLayout2.xml"/><Relationship Id="rId6" Type="http://schemas.openxmlformats.org/officeDocument/2006/relationships/hyperlink" Target="http://en.wikipedia.org/wiki/Degenerate_semiconductor" TargetMode="External"/><Relationship Id="rId5" Type="http://schemas.openxmlformats.org/officeDocument/2006/relationships/hyperlink" Target="http://en.wikipedia.org/wiki/Conductor_(material)" TargetMode="External"/><Relationship Id="rId4" Type="http://schemas.openxmlformats.org/officeDocument/2006/relationships/hyperlink" Target="http://en.wikipedia.org/wiki/Extrinsic_semiconductor" TargetMode="External"/><Relationship Id="rId9" Type="http://schemas.openxmlformats.org/officeDocument/2006/relationships/hyperlink" Target="http://en.wikipedia.org/wiki/Activator_(phospho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normAutofit/>
          </a:bodyPr>
          <a:lstStyle/>
          <a:p>
            <a:r>
              <a:rPr lang="en-US" sz="6600" b="1" dirty="0"/>
              <a:t>12 Lecture in physics</a:t>
            </a:r>
            <a:endParaRPr lang="en-US" sz="6600" dirty="0"/>
          </a:p>
        </p:txBody>
      </p:sp>
      <p:sp>
        <p:nvSpPr>
          <p:cNvPr id="3" name="Subtitle 2"/>
          <p:cNvSpPr>
            <a:spLocks noGrp="1"/>
          </p:cNvSpPr>
          <p:nvPr>
            <p:ph type="subTitle" idx="1"/>
          </p:nvPr>
        </p:nvSpPr>
        <p:spPr>
          <a:xfrm>
            <a:off x="1371600" y="2057400"/>
            <a:ext cx="6400800" cy="4267200"/>
          </a:xfrm>
        </p:spPr>
        <p:txBody>
          <a:bodyPr>
            <a:normAutofit/>
          </a:bodyPr>
          <a:lstStyle/>
          <a:p>
            <a:r>
              <a:rPr lang="en-US" sz="2400" b="1" dirty="0" smtClean="0">
                <a:solidFill>
                  <a:srgbClr val="FF0000"/>
                </a:solidFill>
              </a:rPr>
              <a:t>Homework</a:t>
            </a:r>
          </a:p>
          <a:p>
            <a:r>
              <a:rPr lang="ru-RU" sz="2400" b="1" dirty="0">
                <a:solidFill>
                  <a:srgbClr val="FF0000"/>
                </a:solidFill>
              </a:rPr>
              <a:t>wave nature of </a:t>
            </a:r>
            <a:r>
              <a:rPr lang="ru-RU" sz="2400" b="1" dirty="0" smtClean="0">
                <a:solidFill>
                  <a:srgbClr val="FF0000"/>
                </a:solidFill>
              </a:rPr>
              <a:t>light</a:t>
            </a:r>
            <a:endParaRPr lang="en-US" sz="2400" b="1" dirty="0" smtClean="0">
              <a:solidFill>
                <a:srgbClr val="FF0000"/>
              </a:solidFill>
            </a:endParaRPr>
          </a:p>
          <a:p>
            <a:r>
              <a:rPr lang="ru-RU" sz="2400" b="1" dirty="0">
                <a:solidFill>
                  <a:srgbClr val="FF0000"/>
                </a:solidFill>
              </a:rPr>
              <a:t>Optical </a:t>
            </a:r>
            <a:r>
              <a:rPr lang="ru-RU" sz="2400" b="1" dirty="0" smtClean="0">
                <a:solidFill>
                  <a:srgbClr val="FF0000"/>
                </a:solidFill>
              </a:rPr>
              <a:t>instruments</a:t>
            </a:r>
            <a:endParaRPr lang="en-US" sz="2400" b="1" dirty="0" smtClean="0">
              <a:solidFill>
                <a:srgbClr val="FF0000"/>
              </a:solidFill>
            </a:endParaRPr>
          </a:p>
          <a:p>
            <a:r>
              <a:rPr lang="ru-RU" sz="2400" b="1" dirty="0">
                <a:solidFill>
                  <a:srgbClr val="FF0000"/>
                </a:solidFill>
              </a:rPr>
              <a:t>Theory of </a:t>
            </a:r>
            <a:r>
              <a:rPr lang="ru-RU" sz="2400" b="1" dirty="0" smtClean="0">
                <a:solidFill>
                  <a:srgbClr val="FF0000"/>
                </a:solidFill>
              </a:rPr>
              <a:t>Relativity</a:t>
            </a:r>
            <a:endParaRPr lang="en-US" sz="2400" b="1" dirty="0" smtClean="0">
              <a:solidFill>
                <a:srgbClr val="FF0000"/>
              </a:solidFill>
            </a:endParaRPr>
          </a:p>
          <a:p>
            <a:r>
              <a:rPr lang="ru-RU" sz="2400" b="1" dirty="0" smtClean="0">
                <a:solidFill>
                  <a:srgbClr val="FF0000"/>
                </a:solidFill>
              </a:rPr>
              <a:t>Quantum </a:t>
            </a:r>
            <a:r>
              <a:rPr lang="ru-RU" sz="2400" b="1" dirty="0">
                <a:solidFill>
                  <a:srgbClr val="FF0000"/>
                </a:solidFill>
              </a:rPr>
              <a:t>Theory and Models of </a:t>
            </a:r>
            <a:r>
              <a:rPr lang="ru-RU" sz="2400" b="1" dirty="0" smtClean="0">
                <a:solidFill>
                  <a:srgbClr val="FF0000"/>
                </a:solidFill>
              </a:rPr>
              <a:t>Atom</a:t>
            </a:r>
            <a:endParaRPr lang="en-US" sz="2400" b="1" dirty="0" smtClean="0">
              <a:solidFill>
                <a:srgbClr val="FF0000"/>
              </a:solidFill>
            </a:endParaRPr>
          </a:p>
          <a:p>
            <a:r>
              <a:rPr lang="ru-RU" sz="2400" b="1" dirty="0">
                <a:solidFill>
                  <a:srgbClr val="FF0000"/>
                </a:solidFill>
              </a:rPr>
              <a:t>Quantum Mechanics of </a:t>
            </a:r>
            <a:r>
              <a:rPr lang="ru-RU" sz="2400" b="1" dirty="0" smtClean="0">
                <a:solidFill>
                  <a:srgbClr val="FF0000"/>
                </a:solidFill>
              </a:rPr>
              <a:t>Atoms</a:t>
            </a:r>
            <a:endParaRPr lang="en-US" sz="2400" b="1" dirty="0" smtClean="0">
              <a:solidFill>
                <a:srgbClr val="FF0000"/>
              </a:solidFill>
            </a:endParaRPr>
          </a:p>
          <a:p>
            <a:r>
              <a:rPr lang="ru-RU" sz="2400" b="1" dirty="0">
                <a:solidFill>
                  <a:srgbClr val="FF0000"/>
                </a:solidFill>
              </a:rPr>
              <a:t>Molecules and </a:t>
            </a:r>
            <a:r>
              <a:rPr lang="ru-RU" sz="2400" b="1" dirty="0" smtClean="0">
                <a:solidFill>
                  <a:srgbClr val="FF0000"/>
                </a:solidFill>
              </a:rPr>
              <a:t>Solids</a:t>
            </a:r>
            <a:endParaRPr lang="en-US" sz="2400" b="1" dirty="0" smtClean="0">
              <a:solidFill>
                <a:srgbClr val="FF0000"/>
              </a:solidFill>
            </a:endParaRPr>
          </a:p>
          <a:p>
            <a:r>
              <a:rPr lang="ru-RU" sz="2400" b="1" dirty="0">
                <a:solidFill>
                  <a:srgbClr val="FF0000"/>
                </a:solidFill>
              </a:rPr>
              <a:t>Nuclear Physics and </a:t>
            </a:r>
            <a:r>
              <a:rPr lang="ru-RU" sz="2400" b="1" dirty="0" smtClean="0">
                <a:solidFill>
                  <a:srgbClr val="FF0000"/>
                </a:solidFill>
              </a:rPr>
              <a:t>Radioactivity</a:t>
            </a:r>
            <a:endParaRPr lang="en-US" sz="2400" b="1" dirty="0" smtClean="0">
              <a:solidFill>
                <a:srgbClr val="FF0000"/>
              </a:solidFill>
            </a:endParaRPr>
          </a:p>
        </p:txBody>
      </p:sp>
    </p:spTree>
    <p:extLst>
      <p:ext uri="{BB962C8B-B14F-4D97-AF65-F5344CB8AC3E}">
        <p14:creationId xmlns:p14="http://schemas.microsoft.com/office/powerpoint/2010/main" val="940322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Special Theory of Relativity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1. The laws of physics have the same form in all inertial reference frames</a:t>
            </a:r>
          </a:p>
          <a:p>
            <a:r>
              <a:rPr lang="en-US" dirty="0" smtClean="0"/>
              <a:t>2. Light propagates through empty space with a definite speed c independent of the speed of the source or observer</a:t>
            </a:r>
          </a:p>
          <a:p>
            <a:r>
              <a:rPr lang="en-US" dirty="0" smtClean="0"/>
              <a:t>Reference frames</a:t>
            </a:r>
          </a:p>
          <a:p>
            <a:r>
              <a:rPr lang="en-US" dirty="0" smtClean="0"/>
              <a:t>Relativity principle</a:t>
            </a:r>
          </a:p>
          <a:p>
            <a:r>
              <a:rPr lang="en-US" dirty="0" smtClean="0"/>
              <a:t>Ether</a:t>
            </a:r>
          </a:p>
          <a:p>
            <a:r>
              <a:rPr lang="en-US" dirty="0"/>
              <a:t>Length </a:t>
            </a:r>
            <a:r>
              <a:rPr lang="en-US" dirty="0" smtClean="0"/>
              <a:t>contraction</a:t>
            </a:r>
          </a:p>
          <a:p>
            <a:r>
              <a:rPr lang="en-US" dirty="0" smtClean="0"/>
              <a:t>Time dilation</a:t>
            </a:r>
          </a:p>
          <a:p>
            <a:r>
              <a:rPr lang="en-US" dirty="0" smtClean="0"/>
              <a:t>Twin paradox</a:t>
            </a:r>
          </a:p>
          <a:p>
            <a:r>
              <a:rPr lang="en-US" dirty="0" smtClean="0"/>
              <a:t>4-dimensional space-time</a:t>
            </a:r>
          </a:p>
        </p:txBody>
      </p:sp>
    </p:spTree>
    <p:extLst>
      <p:ext uri="{BB962C8B-B14F-4D97-AF65-F5344CB8AC3E}">
        <p14:creationId xmlns:p14="http://schemas.microsoft.com/office/powerpoint/2010/main" val="306511257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Diode</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In </a:t>
            </a:r>
            <a:r>
              <a:rPr lang="en-US" dirty="0" smtClean="0">
                <a:hlinkClick r:id="rId2" tooltip="Electronics"/>
              </a:rPr>
              <a:t>electronics</a:t>
            </a:r>
            <a:r>
              <a:rPr lang="en-US" dirty="0" smtClean="0"/>
              <a:t>, a </a:t>
            </a:r>
            <a:r>
              <a:rPr lang="en-US" b="1" dirty="0" smtClean="0"/>
              <a:t>diode</a:t>
            </a:r>
            <a:r>
              <a:rPr lang="en-US" dirty="0" smtClean="0"/>
              <a:t> is a two-</a:t>
            </a:r>
            <a:r>
              <a:rPr lang="en-US" dirty="0" smtClean="0">
                <a:hlinkClick r:id="rId3" tooltip="Terminal (electronics)"/>
              </a:rPr>
              <a:t>terminal</a:t>
            </a:r>
            <a:r>
              <a:rPr lang="en-US" dirty="0" smtClean="0"/>
              <a:t> </a:t>
            </a:r>
            <a:r>
              <a:rPr lang="en-US" dirty="0" smtClean="0">
                <a:hlinkClick r:id="rId4" tooltip="Electronic component"/>
              </a:rPr>
              <a:t>electronic component</a:t>
            </a:r>
            <a:r>
              <a:rPr lang="en-US" dirty="0" smtClean="0"/>
              <a:t> with asymmetric </a:t>
            </a:r>
            <a:r>
              <a:rPr lang="en-US" dirty="0" smtClean="0">
                <a:hlinkClick r:id="rId5" tooltip="Electrical conductance"/>
              </a:rPr>
              <a:t>conductance</a:t>
            </a:r>
            <a:r>
              <a:rPr lang="en-US" dirty="0" smtClean="0"/>
              <a:t>; it has low (ideally zero) </a:t>
            </a:r>
            <a:r>
              <a:rPr lang="en-US" dirty="0" smtClean="0">
                <a:hlinkClick r:id="rId6" tooltip="Electrical resistance and conductance"/>
              </a:rPr>
              <a:t>resistance</a:t>
            </a:r>
            <a:r>
              <a:rPr lang="en-US" dirty="0" smtClean="0"/>
              <a:t> to </a:t>
            </a:r>
            <a:r>
              <a:rPr lang="en-US" dirty="0" smtClean="0">
                <a:hlinkClick r:id="rId7" tooltip="Electric current"/>
              </a:rPr>
              <a:t>current</a:t>
            </a:r>
            <a:r>
              <a:rPr lang="en-US" dirty="0" smtClean="0"/>
              <a:t> in one direction, and high (ideally </a:t>
            </a:r>
            <a:r>
              <a:rPr lang="en-US" dirty="0" smtClean="0">
                <a:hlinkClick r:id="rId8" tooltip="Infinity"/>
              </a:rPr>
              <a:t>infinite</a:t>
            </a:r>
            <a:r>
              <a:rPr lang="en-US" dirty="0" smtClean="0"/>
              <a:t>) resistance in the other. A </a:t>
            </a:r>
            <a:r>
              <a:rPr lang="en-US" b="1" dirty="0" smtClean="0"/>
              <a:t>semiconductor diode</a:t>
            </a:r>
            <a:r>
              <a:rPr lang="en-US" dirty="0" smtClean="0"/>
              <a:t>, the most common type today, is a </a:t>
            </a:r>
            <a:r>
              <a:rPr lang="en-US" dirty="0" smtClean="0">
                <a:hlinkClick r:id="rId9" tooltip="Crystalline"/>
              </a:rPr>
              <a:t>crystalline</a:t>
            </a:r>
            <a:r>
              <a:rPr lang="en-US" dirty="0" smtClean="0"/>
              <a:t> piece of </a:t>
            </a:r>
            <a:r>
              <a:rPr lang="en-US" dirty="0" smtClean="0">
                <a:hlinkClick r:id="rId10" tooltip="Semiconductor"/>
              </a:rPr>
              <a:t>semiconductor</a:t>
            </a:r>
            <a:r>
              <a:rPr lang="en-US" dirty="0" smtClean="0"/>
              <a:t> material with a </a:t>
            </a:r>
            <a:r>
              <a:rPr lang="en-US" dirty="0" smtClean="0">
                <a:hlinkClick r:id="rId11" tooltip="P–n junction"/>
              </a:rPr>
              <a:t>p–n junction</a:t>
            </a:r>
            <a:r>
              <a:rPr lang="en-US" dirty="0" smtClean="0"/>
              <a:t> connected to two electrical terminals. A </a:t>
            </a:r>
            <a:r>
              <a:rPr lang="en-US" dirty="0" smtClean="0">
                <a:hlinkClick r:id="rId12" tooltip="Vacuum tube"/>
              </a:rPr>
              <a:t>vacuum tube</a:t>
            </a:r>
            <a:r>
              <a:rPr lang="en-US" dirty="0" smtClean="0"/>
              <a:t> diode has two </a:t>
            </a:r>
            <a:r>
              <a:rPr lang="en-US" dirty="0" smtClean="0">
                <a:hlinkClick r:id="rId13" tooltip="Electrode"/>
              </a:rPr>
              <a:t>electrodes</a:t>
            </a:r>
            <a:r>
              <a:rPr lang="en-US" dirty="0" smtClean="0"/>
              <a:t>, a </a:t>
            </a:r>
            <a:r>
              <a:rPr lang="en-US" dirty="0" smtClean="0">
                <a:hlinkClick r:id="rId14" tooltip="Plate electrode"/>
              </a:rPr>
              <a:t>plate</a:t>
            </a:r>
            <a:r>
              <a:rPr lang="en-US" dirty="0" smtClean="0"/>
              <a:t> (anode) and a </a:t>
            </a:r>
            <a:r>
              <a:rPr lang="en-US" dirty="0" smtClean="0">
                <a:hlinkClick r:id="rId15" tooltip="Hot cathode"/>
              </a:rPr>
              <a:t>heated cathode</a:t>
            </a:r>
            <a:r>
              <a:rPr lang="en-US" dirty="0" smtClean="0"/>
              <a:t>. Semiconductor diodes were the first </a:t>
            </a:r>
            <a:r>
              <a:rPr lang="en-US" dirty="0" smtClean="0">
                <a:hlinkClick r:id="rId16" tooltip="Semiconductor device"/>
              </a:rPr>
              <a:t>semiconductor electronic devices</a:t>
            </a:r>
            <a:r>
              <a:rPr lang="en-US" dirty="0" smtClean="0"/>
              <a:t>. The discovery of </a:t>
            </a:r>
            <a:r>
              <a:rPr lang="en-US" dirty="0" smtClean="0">
                <a:hlinkClick r:id="rId17" tooltip="Crystal"/>
              </a:rPr>
              <a:t>crystals</a:t>
            </a:r>
            <a:r>
              <a:rPr lang="en-US" dirty="0" smtClean="0"/>
              <a:t>' </a:t>
            </a:r>
            <a:r>
              <a:rPr lang="en-US" dirty="0" smtClean="0">
                <a:hlinkClick r:id="rId18" tooltip="Rectification (electricity)"/>
              </a:rPr>
              <a:t>rectifying</a:t>
            </a:r>
            <a:r>
              <a:rPr lang="en-US" dirty="0" smtClean="0"/>
              <a:t> abilities was made by German physicist </a:t>
            </a:r>
            <a:r>
              <a:rPr lang="en-US" dirty="0" smtClean="0">
                <a:hlinkClick r:id="rId19" tooltip="Ferdinand Braun"/>
              </a:rPr>
              <a:t>Ferdinand Braun</a:t>
            </a:r>
            <a:r>
              <a:rPr lang="en-US" dirty="0" smtClean="0"/>
              <a:t> in 1874. The first semiconductor diodes, called </a:t>
            </a:r>
            <a:r>
              <a:rPr lang="en-US" dirty="0" smtClean="0">
                <a:hlinkClick r:id="rId20" tooltip="Cat's whisker diode"/>
              </a:rPr>
              <a:t>cat's whisker diodes</a:t>
            </a:r>
            <a:r>
              <a:rPr lang="en-US" dirty="0" smtClean="0"/>
              <a:t>, developed around 1906, were made of mineral crystals such as </a:t>
            </a:r>
            <a:r>
              <a:rPr lang="en-US" dirty="0" smtClean="0">
                <a:hlinkClick r:id="rId21" tooltip="Galena"/>
              </a:rPr>
              <a:t>galena</a:t>
            </a:r>
            <a:r>
              <a:rPr lang="en-US" dirty="0" smtClean="0"/>
              <a:t>. Today, most diodes are made of </a:t>
            </a:r>
            <a:r>
              <a:rPr lang="en-US" dirty="0" smtClean="0">
                <a:hlinkClick r:id="rId22" tooltip="Silicon"/>
              </a:rPr>
              <a:t>silicon</a:t>
            </a:r>
            <a:r>
              <a:rPr lang="en-US" dirty="0" smtClean="0"/>
              <a:t>, but other semiconductors such as </a:t>
            </a:r>
            <a:r>
              <a:rPr lang="en-US" dirty="0" smtClean="0">
                <a:hlinkClick r:id="rId23" tooltip="Selenium"/>
              </a:rPr>
              <a:t>selenium</a:t>
            </a:r>
            <a:r>
              <a:rPr lang="en-US" dirty="0" smtClean="0"/>
              <a:t> or </a:t>
            </a:r>
            <a:r>
              <a:rPr lang="en-US" dirty="0" smtClean="0">
                <a:hlinkClick r:id="rId24" tooltip="Germanium"/>
              </a:rPr>
              <a:t>germanium</a:t>
            </a:r>
            <a:r>
              <a:rPr lang="en-US" dirty="0" smtClean="0"/>
              <a:t> are sometimes used.</a:t>
            </a:r>
            <a:endParaRPr lang="en-US" dirty="0"/>
          </a:p>
        </p:txBody>
      </p:sp>
    </p:spTree>
    <p:extLst>
      <p:ext uri="{BB962C8B-B14F-4D97-AF65-F5344CB8AC3E}">
        <p14:creationId xmlns:p14="http://schemas.microsoft.com/office/powerpoint/2010/main" val="179876510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p–n junction</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A </a:t>
            </a:r>
            <a:r>
              <a:rPr lang="en-US" b="1" dirty="0" smtClean="0"/>
              <a:t>p–n junction</a:t>
            </a:r>
            <a:r>
              <a:rPr lang="en-US" dirty="0" smtClean="0"/>
              <a:t> is a boundary or interface between two types of semiconductor material, </a:t>
            </a:r>
            <a:r>
              <a:rPr lang="en-US" dirty="0" smtClean="0">
                <a:hlinkClick r:id="rId2" tooltip="P-type semiconductor"/>
              </a:rPr>
              <a:t>p-type</a:t>
            </a:r>
            <a:r>
              <a:rPr lang="en-US" dirty="0" smtClean="0"/>
              <a:t> and </a:t>
            </a:r>
            <a:r>
              <a:rPr lang="en-US" dirty="0" smtClean="0">
                <a:hlinkClick r:id="rId3" tooltip="N-type semiconductor"/>
              </a:rPr>
              <a:t>n-type</a:t>
            </a:r>
            <a:r>
              <a:rPr lang="en-US" dirty="0" smtClean="0"/>
              <a:t>, inside a single crystal of </a:t>
            </a:r>
            <a:r>
              <a:rPr lang="en-US" dirty="0" smtClean="0">
                <a:hlinkClick r:id="rId4" tooltip="Semiconductors"/>
              </a:rPr>
              <a:t>semiconductor</a:t>
            </a:r>
            <a:r>
              <a:rPr lang="en-US" dirty="0" smtClean="0"/>
              <a:t>. It is created by </a:t>
            </a:r>
            <a:r>
              <a:rPr lang="en-US" dirty="0" smtClean="0">
                <a:hlinkClick r:id="rId5" tooltip="Doping (semiconductor)"/>
              </a:rPr>
              <a:t>doping</a:t>
            </a:r>
            <a:r>
              <a:rPr lang="en-US" dirty="0" smtClean="0"/>
              <a:t>, for example by </a:t>
            </a:r>
            <a:r>
              <a:rPr lang="en-US" dirty="0" smtClean="0">
                <a:hlinkClick r:id="rId6" tooltip="Ion implantation"/>
              </a:rPr>
              <a:t>ion implantation</a:t>
            </a:r>
            <a:r>
              <a:rPr lang="en-US" dirty="0" smtClean="0"/>
              <a:t>, </a:t>
            </a:r>
            <a:r>
              <a:rPr lang="en-US" dirty="0" smtClean="0">
                <a:hlinkClick r:id="rId7" tooltip="Diffusion"/>
              </a:rPr>
              <a:t>diffusion</a:t>
            </a:r>
            <a:r>
              <a:rPr lang="en-US" dirty="0" smtClean="0"/>
              <a:t> of </a:t>
            </a:r>
            <a:r>
              <a:rPr lang="en-US" dirty="0" smtClean="0">
                <a:hlinkClick r:id="rId8" tooltip="Dopant"/>
              </a:rPr>
              <a:t>dopants</a:t>
            </a:r>
            <a:r>
              <a:rPr lang="en-US" dirty="0" smtClean="0"/>
              <a:t>, or by </a:t>
            </a:r>
            <a:r>
              <a:rPr lang="en-US" dirty="0" err="1" smtClean="0">
                <a:hlinkClick r:id="rId9" tooltip="Epitaxy"/>
              </a:rPr>
              <a:t>epitaxy</a:t>
            </a:r>
            <a:r>
              <a:rPr lang="en-US" dirty="0" smtClean="0"/>
              <a:t> (growing a layer of crystal doped with one type of dopant on top of a layer of crystal doped with another type of dopant). If two separate pieces of material were used, this would introduce a </a:t>
            </a:r>
            <a:r>
              <a:rPr lang="en-US" dirty="0" smtClean="0">
                <a:hlinkClick r:id="rId10" tooltip="Grain boundary"/>
              </a:rPr>
              <a:t>grain boundary</a:t>
            </a:r>
            <a:r>
              <a:rPr lang="en-US" dirty="0" smtClean="0"/>
              <a:t> between the semiconductors that would severely inhibit its utility by </a:t>
            </a:r>
            <a:r>
              <a:rPr lang="en-US" dirty="0" smtClean="0">
                <a:hlinkClick r:id="rId11" tooltip="Scattering"/>
              </a:rPr>
              <a:t>scattering</a:t>
            </a:r>
            <a:r>
              <a:rPr lang="en-US" dirty="0" smtClean="0"/>
              <a:t> the electrons and </a:t>
            </a:r>
            <a:r>
              <a:rPr lang="en-US" dirty="0" smtClean="0">
                <a:hlinkClick r:id="rId12" tooltip="Electron hole"/>
              </a:rPr>
              <a:t>holes</a:t>
            </a:r>
            <a:r>
              <a:rPr lang="en-US" dirty="0" smtClean="0"/>
              <a:t>.</a:t>
            </a:r>
          </a:p>
          <a:p>
            <a:pPr marL="0" indent="0">
              <a:buNone/>
            </a:pPr>
            <a:r>
              <a:rPr lang="en-US" dirty="0" smtClean="0"/>
              <a:t>p–n junctions are elementary "building blocks" of most </a:t>
            </a:r>
            <a:r>
              <a:rPr lang="en-US" dirty="0" smtClean="0">
                <a:hlinkClick r:id="rId13" tooltip="Semiconductor device"/>
              </a:rPr>
              <a:t>semiconductor electronic devices</a:t>
            </a:r>
            <a:r>
              <a:rPr lang="en-US" dirty="0" smtClean="0"/>
              <a:t> such as </a:t>
            </a:r>
            <a:r>
              <a:rPr lang="en-US" dirty="0" smtClean="0">
                <a:hlinkClick r:id="rId14" tooltip="Diode"/>
              </a:rPr>
              <a:t>diodes</a:t>
            </a:r>
            <a:r>
              <a:rPr lang="en-US" dirty="0" smtClean="0"/>
              <a:t>, </a:t>
            </a:r>
            <a:r>
              <a:rPr lang="en-US" dirty="0" smtClean="0">
                <a:hlinkClick r:id="rId15" tooltip="Transistor"/>
              </a:rPr>
              <a:t>transistors</a:t>
            </a:r>
            <a:r>
              <a:rPr lang="en-US" dirty="0" smtClean="0"/>
              <a:t>, </a:t>
            </a:r>
            <a:r>
              <a:rPr lang="en-US" dirty="0" smtClean="0">
                <a:hlinkClick r:id="rId16" tooltip="Solar cell"/>
              </a:rPr>
              <a:t>solar cells</a:t>
            </a:r>
            <a:r>
              <a:rPr lang="en-US" dirty="0" smtClean="0"/>
              <a:t>, </a:t>
            </a:r>
            <a:r>
              <a:rPr lang="en-US" dirty="0" smtClean="0">
                <a:hlinkClick r:id="rId17" tooltip="LEDs"/>
              </a:rPr>
              <a:t>LEDs</a:t>
            </a:r>
            <a:r>
              <a:rPr lang="en-US" dirty="0" smtClean="0"/>
              <a:t>, and </a:t>
            </a:r>
            <a:r>
              <a:rPr lang="en-US" dirty="0" smtClean="0">
                <a:hlinkClick r:id="rId18" tooltip="Integrated circuit"/>
              </a:rPr>
              <a:t>integrated circuits</a:t>
            </a:r>
            <a:r>
              <a:rPr lang="en-US" dirty="0" smtClean="0"/>
              <a:t>; they are the active sites where the electronic action of the device takes place. For example, a common type of </a:t>
            </a:r>
            <a:r>
              <a:rPr lang="en-US" dirty="0" smtClean="0">
                <a:hlinkClick r:id="rId15" tooltip="Transistor"/>
              </a:rPr>
              <a:t>transistor</a:t>
            </a:r>
            <a:r>
              <a:rPr lang="en-US" dirty="0" smtClean="0"/>
              <a:t>, the </a:t>
            </a:r>
            <a:r>
              <a:rPr lang="en-US" dirty="0" smtClean="0">
                <a:hlinkClick r:id="rId19" tooltip="Bipolar junction transistor"/>
              </a:rPr>
              <a:t>bipolar junction transistor</a:t>
            </a:r>
            <a:r>
              <a:rPr lang="en-US" dirty="0" smtClean="0"/>
              <a:t>, consists of two p–n junctions in series, in the form n–p–n or p–n–p.</a:t>
            </a:r>
          </a:p>
          <a:p>
            <a:pPr marL="0" indent="0">
              <a:buNone/>
            </a:pPr>
            <a:r>
              <a:rPr lang="en-US" dirty="0" smtClean="0"/>
              <a:t>The discovery of the p–n junction is usually attributed to American physicist </a:t>
            </a:r>
            <a:r>
              <a:rPr lang="en-US" dirty="0" smtClean="0">
                <a:hlinkClick r:id="rId20" tooltip="Russell Ohl"/>
              </a:rPr>
              <a:t>Russell </a:t>
            </a:r>
            <a:r>
              <a:rPr lang="en-US" dirty="0" err="1" smtClean="0">
                <a:hlinkClick r:id="rId20" tooltip="Russell Ohl"/>
              </a:rPr>
              <a:t>Ohl</a:t>
            </a:r>
            <a:r>
              <a:rPr lang="en-US" dirty="0" smtClean="0"/>
              <a:t> of </a:t>
            </a:r>
            <a:r>
              <a:rPr lang="en-US" dirty="0" smtClean="0">
                <a:hlinkClick r:id="rId21" tooltip="Bell Laboratories"/>
              </a:rPr>
              <a:t>Bell Laboratories</a:t>
            </a:r>
            <a:r>
              <a:rPr lang="en-US" dirty="0" smtClean="0"/>
              <a:t>.</a:t>
            </a:r>
          </a:p>
          <a:p>
            <a:pPr marL="0" indent="0">
              <a:buNone/>
            </a:pPr>
            <a:r>
              <a:rPr lang="en-US" dirty="0" smtClean="0"/>
              <a:t>A </a:t>
            </a:r>
            <a:r>
              <a:rPr lang="en-US" dirty="0" err="1" smtClean="0">
                <a:hlinkClick r:id="rId22" tooltip="Schottky junction"/>
              </a:rPr>
              <a:t>Schottky</a:t>
            </a:r>
            <a:r>
              <a:rPr lang="en-US" dirty="0" smtClean="0">
                <a:hlinkClick r:id="rId22" tooltip="Schottky junction"/>
              </a:rPr>
              <a:t> junction</a:t>
            </a:r>
            <a:r>
              <a:rPr lang="en-US" dirty="0" smtClean="0"/>
              <a:t> is a special case of a p–n junction, where metal serves the role of the p-type semiconductor.</a:t>
            </a:r>
          </a:p>
        </p:txBody>
      </p:sp>
    </p:spTree>
    <p:extLst>
      <p:ext uri="{BB962C8B-B14F-4D97-AF65-F5344CB8AC3E}">
        <p14:creationId xmlns:p14="http://schemas.microsoft.com/office/powerpoint/2010/main" val="425008432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Rectifier</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A </a:t>
            </a:r>
            <a:r>
              <a:rPr lang="en-US" b="1" dirty="0" smtClean="0"/>
              <a:t>rectifier</a:t>
            </a:r>
            <a:r>
              <a:rPr lang="en-US" dirty="0" smtClean="0"/>
              <a:t> is an electrical device that </a:t>
            </a:r>
            <a:r>
              <a:rPr lang="en-US" dirty="0" smtClean="0">
                <a:hlinkClick r:id="rId2" tooltip="Electric power conversion"/>
              </a:rPr>
              <a:t>converts</a:t>
            </a:r>
            <a:r>
              <a:rPr lang="en-US" dirty="0" smtClean="0"/>
              <a:t> </a:t>
            </a:r>
            <a:r>
              <a:rPr lang="en-US" dirty="0" smtClean="0">
                <a:hlinkClick r:id="rId3" tooltip="Alternating current"/>
              </a:rPr>
              <a:t>alternating current</a:t>
            </a:r>
            <a:r>
              <a:rPr lang="en-US" dirty="0" smtClean="0"/>
              <a:t> (AC), which periodically reverses direction, to </a:t>
            </a:r>
            <a:r>
              <a:rPr lang="en-US" dirty="0" smtClean="0">
                <a:hlinkClick r:id="rId4" tooltip="Direct current"/>
              </a:rPr>
              <a:t>direct current</a:t>
            </a:r>
            <a:r>
              <a:rPr lang="en-US" dirty="0" smtClean="0"/>
              <a:t> (DC), which flows in only one direction. The process is known as </a:t>
            </a:r>
            <a:r>
              <a:rPr lang="en-US" b="1" dirty="0" smtClean="0"/>
              <a:t>rectification</a:t>
            </a:r>
            <a:r>
              <a:rPr lang="en-US" dirty="0" smtClean="0"/>
              <a:t>. Physically, rectifiers take a number of forms, including </a:t>
            </a:r>
            <a:r>
              <a:rPr lang="en-US" dirty="0" smtClean="0">
                <a:hlinkClick r:id="rId5" tooltip="Vacuum tube"/>
              </a:rPr>
              <a:t>vacuum tube</a:t>
            </a:r>
            <a:r>
              <a:rPr lang="en-US" dirty="0" smtClean="0"/>
              <a:t> </a:t>
            </a:r>
            <a:r>
              <a:rPr lang="en-US" dirty="0" smtClean="0">
                <a:hlinkClick r:id="rId6" tooltip="Diode"/>
              </a:rPr>
              <a:t>diodes</a:t>
            </a:r>
            <a:r>
              <a:rPr lang="en-US" dirty="0" smtClean="0"/>
              <a:t>, </a:t>
            </a:r>
            <a:r>
              <a:rPr lang="en-US" dirty="0" smtClean="0">
                <a:hlinkClick r:id="rId7" tooltip="Mercury-arc valve"/>
              </a:rPr>
              <a:t>mercury-arc valves</a:t>
            </a:r>
            <a:r>
              <a:rPr lang="en-US" dirty="0" smtClean="0"/>
              <a:t>, copper and selenium oxide rectifiers, </a:t>
            </a:r>
            <a:r>
              <a:rPr lang="en-US" dirty="0" smtClean="0">
                <a:hlinkClick r:id="rId8" tooltip="Semiconductor diode"/>
              </a:rPr>
              <a:t>semiconductor diodes</a:t>
            </a:r>
            <a:r>
              <a:rPr lang="en-US" dirty="0" smtClean="0"/>
              <a:t>, </a:t>
            </a:r>
            <a:r>
              <a:rPr lang="en-US" dirty="0" smtClean="0">
                <a:hlinkClick r:id="rId9" tooltip="Silicon-controlled rectifier"/>
              </a:rPr>
              <a:t>silicon-controlled rectifiers</a:t>
            </a:r>
            <a:r>
              <a:rPr lang="en-US" dirty="0" smtClean="0"/>
              <a:t> and other silicon-based semiconductor switches. Historically, even synchronous electromechanical switches and motors have been used. Early radio receivers, called </a:t>
            </a:r>
            <a:r>
              <a:rPr lang="en-US" dirty="0" smtClean="0">
                <a:hlinkClick r:id="rId10" tooltip="Crystal radio"/>
              </a:rPr>
              <a:t>crystal radios</a:t>
            </a:r>
            <a:r>
              <a:rPr lang="en-US" dirty="0" smtClean="0"/>
              <a:t>, used a "</a:t>
            </a:r>
            <a:r>
              <a:rPr lang="en-US" dirty="0" smtClean="0">
                <a:hlinkClick r:id="rId11" tooltip="Cat's-whisker detector"/>
              </a:rPr>
              <a:t>cat's whisker</a:t>
            </a:r>
            <a:r>
              <a:rPr lang="en-US" dirty="0" smtClean="0"/>
              <a:t>" of fine wire pressing on a crystal of </a:t>
            </a:r>
            <a:r>
              <a:rPr lang="en-US" dirty="0" smtClean="0">
                <a:hlinkClick r:id="rId12" tooltip="Galena"/>
              </a:rPr>
              <a:t>galena</a:t>
            </a:r>
            <a:r>
              <a:rPr lang="en-US" dirty="0" smtClean="0"/>
              <a:t> (lead sulfide) to serve as a point-contact rectifier or "crystal detector".</a:t>
            </a:r>
          </a:p>
        </p:txBody>
      </p:sp>
    </p:spTree>
    <p:extLst>
      <p:ext uri="{BB962C8B-B14F-4D97-AF65-F5344CB8AC3E}">
        <p14:creationId xmlns:p14="http://schemas.microsoft.com/office/powerpoint/2010/main" val="334878980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Transistor</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A </a:t>
            </a:r>
            <a:r>
              <a:rPr lang="en-US" b="1" dirty="0" smtClean="0"/>
              <a:t>transistor</a:t>
            </a:r>
            <a:r>
              <a:rPr lang="en-US" dirty="0" smtClean="0"/>
              <a:t> is a </a:t>
            </a:r>
            <a:r>
              <a:rPr lang="en-US" dirty="0" smtClean="0">
                <a:hlinkClick r:id="rId2" tooltip="Semiconductor device"/>
              </a:rPr>
              <a:t>semiconductor device</a:t>
            </a:r>
            <a:r>
              <a:rPr lang="en-US" dirty="0" smtClean="0"/>
              <a:t> used to </a:t>
            </a:r>
            <a:r>
              <a:rPr lang="en-US" dirty="0" smtClean="0">
                <a:hlinkClick r:id="rId3" tooltip="Electronic amplifier"/>
              </a:rPr>
              <a:t>amplify</a:t>
            </a:r>
            <a:r>
              <a:rPr lang="en-US" dirty="0" smtClean="0"/>
              <a:t> and </a:t>
            </a:r>
            <a:r>
              <a:rPr lang="en-US" dirty="0" smtClean="0">
                <a:hlinkClick r:id="rId4" tooltip="Switch"/>
              </a:rPr>
              <a:t>switch</a:t>
            </a:r>
            <a:r>
              <a:rPr lang="en-US" dirty="0" smtClean="0"/>
              <a:t> </a:t>
            </a:r>
            <a:r>
              <a:rPr lang="en-US" dirty="0" smtClean="0">
                <a:hlinkClick r:id="rId5" tooltip="Electronics"/>
              </a:rPr>
              <a:t>electronic</a:t>
            </a:r>
            <a:r>
              <a:rPr lang="en-US" dirty="0" smtClean="0"/>
              <a:t> signals and </a:t>
            </a:r>
            <a:r>
              <a:rPr lang="en-US" dirty="0" smtClean="0">
                <a:hlinkClick r:id="rId6" tooltip="Electrical power"/>
              </a:rPr>
              <a:t>electrical power</a:t>
            </a:r>
            <a:r>
              <a:rPr lang="en-US" dirty="0" smtClean="0"/>
              <a:t>. It is composed of </a:t>
            </a:r>
            <a:r>
              <a:rPr lang="en-US" dirty="0" smtClean="0">
                <a:hlinkClick r:id="rId7" tooltip="Semiconductor"/>
              </a:rPr>
              <a:t>semiconductor</a:t>
            </a:r>
            <a:r>
              <a:rPr lang="en-US" dirty="0" smtClean="0"/>
              <a:t> material with at least three terminals for connection to an external circuit. A voltage or </a:t>
            </a:r>
            <a:r>
              <a:rPr lang="en-US" dirty="0" smtClean="0">
                <a:hlinkClick r:id="rId8" tooltip="Electric current"/>
              </a:rPr>
              <a:t>current</a:t>
            </a:r>
            <a:r>
              <a:rPr lang="en-US" dirty="0" smtClean="0"/>
              <a:t> applied to one pair of the transistor's terminals changes the current through another pair of terminals. Because the controlled (output) </a:t>
            </a:r>
            <a:r>
              <a:rPr lang="en-US" dirty="0" smtClean="0">
                <a:hlinkClick r:id="rId9" tooltip="Electric power"/>
              </a:rPr>
              <a:t>power</a:t>
            </a:r>
            <a:r>
              <a:rPr lang="en-US" dirty="0" smtClean="0"/>
              <a:t> can be higher than the controlling (input) power, a transistor can </a:t>
            </a:r>
            <a:r>
              <a:rPr lang="en-US" dirty="0" smtClean="0">
                <a:hlinkClick r:id="rId10" tooltip="Gain"/>
              </a:rPr>
              <a:t>amplify</a:t>
            </a:r>
            <a:r>
              <a:rPr lang="en-US" dirty="0" smtClean="0"/>
              <a:t> a signal. Today, some transistors are packaged individually, but many more are found embedded in </a:t>
            </a:r>
            <a:r>
              <a:rPr lang="en-US" dirty="0" smtClean="0">
                <a:hlinkClick r:id="rId11" tooltip="Integrated circuit"/>
              </a:rPr>
              <a:t>integrated circuits</a:t>
            </a:r>
            <a:r>
              <a:rPr lang="en-US" dirty="0" smtClean="0"/>
              <a:t>.</a:t>
            </a:r>
          </a:p>
          <a:p>
            <a:pPr marL="0" indent="0">
              <a:buNone/>
            </a:pPr>
            <a:r>
              <a:rPr lang="en-US" dirty="0" smtClean="0"/>
              <a:t>The transistor is the fundamental building block of modern </a:t>
            </a:r>
            <a:r>
              <a:rPr lang="en-US" dirty="0" smtClean="0">
                <a:hlinkClick r:id="rId12" tooltip="Electronic device"/>
              </a:rPr>
              <a:t>electronic devices</a:t>
            </a:r>
            <a:r>
              <a:rPr lang="en-US" dirty="0" smtClean="0"/>
              <a:t>, and is ubiquitous in modern electronic systems. Following its development in 1947 by American </a:t>
            </a:r>
            <a:r>
              <a:rPr lang="en-US" dirty="0" smtClean="0">
                <a:hlinkClick r:id="rId13" tooltip="Physicist"/>
              </a:rPr>
              <a:t>physicists</a:t>
            </a:r>
            <a:r>
              <a:rPr lang="en-US" dirty="0" smtClean="0"/>
              <a:t> </a:t>
            </a:r>
            <a:r>
              <a:rPr lang="en-US" dirty="0" smtClean="0">
                <a:hlinkClick r:id="rId14" tooltip="John Bardeen"/>
              </a:rPr>
              <a:t>John Bardeen</a:t>
            </a:r>
            <a:r>
              <a:rPr lang="en-US" dirty="0" smtClean="0"/>
              <a:t>, </a:t>
            </a:r>
            <a:r>
              <a:rPr lang="en-US" dirty="0" smtClean="0">
                <a:hlinkClick r:id="rId15" tooltip="Walter Brattain"/>
              </a:rPr>
              <a:t>Walter Brattain</a:t>
            </a:r>
            <a:r>
              <a:rPr lang="en-US" dirty="0" smtClean="0"/>
              <a:t>, and </a:t>
            </a:r>
            <a:r>
              <a:rPr lang="en-US" dirty="0" smtClean="0">
                <a:hlinkClick r:id="rId16" tooltip="William Shockley"/>
              </a:rPr>
              <a:t>William Shockley</a:t>
            </a:r>
            <a:r>
              <a:rPr lang="en-US" dirty="0" smtClean="0"/>
              <a:t>, the transistor revolutionized the field of electronics, and paved the way for smaller and cheaper </a:t>
            </a:r>
            <a:r>
              <a:rPr lang="en-US" dirty="0" smtClean="0">
                <a:hlinkClick r:id="rId17" tooltip="Radio"/>
              </a:rPr>
              <a:t>radios</a:t>
            </a:r>
            <a:r>
              <a:rPr lang="en-US" dirty="0" smtClean="0"/>
              <a:t>, </a:t>
            </a:r>
            <a:r>
              <a:rPr lang="en-US" dirty="0" smtClean="0">
                <a:hlinkClick r:id="rId18" tooltip="Calculator"/>
              </a:rPr>
              <a:t>calculators</a:t>
            </a:r>
            <a:r>
              <a:rPr lang="en-US" dirty="0" smtClean="0"/>
              <a:t>, and </a:t>
            </a:r>
            <a:r>
              <a:rPr lang="en-US" dirty="0" smtClean="0">
                <a:hlinkClick r:id="rId19" tooltip="Computer"/>
              </a:rPr>
              <a:t>computers</a:t>
            </a:r>
            <a:r>
              <a:rPr lang="en-US" dirty="0" smtClean="0"/>
              <a:t>, among other things. The transistor is on the list of </a:t>
            </a:r>
            <a:r>
              <a:rPr lang="en-US" dirty="0" smtClean="0">
                <a:hlinkClick r:id="rId20" tooltip="List of IEEE milestones"/>
              </a:rPr>
              <a:t>IEEE milestones</a:t>
            </a:r>
            <a:r>
              <a:rPr lang="en-US" dirty="0" smtClean="0"/>
              <a:t> in electronics, and the inventors were jointly awarded the 1956 </a:t>
            </a:r>
            <a:r>
              <a:rPr lang="en-US" dirty="0" smtClean="0">
                <a:hlinkClick r:id="rId21" tooltip="Nobel Prize in Physics"/>
              </a:rPr>
              <a:t>Nobel Prize in Physics</a:t>
            </a:r>
            <a:r>
              <a:rPr lang="en-US" dirty="0" smtClean="0"/>
              <a:t> for their achievement.</a:t>
            </a:r>
          </a:p>
        </p:txBody>
      </p:sp>
    </p:spTree>
    <p:extLst>
      <p:ext uri="{BB962C8B-B14F-4D97-AF65-F5344CB8AC3E}">
        <p14:creationId xmlns:p14="http://schemas.microsoft.com/office/powerpoint/2010/main" val="273408105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77500" lnSpcReduction="20000"/>
              </a:bodyPr>
              <a:lstStyle/>
              <a:p>
                <a:r>
                  <a:rPr lang="en-US" dirty="0"/>
                  <a:t>53. An electron moves in a straight line with a constant speed </a:t>
                </a:r>
                <a:endParaRPr lang="en-US" dirty="0">
                  <a:effectLst/>
                </a:endParaRPr>
              </a:p>
              <a:p>
                <a:r>
                  <a:rPr lang="en-US" dirty="0"/>
                  <a:t>v = 1.1×10</a:t>
                </a:r>
                <a:r>
                  <a:rPr lang="en-US" baseline="30000" dirty="0"/>
                  <a:t>6</a:t>
                </a:r>
                <a:r>
                  <a:rPr lang="en-US" dirty="0"/>
                  <a:t> m/s which has been measures with a precision of 0.1%. What is the maximum precision with which its position could be simultaneously measured? </a:t>
                </a:r>
                <a:endParaRPr lang="en-US" dirty="0">
                  <a:effectLst/>
                </a:endParaRPr>
              </a:p>
              <a:p>
                <a:r>
                  <a:rPr lang="en-US" dirty="0"/>
                  <a:t> </a:t>
                </a:r>
                <a:endParaRPr lang="en-US" dirty="0">
                  <a:effectLst/>
                </a:endParaRPr>
              </a:p>
              <a:p>
                <a:r>
                  <a:rPr lang="en-US" dirty="0"/>
                  <a:t>54. An electron’s position is measured with accuracy of 5×10</a:t>
                </a:r>
                <a:r>
                  <a:rPr lang="en-US" baseline="30000" dirty="0"/>
                  <a:t>-11</a:t>
                </a:r>
                <a:r>
                  <a:rPr lang="en-US" dirty="0"/>
                  <a:t> m. Find the minimum uncertainty in its momentum and velocity.</a:t>
                </a:r>
                <a:endParaRPr lang="en-US" dirty="0">
                  <a:effectLst/>
                </a:endParaRPr>
              </a:p>
              <a:p>
                <a:r>
                  <a:rPr lang="en-US" dirty="0"/>
                  <a:t> </a:t>
                </a:r>
                <a:endParaRPr lang="en-US" dirty="0">
                  <a:effectLst/>
                </a:endParaRPr>
              </a:p>
              <a:p>
                <a:r>
                  <a:rPr lang="en-US" dirty="0"/>
                  <a:t>55. Position uncertainty of a football: What is the position uncertainty imposed by the uncertainly principle, on a 500-g football kicked at </a:t>
                </a:r>
                <a14:m>
                  <m:oMath xmlns:m="http://schemas.openxmlformats.org/officeDocument/2006/math">
                    <m:r>
                      <a:rPr lang="en-US" i="1">
                        <a:latin typeface="Cambria Math"/>
                      </a:rPr>
                      <m:t>(30±</m:t>
                    </m:r>
                  </m:oMath>
                </a14:m>
                <a:r>
                  <a:rPr lang="en-US" dirty="0"/>
                  <a:t> 1) m/s</a:t>
                </a:r>
                <a:r>
                  <a:rPr lang="en-US" dirty="0" smtClean="0"/>
                  <a:t>?</a:t>
                </a:r>
                <a:endParaRPr lang="en-US" dirty="0">
                  <a:effectLst/>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037" t="-2426" r="-741" b="-1348"/>
                </a:stretch>
              </a:blipFill>
            </p:spPr>
            <p:txBody>
              <a:bodyPr/>
              <a:lstStyle/>
              <a:p>
                <a:r>
                  <a:rPr lang="en-US">
                    <a:noFill/>
                  </a:rPr>
                  <a:t> </a:t>
                </a:r>
              </a:p>
            </p:txBody>
          </p:sp>
        </mc:Fallback>
      </mc:AlternateContent>
    </p:spTree>
    <p:extLst>
      <p:ext uri="{BB962C8B-B14F-4D97-AF65-F5344CB8AC3E}">
        <p14:creationId xmlns:p14="http://schemas.microsoft.com/office/powerpoint/2010/main" val="385011407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 (continued)</a:t>
            </a:r>
            <a:endParaRPr lang="en-US" dirty="0"/>
          </a:p>
        </p:txBody>
      </p:sp>
      <p:sp>
        <p:nvSpPr>
          <p:cNvPr id="3" name="Content Placeholder 2"/>
          <p:cNvSpPr>
            <a:spLocks noGrp="1"/>
          </p:cNvSpPr>
          <p:nvPr>
            <p:ph idx="1"/>
          </p:nvPr>
        </p:nvSpPr>
        <p:spPr/>
        <p:txBody>
          <a:bodyPr>
            <a:normAutofit fontScale="70000" lnSpcReduction="20000"/>
          </a:bodyPr>
          <a:lstStyle/>
          <a:p>
            <a:r>
              <a:rPr lang="en-US" dirty="0"/>
              <a:t>56. An electron has n = 4, l = 2. What valued of m</a:t>
            </a:r>
            <a:r>
              <a:rPr lang="en-US" baseline="-25000" dirty="0"/>
              <a:t>l</a:t>
            </a:r>
            <a:r>
              <a:rPr lang="en-US" dirty="0"/>
              <a:t> are possible?</a:t>
            </a:r>
            <a:endParaRPr lang="en-US" dirty="0" smtClean="0">
              <a:effectLst/>
            </a:endParaRPr>
          </a:p>
          <a:p>
            <a:r>
              <a:rPr lang="en-US" dirty="0"/>
              <a:t> </a:t>
            </a:r>
            <a:endParaRPr lang="en-US" dirty="0" smtClean="0">
              <a:effectLst/>
            </a:endParaRPr>
          </a:p>
          <a:p>
            <a:r>
              <a:rPr lang="en-US" dirty="0"/>
              <a:t>57. What are the energy and angular momentum of the electron in a hydrogen atom with n = 6, l = 4?</a:t>
            </a:r>
            <a:endParaRPr lang="en-US" dirty="0" smtClean="0">
              <a:effectLst/>
            </a:endParaRPr>
          </a:p>
          <a:p>
            <a:r>
              <a:rPr lang="en-US" dirty="0"/>
              <a:t> </a:t>
            </a:r>
            <a:endParaRPr lang="en-US" dirty="0" smtClean="0">
              <a:effectLst/>
            </a:endParaRPr>
          </a:p>
          <a:p>
            <a:r>
              <a:rPr lang="en-US" dirty="0"/>
              <a:t>58. Which of the following electron configurations are possible and which are not </a:t>
            </a:r>
            <a:endParaRPr lang="en-US" dirty="0" smtClean="0">
              <a:effectLst/>
            </a:endParaRPr>
          </a:p>
          <a:p>
            <a:r>
              <a:rPr lang="en-US" dirty="0"/>
              <a:t>(a) 1s</a:t>
            </a:r>
            <a:r>
              <a:rPr lang="en-US" baseline="30000" dirty="0"/>
              <a:t>2</a:t>
            </a:r>
            <a:r>
              <a:rPr lang="en-US" dirty="0"/>
              <a:t>2s</a:t>
            </a:r>
            <a:r>
              <a:rPr lang="en-US" baseline="30000" dirty="0"/>
              <a:t>2</a:t>
            </a:r>
            <a:r>
              <a:rPr lang="en-US" dirty="0"/>
              <a:t>2p</a:t>
            </a:r>
            <a:r>
              <a:rPr lang="en-US" baseline="30000" dirty="0"/>
              <a:t>6</a:t>
            </a:r>
            <a:r>
              <a:rPr lang="en-US" dirty="0"/>
              <a:t>3s</a:t>
            </a:r>
            <a:r>
              <a:rPr lang="en-US" baseline="30000" dirty="0"/>
              <a:t>3</a:t>
            </a:r>
            <a:r>
              <a:rPr lang="en-US" dirty="0"/>
              <a:t>; (b) 1s</a:t>
            </a:r>
            <a:r>
              <a:rPr lang="en-US" baseline="30000" dirty="0"/>
              <a:t>2</a:t>
            </a:r>
            <a:r>
              <a:rPr lang="en-US" dirty="0"/>
              <a:t>2s</a:t>
            </a:r>
            <a:r>
              <a:rPr lang="en-US" baseline="30000" dirty="0"/>
              <a:t>2</a:t>
            </a:r>
            <a:r>
              <a:rPr lang="en-US" dirty="0"/>
              <a:t>2p</a:t>
            </a:r>
            <a:r>
              <a:rPr lang="en-US" baseline="30000" dirty="0"/>
              <a:t>6</a:t>
            </a:r>
            <a:r>
              <a:rPr lang="en-US" dirty="0"/>
              <a:t>3s</a:t>
            </a:r>
            <a:r>
              <a:rPr lang="en-US" baseline="30000" dirty="0"/>
              <a:t>2</a:t>
            </a:r>
            <a:r>
              <a:rPr lang="en-US" dirty="0"/>
              <a:t>3p</a:t>
            </a:r>
            <a:r>
              <a:rPr lang="en-US" baseline="30000" dirty="0"/>
              <a:t>6</a:t>
            </a:r>
            <a:r>
              <a:rPr lang="en-US" dirty="0"/>
              <a:t>4s</a:t>
            </a:r>
            <a:r>
              <a:rPr lang="en-US" baseline="30000" dirty="0"/>
              <a:t>2</a:t>
            </a:r>
            <a:r>
              <a:rPr lang="en-US" dirty="0"/>
              <a:t>; (c) 1s</a:t>
            </a:r>
            <a:r>
              <a:rPr lang="en-US" baseline="30000" dirty="0"/>
              <a:t>2</a:t>
            </a:r>
            <a:r>
              <a:rPr lang="en-US" dirty="0"/>
              <a:t>2s</a:t>
            </a:r>
            <a:r>
              <a:rPr lang="en-US" baseline="30000" dirty="0"/>
              <a:t>2</a:t>
            </a:r>
            <a:r>
              <a:rPr lang="en-US" dirty="0"/>
              <a:t>2p</a:t>
            </a:r>
            <a:r>
              <a:rPr lang="en-US" baseline="30000" dirty="0"/>
              <a:t>6</a:t>
            </a:r>
            <a:r>
              <a:rPr lang="en-US" dirty="0"/>
              <a:t>2d</a:t>
            </a:r>
            <a:r>
              <a:rPr lang="en-US" baseline="30000" dirty="0"/>
              <a:t>1</a:t>
            </a:r>
            <a:r>
              <a:rPr lang="en-US" dirty="0"/>
              <a:t>?</a:t>
            </a:r>
            <a:endParaRPr lang="en-US" dirty="0" smtClean="0">
              <a:effectLst/>
            </a:endParaRPr>
          </a:p>
          <a:p>
            <a:r>
              <a:rPr lang="en-US" dirty="0"/>
              <a:t> </a:t>
            </a:r>
            <a:endParaRPr lang="en-US" dirty="0" smtClean="0">
              <a:effectLst/>
            </a:endParaRPr>
          </a:p>
          <a:p>
            <a:r>
              <a:rPr lang="en-US" dirty="0"/>
              <a:t>59. Write the complete ground state configuration for lithium.</a:t>
            </a:r>
            <a:endParaRPr lang="en-US" dirty="0" smtClean="0">
              <a:effectLst/>
            </a:endParaRPr>
          </a:p>
          <a:p>
            <a:r>
              <a:rPr lang="en-US" dirty="0"/>
              <a:t> </a:t>
            </a:r>
            <a:endParaRPr lang="en-US" dirty="0" smtClean="0">
              <a:effectLst/>
            </a:endParaRPr>
          </a:p>
          <a:p>
            <a:r>
              <a:rPr lang="en-US" dirty="0"/>
              <a:t>60. Estimate the wavelength for an n = 2 to n = 1 transition in molybdenum (Z = 42). What is the energy of such a photon</a:t>
            </a:r>
            <a:r>
              <a:rPr lang="en-US" dirty="0" smtClean="0"/>
              <a:t>?</a:t>
            </a:r>
            <a:endParaRPr lang="en-US" dirty="0" smtClean="0">
              <a:effectLst/>
            </a:endParaRPr>
          </a:p>
        </p:txBody>
      </p:sp>
    </p:spTree>
    <p:extLst>
      <p:ext uri="{BB962C8B-B14F-4D97-AF65-F5344CB8AC3E}">
        <p14:creationId xmlns:p14="http://schemas.microsoft.com/office/powerpoint/2010/main" val="14242790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 (continued)</a:t>
            </a:r>
            <a:endParaRPr lang="en-US" dirty="0"/>
          </a:p>
        </p:txBody>
      </p:sp>
      <p:sp>
        <p:nvSpPr>
          <p:cNvPr id="3" name="Content Placeholder 2"/>
          <p:cNvSpPr>
            <a:spLocks noGrp="1"/>
          </p:cNvSpPr>
          <p:nvPr>
            <p:ph idx="1"/>
          </p:nvPr>
        </p:nvSpPr>
        <p:spPr/>
        <p:txBody>
          <a:bodyPr/>
          <a:lstStyle/>
          <a:p>
            <a:pPr marL="0" indent="0">
              <a:buNone/>
            </a:pPr>
            <a:r>
              <a:rPr lang="en-US" dirty="0"/>
              <a:t>61. High energy photons are used to bombard an unknown material. The strongest peak is found for X-rays emitted with energy of 66 </a:t>
            </a:r>
            <a:r>
              <a:rPr lang="en-US" dirty="0" err="1"/>
              <a:t>keV</a:t>
            </a:r>
            <a:r>
              <a:rPr lang="en-US" dirty="0"/>
              <a:t>. Guess what the material is</a:t>
            </a:r>
            <a:r>
              <a:rPr lang="en-US" dirty="0" smtClean="0"/>
              <a:t>.</a:t>
            </a:r>
            <a:endParaRPr lang="en-US" dirty="0" smtClean="0">
              <a:effectLst/>
            </a:endParaRPr>
          </a:p>
        </p:txBody>
      </p:sp>
    </p:spTree>
    <p:extLst>
      <p:ext uri="{BB962C8B-B14F-4D97-AF65-F5344CB8AC3E}">
        <p14:creationId xmlns:p14="http://schemas.microsoft.com/office/powerpoint/2010/main" val="338970452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Nuclear Physics and Radioactivity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0822665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dirty="0" smtClean="0"/>
              <a:t>Structure and properties of the nucleolus</a:t>
            </a:r>
            <a:endParaRPr lang="en-US" sz="3500"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483586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86181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sz="3600" dirty="0"/>
              <a:t>Special Theory of </a:t>
            </a:r>
            <a:r>
              <a:rPr lang="ru-RU" sz="3600" dirty="0" smtClean="0"/>
              <a:t>Relativity</a:t>
            </a:r>
            <a:r>
              <a:rPr lang="en-US" sz="3600" dirty="0" smtClean="0"/>
              <a:t> (continued)</a:t>
            </a:r>
            <a:endParaRPr lang="en-US" sz="3600" dirty="0"/>
          </a:p>
        </p:txBody>
      </p:sp>
      <p:sp>
        <p:nvSpPr>
          <p:cNvPr id="3" name="Content Placeholder 2"/>
          <p:cNvSpPr>
            <a:spLocks noGrp="1"/>
          </p:cNvSpPr>
          <p:nvPr>
            <p:ph idx="1"/>
          </p:nvPr>
        </p:nvSpPr>
        <p:spPr/>
        <p:txBody>
          <a:bodyPr/>
          <a:lstStyle/>
          <a:p>
            <a:r>
              <a:rPr lang="en-US" dirty="0"/>
              <a:t>Relativistic momentum</a:t>
            </a:r>
          </a:p>
          <a:p>
            <a:r>
              <a:rPr lang="en-US" dirty="0"/>
              <a:t>Relativistic </a:t>
            </a:r>
            <a:r>
              <a:rPr lang="en-US" dirty="0" smtClean="0"/>
              <a:t>mass</a:t>
            </a:r>
          </a:p>
          <a:p>
            <a:r>
              <a:rPr lang="en-US" dirty="0" smtClean="0"/>
              <a:t>Relativistic velocities addition</a:t>
            </a:r>
            <a:endParaRPr lang="en-US" dirty="0"/>
          </a:p>
          <a:p>
            <a:r>
              <a:rPr lang="en-US" dirty="0"/>
              <a:t>GPS</a:t>
            </a:r>
          </a:p>
          <a:p>
            <a:r>
              <a:rPr lang="en-US" dirty="0"/>
              <a:t>E = </a:t>
            </a:r>
            <a:r>
              <a:rPr lang="en-US" dirty="0" smtClean="0"/>
              <a:t>mc</a:t>
            </a:r>
            <a:r>
              <a:rPr lang="en-US" baseline="30000" dirty="0" smtClean="0"/>
              <a:t>2</a:t>
            </a:r>
            <a:endParaRPr lang="en-US" baseline="30000" dirty="0"/>
          </a:p>
          <a:p>
            <a:r>
              <a:rPr lang="en-US" dirty="0" smtClean="0"/>
              <a:t>E</a:t>
            </a:r>
            <a:r>
              <a:rPr lang="en-US" baseline="30000" dirty="0"/>
              <a:t>2</a:t>
            </a:r>
            <a:r>
              <a:rPr lang="en-US" dirty="0" smtClean="0"/>
              <a:t> </a:t>
            </a:r>
            <a:r>
              <a:rPr lang="en-US" dirty="0"/>
              <a:t>= </a:t>
            </a:r>
            <a:r>
              <a:rPr lang="en-US" dirty="0" smtClean="0"/>
              <a:t>m</a:t>
            </a:r>
            <a:r>
              <a:rPr lang="en-US" baseline="30000" dirty="0" smtClean="0"/>
              <a:t>2</a:t>
            </a:r>
            <a:r>
              <a:rPr lang="en-US" dirty="0" smtClean="0"/>
              <a:t>c</a:t>
            </a:r>
            <a:r>
              <a:rPr lang="en-US" baseline="30000" dirty="0" smtClean="0"/>
              <a:t>4</a:t>
            </a:r>
            <a:r>
              <a:rPr lang="en-US" dirty="0" smtClean="0"/>
              <a:t> </a:t>
            </a:r>
            <a:r>
              <a:rPr lang="en-US" dirty="0"/>
              <a:t>+ </a:t>
            </a:r>
            <a:r>
              <a:rPr lang="en-US" dirty="0" smtClean="0"/>
              <a:t>p</a:t>
            </a:r>
            <a:r>
              <a:rPr lang="en-US" baseline="30000" dirty="0" smtClean="0"/>
              <a:t>2</a:t>
            </a:r>
            <a:r>
              <a:rPr lang="en-US" dirty="0" smtClean="0"/>
              <a:t>c</a:t>
            </a:r>
            <a:r>
              <a:rPr lang="en-US" baseline="30000" dirty="0"/>
              <a:t>2</a:t>
            </a:r>
            <a:endParaRPr lang="en-US" dirty="0"/>
          </a:p>
          <a:p>
            <a:endParaRPr lang="en-US" dirty="0"/>
          </a:p>
        </p:txBody>
      </p:sp>
    </p:spTree>
    <p:extLst>
      <p:ext uri="{BB962C8B-B14F-4D97-AF65-F5344CB8AC3E}">
        <p14:creationId xmlns:p14="http://schemas.microsoft.com/office/powerpoint/2010/main" val="43617407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Neutron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9665513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Atomic mass number</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1835092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Isotope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9901905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Abandancy</a:t>
            </a:r>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9084565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5000" dirty="0" smtClean="0"/>
              <a:t>Q = M</a:t>
            </a:r>
            <a:r>
              <a:rPr lang="en-US" sz="5000" baseline="-25000" dirty="0" smtClean="0"/>
              <a:t>P</a:t>
            </a:r>
            <a:r>
              <a:rPr lang="en-US" sz="5000" dirty="0" smtClean="0"/>
              <a:t>c</a:t>
            </a:r>
            <a:r>
              <a:rPr lang="en-US" sz="5000" baseline="30000" dirty="0" smtClean="0"/>
              <a:t>2</a:t>
            </a:r>
            <a:r>
              <a:rPr lang="en-US" sz="5000" dirty="0" smtClean="0"/>
              <a:t> – (M</a:t>
            </a:r>
            <a:r>
              <a:rPr lang="en-US" sz="5000" baseline="-25000" dirty="0" smtClean="0"/>
              <a:t>D</a:t>
            </a:r>
            <a:r>
              <a:rPr lang="en-US" sz="5000" dirty="0" smtClean="0"/>
              <a:t> + m</a:t>
            </a:r>
            <a:r>
              <a:rPr lang="el-GR" sz="5000" baseline="-25000" dirty="0" smtClean="0"/>
              <a:t>α</a:t>
            </a:r>
            <a:r>
              <a:rPr lang="en-US" sz="5000" dirty="0" smtClean="0"/>
              <a:t>)c</a:t>
            </a:r>
            <a:r>
              <a:rPr lang="en-US" sz="5000" baseline="30000" dirty="0" smtClean="0"/>
              <a:t>2</a:t>
            </a:r>
            <a:r>
              <a:rPr lang="en-US" sz="5000" baseline="30000" dirty="0"/>
              <a:t>	</a:t>
            </a:r>
            <a:r>
              <a:rPr lang="en-US" sz="5000" dirty="0" smtClean="0"/>
              <a:t>(30-2)</a:t>
            </a:r>
            <a:endParaRPr lang="en-US" sz="5000" dirty="0"/>
          </a:p>
        </p:txBody>
      </p:sp>
    </p:spTree>
    <p:extLst>
      <p:ext uri="{BB962C8B-B14F-4D97-AF65-F5344CB8AC3E}">
        <p14:creationId xmlns:p14="http://schemas.microsoft.com/office/powerpoint/2010/main" val="428100521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marL="0" indent="0">
                  <a:buNone/>
                </a:pPr>
                <a14:m>
                  <m:oMath xmlns:m="http://schemas.openxmlformats.org/officeDocument/2006/math">
                    <m:sPre>
                      <m:sPrePr>
                        <m:ctrlPr>
                          <a:rPr lang="en-US" i="1" smtClean="0">
                            <a:latin typeface="Cambria Math"/>
                          </a:rPr>
                        </m:ctrlPr>
                      </m:sPrePr>
                      <m:sub/>
                      <m:sup>
                        <m:eqArr>
                          <m:eqArrPr>
                            <m:ctrlPr>
                              <a:rPr lang="en-US" b="0" i="1" smtClean="0">
                                <a:latin typeface="Cambria Math"/>
                              </a:rPr>
                            </m:ctrlPr>
                          </m:eqArrPr>
                          <m:e>
                            <m:r>
                              <a:rPr lang="en-US" b="0" i="1" smtClean="0">
                                <a:latin typeface="Cambria Math"/>
                              </a:rPr>
                              <m:t>14</m:t>
                            </m:r>
                          </m:e>
                          <m:e>
                            <m:r>
                              <a:rPr lang="en-US" b="0" i="1" smtClean="0">
                                <a:latin typeface="Cambria Math"/>
                              </a:rPr>
                              <m:t>6</m:t>
                            </m:r>
                          </m:e>
                        </m:eqArr>
                      </m:sup>
                      <m:e>
                        <m:r>
                          <a:rPr lang="en-US" b="0" i="1" smtClean="0">
                            <a:latin typeface="Cambria Math"/>
                          </a:rPr>
                          <m:t>𝐶</m:t>
                        </m:r>
                      </m:e>
                    </m:sPre>
                  </m:oMath>
                </a14:m>
                <a:r>
                  <a:rPr lang="en-US" dirty="0" smtClean="0"/>
                  <a:t>→ </a:t>
                </a:r>
                <a14:m>
                  <m:oMath xmlns:m="http://schemas.openxmlformats.org/officeDocument/2006/math">
                    <m:sPre>
                      <m:sPrePr>
                        <m:ctrlPr>
                          <a:rPr lang="en-US" i="1">
                            <a:latin typeface="Cambria Math"/>
                          </a:rPr>
                        </m:ctrlPr>
                      </m:sPrePr>
                      <m:sub/>
                      <m:sup>
                        <m:eqArr>
                          <m:eqArrPr>
                            <m:ctrlPr>
                              <a:rPr lang="en-US" i="1">
                                <a:latin typeface="Cambria Math"/>
                              </a:rPr>
                            </m:ctrlPr>
                          </m:eqArrPr>
                          <m:e>
                            <m:r>
                              <a:rPr lang="en-US" i="1">
                                <a:latin typeface="Cambria Math"/>
                              </a:rPr>
                              <m:t>14</m:t>
                            </m:r>
                          </m:e>
                          <m:e>
                            <m:r>
                              <a:rPr lang="en-US" b="0" i="1" smtClean="0">
                                <a:latin typeface="Cambria Math"/>
                              </a:rPr>
                              <m:t>7</m:t>
                            </m:r>
                          </m:e>
                        </m:eqArr>
                      </m:sup>
                      <m:e>
                        <m:r>
                          <a:rPr lang="en-US" b="0" i="1" smtClean="0">
                            <a:latin typeface="Cambria Math"/>
                          </a:rPr>
                          <m:t>𝑁</m:t>
                        </m:r>
                      </m:e>
                    </m:sPre>
                    <m:r>
                      <a:rPr lang="en-US" i="1">
                        <a:latin typeface="Cambria Math"/>
                      </a:rPr>
                      <m:t> </m:t>
                    </m:r>
                  </m:oMath>
                </a14:m>
                <a:r>
                  <a:rPr lang="en-US" dirty="0"/>
                  <a:t>+ e</a:t>
                </a:r>
                <a:r>
                  <a:rPr lang="en-US" baseline="30000" dirty="0"/>
                  <a:t>-</a:t>
                </a:r>
                <a:r>
                  <a:rPr lang="en-US" dirty="0"/>
                  <a:t> + a </a:t>
                </a:r>
                <a:r>
                  <a:rPr lang="en-US" dirty="0" smtClean="0"/>
                  <a:t>neutrino</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96573752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5000" dirty="0" smtClean="0"/>
              <a:t>n → p + e</a:t>
            </a:r>
            <a:r>
              <a:rPr lang="en-US" sz="5000" baseline="30000" dirty="0" smtClean="0"/>
              <a:t>-</a:t>
            </a:r>
            <a:r>
              <a:rPr lang="en-US" sz="5000" dirty="0" smtClean="0"/>
              <a:t> + a neutrino</a:t>
            </a:r>
            <a:endParaRPr lang="en-US" sz="5000" dirty="0"/>
          </a:p>
        </p:txBody>
      </p:sp>
    </p:spTree>
    <p:extLst>
      <p:ext uri="{BB962C8B-B14F-4D97-AF65-F5344CB8AC3E}">
        <p14:creationId xmlns:p14="http://schemas.microsoft.com/office/powerpoint/2010/main" val="183440520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62. Calculate the disintegration energy when </a:t>
                </a:r>
                <a14:m>
                  <m:oMath xmlns:m="http://schemas.openxmlformats.org/officeDocument/2006/math">
                    <m:sPre>
                      <m:sPrePr>
                        <m:ctrlPr>
                          <a:rPr lang="en-US" i="1">
                            <a:latin typeface="Cambria Math"/>
                          </a:rPr>
                        </m:ctrlPr>
                      </m:sPrePr>
                      <m:sub>
                        <m:r>
                          <a:rPr lang="en-US" i="1">
                            <a:latin typeface="Cambria Math"/>
                          </a:rPr>
                          <m:t>92</m:t>
                        </m:r>
                      </m:sub>
                      <m:sup>
                        <m:r>
                          <a:rPr lang="en-US" i="1">
                            <a:latin typeface="Cambria Math"/>
                          </a:rPr>
                          <m:t>232</m:t>
                        </m:r>
                      </m:sup>
                      <m:e>
                        <m:r>
                          <a:rPr lang="en-US" i="1">
                            <a:latin typeface="Cambria Math"/>
                          </a:rPr>
                          <m:t>𝑈</m:t>
                        </m:r>
                      </m:e>
                    </m:sPre>
                  </m:oMath>
                </a14:m>
                <a:r>
                  <a:rPr lang="en-US" dirty="0"/>
                  <a:t> (mass = 232.037146 u) decays to </a:t>
                </a:r>
                <a14:m>
                  <m:oMath xmlns:m="http://schemas.openxmlformats.org/officeDocument/2006/math">
                    <m:sPre>
                      <m:sPrePr>
                        <m:ctrlPr>
                          <a:rPr lang="en-US" i="1">
                            <a:latin typeface="Cambria Math"/>
                          </a:rPr>
                        </m:ctrlPr>
                      </m:sPrePr>
                      <m:sub>
                        <m:r>
                          <a:rPr lang="en-US" i="1">
                            <a:latin typeface="Cambria Math"/>
                          </a:rPr>
                          <m:t>90</m:t>
                        </m:r>
                      </m:sub>
                      <m:sup>
                        <m:r>
                          <a:rPr lang="en-US" i="1">
                            <a:latin typeface="Cambria Math"/>
                          </a:rPr>
                          <m:t>228</m:t>
                        </m:r>
                      </m:sup>
                      <m:e>
                        <m:r>
                          <a:rPr lang="en-US" i="1">
                            <a:latin typeface="Cambria Math"/>
                          </a:rPr>
                          <m:t>𝑇h</m:t>
                        </m:r>
                      </m:e>
                    </m:sPre>
                  </m:oMath>
                </a14:m>
                <a:r>
                  <a:rPr lang="en-US" dirty="0"/>
                  <a:t> (228.028731 u) with the emission of an α particle. </a:t>
                </a:r>
              </a:p>
              <a:p>
                <a:r>
                  <a:rPr lang="en-US" dirty="0"/>
                  <a:t> </a:t>
                </a:r>
                <a:endParaRPr lang="en-US" dirty="0">
                  <a:effectLst/>
                </a:endParaRPr>
              </a:p>
              <a:p>
                <a:r>
                  <a:rPr lang="en-US" dirty="0"/>
                  <a:t>63. How much energy is released when </a:t>
                </a:r>
                <a14:m>
                  <m:oMath xmlns:m="http://schemas.openxmlformats.org/officeDocument/2006/math">
                    <m:sPre>
                      <m:sPrePr>
                        <m:ctrlPr>
                          <a:rPr lang="en-US" i="1">
                            <a:latin typeface="Cambria Math"/>
                          </a:rPr>
                        </m:ctrlPr>
                      </m:sPrePr>
                      <m:sub>
                        <m:r>
                          <a:rPr lang="en-US" i="1">
                            <a:latin typeface="Cambria Math"/>
                          </a:rPr>
                          <m:t>6</m:t>
                        </m:r>
                      </m:sub>
                      <m:sup>
                        <m:r>
                          <a:rPr lang="en-US" i="1">
                            <a:latin typeface="Cambria Math"/>
                          </a:rPr>
                          <m:t>14</m:t>
                        </m:r>
                      </m:sup>
                      <m:e>
                        <m:r>
                          <a:rPr lang="en-US" i="1">
                            <a:latin typeface="Cambria Math"/>
                          </a:rPr>
                          <m:t>𝐶</m:t>
                        </m:r>
                      </m:e>
                    </m:sPre>
                  </m:oMath>
                </a14:m>
                <a:r>
                  <a:rPr lang="en-US" dirty="0"/>
                  <a:t> decays to </a:t>
                </a:r>
                <a14:m>
                  <m:oMath xmlns:m="http://schemas.openxmlformats.org/officeDocument/2006/math">
                    <m:sPre>
                      <m:sPrePr>
                        <m:ctrlPr>
                          <a:rPr lang="en-US" i="1">
                            <a:latin typeface="Cambria Math"/>
                          </a:rPr>
                        </m:ctrlPr>
                      </m:sPrePr>
                      <m:sub>
                        <m:r>
                          <a:rPr lang="en-US" i="1">
                            <a:latin typeface="Cambria Math"/>
                          </a:rPr>
                          <m:t>7</m:t>
                        </m:r>
                      </m:sub>
                      <m:sup>
                        <m:r>
                          <a:rPr lang="en-US" i="1">
                            <a:latin typeface="Cambria Math"/>
                          </a:rPr>
                          <m:t>14</m:t>
                        </m:r>
                      </m:sup>
                      <m:e>
                        <m:r>
                          <a:rPr lang="en-US" i="1">
                            <a:latin typeface="Cambria Math"/>
                          </a:rPr>
                          <m:t>𝑁</m:t>
                        </m:r>
                      </m:e>
                    </m:sPre>
                  </m:oMath>
                </a14:m>
                <a:r>
                  <a:rPr lang="en-US" dirty="0"/>
                  <a:t> by β emission</a:t>
                </a:r>
                <a:r>
                  <a:rPr lang="en-US" dirty="0" smtClean="0"/>
                  <a:t>?</a:t>
                </a:r>
                <a:endParaRPr lang="en-US" dirty="0">
                  <a:effectLst/>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630" t="-1752"/>
                </a:stretch>
              </a:blipFill>
            </p:spPr>
            <p:txBody>
              <a:bodyPr/>
              <a:lstStyle/>
              <a:p>
                <a:r>
                  <a:rPr lang="en-US">
                    <a:noFill/>
                  </a:rPr>
                  <a:t> </a:t>
                </a:r>
              </a:p>
            </p:txBody>
          </p:sp>
        </mc:Fallback>
      </mc:AlternateContent>
    </p:spTree>
    <p:extLst>
      <p:ext uri="{BB962C8B-B14F-4D97-AF65-F5344CB8AC3E}">
        <p14:creationId xmlns:p14="http://schemas.microsoft.com/office/powerpoint/2010/main" val="3964731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Quantum physics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08822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Quantum computers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44712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Quantum cryptography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05359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sz="3200" dirty="0"/>
              <a:t>Early Quantum Theory and Models of Atom</a:t>
            </a:r>
            <a:endParaRPr lang="en-US" sz="3200"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78560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Electron discovery</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4402369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Cathode rays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935604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Oil-drop experiment</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The </a:t>
            </a:r>
            <a:r>
              <a:rPr lang="en-US" b="1" dirty="0"/>
              <a:t>oil drop experiment</a:t>
            </a:r>
            <a:r>
              <a:rPr lang="en-US" dirty="0"/>
              <a:t> was an </a:t>
            </a:r>
            <a:r>
              <a:rPr lang="en-US" dirty="0">
                <a:hlinkClick r:id="rId2" tooltip="Experiment"/>
              </a:rPr>
              <a:t>experiment</a:t>
            </a:r>
            <a:r>
              <a:rPr lang="en-US" dirty="0"/>
              <a:t> performed by </a:t>
            </a:r>
            <a:r>
              <a:rPr lang="en-US" dirty="0">
                <a:hlinkClick r:id="rId3" tooltip="Robert Andrews Millikan"/>
              </a:rPr>
              <a:t>Robert A. Millikan</a:t>
            </a:r>
            <a:r>
              <a:rPr lang="en-US" dirty="0"/>
              <a:t> and </a:t>
            </a:r>
            <a:r>
              <a:rPr lang="en-US" dirty="0">
                <a:hlinkClick r:id="rId4" tooltip="Harvey Fletcher"/>
              </a:rPr>
              <a:t>Harvey Fletcher</a:t>
            </a:r>
            <a:r>
              <a:rPr lang="en-US" dirty="0"/>
              <a:t> in 1909 to measure the </a:t>
            </a:r>
            <a:r>
              <a:rPr lang="en-US" dirty="0">
                <a:hlinkClick r:id="rId5" tooltip="Elementary charge"/>
              </a:rPr>
              <a:t>elementary electric charge</a:t>
            </a:r>
            <a:r>
              <a:rPr lang="en-US" dirty="0"/>
              <a:t> (the charge of the </a:t>
            </a:r>
            <a:r>
              <a:rPr lang="en-US" dirty="0">
                <a:hlinkClick r:id="rId6" tooltip="Electron"/>
              </a:rPr>
              <a:t>electron</a:t>
            </a:r>
            <a:r>
              <a:rPr lang="en-US" dirty="0"/>
              <a:t>).</a:t>
            </a:r>
          </a:p>
          <a:p>
            <a:pPr marL="0" indent="0">
              <a:buNone/>
            </a:pPr>
            <a:r>
              <a:rPr lang="en-US" dirty="0"/>
              <a:t>The experiment entailed balancing the downward </a:t>
            </a:r>
            <a:r>
              <a:rPr lang="en-US" dirty="0">
                <a:hlinkClick r:id="rId7" tooltip="Gravity"/>
              </a:rPr>
              <a:t>gravitational</a:t>
            </a:r>
            <a:r>
              <a:rPr lang="en-US" dirty="0"/>
              <a:t> force with the upward </a:t>
            </a:r>
            <a:r>
              <a:rPr lang="en-US" dirty="0">
                <a:hlinkClick r:id="rId8" tooltip="Stokes' law"/>
              </a:rPr>
              <a:t>drag</a:t>
            </a:r>
            <a:r>
              <a:rPr lang="en-US" dirty="0"/>
              <a:t> and </a:t>
            </a:r>
            <a:r>
              <a:rPr lang="en-US" dirty="0">
                <a:hlinkClick r:id="rId9" tooltip="Electromagnetism"/>
              </a:rPr>
              <a:t>electric</a:t>
            </a:r>
            <a:r>
              <a:rPr lang="en-US" dirty="0"/>
              <a:t> forces on tiny charged droplets of oil suspended between two metal </a:t>
            </a:r>
            <a:r>
              <a:rPr lang="en-US" dirty="0">
                <a:hlinkClick r:id="rId10" tooltip="Electrode"/>
              </a:rPr>
              <a:t>electrodes</a:t>
            </a:r>
            <a:r>
              <a:rPr lang="en-US" dirty="0"/>
              <a:t>. Since the density of the oil was known, the droplets' masses, and therefore their gravitational and buoyant forces, could be determined from their observed radii. Using a known electric field, Millikan and Fletcher could determine the charge on oil droplets in </a:t>
            </a:r>
            <a:r>
              <a:rPr lang="en-US" dirty="0">
                <a:hlinkClick r:id="rId11" tooltip="Mechanical equilibrium"/>
              </a:rPr>
              <a:t>mechanical equilibrium</a:t>
            </a:r>
            <a:r>
              <a:rPr lang="en-US" dirty="0"/>
              <a:t>. By repeating the </a:t>
            </a:r>
            <a:r>
              <a:rPr lang="en-US" dirty="0">
                <a:hlinkClick r:id="rId2" tooltip="Experiment"/>
              </a:rPr>
              <a:t>experiment</a:t>
            </a:r>
            <a:r>
              <a:rPr lang="en-US" dirty="0"/>
              <a:t> for many droplets, they confirmed that the charges were all multiples of some fundamental value, and calculated it to be 1.5924(17)×10</a:t>
            </a:r>
            <a:r>
              <a:rPr lang="en-US" baseline="30000" dirty="0"/>
              <a:t>−19</a:t>
            </a:r>
            <a:r>
              <a:rPr lang="en-US" dirty="0"/>
              <a:t> </a:t>
            </a:r>
            <a:r>
              <a:rPr lang="en-US" dirty="0">
                <a:hlinkClick r:id="rId12" tooltip="Coulomb"/>
              </a:rPr>
              <a:t>C</a:t>
            </a:r>
            <a:r>
              <a:rPr lang="en-US" dirty="0"/>
              <a:t>, within 1% of the currently accepted value of 1.602176487(40)×10</a:t>
            </a:r>
            <a:r>
              <a:rPr lang="en-US" baseline="30000" dirty="0"/>
              <a:t>−19</a:t>
            </a:r>
            <a:r>
              <a:rPr lang="en-US" dirty="0"/>
              <a:t> C. They proposed that this was the charge of a single electron</a:t>
            </a:r>
            <a:r>
              <a:rPr lang="en-US" dirty="0" smtClean="0"/>
              <a:t>.</a:t>
            </a:r>
            <a:endParaRPr lang="en-US" dirty="0"/>
          </a:p>
        </p:txBody>
      </p:sp>
    </p:spTree>
    <p:extLst>
      <p:ext uri="{BB962C8B-B14F-4D97-AF65-F5344CB8AC3E}">
        <p14:creationId xmlns:p14="http://schemas.microsoft.com/office/powerpoint/2010/main" val="10795808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Planck's Hypothesis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In 1900 Max Planck proposed a formula for the intensity curve which did fit the experimental data quite well. He then set out to find a set of assumptions -- a model -- that would produce his formula. Instead of allowing energy to be continuously distributed among all frequencies, Planck's model required that the energy in the atomic vibrations of frequency f was some integer times a small, minimum, discrete energy, </a:t>
            </a:r>
            <a:r>
              <a:rPr lang="en-US" b="1" dirty="0" err="1" smtClean="0"/>
              <a:t>Emin</a:t>
            </a:r>
            <a:r>
              <a:rPr lang="en-US" b="1" dirty="0" smtClean="0"/>
              <a:t> = </a:t>
            </a:r>
            <a:r>
              <a:rPr lang="en-US" b="1" dirty="0" err="1" smtClean="0"/>
              <a:t>hf</a:t>
            </a:r>
            <a:endParaRPr lang="en-US" b="1" dirty="0"/>
          </a:p>
        </p:txBody>
      </p:sp>
    </p:spTree>
    <p:extLst>
      <p:ext uri="{BB962C8B-B14F-4D97-AF65-F5344CB8AC3E}">
        <p14:creationId xmlns:p14="http://schemas.microsoft.com/office/powerpoint/2010/main" val="3544915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7200" dirty="0"/>
              <a:t>Homework is due 10 December 2014. It is on the web site.</a:t>
            </a:r>
          </a:p>
          <a:p>
            <a:pPr marL="0" indent="0">
              <a:buNone/>
            </a:pPr>
            <a:endParaRPr lang="en-US" dirty="0"/>
          </a:p>
        </p:txBody>
      </p:sp>
    </p:spTree>
    <p:extLst>
      <p:ext uri="{BB962C8B-B14F-4D97-AF65-F5344CB8AC3E}">
        <p14:creationId xmlns:p14="http://schemas.microsoft.com/office/powerpoint/2010/main" val="23566988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Planck's </a:t>
            </a:r>
            <a:r>
              <a:rPr lang="en-US" b="1" dirty="0" smtClean="0"/>
              <a:t>Hypothesis (continued)</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sz="7200" dirty="0" smtClean="0"/>
              <a:t>Molecular oscillations are quantized: E=</a:t>
            </a:r>
            <a:r>
              <a:rPr lang="en-US" sz="7200" dirty="0" err="1" smtClean="0"/>
              <a:t>nhf</a:t>
            </a:r>
            <a:r>
              <a:rPr lang="en-US" sz="7200" dirty="0" smtClean="0"/>
              <a:t>, </a:t>
            </a:r>
          </a:p>
          <a:p>
            <a:pPr marL="0" indent="0">
              <a:buNone/>
            </a:pPr>
            <a:r>
              <a:rPr lang="en-US" sz="7200" dirty="0" smtClean="0"/>
              <a:t>f is natural frequency of the oscillation</a:t>
            </a:r>
            <a:endParaRPr lang="en-US" sz="7200" dirty="0"/>
          </a:p>
        </p:txBody>
      </p:sp>
    </p:spTree>
    <p:extLst>
      <p:ext uri="{BB962C8B-B14F-4D97-AF65-F5344CB8AC3E}">
        <p14:creationId xmlns:p14="http://schemas.microsoft.com/office/powerpoint/2010/main" val="7058967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Black body</a:t>
            </a:r>
            <a:endParaRPr lang="en-US" dirty="0"/>
          </a:p>
        </p:txBody>
      </p:sp>
      <p:sp>
        <p:nvSpPr>
          <p:cNvPr id="3" name="Content Placeholder 2"/>
          <p:cNvSpPr>
            <a:spLocks noGrp="1"/>
          </p:cNvSpPr>
          <p:nvPr>
            <p:ph idx="1"/>
          </p:nvPr>
        </p:nvSpPr>
        <p:spPr/>
        <p:txBody>
          <a:bodyPr/>
          <a:lstStyle/>
          <a:p>
            <a:pPr marL="0" indent="0">
              <a:buNone/>
            </a:pPr>
            <a:r>
              <a:rPr lang="en-US" dirty="0" smtClean="0"/>
              <a:t>A </a:t>
            </a:r>
            <a:r>
              <a:rPr lang="en-US" b="1" dirty="0" smtClean="0"/>
              <a:t>black body</a:t>
            </a:r>
            <a:r>
              <a:rPr lang="en-US" dirty="0" smtClean="0"/>
              <a:t> is an idealized </a:t>
            </a:r>
            <a:r>
              <a:rPr lang="en-US" dirty="0" smtClean="0">
                <a:hlinkClick r:id="rId2" tooltip="Physical body"/>
              </a:rPr>
              <a:t>physical body</a:t>
            </a:r>
            <a:r>
              <a:rPr lang="en-US" dirty="0" smtClean="0"/>
              <a:t> that absorbs all incident </a:t>
            </a:r>
            <a:r>
              <a:rPr lang="en-US" dirty="0" smtClean="0">
                <a:hlinkClick r:id="rId3" tooltip="Electromagnetic radiation"/>
              </a:rPr>
              <a:t>electromagnetic radiation</a:t>
            </a:r>
            <a:r>
              <a:rPr lang="en-US" dirty="0" smtClean="0"/>
              <a:t>, regardless of frequency or angle of incidence. A </a:t>
            </a:r>
            <a:r>
              <a:rPr lang="en-US" b="1" dirty="0" smtClean="0"/>
              <a:t>white body</a:t>
            </a:r>
            <a:r>
              <a:rPr lang="en-US" dirty="0" smtClean="0"/>
              <a:t> is one with a "rough surface [that] reflects all incident rays completely and uniformly in all directions."</a:t>
            </a:r>
            <a:endParaRPr lang="en-US" dirty="0"/>
          </a:p>
        </p:txBody>
      </p:sp>
    </p:spTree>
    <p:extLst>
      <p:ext uri="{BB962C8B-B14F-4D97-AF65-F5344CB8AC3E}">
        <p14:creationId xmlns:p14="http://schemas.microsoft.com/office/powerpoint/2010/main" val="24487413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Quantum</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In </a:t>
            </a:r>
            <a:r>
              <a:rPr lang="en-US" dirty="0" smtClean="0">
                <a:hlinkClick r:id="rId2" tooltip="Physics"/>
              </a:rPr>
              <a:t>physics</a:t>
            </a:r>
            <a:r>
              <a:rPr lang="en-US" dirty="0" smtClean="0"/>
              <a:t>, a </a:t>
            </a:r>
            <a:r>
              <a:rPr lang="en-US" b="1" dirty="0" smtClean="0"/>
              <a:t>quantum</a:t>
            </a:r>
            <a:r>
              <a:rPr lang="en-US" dirty="0" smtClean="0"/>
              <a:t> (plural: </a:t>
            </a:r>
            <a:r>
              <a:rPr lang="en-US" b="1" dirty="0" smtClean="0"/>
              <a:t>quanta</a:t>
            </a:r>
            <a:r>
              <a:rPr lang="en-US" dirty="0" smtClean="0"/>
              <a:t>) is the minimum amount of any physical entity involved in an interaction. Behind this, one finds the fundamental notion that a </a:t>
            </a:r>
            <a:r>
              <a:rPr lang="en-US" dirty="0" smtClean="0">
                <a:hlinkClick r:id="rId3" tooltip="Physical property"/>
              </a:rPr>
              <a:t>physical property</a:t>
            </a:r>
            <a:r>
              <a:rPr lang="en-US" dirty="0" smtClean="0"/>
              <a:t> may be "quantized," referred to as "the hypothesis of </a:t>
            </a:r>
            <a:r>
              <a:rPr lang="en-US" dirty="0" smtClean="0">
                <a:hlinkClick r:id="rId4" tooltip="Quantization (physics)"/>
              </a:rPr>
              <a:t>quantization</a:t>
            </a:r>
            <a:r>
              <a:rPr lang="en-US" dirty="0" smtClean="0"/>
              <a:t>". This means that the magnitude can take on only certain discrete values.</a:t>
            </a:r>
          </a:p>
          <a:p>
            <a:pPr marL="0" indent="0">
              <a:buNone/>
            </a:pPr>
            <a:r>
              <a:rPr lang="en-US" dirty="0" smtClean="0"/>
              <a:t>A photon is a single quantum of light, and is referred to as a "light quantum". The energy of an </a:t>
            </a:r>
            <a:r>
              <a:rPr lang="en-US" dirty="0" smtClean="0">
                <a:hlinkClick r:id="rId5" tooltip="Electron"/>
              </a:rPr>
              <a:t>electron</a:t>
            </a:r>
            <a:r>
              <a:rPr lang="en-US" dirty="0" smtClean="0"/>
              <a:t> bound to an </a:t>
            </a:r>
            <a:r>
              <a:rPr lang="en-US" dirty="0" smtClean="0">
                <a:hlinkClick r:id="rId6" tooltip="Atom"/>
              </a:rPr>
              <a:t>atom</a:t>
            </a:r>
            <a:r>
              <a:rPr lang="en-US" dirty="0" smtClean="0"/>
              <a:t> is quantized, which results in the stability of atoms, and hence of matter in general.</a:t>
            </a:r>
          </a:p>
          <a:p>
            <a:pPr marL="0" indent="0">
              <a:buNone/>
            </a:pPr>
            <a:r>
              <a:rPr lang="en-US" dirty="0" smtClean="0"/>
              <a:t>As incorporated into the theory of </a:t>
            </a:r>
            <a:r>
              <a:rPr lang="en-US" dirty="0" smtClean="0">
                <a:hlinkClick r:id="rId7" tooltip="Quantum mechanics"/>
              </a:rPr>
              <a:t>quantum mechanics</a:t>
            </a:r>
            <a:r>
              <a:rPr lang="en-US" dirty="0" smtClean="0"/>
              <a:t>, this is regarded by physicists as part of the fundamental framework for understanding and describing nature at the smallest length-scales.</a:t>
            </a:r>
          </a:p>
          <a:p>
            <a:pPr marL="0" indent="0">
              <a:buNone/>
            </a:pPr>
            <a:endParaRPr lang="en-US" dirty="0"/>
          </a:p>
        </p:txBody>
      </p:sp>
    </p:spTree>
    <p:extLst>
      <p:ext uri="{BB962C8B-B14F-4D97-AF65-F5344CB8AC3E}">
        <p14:creationId xmlns:p14="http://schemas.microsoft.com/office/powerpoint/2010/main" val="5603228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Photon</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A </a:t>
            </a:r>
            <a:r>
              <a:rPr lang="en-US" b="1" dirty="0" smtClean="0"/>
              <a:t>photon</a:t>
            </a:r>
            <a:r>
              <a:rPr lang="en-US" dirty="0" smtClean="0"/>
              <a:t> is an </a:t>
            </a:r>
            <a:r>
              <a:rPr lang="en-US" dirty="0" smtClean="0">
                <a:hlinkClick r:id="rId2" tooltip="Elementary particle"/>
              </a:rPr>
              <a:t>elementary particle</a:t>
            </a:r>
            <a:r>
              <a:rPr lang="en-US" dirty="0" smtClean="0"/>
              <a:t>, the </a:t>
            </a:r>
            <a:r>
              <a:rPr lang="en-US" dirty="0" smtClean="0">
                <a:hlinkClick r:id="rId3" tooltip="Quantum"/>
              </a:rPr>
              <a:t>quantum</a:t>
            </a:r>
            <a:r>
              <a:rPr lang="en-US" dirty="0" smtClean="0"/>
              <a:t> of </a:t>
            </a:r>
            <a:r>
              <a:rPr lang="en-US" dirty="0" smtClean="0">
                <a:hlinkClick r:id="rId4" tooltip="Light"/>
              </a:rPr>
              <a:t>light</a:t>
            </a:r>
            <a:r>
              <a:rPr lang="en-US" dirty="0" smtClean="0"/>
              <a:t> and all other forms of </a:t>
            </a:r>
            <a:r>
              <a:rPr lang="en-US" dirty="0" smtClean="0">
                <a:hlinkClick r:id="rId5" tooltip="Electromagnetic radiation"/>
              </a:rPr>
              <a:t>electromagnetic radiation</a:t>
            </a:r>
            <a:r>
              <a:rPr lang="en-US" dirty="0" smtClean="0"/>
              <a:t>, and the </a:t>
            </a:r>
            <a:r>
              <a:rPr lang="en-US" dirty="0" smtClean="0">
                <a:hlinkClick r:id="rId6" tooltip="Force carrier"/>
              </a:rPr>
              <a:t>force carrier</a:t>
            </a:r>
            <a:r>
              <a:rPr lang="en-US" dirty="0" smtClean="0"/>
              <a:t> for the </a:t>
            </a:r>
            <a:r>
              <a:rPr lang="en-US" dirty="0" smtClean="0">
                <a:hlinkClick r:id="rId7" tooltip="Electromagnetic force"/>
              </a:rPr>
              <a:t>electromagnetic force</a:t>
            </a:r>
            <a:r>
              <a:rPr lang="en-US" dirty="0" smtClean="0"/>
              <a:t>, even when </a:t>
            </a:r>
            <a:r>
              <a:rPr lang="en-US" dirty="0" smtClean="0">
                <a:hlinkClick r:id="rId8" tooltip="Static forces and virtual-particle exchange"/>
              </a:rPr>
              <a:t>static</a:t>
            </a:r>
            <a:r>
              <a:rPr lang="en-US" dirty="0" smtClean="0"/>
              <a:t> via </a:t>
            </a:r>
            <a:r>
              <a:rPr lang="en-US" dirty="0" smtClean="0">
                <a:hlinkClick r:id="rId9" tooltip="Virtual photons"/>
              </a:rPr>
              <a:t>virtual photons</a:t>
            </a:r>
            <a:r>
              <a:rPr lang="en-US" dirty="0" smtClean="0"/>
              <a:t>. The effects of this </a:t>
            </a:r>
            <a:r>
              <a:rPr lang="en-US" dirty="0" smtClean="0">
                <a:hlinkClick r:id="rId10" tooltip="Force"/>
              </a:rPr>
              <a:t>force</a:t>
            </a:r>
            <a:r>
              <a:rPr lang="en-US" dirty="0" smtClean="0"/>
              <a:t> are easily observable at both the </a:t>
            </a:r>
            <a:r>
              <a:rPr lang="en-US" dirty="0" smtClean="0">
                <a:hlinkClick r:id="rId11" tooltip="Microscopic scale"/>
              </a:rPr>
              <a:t>microscopic</a:t>
            </a:r>
            <a:r>
              <a:rPr lang="en-US" dirty="0" smtClean="0"/>
              <a:t> and </a:t>
            </a:r>
            <a:r>
              <a:rPr lang="en-US" dirty="0" smtClean="0">
                <a:hlinkClick r:id="rId12" tooltip="Macroscopic scale"/>
              </a:rPr>
              <a:t>macroscopic</a:t>
            </a:r>
            <a:r>
              <a:rPr lang="en-US" dirty="0" smtClean="0"/>
              <a:t> level, because the photon has zero </a:t>
            </a:r>
            <a:r>
              <a:rPr lang="en-US" dirty="0" smtClean="0">
                <a:hlinkClick r:id="rId13" tooltip="Rest mass"/>
              </a:rPr>
              <a:t>rest mass</a:t>
            </a:r>
            <a:r>
              <a:rPr lang="en-US" dirty="0" smtClean="0"/>
              <a:t>; this allows long distance </a:t>
            </a:r>
            <a:r>
              <a:rPr lang="en-US" dirty="0" smtClean="0">
                <a:hlinkClick r:id="rId14" tooltip="Fundamental interaction"/>
              </a:rPr>
              <a:t>interactions</a:t>
            </a:r>
            <a:r>
              <a:rPr lang="en-US" dirty="0" smtClean="0"/>
              <a:t>. Like all elementary particles, photons are currently best explained by </a:t>
            </a:r>
            <a:r>
              <a:rPr lang="en-US" dirty="0" smtClean="0">
                <a:hlinkClick r:id="rId15" tooltip="Quantum mechanics"/>
              </a:rPr>
              <a:t>quantum mechanics</a:t>
            </a:r>
            <a:r>
              <a:rPr lang="en-US" dirty="0" smtClean="0"/>
              <a:t> and exhibit </a:t>
            </a:r>
            <a:r>
              <a:rPr lang="en-US" dirty="0" smtClean="0">
                <a:hlinkClick r:id="rId16" tooltip="Wave–particle duality"/>
              </a:rPr>
              <a:t>wave–particle duality</a:t>
            </a:r>
            <a:r>
              <a:rPr lang="en-US" dirty="0" smtClean="0"/>
              <a:t>, exhibiting properties of both </a:t>
            </a:r>
            <a:r>
              <a:rPr lang="en-US" dirty="0" smtClean="0">
                <a:hlinkClick r:id="rId17" tooltip="Wave"/>
              </a:rPr>
              <a:t>waves</a:t>
            </a:r>
            <a:r>
              <a:rPr lang="en-US" dirty="0" smtClean="0"/>
              <a:t> and </a:t>
            </a:r>
            <a:r>
              <a:rPr lang="en-US" dirty="0" smtClean="0">
                <a:hlinkClick r:id="rId18" tooltip="wikt:particle"/>
              </a:rPr>
              <a:t>particles</a:t>
            </a:r>
            <a:r>
              <a:rPr lang="en-US" dirty="0" smtClean="0"/>
              <a:t>. For example, a single photon may be </a:t>
            </a:r>
            <a:r>
              <a:rPr lang="en-US" dirty="0" smtClean="0">
                <a:hlinkClick r:id="rId19" tooltip="Refraction"/>
              </a:rPr>
              <a:t>refracted</a:t>
            </a:r>
            <a:r>
              <a:rPr lang="en-US" dirty="0" smtClean="0"/>
              <a:t> by a </a:t>
            </a:r>
            <a:r>
              <a:rPr lang="en-US" dirty="0" smtClean="0">
                <a:hlinkClick r:id="rId20" tooltip="Lens (optics)"/>
              </a:rPr>
              <a:t>lens</a:t>
            </a:r>
            <a:r>
              <a:rPr lang="en-US" dirty="0" smtClean="0"/>
              <a:t> or exhibit </a:t>
            </a:r>
            <a:r>
              <a:rPr lang="en-US" dirty="0" smtClean="0">
                <a:hlinkClick r:id="rId21" tooltip="Interference (wave propagation)"/>
              </a:rPr>
              <a:t>wave interference</a:t>
            </a:r>
            <a:r>
              <a:rPr lang="en-US" dirty="0" smtClean="0"/>
              <a:t> with itself, but also act as a particle giving a definite result when its </a:t>
            </a:r>
            <a:r>
              <a:rPr lang="en-US" dirty="0" smtClean="0">
                <a:hlinkClick r:id="rId22" tooltip="Position (vector)"/>
              </a:rPr>
              <a:t>position</a:t>
            </a:r>
            <a:r>
              <a:rPr lang="en-US" dirty="0" smtClean="0"/>
              <a:t> is measured.</a:t>
            </a:r>
            <a:endParaRPr lang="en-US" dirty="0"/>
          </a:p>
        </p:txBody>
      </p:sp>
    </p:spTree>
    <p:extLst>
      <p:ext uri="{BB962C8B-B14F-4D97-AF65-F5344CB8AC3E}">
        <p14:creationId xmlns:p14="http://schemas.microsoft.com/office/powerpoint/2010/main" val="31733008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Photoelectric effect</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The </a:t>
            </a:r>
            <a:r>
              <a:rPr lang="en-US" b="1" dirty="0" smtClean="0"/>
              <a:t>photoelectric effect</a:t>
            </a:r>
            <a:r>
              <a:rPr lang="en-US" dirty="0" smtClean="0"/>
              <a:t> is the observation that many </a:t>
            </a:r>
            <a:r>
              <a:rPr lang="en-US" dirty="0" smtClean="0">
                <a:hlinkClick r:id="rId2" tooltip="Metals"/>
              </a:rPr>
              <a:t>metals</a:t>
            </a:r>
            <a:r>
              <a:rPr lang="en-US" dirty="0" smtClean="0"/>
              <a:t> emit </a:t>
            </a:r>
            <a:r>
              <a:rPr lang="en-US" dirty="0" smtClean="0">
                <a:hlinkClick r:id="rId3" tooltip="Electron"/>
              </a:rPr>
              <a:t>electrons</a:t>
            </a:r>
            <a:r>
              <a:rPr lang="en-US" dirty="0" smtClean="0"/>
              <a:t> when </a:t>
            </a:r>
            <a:r>
              <a:rPr lang="en-US" dirty="0" smtClean="0">
                <a:hlinkClick r:id="rId4" tooltip="Light"/>
              </a:rPr>
              <a:t>light</a:t>
            </a:r>
            <a:r>
              <a:rPr lang="en-US" dirty="0" smtClean="0"/>
              <a:t> shines upon them. Electrons emitted in this manner can be called </a:t>
            </a:r>
            <a:r>
              <a:rPr lang="en-US" i="1" dirty="0" smtClean="0"/>
              <a:t>photoelectrons</a:t>
            </a:r>
            <a:endParaRPr lang="en-US" dirty="0" smtClean="0"/>
          </a:p>
          <a:p>
            <a:pPr marL="0" indent="0">
              <a:buNone/>
            </a:pPr>
            <a:r>
              <a:rPr lang="en-US" dirty="0" smtClean="0"/>
              <a:t>According to </a:t>
            </a:r>
            <a:r>
              <a:rPr lang="en-US" dirty="0" smtClean="0">
                <a:hlinkClick r:id="rId5" tooltip="Classical electromagnetism"/>
              </a:rPr>
              <a:t>classical electromagnetic</a:t>
            </a:r>
            <a:r>
              <a:rPr lang="en-US" dirty="0" smtClean="0"/>
              <a:t> theory, this effect can be attributed to the transfer of </a:t>
            </a:r>
            <a:r>
              <a:rPr lang="en-US" dirty="0" smtClean="0">
                <a:hlinkClick r:id="rId6" tooltip="Energy"/>
              </a:rPr>
              <a:t>energy</a:t>
            </a:r>
            <a:r>
              <a:rPr lang="en-US" dirty="0" smtClean="0"/>
              <a:t> from the light to an electron in the metal. From this perspective, an alteration in either the </a:t>
            </a:r>
            <a:r>
              <a:rPr lang="en-US" dirty="0" smtClean="0">
                <a:hlinkClick r:id="rId7" tooltip="Amplitude"/>
              </a:rPr>
              <a:t>amplitude</a:t>
            </a:r>
            <a:r>
              <a:rPr lang="en-US" dirty="0" smtClean="0"/>
              <a:t> or </a:t>
            </a:r>
            <a:r>
              <a:rPr lang="en-US" dirty="0" smtClean="0">
                <a:hlinkClick r:id="rId8" tooltip="Wavelength"/>
              </a:rPr>
              <a:t>wavelength</a:t>
            </a:r>
            <a:r>
              <a:rPr lang="en-US" dirty="0" smtClean="0"/>
              <a:t> of light would induce changes in the rate of emission of electrons from the metal. Furthermore, according to this theory, a sufficiently dim light would be expected to show a lag time between the initial shining of its light and the subsequent emission of an electron. However, the experimental results did not correlate with either of the two predictions made by this theory</a:t>
            </a:r>
          </a:p>
        </p:txBody>
      </p:sp>
    </p:spTree>
    <p:extLst>
      <p:ext uri="{BB962C8B-B14F-4D97-AF65-F5344CB8AC3E}">
        <p14:creationId xmlns:p14="http://schemas.microsoft.com/office/powerpoint/2010/main" val="31059123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Compton scattering</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Compton scattering</a:t>
            </a:r>
            <a:r>
              <a:rPr lang="en-US" dirty="0" smtClean="0"/>
              <a:t> is the inelastic </a:t>
            </a:r>
            <a:r>
              <a:rPr lang="en-US" dirty="0" smtClean="0">
                <a:hlinkClick r:id="rId2" tooltip="Scattering"/>
              </a:rPr>
              <a:t>scattering</a:t>
            </a:r>
            <a:r>
              <a:rPr lang="en-US" dirty="0" smtClean="0"/>
              <a:t> of a </a:t>
            </a:r>
            <a:r>
              <a:rPr lang="en-US" dirty="0" smtClean="0">
                <a:hlinkClick r:id="rId3" tooltip="Photon"/>
              </a:rPr>
              <a:t>photon</a:t>
            </a:r>
            <a:r>
              <a:rPr lang="en-US" dirty="0" smtClean="0"/>
              <a:t> by a quasi-free </a:t>
            </a:r>
            <a:r>
              <a:rPr lang="en-US" dirty="0" smtClean="0">
                <a:hlinkClick r:id="rId4" tooltip="Electric charge"/>
              </a:rPr>
              <a:t>charged</a:t>
            </a:r>
            <a:r>
              <a:rPr lang="en-US" dirty="0" smtClean="0"/>
              <a:t> particle, usually an </a:t>
            </a:r>
            <a:r>
              <a:rPr lang="en-US" dirty="0" smtClean="0">
                <a:hlinkClick r:id="rId5" tooltip="Electron"/>
              </a:rPr>
              <a:t>electron</a:t>
            </a:r>
            <a:r>
              <a:rPr lang="en-US" dirty="0" smtClean="0"/>
              <a:t>. It results in a decrease in </a:t>
            </a:r>
            <a:r>
              <a:rPr lang="en-US" dirty="0" smtClean="0">
                <a:hlinkClick r:id="rId6" tooltip="Energy"/>
              </a:rPr>
              <a:t>energy</a:t>
            </a:r>
            <a:r>
              <a:rPr lang="en-US" dirty="0" smtClean="0"/>
              <a:t> (increase in </a:t>
            </a:r>
            <a:r>
              <a:rPr lang="en-US" dirty="0" smtClean="0">
                <a:hlinkClick r:id="rId7" tooltip="Wavelength"/>
              </a:rPr>
              <a:t>wavelength</a:t>
            </a:r>
            <a:r>
              <a:rPr lang="en-US" dirty="0" smtClean="0"/>
              <a:t>) of the photon (which may be an </a:t>
            </a:r>
            <a:r>
              <a:rPr lang="en-US" dirty="0" smtClean="0">
                <a:hlinkClick r:id="rId8" tooltip="X-ray"/>
              </a:rPr>
              <a:t>X-ray</a:t>
            </a:r>
            <a:r>
              <a:rPr lang="en-US" dirty="0" smtClean="0"/>
              <a:t> or </a:t>
            </a:r>
            <a:r>
              <a:rPr lang="en-US" dirty="0" smtClean="0">
                <a:hlinkClick r:id="rId9" tooltip="Gamma ray"/>
              </a:rPr>
              <a:t>gamma ray</a:t>
            </a:r>
            <a:r>
              <a:rPr lang="en-US" dirty="0" smtClean="0"/>
              <a:t> </a:t>
            </a:r>
            <a:r>
              <a:rPr lang="en-US" dirty="0" smtClean="0">
                <a:hlinkClick r:id="rId3" tooltip="Photon"/>
              </a:rPr>
              <a:t>photon</a:t>
            </a:r>
            <a:r>
              <a:rPr lang="en-US" dirty="0" smtClean="0"/>
              <a:t>), called the </a:t>
            </a:r>
            <a:r>
              <a:rPr lang="en-US" b="1" dirty="0" smtClean="0"/>
              <a:t>Compton effect</a:t>
            </a:r>
            <a:r>
              <a:rPr lang="en-US" dirty="0" smtClean="0"/>
              <a:t>. Part of the energy of the photon is transferred to the recoiling electron. </a:t>
            </a:r>
            <a:r>
              <a:rPr lang="en-US" b="1" dirty="0" smtClean="0"/>
              <a:t>Inverse Compton scattering</a:t>
            </a:r>
            <a:r>
              <a:rPr lang="en-US" dirty="0" smtClean="0"/>
              <a:t> also exists, in which a charged particle transfers part of its energy to a photon.</a:t>
            </a:r>
            <a:endParaRPr lang="en-US" dirty="0"/>
          </a:p>
        </p:txBody>
      </p:sp>
    </p:spTree>
    <p:extLst>
      <p:ext uri="{BB962C8B-B14F-4D97-AF65-F5344CB8AC3E}">
        <p14:creationId xmlns:p14="http://schemas.microsoft.com/office/powerpoint/2010/main" val="31572105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Pair production</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b="1" dirty="0" smtClean="0"/>
              <a:t>Pair production</a:t>
            </a:r>
            <a:r>
              <a:rPr lang="en-US" dirty="0" smtClean="0"/>
              <a:t> is the creation of an </a:t>
            </a:r>
            <a:r>
              <a:rPr lang="en-US" dirty="0" smtClean="0">
                <a:hlinkClick r:id="rId2" tooltip="Elementary particle"/>
              </a:rPr>
              <a:t>elementary particle</a:t>
            </a:r>
            <a:r>
              <a:rPr lang="en-US" dirty="0" smtClean="0"/>
              <a:t> and its </a:t>
            </a:r>
            <a:r>
              <a:rPr lang="en-US" dirty="0" smtClean="0">
                <a:hlinkClick r:id="rId3" tooltip="Antiparticle"/>
              </a:rPr>
              <a:t>antiparticle</a:t>
            </a:r>
            <a:r>
              <a:rPr lang="en-US" dirty="0" smtClean="0"/>
              <a:t>, for example an </a:t>
            </a:r>
            <a:r>
              <a:rPr lang="en-US" dirty="0" smtClean="0">
                <a:hlinkClick r:id="rId4" tooltip="Electron"/>
              </a:rPr>
              <a:t>electron</a:t>
            </a:r>
            <a:r>
              <a:rPr lang="en-US" dirty="0" smtClean="0"/>
              <a:t> and its antiparticle, the </a:t>
            </a:r>
            <a:r>
              <a:rPr lang="en-US" dirty="0" smtClean="0">
                <a:hlinkClick r:id="rId5" tooltip="Positron"/>
              </a:rPr>
              <a:t>positron</a:t>
            </a:r>
            <a:r>
              <a:rPr lang="en-US" dirty="0" smtClean="0"/>
              <a:t>, a </a:t>
            </a:r>
            <a:r>
              <a:rPr lang="en-US" dirty="0" err="1" smtClean="0">
                <a:hlinkClick r:id="rId6" tooltip="Muon"/>
              </a:rPr>
              <a:t>muon</a:t>
            </a:r>
            <a:r>
              <a:rPr lang="en-US" dirty="0" smtClean="0"/>
              <a:t> and </a:t>
            </a:r>
            <a:r>
              <a:rPr lang="en-US" dirty="0" err="1" smtClean="0">
                <a:hlinkClick r:id="rId7" tooltip="Antimuon"/>
              </a:rPr>
              <a:t>antimuon</a:t>
            </a:r>
            <a:r>
              <a:rPr lang="en-US" dirty="0" smtClean="0"/>
              <a:t>, or a </a:t>
            </a:r>
            <a:r>
              <a:rPr lang="en-US" dirty="0" smtClean="0">
                <a:hlinkClick r:id="rId8" tooltip="Tau (particle)"/>
              </a:rPr>
              <a:t>tau</a:t>
            </a:r>
            <a:r>
              <a:rPr lang="en-US" dirty="0" smtClean="0"/>
              <a:t> and </a:t>
            </a:r>
            <a:r>
              <a:rPr lang="en-US" dirty="0" err="1" smtClean="0">
                <a:hlinkClick r:id="rId9" tooltip="Antitau"/>
              </a:rPr>
              <a:t>antitau</a:t>
            </a:r>
            <a:r>
              <a:rPr lang="en-US" dirty="0" smtClean="0"/>
              <a:t>. Usually it occurs when a </a:t>
            </a:r>
            <a:r>
              <a:rPr lang="en-US" dirty="0" smtClean="0">
                <a:hlinkClick r:id="rId10" tooltip="Photon"/>
              </a:rPr>
              <a:t>photon</a:t>
            </a:r>
            <a:r>
              <a:rPr lang="en-US" dirty="0" smtClean="0"/>
              <a:t> interacts with a </a:t>
            </a:r>
            <a:r>
              <a:rPr lang="en-US" dirty="0" smtClean="0">
                <a:hlinkClick r:id="rId11" tooltip="Atomic nucleus"/>
              </a:rPr>
              <a:t>nucleus</a:t>
            </a:r>
            <a:r>
              <a:rPr lang="en-US" dirty="0" smtClean="0"/>
              <a:t>, but it can be any other </a:t>
            </a:r>
            <a:r>
              <a:rPr lang="en-US" dirty="0" smtClean="0">
                <a:hlinkClick r:id="rId12" tooltip="Electric charge"/>
              </a:rPr>
              <a:t>neutral</a:t>
            </a:r>
            <a:r>
              <a:rPr lang="en-US" dirty="0" smtClean="0"/>
              <a:t> </a:t>
            </a:r>
            <a:r>
              <a:rPr lang="en-US" dirty="0" smtClean="0">
                <a:hlinkClick r:id="rId13" tooltip="Boson"/>
              </a:rPr>
              <a:t>boson</a:t>
            </a:r>
            <a:r>
              <a:rPr lang="en-US" dirty="0" smtClean="0"/>
              <a:t>, interacting with a nucleus, another boson, or itself. This is allowed, provided there is enough </a:t>
            </a:r>
            <a:r>
              <a:rPr lang="en-US" dirty="0" smtClean="0">
                <a:hlinkClick r:id="rId14" tooltip="Energy"/>
              </a:rPr>
              <a:t>energy</a:t>
            </a:r>
            <a:r>
              <a:rPr lang="en-US" dirty="0" smtClean="0"/>
              <a:t> available to create the pair – at least the total </a:t>
            </a:r>
            <a:r>
              <a:rPr lang="en-US" dirty="0" smtClean="0">
                <a:hlinkClick r:id="rId15" tooltip="Rest mass energy"/>
              </a:rPr>
              <a:t>rest mass energy</a:t>
            </a:r>
            <a:r>
              <a:rPr lang="en-US" dirty="0" smtClean="0"/>
              <a:t> of the two particles – and that the situation allows both energy and </a:t>
            </a:r>
            <a:r>
              <a:rPr lang="en-US" dirty="0" smtClean="0">
                <a:hlinkClick r:id="rId16" tooltip="Momentum"/>
              </a:rPr>
              <a:t>momentum</a:t>
            </a:r>
            <a:r>
              <a:rPr lang="en-US" dirty="0" smtClean="0"/>
              <a:t> to be conserved. However, all other conserved quantum numbers (</a:t>
            </a:r>
            <a:r>
              <a:rPr lang="en-US" dirty="0" smtClean="0">
                <a:hlinkClick r:id="rId17" tooltip="Angular momentum"/>
              </a:rPr>
              <a:t>angular momentum</a:t>
            </a:r>
            <a:r>
              <a:rPr lang="en-US" dirty="0" smtClean="0"/>
              <a:t>, </a:t>
            </a:r>
            <a:r>
              <a:rPr lang="en-US" dirty="0" smtClean="0">
                <a:hlinkClick r:id="rId12" tooltip="Electric charge"/>
              </a:rPr>
              <a:t>electric charge</a:t>
            </a:r>
            <a:r>
              <a:rPr lang="en-US" dirty="0" smtClean="0"/>
              <a:t>, </a:t>
            </a:r>
            <a:r>
              <a:rPr lang="en-US" dirty="0" smtClean="0">
                <a:hlinkClick r:id="rId18" tooltip="Lepton number"/>
              </a:rPr>
              <a:t>lepton number</a:t>
            </a:r>
            <a:r>
              <a:rPr lang="en-US" dirty="0" smtClean="0"/>
              <a:t>) of the produced particles must sum to zero – thus the created particles shall have opposite values of each other. For instance, if one particle has electric charge of +1 the other must have electric charge of −1, or if one particle has </a:t>
            </a:r>
            <a:r>
              <a:rPr lang="en-US" dirty="0" smtClean="0">
                <a:hlinkClick r:id="rId19" tooltip="Strangeness (particle physics)"/>
              </a:rPr>
              <a:t>strangeness</a:t>
            </a:r>
            <a:r>
              <a:rPr lang="en-US" dirty="0" smtClean="0"/>
              <a:t> of +1 then another one must have strangeness of −1. The probability of pair production in photon-matter interactions increases with photon energy and also increases approximately as the square of </a:t>
            </a:r>
            <a:r>
              <a:rPr lang="en-US" dirty="0" smtClean="0">
                <a:hlinkClick r:id="rId20" tooltip="Atomic number"/>
              </a:rPr>
              <a:t>atomic number</a:t>
            </a:r>
            <a:r>
              <a:rPr lang="en-US" dirty="0" smtClean="0"/>
              <a:t>.</a:t>
            </a:r>
            <a:endParaRPr lang="en-US" dirty="0"/>
          </a:p>
        </p:txBody>
      </p:sp>
    </p:spTree>
    <p:extLst>
      <p:ext uri="{BB962C8B-B14F-4D97-AF65-F5344CB8AC3E}">
        <p14:creationId xmlns:p14="http://schemas.microsoft.com/office/powerpoint/2010/main" val="217357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Wave–particle duality</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Wave–particle duality</a:t>
            </a:r>
            <a:r>
              <a:rPr lang="en-US" dirty="0" smtClean="0"/>
              <a:t> is the concept that every </a:t>
            </a:r>
            <a:r>
              <a:rPr lang="en-US" dirty="0" smtClean="0">
                <a:hlinkClick r:id="rId2" tooltip="Elementary particle"/>
              </a:rPr>
              <a:t>elementary particle</a:t>
            </a:r>
            <a:r>
              <a:rPr lang="en-US" dirty="0" smtClean="0"/>
              <a:t> or quantic entity exhibits the properties of not only </a:t>
            </a:r>
            <a:r>
              <a:rPr lang="en-US" dirty="0" smtClean="0">
                <a:hlinkClick r:id="rId3" tooltip="Particle"/>
              </a:rPr>
              <a:t>particles</a:t>
            </a:r>
            <a:r>
              <a:rPr lang="en-US" dirty="0" smtClean="0"/>
              <a:t>, but also waves. It addresses the inability of the classical concepts "particle" or "wave" to fully describe the behavior of quantum-scale objects. As Einstein wrote: "</a:t>
            </a:r>
            <a:r>
              <a:rPr lang="en-US" i="1" dirty="0" smtClean="0"/>
              <a:t>It seems as though we must use sometimes the one theory and sometimes the other, while at times we may use either. We are faced with a new kind of difficulty. We have two contradictory pictures of reality; separately neither of them fully explains the phenomena of light, but together they do</a:t>
            </a:r>
            <a:r>
              <a:rPr lang="en-US" dirty="0" smtClean="0"/>
              <a:t>".</a:t>
            </a:r>
            <a:endParaRPr lang="en-US" dirty="0"/>
          </a:p>
        </p:txBody>
      </p:sp>
    </p:spTree>
    <p:extLst>
      <p:ext uri="{BB962C8B-B14F-4D97-AF65-F5344CB8AC3E}">
        <p14:creationId xmlns:p14="http://schemas.microsoft.com/office/powerpoint/2010/main" val="34490107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Annihilation</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b="1" dirty="0"/>
              <a:t>Annihilation</a:t>
            </a:r>
            <a:r>
              <a:rPr lang="en-US" dirty="0"/>
              <a:t> is defined as "total destruction" or "complete obliteration" of an object</a:t>
            </a:r>
            <a:r>
              <a:rPr lang="en-US" dirty="0" smtClean="0"/>
              <a:t>; </a:t>
            </a:r>
            <a:r>
              <a:rPr lang="en-US" dirty="0"/>
              <a:t>having its root in the Latin </a:t>
            </a:r>
            <a:r>
              <a:rPr lang="en-US" i="1" dirty="0" err="1"/>
              <a:t>nihil</a:t>
            </a:r>
            <a:r>
              <a:rPr lang="en-US" dirty="0"/>
              <a:t> (nothing). A literal translation is "to make into nothing".</a:t>
            </a:r>
          </a:p>
          <a:p>
            <a:pPr marL="0" indent="0">
              <a:buNone/>
            </a:pPr>
            <a:r>
              <a:rPr lang="en-US" dirty="0"/>
              <a:t>In </a:t>
            </a:r>
            <a:r>
              <a:rPr lang="en-US" dirty="0">
                <a:hlinkClick r:id="rId2" tooltip="Physics"/>
              </a:rPr>
              <a:t>physics</a:t>
            </a:r>
            <a:r>
              <a:rPr lang="en-US" dirty="0"/>
              <a:t>, the word is used to denote the process that occurs when a </a:t>
            </a:r>
            <a:r>
              <a:rPr lang="en-US" dirty="0">
                <a:hlinkClick r:id="rId3" tooltip="Subatomic particle"/>
              </a:rPr>
              <a:t>subatomic particle</a:t>
            </a:r>
            <a:r>
              <a:rPr lang="en-US" dirty="0"/>
              <a:t> collides with its respective </a:t>
            </a:r>
            <a:r>
              <a:rPr lang="en-US" dirty="0">
                <a:hlinkClick r:id="rId4" tooltip="Antiparticle"/>
              </a:rPr>
              <a:t>antiparticle</a:t>
            </a:r>
            <a:r>
              <a:rPr lang="en-US" dirty="0"/>
              <a:t>, such as an electron colliding with a positron, illustrated here</a:t>
            </a:r>
            <a:r>
              <a:rPr lang="en-US" dirty="0" smtClean="0"/>
              <a:t>. </a:t>
            </a:r>
            <a:r>
              <a:rPr lang="en-US" dirty="0"/>
              <a:t>Since energy and momentum must be conserved, the particles are simply transformed into new particles. They do not disappear from existence. Antiparticles have exactly opposite additive </a:t>
            </a:r>
            <a:r>
              <a:rPr lang="en-US" dirty="0">
                <a:hlinkClick r:id="rId5" tooltip="Quantum number"/>
              </a:rPr>
              <a:t>quantum numbers</a:t>
            </a:r>
            <a:r>
              <a:rPr lang="en-US" dirty="0"/>
              <a:t> from particles, so the sums of all quantum numbers of the original pair are zero. Hence, any set of particles may be produced whose total quantum numbers are also zero as long as </a:t>
            </a:r>
            <a:r>
              <a:rPr lang="en-US" dirty="0">
                <a:hlinkClick r:id="rId6" tooltip="Conservation of energy"/>
              </a:rPr>
              <a:t>conservation of energy</a:t>
            </a:r>
            <a:r>
              <a:rPr lang="en-US" dirty="0"/>
              <a:t> and </a:t>
            </a:r>
            <a:r>
              <a:rPr lang="en-US" dirty="0">
                <a:hlinkClick r:id="rId7" tooltip="Conservation of momentum"/>
              </a:rPr>
              <a:t>conservation of momentum</a:t>
            </a:r>
            <a:r>
              <a:rPr lang="en-US" dirty="0"/>
              <a:t> are obeyed. When a particle and its antiparticle collide, their energy is converted into a force carrier particle, such as a </a:t>
            </a:r>
            <a:r>
              <a:rPr lang="en-US" dirty="0">
                <a:hlinkClick r:id="rId8" tooltip="Gluon"/>
              </a:rPr>
              <a:t>gluon</a:t>
            </a:r>
            <a:r>
              <a:rPr lang="en-US" dirty="0"/>
              <a:t>, W/Z force carrier particle, or a </a:t>
            </a:r>
            <a:r>
              <a:rPr lang="en-US" dirty="0">
                <a:hlinkClick r:id="rId9" tooltip="Photon"/>
              </a:rPr>
              <a:t>photon</a:t>
            </a:r>
            <a:r>
              <a:rPr lang="en-US" dirty="0"/>
              <a:t>. These particles are afterwards transformed into other particles</a:t>
            </a:r>
            <a:r>
              <a:rPr lang="en-US" dirty="0" smtClean="0"/>
              <a:t>.</a:t>
            </a:r>
            <a:endParaRPr lang="en-US" dirty="0"/>
          </a:p>
          <a:p>
            <a:pPr marL="0" indent="0">
              <a:buNone/>
            </a:pPr>
            <a:r>
              <a:rPr lang="en-US" dirty="0"/>
              <a:t>During a low-energy annihilation, </a:t>
            </a:r>
            <a:r>
              <a:rPr lang="en-US" dirty="0">
                <a:hlinkClick r:id="rId9" tooltip="Photon"/>
              </a:rPr>
              <a:t>photon</a:t>
            </a:r>
            <a:r>
              <a:rPr lang="en-US" dirty="0"/>
              <a:t> production is favored, since these particles have no mass. However, high-energy </a:t>
            </a:r>
            <a:r>
              <a:rPr lang="en-US" dirty="0">
                <a:hlinkClick r:id="rId10" tooltip="Particle collider"/>
              </a:rPr>
              <a:t>particle colliders</a:t>
            </a:r>
            <a:r>
              <a:rPr lang="en-US" dirty="0"/>
              <a:t> produce annihilations where a wide variety of exotic heavy particles are created</a:t>
            </a:r>
            <a:r>
              <a:rPr lang="en-US" dirty="0" smtClean="0"/>
              <a:t>.</a:t>
            </a:r>
            <a:endParaRPr lang="en-US" dirty="0"/>
          </a:p>
        </p:txBody>
      </p:sp>
    </p:spTree>
    <p:extLst>
      <p:ext uri="{BB962C8B-B14F-4D97-AF65-F5344CB8AC3E}">
        <p14:creationId xmlns:p14="http://schemas.microsoft.com/office/powerpoint/2010/main" val="1782779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Complementarity</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In physics, </a:t>
            </a:r>
            <a:r>
              <a:rPr lang="en-US" b="1" dirty="0" smtClean="0"/>
              <a:t>complementarity</a:t>
            </a:r>
            <a:r>
              <a:rPr lang="en-US" dirty="0" smtClean="0"/>
              <a:t> is a fundamental principle of </a:t>
            </a:r>
            <a:r>
              <a:rPr lang="en-US" dirty="0" smtClean="0">
                <a:hlinkClick r:id="rId2" tooltip="Quantum mechanics"/>
              </a:rPr>
              <a:t>quantum mechanics</a:t>
            </a:r>
            <a:r>
              <a:rPr lang="en-US" dirty="0" smtClean="0"/>
              <a:t>, closely associated with the </a:t>
            </a:r>
            <a:r>
              <a:rPr lang="en-US" dirty="0" smtClean="0">
                <a:hlinkClick r:id="rId3" tooltip="Copenhagen interpretation"/>
              </a:rPr>
              <a:t>Copenhagen interpretation</a:t>
            </a:r>
            <a:r>
              <a:rPr lang="en-US" dirty="0" smtClean="0"/>
              <a:t>. It holds that objects have complementary properties which cannot be measured accurately at the same time. The more accurately one property is measured, the less accurately the complementary property is measured, according to the Heisenberg </a:t>
            </a:r>
            <a:r>
              <a:rPr lang="en-US" dirty="0" smtClean="0">
                <a:hlinkClick r:id="rId4" tooltip="Uncertainty principle"/>
              </a:rPr>
              <a:t>uncertainty principle</a:t>
            </a:r>
            <a:r>
              <a:rPr lang="en-US" dirty="0" smtClean="0"/>
              <a:t>. Further, a full description of a particular type of </a:t>
            </a:r>
            <a:r>
              <a:rPr lang="en-US" dirty="0" smtClean="0">
                <a:hlinkClick r:id="rId5" tooltip="Phenomenon"/>
              </a:rPr>
              <a:t>phenomenon</a:t>
            </a:r>
            <a:r>
              <a:rPr lang="en-US" dirty="0" smtClean="0"/>
              <a:t> can only be achieved through measurements made in each of the various possible bases — which are thus complementary. The complementarity principle was formulated by </a:t>
            </a:r>
            <a:r>
              <a:rPr lang="en-US" dirty="0" err="1" smtClean="0">
                <a:hlinkClick r:id="rId6" tooltip="Niels Bohr"/>
              </a:rPr>
              <a:t>Niels</a:t>
            </a:r>
            <a:r>
              <a:rPr lang="en-US" dirty="0" smtClean="0">
                <a:hlinkClick r:id="rId6" tooltip="Niels Bohr"/>
              </a:rPr>
              <a:t> Bohr</a:t>
            </a:r>
            <a:r>
              <a:rPr lang="en-US" dirty="0" smtClean="0"/>
              <a:t>, a leading founder of quantum mechanics.</a:t>
            </a:r>
            <a:endParaRPr lang="en-US" dirty="0"/>
          </a:p>
        </p:txBody>
      </p:sp>
    </p:spTree>
    <p:extLst>
      <p:ext uri="{BB962C8B-B14F-4D97-AF65-F5344CB8AC3E}">
        <p14:creationId xmlns:p14="http://schemas.microsoft.com/office/powerpoint/2010/main" val="2260974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7200" dirty="0" smtClean="0"/>
              <a:t>Presentations scores, analysis. </a:t>
            </a:r>
            <a:endParaRPr lang="en-US" sz="7200" dirty="0"/>
          </a:p>
        </p:txBody>
      </p:sp>
    </p:spTree>
    <p:extLst>
      <p:ext uri="{BB962C8B-B14F-4D97-AF65-F5344CB8AC3E}">
        <p14:creationId xmlns:p14="http://schemas.microsoft.com/office/powerpoint/2010/main" val="6278429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Spectral line</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A </a:t>
            </a:r>
            <a:r>
              <a:rPr lang="en-US" b="1" dirty="0" smtClean="0"/>
              <a:t>spectral line</a:t>
            </a:r>
            <a:r>
              <a:rPr lang="en-US" dirty="0" smtClean="0"/>
              <a:t> is a dark or bright line in an otherwise uniform and continuous </a:t>
            </a:r>
            <a:r>
              <a:rPr lang="en-US" dirty="0" smtClean="0">
                <a:hlinkClick r:id="rId2" tooltip="Spectrum"/>
              </a:rPr>
              <a:t>spectrum</a:t>
            </a:r>
            <a:r>
              <a:rPr lang="en-US" dirty="0" smtClean="0"/>
              <a:t>, resulting from a deficiency or excess of photons in a narrow frequency range, compared with the nearby frequencies. Spectral lines are often used as a sort of "atomic fingerprint," as gases emit light at very specific frequencies when exposed to electromagnetic waves, which are displayed in the form of spectral lines. These "fingerprints" can be compared to the previously collected fingerprints of elements, and are thus used to identify the molecular construct of stars and planets which would otherwise be impossible.</a:t>
            </a:r>
            <a:endParaRPr lang="en-US" dirty="0"/>
          </a:p>
        </p:txBody>
      </p:sp>
    </p:spTree>
    <p:extLst>
      <p:ext uri="{BB962C8B-B14F-4D97-AF65-F5344CB8AC3E}">
        <p14:creationId xmlns:p14="http://schemas.microsoft.com/office/powerpoint/2010/main" val="36148230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Bohr model</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In </a:t>
            </a:r>
            <a:r>
              <a:rPr lang="en-US" dirty="0" smtClean="0">
                <a:hlinkClick r:id="rId2" tooltip="Atomic physics"/>
              </a:rPr>
              <a:t>atomic physics</a:t>
            </a:r>
            <a:r>
              <a:rPr lang="en-US" dirty="0" smtClean="0"/>
              <a:t>, the Rutherford–Bohr model or </a:t>
            </a:r>
            <a:r>
              <a:rPr lang="en-US" b="1" dirty="0" smtClean="0"/>
              <a:t>Bohr model</a:t>
            </a:r>
            <a:r>
              <a:rPr lang="en-US" dirty="0" smtClean="0"/>
              <a:t>, introduced by </a:t>
            </a:r>
            <a:r>
              <a:rPr lang="en-US" dirty="0" err="1" smtClean="0">
                <a:hlinkClick r:id="rId3" tooltip="Niels Bohr"/>
              </a:rPr>
              <a:t>Niels</a:t>
            </a:r>
            <a:r>
              <a:rPr lang="en-US" dirty="0" smtClean="0">
                <a:hlinkClick r:id="rId3" tooltip="Niels Bohr"/>
              </a:rPr>
              <a:t> Bohr</a:t>
            </a:r>
            <a:r>
              <a:rPr lang="en-US" dirty="0" smtClean="0"/>
              <a:t> in 1913, depicts the </a:t>
            </a:r>
            <a:r>
              <a:rPr lang="en-US" dirty="0" smtClean="0">
                <a:hlinkClick r:id="rId4" tooltip="Atom"/>
              </a:rPr>
              <a:t>atom</a:t>
            </a:r>
            <a:r>
              <a:rPr lang="en-US" dirty="0" smtClean="0"/>
              <a:t> as a small, positively charged </a:t>
            </a:r>
            <a:r>
              <a:rPr lang="en-US" dirty="0" smtClean="0">
                <a:hlinkClick r:id="rId5" tooltip="Atomic nucleus"/>
              </a:rPr>
              <a:t>nucleus</a:t>
            </a:r>
            <a:r>
              <a:rPr lang="en-US" dirty="0" smtClean="0"/>
              <a:t> surrounded by </a:t>
            </a:r>
            <a:r>
              <a:rPr lang="en-US" dirty="0" smtClean="0">
                <a:hlinkClick r:id="rId6" tooltip="Electron"/>
              </a:rPr>
              <a:t>electrons</a:t>
            </a:r>
            <a:r>
              <a:rPr lang="en-US" dirty="0" smtClean="0"/>
              <a:t> that travel in circular orbits around the nucleus—similar in structure to the </a:t>
            </a:r>
            <a:r>
              <a:rPr lang="en-US" dirty="0" smtClean="0">
                <a:hlinkClick r:id="rId7" tooltip="Solar system"/>
              </a:rPr>
              <a:t>solar system</a:t>
            </a:r>
            <a:r>
              <a:rPr lang="en-US" dirty="0" smtClean="0"/>
              <a:t>, but with attraction provided by </a:t>
            </a:r>
            <a:r>
              <a:rPr lang="en-US" dirty="0" smtClean="0">
                <a:hlinkClick r:id="rId8" tooltip="Electrostatic force"/>
              </a:rPr>
              <a:t>electrostatic forces</a:t>
            </a:r>
            <a:r>
              <a:rPr lang="en-US" dirty="0" smtClean="0"/>
              <a:t> rather than </a:t>
            </a:r>
            <a:r>
              <a:rPr lang="en-US" dirty="0" smtClean="0">
                <a:hlinkClick r:id="rId9" tooltip="Gravity"/>
              </a:rPr>
              <a:t>gravity</a:t>
            </a:r>
            <a:r>
              <a:rPr lang="en-US" dirty="0" smtClean="0"/>
              <a:t>. After the </a:t>
            </a:r>
            <a:r>
              <a:rPr lang="en-US" dirty="0" smtClean="0">
                <a:hlinkClick r:id="rId10" tooltip="Cubic atom"/>
              </a:rPr>
              <a:t>cubic model</a:t>
            </a:r>
            <a:r>
              <a:rPr lang="en-US" dirty="0" smtClean="0"/>
              <a:t> (1902), the </a:t>
            </a:r>
            <a:r>
              <a:rPr lang="en-US" dirty="0" smtClean="0">
                <a:hlinkClick r:id="rId11" tooltip="Plum-pudding model"/>
              </a:rPr>
              <a:t>plum-pudding model</a:t>
            </a:r>
            <a:r>
              <a:rPr lang="en-US" dirty="0" smtClean="0"/>
              <a:t> (1904), the </a:t>
            </a:r>
            <a:r>
              <a:rPr lang="en-US" dirty="0" err="1" smtClean="0">
                <a:hlinkClick r:id="rId12" tooltip="Saturnian model"/>
              </a:rPr>
              <a:t>Saturnian</a:t>
            </a:r>
            <a:r>
              <a:rPr lang="en-US" dirty="0" smtClean="0">
                <a:hlinkClick r:id="rId12" tooltip="Saturnian model"/>
              </a:rPr>
              <a:t> model</a:t>
            </a:r>
            <a:r>
              <a:rPr lang="en-US" dirty="0" smtClean="0"/>
              <a:t> (1904), and the </a:t>
            </a:r>
            <a:r>
              <a:rPr lang="en-US" dirty="0" smtClean="0">
                <a:hlinkClick r:id="rId13" tooltip="Rutherford model"/>
              </a:rPr>
              <a:t>Rutherford model</a:t>
            </a:r>
            <a:r>
              <a:rPr lang="en-US" dirty="0" smtClean="0"/>
              <a:t> (1911) came the </a:t>
            </a:r>
            <a:r>
              <a:rPr lang="en-US" b="1" dirty="0" smtClean="0"/>
              <a:t>Rutherford–Bohr model</a:t>
            </a:r>
            <a:r>
              <a:rPr lang="en-US" dirty="0" smtClean="0"/>
              <a:t> or just </a:t>
            </a:r>
            <a:r>
              <a:rPr lang="en-US" i="1" dirty="0" smtClean="0"/>
              <a:t>Bohr model</a:t>
            </a:r>
            <a:r>
              <a:rPr lang="en-US" dirty="0" smtClean="0"/>
              <a:t> for short (1913). The improvement to the Rutherford model is mostly a quantum physical interpretation of it. The Bohr model has been superseded, but the quantum theory remains sound.</a:t>
            </a:r>
            <a:endParaRPr lang="en-US" dirty="0"/>
          </a:p>
        </p:txBody>
      </p:sp>
    </p:spTree>
    <p:extLst>
      <p:ext uri="{BB962C8B-B14F-4D97-AF65-F5344CB8AC3E}">
        <p14:creationId xmlns:p14="http://schemas.microsoft.com/office/powerpoint/2010/main" val="36261968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Stationary state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In </a:t>
            </a:r>
            <a:r>
              <a:rPr lang="en-US" dirty="0" smtClean="0">
                <a:hlinkClick r:id="rId2" tooltip="Quantum mechanics"/>
              </a:rPr>
              <a:t>quantum mechanics</a:t>
            </a:r>
            <a:r>
              <a:rPr lang="en-US" dirty="0" smtClean="0"/>
              <a:t>, a </a:t>
            </a:r>
            <a:r>
              <a:rPr lang="en-US" b="1" dirty="0" smtClean="0"/>
              <a:t>stationary state</a:t>
            </a:r>
            <a:r>
              <a:rPr lang="en-US" dirty="0" smtClean="0"/>
              <a:t> is an </a:t>
            </a:r>
            <a:r>
              <a:rPr lang="en-US" dirty="0" smtClean="0">
                <a:hlinkClick r:id="rId3" tooltip="Eigenvector"/>
              </a:rPr>
              <a:t>eigenvector</a:t>
            </a:r>
            <a:r>
              <a:rPr lang="en-US" dirty="0" smtClean="0"/>
              <a:t> of the </a:t>
            </a:r>
            <a:r>
              <a:rPr lang="en-US" dirty="0" smtClean="0">
                <a:hlinkClick r:id="rId4" tooltip="Hamiltonian (quantum mechanics)"/>
              </a:rPr>
              <a:t>Hamiltonian</a:t>
            </a:r>
            <a:r>
              <a:rPr lang="en-US" dirty="0" smtClean="0"/>
              <a:t>, implying the </a:t>
            </a:r>
            <a:r>
              <a:rPr lang="en-US" dirty="0" smtClean="0">
                <a:hlinkClick r:id="rId5" tooltip="Probability amplitude"/>
              </a:rPr>
              <a:t>probability density</a:t>
            </a:r>
            <a:r>
              <a:rPr lang="en-US" dirty="0" smtClean="0"/>
              <a:t> associated with the </a:t>
            </a:r>
            <a:r>
              <a:rPr lang="en-US" dirty="0" err="1" smtClean="0">
                <a:hlinkClick r:id="rId6" tooltip="Wavefunction"/>
              </a:rPr>
              <a:t>wavefunction</a:t>
            </a:r>
            <a:r>
              <a:rPr lang="en-US" dirty="0" smtClean="0"/>
              <a:t> is independent of time.</a:t>
            </a:r>
            <a:r>
              <a:rPr lang="en-US" baseline="30000" dirty="0" smtClean="0">
                <a:hlinkClick r:id="rId7"/>
              </a:rPr>
              <a:t>[1]</a:t>
            </a:r>
            <a:r>
              <a:rPr lang="en-US" dirty="0" smtClean="0"/>
              <a:t> This corresponds to a </a:t>
            </a:r>
            <a:r>
              <a:rPr lang="en-US" dirty="0" smtClean="0">
                <a:hlinkClick r:id="rId8" tooltip="Quantum state"/>
              </a:rPr>
              <a:t>quantum state</a:t>
            </a:r>
            <a:r>
              <a:rPr lang="en-US" dirty="0" smtClean="0"/>
              <a:t> with a single definite energy (instead of a </a:t>
            </a:r>
            <a:r>
              <a:rPr lang="en-US" dirty="0" smtClean="0">
                <a:hlinkClick r:id="rId9" tooltip="Quantum superposition"/>
              </a:rPr>
              <a:t>quantum superposition</a:t>
            </a:r>
            <a:r>
              <a:rPr lang="en-US" dirty="0" smtClean="0"/>
              <a:t> of different energies). It is also called </a:t>
            </a:r>
            <a:r>
              <a:rPr lang="en-US" b="1" dirty="0" smtClean="0"/>
              <a:t>energy eigenvector</a:t>
            </a:r>
            <a:r>
              <a:rPr lang="en-US" dirty="0" smtClean="0"/>
              <a:t>, </a:t>
            </a:r>
            <a:r>
              <a:rPr lang="en-US" b="1" dirty="0" smtClean="0"/>
              <a:t>energy </a:t>
            </a:r>
            <a:r>
              <a:rPr lang="en-US" b="1" dirty="0" err="1" smtClean="0"/>
              <a:t>eigenstate</a:t>
            </a:r>
            <a:r>
              <a:rPr lang="en-US" dirty="0" smtClean="0"/>
              <a:t>, </a:t>
            </a:r>
            <a:r>
              <a:rPr lang="en-US" b="1" dirty="0" smtClean="0"/>
              <a:t>energy </a:t>
            </a:r>
            <a:r>
              <a:rPr lang="en-US" b="1" dirty="0" err="1" smtClean="0"/>
              <a:t>eigenfunction</a:t>
            </a:r>
            <a:r>
              <a:rPr lang="en-US" dirty="0" smtClean="0"/>
              <a:t>, or </a:t>
            </a:r>
            <a:r>
              <a:rPr lang="en-US" b="1" dirty="0" smtClean="0"/>
              <a:t>energy </a:t>
            </a:r>
            <a:r>
              <a:rPr lang="en-US" b="1" dirty="0" err="1" smtClean="0">
                <a:hlinkClick r:id="rId10" tooltip="Bra-ket notation"/>
              </a:rPr>
              <a:t>eigenket</a:t>
            </a:r>
            <a:r>
              <a:rPr lang="en-US" dirty="0" smtClean="0"/>
              <a:t>. It is very similar to the concept of </a:t>
            </a:r>
            <a:r>
              <a:rPr lang="en-US" dirty="0" smtClean="0">
                <a:hlinkClick r:id="rId11" tooltip="Atomic orbital"/>
              </a:rPr>
              <a:t>atomic orbital</a:t>
            </a:r>
            <a:r>
              <a:rPr lang="en-US" dirty="0" smtClean="0"/>
              <a:t> and </a:t>
            </a:r>
            <a:r>
              <a:rPr lang="en-US" dirty="0" smtClean="0">
                <a:hlinkClick r:id="rId12" tooltip="Molecular orbital"/>
              </a:rPr>
              <a:t>molecular orbital</a:t>
            </a:r>
            <a:r>
              <a:rPr lang="en-US" dirty="0" smtClean="0"/>
              <a:t> in chemistry, with some slight differences</a:t>
            </a:r>
            <a:endParaRPr lang="en-US" dirty="0"/>
          </a:p>
        </p:txBody>
      </p:sp>
    </p:spTree>
    <p:extLst>
      <p:ext uri="{BB962C8B-B14F-4D97-AF65-F5344CB8AC3E}">
        <p14:creationId xmlns:p14="http://schemas.microsoft.com/office/powerpoint/2010/main" val="4510111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Quantum number</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t>Quantum numbers</a:t>
            </a:r>
            <a:r>
              <a:rPr lang="en-US" dirty="0" smtClean="0"/>
              <a:t> describe values of conserved quantities in the dynamics of a </a:t>
            </a:r>
            <a:r>
              <a:rPr lang="en-US" dirty="0" smtClean="0">
                <a:hlinkClick r:id="rId2" tooltip="Quantum system"/>
              </a:rPr>
              <a:t>quantum system</a:t>
            </a:r>
            <a:r>
              <a:rPr lang="en-US" dirty="0" smtClean="0"/>
              <a:t>. In the case of quantum numbers of electrons, they can be defined as "The sets of numerical values which give acceptable solutions to the </a:t>
            </a:r>
            <a:r>
              <a:rPr lang="en-US" dirty="0" smtClean="0">
                <a:hlinkClick r:id="rId3" tooltip="Schrödinger equation"/>
              </a:rPr>
              <a:t>Schrödinger wave equation</a:t>
            </a:r>
            <a:r>
              <a:rPr lang="en-US" dirty="0" smtClean="0"/>
              <a:t> for the </a:t>
            </a:r>
            <a:r>
              <a:rPr lang="en-US" dirty="0" smtClean="0">
                <a:hlinkClick r:id="rId4" tooltip="Hydrogen"/>
              </a:rPr>
              <a:t>Hydrogen</a:t>
            </a:r>
            <a:r>
              <a:rPr lang="en-US" dirty="0" smtClean="0"/>
              <a:t> </a:t>
            </a:r>
            <a:r>
              <a:rPr lang="en-US" dirty="0" smtClean="0">
                <a:hlinkClick r:id="rId5" tooltip="Atom"/>
              </a:rPr>
              <a:t>atom</a:t>
            </a:r>
            <a:r>
              <a:rPr lang="en-US" dirty="0" smtClean="0"/>
              <a:t>". Perhaps the most important aspect of </a:t>
            </a:r>
            <a:r>
              <a:rPr lang="en-US" dirty="0" smtClean="0">
                <a:hlinkClick r:id="rId6" tooltip="Quantum mechanics"/>
              </a:rPr>
              <a:t>quantum mechanics</a:t>
            </a:r>
            <a:r>
              <a:rPr lang="en-US" dirty="0" smtClean="0"/>
              <a:t> is the </a:t>
            </a:r>
            <a:r>
              <a:rPr lang="en-US" dirty="0" smtClean="0">
                <a:hlinkClick r:id="rId7" tooltip="Quantization (physics)"/>
              </a:rPr>
              <a:t>quantization</a:t>
            </a:r>
            <a:r>
              <a:rPr lang="en-US" dirty="0" smtClean="0"/>
              <a:t> of observable quantities, since quantum numbers are </a:t>
            </a:r>
            <a:r>
              <a:rPr lang="en-US" dirty="0" smtClean="0">
                <a:hlinkClick r:id="rId8" tooltip="Discrete mathematics"/>
              </a:rPr>
              <a:t>discrete sets of integers</a:t>
            </a:r>
            <a:r>
              <a:rPr lang="en-US" dirty="0" smtClean="0"/>
              <a:t> or half-integers, although they could approach </a:t>
            </a:r>
            <a:r>
              <a:rPr lang="en-US" dirty="0" smtClean="0">
                <a:hlinkClick r:id="rId9" tooltip="Infinity"/>
              </a:rPr>
              <a:t>infinity</a:t>
            </a:r>
            <a:r>
              <a:rPr lang="en-US" dirty="0" smtClean="0"/>
              <a:t> in some cases. This is distinguished from </a:t>
            </a:r>
            <a:r>
              <a:rPr lang="en-US" dirty="0" smtClean="0">
                <a:hlinkClick r:id="rId10" tooltip="Classical mechanics"/>
              </a:rPr>
              <a:t>classical mechanics</a:t>
            </a:r>
            <a:r>
              <a:rPr lang="en-US" dirty="0" smtClean="0"/>
              <a:t> where the values can range continuously. Quantum numbers often describe specifically the </a:t>
            </a:r>
            <a:r>
              <a:rPr lang="en-US" dirty="0" smtClean="0">
                <a:hlinkClick r:id="rId11" tooltip="Energy level"/>
              </a:rPr>
              <a:t>energy levels</a:t>
            </a:r>
            <a:r>
              <a:rPr lang="en-US" dirty="0" smtClean="0"/>
              <a:t> of </a:t>
            </a:r>
            <a:r>
              <a:rPr lang="en-US" dirty="0" smtClean="0">
                <a:hlinkClick r:id="rId12" tooltip="Electron"/>
              </a:rPr>
              <a:t>electrons</a:t>
            </a:r>
            <a:r>
              <a:rPr lang="en-US" dirty="0" smtClean="0"/>
              <a:t> in </a:t>
            </a:r>
            <a:r>
              <a:rPr lang="en-US" dirty="0" smtClean="0">
                <a:hlinkClick r:id="rId5" tooltip="Atom"/>
              </a:rPr>
              <a:t>atoms</a:t>
            </a:r>
            <a:r>
              <a:rPr lang="en-US" dirty="0" smtClean="0"/>
              <a:t>, but other possibilities include </a:t>
            </a:r>
            <a:r>
              <a:rPr lang="en-US" dirty="0" smtClean="0">
                <a:hlinkClick r:id="rId13" tooltip="Angular momentum"/>
              </a:rPr>
              <a:t>angular momentum</a:t>
            </a:r>
            <a:r>
              <a:rPr lang="en-US" dirty="0" smtClean="0"/>
              <a:t>, </a:t>
            </a:r>
            <a:r>
              <a:rPr lang="en-US" dirty="0" smtClean="0">
                <a:hlinkClick r:id="rId14" tooltip="Spin (physics)"/>
              </a:rPr>
              <a:t>spin</a:t>
            </a:r>
            <a:r>
              <a:rPr lang="en-US" dirty="0" smtClean="0"/>
              <a:t>, etc. Any quantum system can have one or more quantum numbers; it is thus difficult to list all possible quantum numbers.</a:t>
            </a:r>
            <a:endParaRPr lang="en-US" dirty="0"/>
          </a:p>
        </p:txBody>
      </p:sp>
    </p:spTree>
    <p:extLst>
      <p:ext uri="{BB962C8B-B14F-4D97-AF65-F5344CB8AC3E}">
        <p14:creationId xmlns:p14="http://schemas.microsoft.com/office/powerpoint/2010/main" val="9798396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Ground state</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The </a:t>
            </a:r>
            <a:r>
              <a:rPr lang="en-US" b="1" dirty="0" smtClean="0"/>
              <a:t>ground state</a:t>
            </a:r>
            <a:r>
              <a:rPr lang="en-US" dirty="0" smtClean="0"/>
              <a:t> of a </a:t>
            </a:r>
            <a:r>
              <a:rPr lang="en-US" dirty="0" smtClean="0">
                <a:hlinkClick r:id="rId2" tooltip="Quantum mechanics"/>
              </a:rPr>
              <a:t>quantum mechanical</a:t>
            </a:r>
            <a:r>
              <a:rPr lang="en-US" dirty="0" smtClean="0"/>
              <a:t> system is its lowest-</a:t>
            </a:r>
            <a:r>
              <a:rPr lang="en-US" dirty="0" smtClean="0">
                <a:hlinkClick r:id="rId3" tooltip="Energy"/>
              </a:rPr>
              <a:t>energy</a:t>
            </a:r>
            <a:r>
              <a:rPr lang="en-US" dirty="0" smtClean="0"/>
              <a:t> </a:t>
            </a:r>
            <a:r>
              <a:rPr lang="en-US" dirty="0" smtClean="0">
                <a:hlinkClick r:id="rId4" tooltip="Stationary state"/>
              </a:rPr>
              <a:t>state</a:t>
            </a:r>
            <a:r>
              <a:rPr lang="en-US" dirty="0" smtClean="0"/>
              <a:t>; the energy of the ground state is known as the </a:t>
            </a:r>
            <a:r>
              <a:rPr lang="en-US" dirty="0" smtClean="0">
                <a:hlinkClick r:id="rId5" tooltip="Zero-point energy"/>
              </a:rPr>
              <a:t>zero-point energy</a:t>
            </a:r>
            <a:r>
              <a:rPr lang="en-US" dirty="0" smtClean="0"/>
              <a:t> of the system. An </a:t>
            </a:r>
            <a:r>
              <a:rPr lang="en-US" dirty="0" smtClean="0">
                <a:hlinkClick r:id="rId6" tooltip="Excited state"/>
              </a:rPr>
              <a:t>excited state</a:t>
            </a:r>
            <a:r>
              <a:rPr lang="en-US" dirty="0" smtClean="0"/>
              <a:t> is any state with energy greater than the ground state. The ground state of a </a:t>
            </a:r>
            <a:r>
              <a:rPr lang="en-US" dirty="0" smtClean="0">
                <a:hlinkClick r:id="rId7" tooltip="Quantum field theory"/>
              </a:rPr>
              <a:t>quantum field theory</a:t>
            </a:r>
            <a:r>
              <a:rPr lang="en-US" dirty="0" smtClean="0"/>
              <a:t> is usually called the </a:t>
            </a:r>
            <a:r>
              <a:rPr lang="en-US" dirty="0" smtClean="0">
                <a:hlinkClick r:id="rId8" tooltip="Vacuum state"/>
              </a:rPr>
              <a:t>vacuum state</a:t>
            </a:r>
            <a:r>
              <a:rPr lang="en-US" dirty="0" smtClean="0"/>
              <a:t> or the </a:t>
            </a:r>
            <a:r>
              <a:rPr lang="en-US" dirty="0" smtClean="0">
                <a:hlinkClick r:id="rId9" tooltip="Vacuum"/>
              </a:rPr>
              <a:t>vacuum</a:t>
            </a:r>
            <a:r>
              <a:rPr lang="en-US" dirty="0" smtClean="0"/>
              <a:t>.</a:t>
            </a:r>
          </a:p>
          <a:p>
            <a:pPr marL="0" indent="0">
              <a:buNone/>
            </a:pPr>
            <a:r>
              <a:rPr lang="en-US" dirty="0" smtClean="0"/>
              <a:t>If more than one ground state exists, they are said to be </a:t>
            </a:r>
            <a:r>
              <a:rPr lang="en-US" dirty="0" smtClean="0">
                <a:hlinkClick r:id="rId10" tooltip="Degenerate energy level"/>
              </a:rPr>
              <a:t>degenerate</a:t>
            </a:r>
            <a:r>
              <a:rPr lang="en-US" dirty="0" smtClean="0"/>
              <a:t>. Many systems have degenerate ground states. Degeneracy occurs whenever there exists a </a:t>
            </a:r>
            <a:r>
              <a:rPr lang="en-US" dirty="0" smtClean="0">
                <a:hlinkClick r:id="rId11" tooltip="Unitary operator"/>
              </a:rPr>
              <a:t>unitary operator</a:t>
            </a:r>
            <a:r>
              <a:rPr lang="en-US" dirty="0" smtClean="0"/>
              <a:t> which acts non-trivially on a ground state and </a:t>
            </a:r>
            <a:r>
              <a:rPr lang="en-US" dirty="0" smtClean="0">
                <a:hlinkClick r:id="rId12" tooltip="Commutator"/>
              </a:rPr>
              <a:t>commutes</a:t>
            </a:r>
            <a:r>
              <a:rPr lang="en-US" dirty="0" smtClean="0"/>
              <a:t> with the </a:t>
            </a:r>
            <a:r>
              <a:rPr lang="en-US" dirty="0" smtClean="0">
                <a:hlinkClick r:id="rId13" tooltip="Hamiltonian (quantum mechanics)"/>
              </a:rPr>
              <a:t>Hamiltonian</a:t>
            </a:r>
            <a:r>
              <a:rPr lang="en-US" dirty="0" smtClean="0"/>
              <a:t> of the system.</a:t>
            </a:r>
          </a:p>
          <a:p>
            <a:pPr marL="0" indent="0">
              <a:buNone/>
            </a:pPr>
            <a:r>
              <a:rPr lang="en-US" dirty="0" smtClean="0"/>
              <a:t>According to the </a:t>
            </a:r>
            <a:r>
              <a:rPr lang="en-US" dirty="0" smtClean="0">
                <a:hlinkClick r:id="rId14" tooltip="Third law of thermodynamics"/>
              </a:rPr>
              <a:t>third law of thermodynamics</a:t>
            </a:r>
            <a:r>
              <a:rPr lang="en-US" dirty="0" smtClean="0"/>
              <a:t>, a system at </a:t>
            </a:r>
            <a:r>
              <a:rPr lang="en-US" dirty="0" smtClean="0">
                <a:hlinkClick r:id="rId15" tooltip="Absolute zero"/>
              </a:rPr>
              <a:t>absolute zero</a:t>
            </a:r>
            <a:r>
              <a:rPr lang="en-US" dirty="0" smtClean="0"/>
              <a:t> </a:t>
            </a:r>
            <a:r>
              <a:rPr lang="en-US" dirty="0" smtClean="0">
                <a:hlinkClick r:id="rId16" tooltip="Temperature"/>
              </a:rPr>
              <a:t>temperature</a:t>
            </a:r>
            <a:r>
              <a:rPr lang="en-US" dirty="0" smtClean="0"/>
              <a:t> exists in its ground state; thus, its </a:t>
            </a:r>
            <a:r>
              <a:rPr lang="en-US" dirty="0" smtClean="0">
                <a:hlinkClick r:id="rId17" tooltip="Entropy"/>
              </a:rPr>
              <a:t>entropy</a:t>
            </a:r>
            <a:r>
              <a:rPr lang="en-US" dirty="0" smtClean="0"/>
              <a:t> is determined by the degeneracy of the ground state. Many systems, such as a perfect </a:t>
            </a:r>
            <a:r>
              <a:rPr lang="en-US" dirty="0" smtClean="0">
                <a:hlinkClick r:id="rId18" tooltip="Crystal lattice"/>
              </a:rPr>
              <a:t>crystal lattice</a:t>
            </a:r>
            <a:r>
              <a:rPr lang="en-US" dirty="0" smtClean="0"/>
              <a:t>, have a unique ground state and therefore have zero entropy at absolute zero. It is also possible for the highest excited state to have </a:t>
            </a:r>
            <a:r>
              <a:rPr lang="en-US" dirty="0" smtClean="0">
                <a:hlinkClick r:id="rId15" tooltip="Absolute zero"/>
              </a:rPr>
              <a:t>absolute zero</a:t>
            </a:r>
            <a:r>
              <a:rPr lang="en-US" dirty="0" smtClean="0"/>
              <a:t> </a:t>
            </a:r>
            <a:r>
              <a:rPr lang="en-US" dirty="0" smtClean="0">
                <a:hlinkClick r:id="rId16" tooltip="Temperature"/>
              </a:rPr>
              <a:t>temperature</a:t>
            </a:r>
            <a:r>
              <a:rPr lang="en-US" dirty="0" smtClean="0"/>
              <a:t> for systems that exhibit </a:t>
            </a:r>
            <a:r>
              <a:rPr lang="en-US" dirty="0" smtClean="0">
                <a:hlinkClick r:id="rId19" tooltip="Negative temperature"/>
              </a:rPr>
              <a:t>negative temperature</a:t>
            </a:r>
            <a:r>
              <a:rPr lang="en-US" dirty="0" smtClean="0"/>
              <a:t>.</a:t>
            </a:r>
          </a:p>
        </p:txBody>
      </p:sp>
    </p:spTree>
    <p:extLst>
      <p:ext uri="{BB962C8B-B14F-4D97-AF65-F5344CB8AC3E}">
        <p14:creationId xmlns:p14="http://schemas.microsoft.com/office/powerpoint/2010/main" val="15827793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Excited state</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b="1" dirty="0" smtClean="0"/>
              <a:t>Excitation</a:t>
            </a:r>
            <a:r>
              <a:rPr lang="en-US" dirty="0" smtClean="0"/>
              <a:t> is an elevation in energy level above an arbitrary baseline energy state. In physics there is a specific technical definition for </a:t>
            </a:r>
            <a:r>
              <a:rPr lang="en-US" dirty="0" smtClean="0">
                <a:hlinkClick r:id="rId2" tooltip="Energy level"/>
              </a:rPr>
              <a:t>energy level</a:t>
            </a:r>
            <a:r>
              <a:rPr lang="en-US" dirty="0" smtClean="0"/>
              <a:t> which is often associated with an atom being excited to an excited state.</a:t>
            </a:r>
          </a:p>
          <a:p>
            <a:pPr marL="0" indent="0">
              <a:buNone/>
            </a:pPr>
            <a:r>
              <a:rPr lang="en-US" dirty="0" smtClean="0"/>
              <a:t>In </a:t>
            </a:r>
            <a:r>
              <a:rPr lang="en-US" dirty="0" smtClean="0">
                <a:hlinkClick r:id="rId3" tooltip="Quantum mechanics"/>
              </a:rPr>
              <a:t>quantum mechanics</a:t>
            </a:r>
            <a:r>
              <a:rPr lang="en-US" dirty="0" smtClean="0"/>
              <a:t> an </a:t>
            </a:r>
            <a:r>
              <a:rPr lang="en-US" b="1" dirty="0" smtClean="0"/>
              <a:t>excited state</a:t>
            </a:r>
            <a:r>
              <a:rPr lang="en-US" dirty="0" smtClean="0"/>
              <a:t> of a system (such as an </a:t>
            </a:r>
            <a:r>
              <a:rPr lang="en-US" dirty="0" smtClean="0">
                <a:hlinkClick r:id="rId4" tooltip="Atom"/>
              </a:rPr>
              <a:t>atom</a:t>
            </a:r>
            <a:r>
              <a:rPr lang="en-US" dirty="0" smtClean="0"/>
              <a:t>, </a:t>
            </a:r>
            <a:r>
              <a:rPr lang="en-US" dirty="0" smtClean="0">
                <a:hlinkClick r:id="rId5" tooltip="Molecule"/>
              </a:rPr>
              <a:t>molecule</a:t>
            </a:r>
            <a:r>
              <a:rPr lang="en-US" dirty="0" smtClean="0"/>
              <a:t> or </a:t>
            </a:r>
            <a:r>
              <a:rPr lang="en-US" dirty="0" smtClean="0">
                <a:hlinkClick r:id="rId6" tooltip="Atomic nucleus"/>
              </a:rPr>
              <a:t>nucleus</a:t>
            </a:r>
            <a:r>
              <a:rPr lang="en-US" dirty="0" smtClean="0"/>
              <a:t>) is any </a:t>
            </a:r>
            <a:r>
              <a:rPr lang="en-US" dirty="0" smtClean="0">
                <a:hlinkClick r:id="rId7" tooltip="Quantum state"/>
              </a:rPr>
              <a:t>quantum state</a:t>
            </a:r>
            <a:r>
              <a:rPr lang="en-US" dirty="0" smtClean="0"/>
              <a:t> of the system that has a higher </a:t>
            </a:r>
            <a:r>
              <a:rPr lang="en-US" dirty="0" smtClean="0">
                <a:hlinkClick r:id="rId8" tooltip="Energy"/>
              </a:rPr>
              <a:t>energy</a:t>
            </a:r>
            <a:r>
              <a:rPr lang="en-US" dirty="0" smtClean="0"/>
              <a:t> than the </a:t>
            </a:r>
            <a:r>
              <a:rPr lang="en-US" dirty="0" smtClean="0">
                <a:hlinkClick r:id="rId9" tooltip="Ground state"/>
              </a:rPr>
              <a:t>ground state</a:t>
            </a:r>
            <a:r>
              <a:rPr lang="en-US" dirty="0" smtClean="0"/>
              <a:t> (that is, more energy than the absolute minimum). The </a:t>
            </a:r>
            <a:r>
              <a:rPr lang="en-US" dirty="0" smtClean="0">
                <a:hlinkClick r:id="rId10" tooltip="Temperature"/>
              </a:rPr>
              <a:t>temperature</a:t>
            </a:r>
            <a:r>
              <a:rPr lang="en-US" dirty="0" smtClean="0"/>
              <a:t> of a group of particles is indicative of the level of excitation (with the notable exception of systems that exhibit </a:t>
            </a:r>
            <a:r>
              <a:rPr lang="en-US" dirty="0" smtClean="0">
                <a:hlinkClick r:id="rId11" tooltip="Negative temperature"/>
              </a:rPr>
              <a:t>Negative temperature</a:t>
            </a:r>
            <a:r>
              <a:rPr lang="en-US" dirty="0" smtClean="0"/>
              <a:t>).</a:t>
            </a:r>
          </a:p>
          <a:p>
            <a:pPr marL="0" indent="0">
              <a:buNone/>
            </a:pPr>
            <a:r>
              <a:rPr lang="en-US" dirty="0" smtClean="0"/>
              <a:t>The lifetime of a system in an excited state is usually short: </a:t>
            </a:r>
            <a:r>
              <a:rPr lang="en-US" dirty="0" smtClean="0">
                <a:hlinkClick r:id="rId12" tooltip="Spontaneous emission"/>
              </a:rPr>
              <a:t>spontaneous</a:t>
            </a:r>
            <a:r>
              <a:rPr lang="en-US" dirty="0" smtClean="0"/>
              <a:t> or </a:t>
            </a:r>
            <a:r>
              <a:rPr lang="en-US" dirty="0" smtClean="0">
                <a:hlinkClick r:id="rId13" tooltip="Stimulated emission"/>
              </a:rPr>
              <a:t>induced emission</a:t>
            </a:r>
            <a:r>
              <a:rPr lang="en-US" dirty="0" smtClean="0"/>
              <a:t> of a quantum of energy (such as a </a:t>
            </a:r>
            <a:r>
              <a:rPr lang="en-US" dirty="0" smtClean="0">
                <a:hlinkClick r:id="rId14" tooltip="Photon"/>
              </a:rPr>
              <a:t>photon</a:t>
            </a:r>
            <a:r>
              <a:rPr lang="en-US" dirty="0" smtClean="0"/>
              <a:t> or a </a:t>
            </a:r>
            <a:r>
              <a:rPr lang="en-US" dirty="0" smtClean="0">
                <a:hlinkClick r:id="rId15" tooltip="Phonon"/>
              </a:rPr>
              <a:t>phonon</a:t>
            </a:r>
            <a:r>
              <a:rPr lang="en-US" dirty="0" smtClean="0"/>
              <a:t>) usually occurs shortly after the system is promoted to the excited state, returning the system to a state with lower energy (a less excited state or the ground state). This return to a lower energy level is often loosely described as decay and is the inverse of excitation.</a:t>
            </a:r>
          </a:p>
        </p:txBody>
      </p:sp>
    </p:spTree>
    <p:extLst>
      <p:ext uri="{BB962C8B-B14F-4D97-AF65-F5344CB8AC3E}">
        <p14:creationId xmlns:p14="http://schemas.microsoft.com/office/powerpoint/2010/main" val="9414083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Matter wave</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All </a:t>
            </a:r>
            <a:r>
              <a:rPr lang="en-US" dirty="0" smtClean="0">
                <a:hlinkClick r:id="rId2" tooltip="Matter"/>
              </a:rPr>
              <a:t>matter</a:t>
            </a:r>
            <a:r>
              <a:rPr lang="en-US" dirty="0" smtClean="0"/>
              <a:t> can exhibit </a:t>
            </a:r>
            <a:r>
              <a:rPr lang="en-US" dirty="0" smtClean="0">
                <a:hlinkClick r:id="rId3" tooltip="Wave"/>
              </a:rPr>
              <a:t>wave</a:t>
            </a:r>
            <a:r>
              <a:rPr lang="en-US" dirty="0" smtClean="0"/>
              <a:t>-like </a:t>
            </a:r>
            <a:r>
              <a:rPr lang="en-US" dirty="0" err="1" smtClean="0"/>
              <a:t>behaviour</a:t>
            </a:r>
            <a:r>
              <a:rPr lang="en-US" dirty="0" smtClean="0"/>
              <a:t>. For example a beam of </a:t>
            </a:r>
            <a:r>
              <a:rPr lang="en-US" dirty="0" smtClean="0">
                <a:hlinkClick r:id="rId4" tooltip="Electron"/>
              </a:rPr>
              <a:t>electrons</a:t>
            </a:r>
            <a:r>
              <a:rPr lang="en-US" dirty="0" smtClean="0"/>
              <a:t> can be </a:t>
            </a:r>
            <a:r>
              <a:rPr lang="en-US" dirty="0" smtClean="0">
                <a:hlinkClick r:id="rId5" tooltip="Diffraction"/>
              </a:rPr>
              <a:t>diffracted</a:t>
            </a:r>
            <a:r>
              <a:rPr lang="en-US" dirty="0" smtClean="0"/>
              <a:t> just like a beam of light or a water wave. </a:t>
            </a:r>
            <a:r>
              <a:rPr lang="en-US" b="1" dirty="0" smtClean="0"/>
              <a:t>Matter waves</a:t>
            </a:r>
            <a:r>
              <a:rPr lang="en-US" dirty="0" smtClean="0"/>
              <a:t> are a central part of the theory of </a:t>
            </a:r>
            <a:r>
              <a:rPr lang="en-US" dirty="0" smtClean="0">
                <a:hlinkClick r:id="rId6" tooltip="Quantum mechanics"/>
              </a:rPr>
              <a:t>quantum mechanics</a:t>
            </a:r>
            <a:r>
              <a:rPr lang="en-US" dirty="0" smtClean="0"/>
              <a:t>, an example of </a:t>
            </a:r>
            <a:r>
              <a:rPr lang="en-US" dirty="0" smtClean="0">
                <a:hlinkClick r:id="rId7" tooltip="Wave–particle duality"/>
              </a:rPr>
              <a:t>wave–particle duality</a:t>
            </a:r>
            <a:r>
              <a:rPr lang="en-US" dirty="0" smtClean="0"/>
              <a:t>. The concept that matter behaves like a wave is also referred to as the </a:t>
            </a:r>
            <a:r>
              <a:rPr lang="en-US" b="1" dirty="0" smtClean="0"/>
              <a:t>de Broglie hypothesis</a:t>
            </a:r>
            <a:r>
              <a:rPr lang="en-US" dirty="0" smtClean="0"/>
              <a:t> (</a:t>
            </a:r>
            <a:r>
              <a:rPr lang="en-US" dirty="0" smtClean="0">
                <a:hlinkClick r:id="rId8" tooltip="Help:IPA for English"/>
              </a:rPr>
              <a:t>/</a:t>
            </a:r>
            <a:r>
              <a:rPr lang="en-US" dirty="0" err="1" smtClean="0">
                <a:effectLst/>
                <a:hlinkClick r:id="rId9" tooltip="Help:IPA for English"/>
              </a:rPr>
              <a:t>dəˈbrɔɪ</a:t>
            </a:r>
            <a:r>
              <a:rPr lang="en-US" dirty="0" smtClean="0">
                <a:hlinkClick r:id="rId8" tooltip="Help:IPA for English"/>
              </a:rPr>
              <a:t>/</a:t>
            </a:r>
            <a:r>
              <a:rPr lang="en-US" dirty="0" smtClean="0"/>
              <a:t>) due to having been proposed by </a:t>
            </a:r>
            <a:r>
              <a:rPr lang="en-US" dirty="0" smtClean="0">
                <a:hlinkClick r:id="rId10" tooltip="Louis de Broglie"/>
              </a:rPr>
              <a:t>Louis de Broglie</a:t>
            </a:r>
            <a:r>
              <a:rPr lang="en-US" dirty="0" smtClean="0"/>
              <a:t> in 1924. Matter waves are often referred to as </a:t>
            </a:r>
            <a:r>
              <a:rPr lang="en-US" b="1" dirty="0" smtClean="0"/>
              <a:t>de Broglie waves</a:t>
            </a:r>
            <a:r>
              <a:rPr lang="en-US" dirty="0" smtClean="0"/>
              <a:t>.</a:t>
            </a:r>
          </a:p>
        </p:txBody>
      </p:sp>
    </p:spTree>
    <p:extLst>
      <p:ext uri="{BB962C8B-B14F-4D97-AF65-F5344CB8AC3E}">
        <p14:creationId xmlns:p14="http://schemas.microsoft.com/office/powerpoint/2010/main" val="29917518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Electron microscope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526758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Atomic models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398948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Atomic spectra</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61850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The wave nature of light</a:t>
            </a:r>
            <a:endParaRPr lang="en-US" dirty="0"/>
          </a:p>
        </p:txBody>
      </p:sp>
      <p:sp>
        <p:nvSpPr>
          <p:cNvPr id="3" name="Content Placeholder 2"/>
          <p:cNvSpPr>
            <a:spLocks noGrp="1"/>
          </p:cNvSpPr>
          <p:nvPr>
            <p:ph idx="1"/>
          </p:nvPr>
        </p:nvSpPr>
        <p:spPr/>
        <p:txBody>
          <a:bodyPr>
            <a:normAutofit lnSpcReduction="10000"/>
          </a:bodyPr>
          <a:lstStyle/>
          <a:p>
            <a:r>
              <a:rPr lang="en-US" dirty="0" smtClean="0"/>
              <a:t>Huygens’ principle </a:t>
            </a:r>
          </a:p>
          <a:p>
            <a:r>
              <a:rPr lang="en-US" dirty="0" smtClean="0"/>
              <a:t>Interference</a:t>
            </a:r>
          </a:p>
          <a:p>
            <a:r>
              <a:rPr lang="en-US" dirty="0" smtClean="0"/>
              <a:t>Thin films interference</a:t>
            </a:r>
          </a:p>
          <a:p>
            <a:r>
              <a:rPr lang="en-US" dirty="0" smtClean="0"/>
              <a:t>Atmosphere light scattering </a:t>
            </a:r>
            <a:endParaRPr lang="en-US" dirty="0"/>
          </a:p>
          <a:p>
            <a:r>
              <a:rPr lang="en-US" dirty="0" smtClean="0"/>
              <a:t>Diffraction</a:t>
            </a:r>
          </a:p>
          <a:p>
            <a:r>
              <a:rPr lang="en-US" dirty="0" smtClean="0"/>
              <a:t>CD diffraction</a:t>
            </a:r>
            <a:endParaRPr lang="en-US" dirty="0"/>
          </a:p>
          <a:p>
            <a:r>
              <a:rPr lang="en-US" dirty="0"/>
              <a:t>Dispersion</a:t>
            </a:r>
          </a:p>
          <a:p>
            <a:r>
              <a:rPr lang="en-US" dirty="0"/>
              <a:t>Polarization</a:t>
            </a:r>
          </a:p>
        </p:txBody>
      </p:sp>
    </p:spTree>
    <p:extLst>
      <p:ext uri="{BB962C8B-B14F-4D97-AF65-F5344CB8AC3E}">
        <p14:creationId xmlns:p14="http://schemas.microsoft.com/office/powerpoint/2010/main" val="27317531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Rydberg constant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78417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smtClean="0"/>
              <a:t>Balmer</a:t>
            </a:r>
            <a:r>
              <a:rPr lang="en-US" dirty="0" smtClean="0"/>
              <a:t> series</a:t>
            </a:r>
          </a:p>
          <a:p>
            <a:r>
              <a:rPr lang="en-US" dirty="0" smtClean="0"/>
              <a:t>Lyman series</a:t>
            </a:r>
          </a:p>
          <a:p>
            <a:r>
              <a:rPr lang="en-US" dirty="0" err="1" smtClean="0"/>
              <a:t>Paschen</a:t>
            </a:r>
            <a:r>
              <a:rPr lang="en-US" dirty="0" smtClean="0"/>
              <a:t> series</a:t>
            </a:r>
            <a:endParaRPr lang="en-US" dirty="0"/>
          </a:p>
        </p:txBody>
      </p:sp>
    </p:spTree>
    <p:extLst>
      <p:ext uri="{BB962C8B-B14F-4D97-AF65-F5344CB8AC3E}">
        <p14:creationId xmlns:p14="http://schemas.microsoft.com/office/powerpoint/2010/main" val="4243313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Photosynthesis chemical equation</a:t>
            </a:r>
            <a:endParaRPr lang="en-US" dirty="0"/>
          </a:p>
        </p:txBody>
      </p:sp>
      <p:sp>
        <p:nvSpPr>
          <p:cNvPr id="3" name="Content Placeholder 2"/>
          <p:cNvSpPr>
            <a:spLocks noGrp="1"/>
          </p:cNvSpPr>
          <p:nvPr>
            <p:ph idx="1"/>
          </p:nvPr>
        </p:nvSpPr>
        <p:spPr/>
        <p:txBody>
          <a:bodyPr/>
          <a:lstStyle/>
          <a:p>
            <a:pPr marL="0" indent="0">
              <a:buNone/>
            </a:pPr>
            <a:r>
              <a:rPr lang="en-US" dirty="0"/>
              <a:t>6CO</a:t>
            </a:r>
            <a:r>
              <a:rPr lang="en-US" baseline="-25000" dirty="0"/>
              <a:t>2 </a:t>
            </a:r>
            <a:r>
              <a:rPr lang="en-US" dirty="0"/>
              <a:t>+ 6H</a:t>
            </a:r>
            <a:r>
              <a:rPr lang="en-US" baseline="-25000" dirty="0"/>
              <a:t>2</a:t>
            </a:r>
            <a:r>
              <a:rPr lang="en-US" dirty="0"/>
              <a:t>O ------&gt; C</a:t>
            </a:r>
            <a:r>
              <a:rPr lang="en-US" baseline="-25000" dirty="0"/>
              <a:t>6</a:t>
            </a:r>
            <a:r>
              <a:rPr lang="en-US" dirty="0"/>
              <a:t>H</a:t>
            </a:r>
            <a:r>
              <a:rPr lang="en-US" baseline="-25000" dirty="0"/>
              <a:t>12</a:t>
            </a:r>
            <a:r>
              <a:rPr lang="en-US" dirty="0"/>
              <a:t>O</a:t>
            </a:r>
            <a:r>
              <a:rPr lang="en-US" baseline="-25000" dirty="0"/>
              <a:t>6 </a:t>
            </a:r>
            <a:r>
              <a:rPr lang="en-US" dirty="0"/>
              <a:t>+ </a:t>
            </a:r>
            <a:r>
              <a:rPr lang="en-US" dirty="0" smtClean="0"/>
              <a:t>6O</a:t>
            </a:r>
            <a:r>
              <a:rPr lang="en-US" baseline="-25000" dirty="0" smtClean="0"/>
              <a:t>2</a:t>
            </a:r>
          </a:p>
          <a:p>
            <a:pPr marL="0" indent="0">
              <a:buNone/>
            </a:pPr>
            <a:r>
              <a:rPr lang="en-US" baseline="30000" dirty="0" smtClean="0"/>
              <a:t>		Sunlight </a:t>
            </a:r>
            <a:r>
              <a:rPr lang="en-US" baseline="30000" dirty="0"/>
              <a:t>energy </a:t>
            </a:r>
            <a:endParaRPr lang="en-US" baseline="30000" dirty="0" smtClean="0"/>
          </a:p>
          <a:p>
            <a:pPr marL="0" indent="0">
              <a:buNone/>
            </a:pPr>
            <a:endParaRPr lang="en-US" baseline="30000" dirty="0"/>
          </a:p>
          <a:p>
            <a:pPr marL="0" indent="0">
              <a:buNone/>
            </a:pPr>
            <a:r>
              <a:rPr lang="en-US" dirty="0"/>
              <a:t>Where: CO</a:t>
            </a:r>
            <a:r>
              <a:rPr lang="en-US" baseline="-25000" dirty="0"/>
              <a:t>2</a:t>
            </a:r>
            <a:r>
              <a:rPr lang="en-US" dirty="0"/>
              <a:t> = carbon dioxide</a:t>
            </a:r>
            <a:r>
              <a:rPr lang="en-US" baseline="30000" dirty="0"/>
              <a:t> </a:t>
            </a:r>
            <a:br>
              <a:rPr lang="en-US" baseline="30000" dirty="0"/>
            </a:br>
            <a:r>
              <a:rPr lang="en-US" dirty="0"/>
              <a:t>H</a:t>
            </a:r>
            <a:r>
              <a:rPr lang="en-US" baseline="-25000" dirty="0"/>
              <a:t>2</a:t>
            </a:r>
            <a:r>
              <a:rPr lang="en-US" dirty="0"/>
              <a:t>O = water</a:t>
            </a:r>
            <a:br>
              <a:rPr lang="en-US" dirty="0"/>
            </a:br>
            <a:r>
              <a:rPr lang="en-US" dirty="0"/>
              <a:t>Light energy is required</a:t>
            </a:r>
            <a:br>
              <a:rPr lang="en-US" dirty="0"/>
            </a:br>
            <a:r>
              <a:rPr lang="en-US" dirty="0"/>
              <a:t>C</a:t>
            </a:r>
            <a:r>
              <a:rPr lang="en-US" baseline="-25000" dirty="0"/>
              <a:t>6</a:t>
            </a:r>
            <a:r>
              <a:rPr lang="en-US" dirty="0"/>
              <a:t>H</a:t>
            </a:r>
            <a:r>
              <a:rPr lang="en-US" baseline="-25000" dirty="0"/>
              <a:t>12</a:t>
            </a:r>
            <a:r>
              <a:rPr lang="en-US" dirty="0"/>
              <a:t>O</a:t>
            </a:r>
            <a:r>
              <a:rPr lang="en-US" baseline="-25000" dirty="0"/>
              <a:t>6</a:t>
            </a:r>
            <a:r>
              <a:rPr lang="en-US" dirty="0"/>
              <a:t> = glucose</a:t>
            </a:r>
            <a:br>
              <a:rPr lang="en-US" dirty="0"/>
            </a:br>
            <a:r>
              <a:rPr lang="en-US" dirty="0"/>
              <a:t>O</a:t>
            </a:r>
            <a:r>
              <a:rPr lang="en-US" baseline="-25000" dirty="0"/>
              <a:t>2</a:t>
            </a:r>
            <a:r>
              <a:rPr lang="en-US" dirty="0"/>
              <a:t> = </a:t>
            </a:r>
            <a:r>
              <a:rPr lang="en-US" dirty="0" smtClean="0"/>
              <a:t>oxygen</a:t>
            </a:r>
            <a:endParaRPr lang="en-US" dirty="0"/>
          </a:p>
        </p:txBody>
      </p:sp>
    </p:spTree>
    <p:extLst>
      <p:ext uri="{BB962C8B-B14F-4D97-AF65-F5344CB8AC3E}">
        <p14:creationId xmlns:p14="http://schemas.microsoft.com/office/powerpoint/2010/main" val="11232736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sz="10000" dirty="0" smtClean="0"/>
              <a:t>T</a:t>
            </a:r>
            <a:r>
              <a:rPr lang="el-GR" sz="10000" dirty="0" smtClean="0"/>
              <a:t>λ</a:t>
            </a:r>
            <a:r>
              <a:rPr lang="en-US" sz="10000" dirty="0" smtClean="0"/>
              <a:t> </a:t>
            </a:r>
            <a:r>
              <a:rPr lang="en-US" sz="10000" dirty="0"/>
              <a:t>= </a:t>
            </a:r>
            <a:r>
              <a:rPr lang="en-US" sz="10000" dirty="0" smtClean="0"/>
              <a:t>3×10</a:t>
            </a:r>
            <a:r>
              <a:rPr lang="en-US" sz="10000" baseline="30000" dirty="0" smtClean="0"/>
              <a:t>-3</a:t>
            </a:r>
            <a:r>
              <a:rPr lang="en-US" sz="10000" dirty="0" smtClean="0"/>
              <a:t> </a:t>
            </a:r>
            <a:r>
              <a:rPr lang="en-US" sz="10000" dirty="0" err="1" smtClean="0"/>
              <a:t>mK</a:t>
            </a:r>
            <a:endParaRPr lang="en-US" sz="10000" dirty="0"/>
          </a:p>
        </p:txBody>
      </p:sp>
    </p:spTree>
    <p:extLst>
      <p:ext uri="{BB962C8B-B14F-4D97-AF65-F5344CB8AC3E}">
        <p14:creationId xmlns:p14="http://schemas.microsoft.com/office/powerpoint/2010/main" val="38869302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sz="11000" dirty="0" smtClean="0"/>
              <a:t>h = 7×10</a:t>
            </a:r>
            <a:r>
              <a:rPr lang="en-US" sz="11000" baseline="30000" dirty="0" smtClean="0"/>
              <a:t>-24</a:t>
            </a:r>
            <a:r>
              <a:rPr lang="en-US" sz="11000" dirty="0" smtClean="0"/>
              <a:t> </a:t>
            </a:r>
            <a:r>
              <a:rPr lang="en-US" sz="11000" dirty="0" err="1" smtClean="0"/>
              <a:t>Js</a:t>
            </a:r>
            <a:endParaRPr lang="en-US" sz="11000" dirty="0"/>
          </a:p>
        </p:txBody>
      </p:sp>
    </p:spTree>
    <p:extLst>
      <p:ext uri="{BB962C8B-B14F-4D97-AF65-F5344CB8AC3E}">
        <p14:creationId xmlns:p14="http://schemas.microsoft.com/office/powerpoint/2010/main" val="42802883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0000" dirty="0" smtClean="0"/>
              <a:t>E=</a:t>
            </a:r>
            <a:r>
              <a:rPr lang="en-US" sz="20000" dirty="0" err="1" smtClean="0"/>
              <a:t>hf</a:t>
            </a:r>
            <a:endParaRPr lang="en-US" sz="20000" dirty="0"/>
          </a:p>
        </p:txBody>
      </p:sp>
    </p:spTree>
    <p:extLst>
      <p:ext uri="{BB962C8B-B14F-4D97-AF65-F5344CB8AC3E}">
        <p14:creationId xmlns:p14="http://schemas.microsoft.com/office/powerpoint/2010/main" val="39526958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16800" dirty="0" smtClean="0"/>
              <a:t>E=</a:t>
            </a:r>
            <a:r>
              <a:rPr lang="en-US" sz="16800" dirty="0" err="1" smtClean="0"/>
              <a:t>nhf</a:t>
            </a:r>
            <a:endParaRPr lang="en-US" sz="16800" dirty="0"/>
          </a:p>
        </p:txBody>
      </p:sp>
    </p:spTree>
    <p:extLst>
      <p:ext uri="{BB962C8B-B14F-4D97-AF65-F5344CB8AC3E}">
        <p14:creationId xmlns:p14="http://schemas.microsoft.com/office/powerpoint/2010/main" val="543677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 Broglie wave length</a:t>
            </a:r>
            <a:endParaRPr lang="en-US" dirty="0"/>
          </a:p>
        </p:txBody>
      </p:sp>
      <p:sp>
        <p:nvSpPr>
          <p:cNvPr id="3" name="Content Placeholder 2"/>
          <p:cNvSpPr>
            <a:spLocks noGrp="1"/>
          </p:cNvSpPr>
          <p:nvPr>
            <p:ph idx="1"/>
          </p:nvPr>
        </p:nvSpPr>
        <p:spPr/>
        <p:txBody>
          <a:bodyPr/>
          <a:lstStyle/>
          <a:p>
            <a:pPr marL="0" indent="0">
              <a:buNone/>
            </a:pPr>
            <a:r>
              <a:rPr lang="el-GR" sz="9600" dirty="0" smtClean="0"/>
              <a:t>λ</a:t>
            </a:r>
            <a:r>
              <a:rPr lang="en-US" sz="9600" dirty="0" smtClean="0"/>
              <a:t> = </a:t>
            </a:r>
            <a:r>
              <a:rPr lang="en-US" sz="9600" dirty="0"/>
              <a:t>h/p</a:t>
            </a:r>
          </a:p>
          <a:p>
            <a:pPr marL="0" indent="0">
              <a:buNone/>
            </a:pPr>
            <a:endParaRPr lang="en-US" dirty="0"/>
          </a:p>
        </p:txBody>
      </p:sp>
    </p:spTree>
    <p:extLst>
      <p:ext uri="{BB962C8B-B14F-4D97-AF65-F5344CB8AC3E}">
        <p14:creationId xmlns:p14="http://schemas.microsoft.com/office/powerpoint/2010/main" val="20274800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smtClean="0"/>
              <a:t>Compton effect</a:t>
            </a:r>
            <a:endParaRPr lang="en-US" sz="9600" b="1" dirty="0"/>
          </a:p>
        </p:txBody>
      </p:sp>
      <p:sp>
        <p:nvSpPr>
          <p:cNvPr id="3" name="Content Placeholder 2"/>
          <p:cNvSpPr>
            <a:spLocks noGrp="1"/>
          </p:cNvSpPr>
          <p:nvPr>
            <p:ph idx="1"/>
          </p:nvPr>
        </p:nvSpPr>
        <p:spPr/>
        <p:txBody>
          <a:bodyPr>
            <a:normAutofit/>
          </a:bodyPr>
          <a:lstStyle/>
          <a:p>
            <a:pPr marL="0" indent="0">
              <a:buNone/>
            </a:pPr>
            <a:r>
              <a:rPr lang="el-GR" sz="6000" dirty="0" smtClean="0"/>
              <a:t>λ</a:t>
            </a:r>
            <a:r>
              <a:rPr lang="en-US" sz="6000" dirty="0" smtClean="0">
                <a:latin typeface="Calibri"/>
                <a:cs typeface="Calibri"/>
              </a:rPr>
              <a:t>'</a:t>
            </a:r>
            <a:r>
              <a:rPr lang="en-US" sz="6000" dirty="0" smtClean="0"/>
              <a:t> = </a:t>
            </a:r>
            <a:r>
              <a:rPr lang="el-GR" sz="6000" dirty="0" smtClean="0"/>
              <a:t>λ</a:t>
            </a:r>
            <a:r>
              <a:rPr lang="en-US" sz="6000" dirty="0" smtClean="0"/>
              <a:t> + (1 – </a:t>
            </a:r>
            <a:r>
              <a:rPr lang="en-US" sz="6000" dirty="0" err="1" smtClean="0"/>
              <a:t>cosA</a:t>
            </a:r>
            <a:r>
              <a:rPr lang="en-US" sz="6000" dirty="0" smtClean="0"/>
              <a:t>)h/(mc)</a:t>
            </a:r>
            <a:endParaRPr lang="en-US" sz="6000" dirty="0"/>
          </a:p>
        </p:txBody>
      </p:sp>
    </p:spTree>
    <p:extLst>
      <p:ext uri="{BB962C8B-B14F-4D97-AF65-F5344CB8AC3E}">
        <p14:creationId xmlns:p14="http://schemas.microsoft.com/office/powerpoint/2010/main" val="3836941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 </a:t>
            </a:r>
            <a:endParaRPr lang="en-US" dirty="0"/>
          </a:p>
        </p:txBody>
      </p:sp>
      <p:sp>
        <p:nvSpPr>
          <p:cNvPr id="3" name="Content Placeholder 2"/>
          <p:cNvSpPr>
            <a:spLocks noGrp="1"/>
          </p:cNvSpPr>
          <p:nvPr>
            <p:ph idx="1"/>
          </p:nvPr>
        </p:nvSpPr>
        <p:spPr/>
        <p:txBody>
          <a:bodyPr>
            <a:normAutofit fontScale="92500" lnSpcReduction="20000"/>
          </a:bodyPr>
          <a:lstStyle/>
          <a:p>
            <a:r>
              <a:rPr lang="en-US" dirty="0"/>
              <a:t>41. The Sun’s surface temperature: Estimate the surface temperature of our Sun, given that the Sun emits light whose peak intensity occurs in the visible spectrum at around 500 nm.</a:t>
            </a:r>
            <a:endParaRPr lang="en-US" dirty="0" smtClean="0">
              <a:effectLst/>
            </a:endParaRPr>
          </a:p>
          <a:p>
            <a:r>
              <a:rPr lang="en-US" dirty="0"/>
              <a:t> </a:t>
            </a:r>
            <a:endParaRPr lang="en-US" dirty="0" smtClean="0">
              <a:effectLst/>
            </a:endParaRPr>
          </a:p>
          <a:p>
            <a:r>
              <a:rPr lang="en-US" dirty="0"/>
              <a:t>42. Star color: Suppose a star has a surface temperature of 32,500 K. What color would this star appear?</a:t>
            </a:r>
            <a:endParaRPr lang="en-US" dirty="0" smtClean="0">
              <a:effectLst/>
            </a:endParaRPr>
          </a:p>
          <a:p>
            <a:r>
              <a:rPr lang="en-US" dirty="0"/>
              <a:t> </a:t>
            </a:r>
            <a:endParaRPr lang="en-US" dirty="0" smtClean="0">
              <a:effectLst/>
            </a:endParaRPr>
          </a:p>
          <a:p>
            <a:r>
              <a:rPr lang="en-US" dirty="0"/>
              <a:t>43. Calculate the energy of a photon of blue light </a:t>
            </a:r>
            <a:r>
              <a:rPr lang="en-US" dirty="0" smtClean="0"/>
              <a:t>(</a:t>
            </a:r>
            <a:r>
              <a:rPr lang="el-GR" dirty="0" smtClean="0"/>
              <a:t>λ</a:t>
            </a:r>
            <a:r>
              <a:rPr lang="en-US" dirty="0" smtClean="0"/>
              <a:t> = </a:t>
            </a:r>
            <a:r>
              <a:rPr lang="en-US" dirty="0"/>
              <a:t>450 nm) in the air or in vacuum</a:t>
            </a:r>
            <a:r>
              <a:rPr lang="en-US" dirty="0" smtClean="0"/>
              <a:t>.</a:t>
            </a:r>
            <a:endParaRPr lang="en-US" dirty="0" smtClean="0">
              <a:effectLst/>
            </a:endParaRPr>
          </a:p>
        </p:txBody>
      </p:sp>
    </p:spTree>
    <p:extLst>
      <p:ext uri="{BB962C8B-B14F-4D97-AF65-F5344CB8AC3E}">
        <p14:creationId xmlns:p14="http://schemas.microsoft.com/office/powerpoint/2010/main" val="936280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Dispersive prism</a:t>
            </a:r>
          </a:p>
        </p:txBody>
      </p:sp>
      <p:sp>
        <p:nvSpPr>
          <p:cNvPr id="3" name="Content Placeholder 2"/>
          <p:cNvSpPr>
            <a:spLocks noGrp="1"/>
          </p:cNvSpPr>
          <p:nvPr>
            <p:ph idx="1"/>
          </p:nvPr>
        </p:nvSpPr>
        <p:spPr/>
        <p:txBody>
          <a:bodyPr>
            <a:normAutofit fontScale="55000" lnSpcReduction="20000"/>
          </a:bodyPr>
          <a:lstStyle/>
          <a:p>
            <a:pPr marL="0" indent="0">
              <a:buNone/>
            </a:pPr>
            <a:r>
              <a:rPr lang="en-US" dirty="0"/>
              <a:t>In </a:t>
            </a:r>
            <a:r>
              <a:rPr lang="en-US" dirty="0">
                <a:hlinkClick r:id="rId2" tooltip="Optics"/>
              </a:rPr>
              <a:t>optics</a:t>
            </a:r>
            <a:r>
              <a:rPr lang="en-US" dirty="0"/>
              <a:t>, a </a:t>
            </a:r>
            <a:r>
              <a:rPr lang="en-US" b="1" dirty="0"/>
              <a:t>dispersive prism</a:t>
            </a:r>
            <a:r>
              <a:rPr lang="en-US" dirty="0"/>
              <a:t> is a type of </a:t>
            </a:r>
            <a:r>
              <a:rPr lang="en-US" dirty="0">
                <a:hlinkClick r:id="rId3" tooltip="Prism (optics)"/>
              </a:rPr>
              <a:t>optical prism</a:t>
            </a:r>
            <a:r>
              <a:rPr lang="en-US" dirty="0"/>
              <a:t>, usually having the shape of a </a:t>
            </a:r>
            <a:r>
              <a:rPr lang="en-US" dirty="0">
                <a:hlinkClick r:id="rId4" tooltip="Triangular prism"/>
              </a:rPr>
              <a:t>geometrical triangular prism</a:t>
            </a:r>
            <a:r>
              <a:rPr lang="en-US" dirty="0"/>
              <a:t>. It is the most widely known type of </a:t>
            </a:r>
            <a:r>
              <a:rPr lang="en-US" dirty="0">
                <a:hlinkClick r:id="rId3" tooltip="Prism (optics)"/>
              </a:rPr>
              <a:t>optical prism</a:t>
            </a:r>
            <a:r>
              <a:rPr lang="en-US" dirty="0"/>
              <a:t>, although perhaps not the most common in actual use. Triangular prisms are used to </a:t>
            </a:r>
            <a:r>
              <a:rPr lang="en-US" dirty="0">
                <a:hlinkClick r:id="rId5" tooltip="Dispersion (optics)"/>
              </a:rPr>
              <a:t>disperse</a:t>
            </a:r>
            <a:r>
              <a:rPr lang="en-US" dirty="0"/>
              <a:t> light, that is, to break light up into its </a:t>
            </a:r>
            <a:r>
              <a:rPr lang="en-US" dirty="0">
                <a:hlinkClick r:id="rId6" tooltip="Spectrum"/>
              </a:rPr>
              <a:t>spectral</a:t>
            </a:r>
            <a:r>
              <a:rPr lang="en-US" dirty="0"/>
              <a:t> components (the </a:t>
            </a:r>
            <a:r>
              <a:rPr lang="en-US" dirty="0">
                <a:hlinkClick r:id="rId7" tooltip="Colors"/>
              </a:rPr>
              <a:t>colors</a:t>
            </a:r>
            <a:r>
              <a:rPr lang="en-US" dirty="0"/>
              <a:t> of the </a:t>
            </a:r>
            <a:r>
              <a:rPr lang="en-US" dirty="0">
                <a:hlinkClick r:id="rId8" tooltip="Rainbow"/>
              </a:rPr>
              <a:t>rainbow</a:t>
            </a:r>
            <a:r>
              <a:rPr lang="en-US" dirty="0"/>
              <a:t>). This dispersion occurs because the angle of </a:t>
            </a:r>
            <a:r>
              <a:rPr lang="en-US" dirty="0">
                <a:hlinkClick r:id="rId9" tooltip="Refraction"/>
              </a:rPr>
              <a:t>refraction</a:t>
            </a:r>
            <a:r>
              <a:rPr lang="en-US" dirty="0"/>
              <a:t> is dependent on the </a:t>
            </a:r>
            <a:r>
              <a:rPr lang="en-US" dirty="0">
                <a:hlinkClick r:id="rId10" tooltip="Refractive index"/>
              </a:rPr>
              <a:t>refractive index</a:t>
            </a:r>
            <a:r>
              <a:rPr lang="en-US" dirty="0"/>
              <a:t> of a certain material which in turn is slightly dependent on the wavelength of light that is travelling through it. This means that different wavelengths of light will travel at different speeds, and so the light will disperse into the </a:t>
            </a:r>
            <a:r>
              <a:rPr lang="en-US" dirty="0" err="1"/>
              <a:t>colours</a:t>
            </a:r>
            <a:r>
              <a:rPr lang="en-US" dirty="0"/>
              <a:t> of the visible spectrum, with longer wavelengths (red, yellow) being refracted less than shorter wavelengths (violet, blue). This effect can also be used to measure the refractive index of the prism's material with high accuracy. In such a measurement, the prism is placed on the central rotary platform of an optical </a:t>
            </a:r>
            <a:r>
              <a:rPr lang="en-US" dirty="0">
                <a:hlinkClick r:id="rId11" tooltip="Spectrometer"/>
              </a:rPr>
              <a:t>spectrometer</a:t>
            </a:r>
            <a:r>
              <a:rPr lang="en-US" dirty="0"/>
              <a:t> with the incident light beam adjusted such that the refracted beam is at </a:t>
            </a:r>
            <a:r>
              <a:rPr lang="en-US" dirty="0">
                <a:hlinkClick r:id="rId12" tooltip="Minimum deviation"/>
              </a:rPr>
              <a:t>minimum deviation</a:t>
            </a:r>
            <a:r>
              <a:rPr lang="en-US" dirty="0"/>
              <a:t>. The refractive index can then be computed using the apex angle and the angle of minimum deviation.</a:t>
            </a:r>
          </a:p>
          <a:p>
            <a:pPr marL="0" indent="0">
              <a:buNone/>
            </a:pPr>
            <a:r>
              <a:rPr lang="en-US" dirty="0"/>
              <a:t>A good mathematical description single-prism dispersion is given by </a:t>
            </a:r>
            <a:r>
              <a:rPr lang="en-US" dirty="0">
                <a:hlinkClick r:id="rId13" tooltip="Max Born"/>
              </a:rPr>
              <a:t>Born</a:t>
            </a:r>
            <a:r>
              <a:rPr lang="en-US" dirty="0"/>
              <a:t> and </a:t>
            </a:r>
            <a:r>
              <a:rPr lang="en-US" dirty="0" smtClean="0">
                <a:hlinkClick r:id="rId14" tooltip="Emil Wolf"/>
              </a:rPr>
              <a:t>Wolf</a:t>
            </a:r>
            <a:r>
              <a:rPr lang="en-US" dirty="0" smtClean="0"/>
              <a:t> </a:t>
            </a:r>
            <a:r>
              <a:rPr lang="en-US" dirty="0"/>
              <a:t>The case of multiple-prism dispersion is treated by </a:t>
            </a:r>
            <a:r>
              <a:rPr lang="en-US" dirty="0">
                <a:hlinkClick r:id="rId15" tooltip="F. J. Duarte"/>
              </a:rPr>
              <a:t>Duarte</a:t>
            </a:r>
            <a:r>
              <a:rPr lang="en-US" dirty="0" smtClean="0"/>
              <a:t>.</a:t>
            </a:r>
            <a:endParaRPr lang="en-US" dirty="0"/>
          </a:p>
          <a:p>
            <a:pPr marL="0" indent="0">
              <a:buNone/>
            </a:pPr>
            <a:r>
              <a:rPr lang="en-US" dirty="0"/>
              <a:t>Prism dispersion played an important role in understanding the nature of light, through experiments by </a:t>
            </a:r>
            <a:r>
              <a:rPr lang="en-US" dirty="0">
                <a:hlinkClick r:id="rId16" tooltip="Sir Isaac Newton"/>
              </a:rPr>
              <a:t>Sir Isaac Newton</a:t>
            </a:r>
            <a:r>
              <a:rPr lang="en-US" dirty="0"/>
              <a:t> and others</a:t>
            </a:r>
            <a:r>
              <a:rPr lang="en-US" dirty="0" smtClean="0"/>
              <a:t>.</a:t>
            </a:r>
            <a:endParaRPr lang="en-US" dirty="0"/>
          </a:p>
        </p:txBody>
      </p:sp>
    </p:spTree>
    <p:extLst>
      <p:ext uri="{BB962C8B-B14F-4D97-AF65-F5344CB8AC3E}">
        <p14:creationId xmlns:p14="http://schemas.microsoft.com/office/powerpoint/2010/main" val="29358878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Exercises (continued)</a:t>
            </a:r>
          </a:p>
        </p:txBody>
      </p:sp>
      <p:sp>
        <p:nvSpPr>
          <p:cNvPr id="3" name="Content Placeholder 2"/>
          <p:cNvSpPr>
            <a:spLocks noGrp="1"/>
          </p:cNvSpPr>
          <p:nvPr>
            <p:ph idx="1"/>
          </p:nvPr>
        </p:nvSpPr>
        <p:spPr/>
        <p:txBody>
          <a:bodyPr>
            <a:normAutofit fontScale="92500" lnSpcReduction="20000"/>
          </a:bodyPr>
          <a:lstStyle/>
          <a:p>
            <a:r>
              <a:rPr lang="en-US" dirty="0"/>
              <a:t>44. Estimate how many visible light photons a 100-W light bulb emits per second. The efficiency of the bulb is 3%, the rest of the energy goes to heat. </a:t>
            </a:r>
          </a:p>
          <a:p>
            <a:r>
              <a:rPr lang="en-US" dirty="0"/>
              <a:t> </a:t>
            </a:r>
          </a:p>
          <a:p>
            <a:r>
              <a:rPr lang="en-US" dirty="0"/>
              <a:t>45. Photon momentum and force: 10</a:t>
            </a:r>
            <a:r>
              <a:rPr lang="en-US" baseline="30000" dirty="0"/>
              <a:t>19</a:t>
            </a:r>
            <a:r>
              <a:rPr lang="en-US" dirty="0"/>
              <a:t> photons emitted per second from 100-W light bulb are focused on the peace of black paper and absorbed. Calculate the momentum of one photon and estimate the force all these photons can exert on the paper</a:t>
            </a:r>
            <a:r>
              <a:rPr lang="en-US" dirty="0" smtClean="0"/>
              <a:t>.</a:t>
            </a:r>
            <a:endParaRPr lang="en-US" dirty="0"/>
          </a:p>
        </p:txBody>
      </p:sp>
    </p:spTree>
    <p:extLst>
      <p:ext uri="{BB962C8B-B14F-4D97-AF65-F5344CB8AC3E}">
        <p14:creationId xmlns:p14="http://schemas.microsoft.com/office/powerpoint/2010/main" val="41029497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 (continued)</a:t>
            </a:r>
            <a:endParaRPr lang="en-US" dirty="0"/>
          </a:p>
        </p:txBody>
      </p:sp>
      <p:sp>
        <p:nvSpPr>
          <p:cNvPr id="3" name="Content Placeholder 2"/>
          <p:cNvSpPr>
            <a:spLocks noGrp="1"/>
          </p:cNvSpPr>
          <p:nvPr>
            <p:ph idx="1"/>
          </p:nvPr>
        </p:nvSpPr>
        <p:spPr/>
        <p:txBody>
          <a:bodyPr>
            <a:normAutofit fontScale="92500" lnSpcReduction="20000"/>
          </a:bodyPr>
          <a:lstStyle/>
          <a:p>
            <a:r>
              <a:rPr lang="en-US" dirty="0"/>
              <a:t>46. Photosynthesis: Nine photons are needed to transform one molecule of CO</a:t>
            </a:r>
            <a:r>
              <a:rPr lang="en-US" baseline="-25000" dirty="0"/>
              <a:t>2</a:t>
            </a:r>
            <a:r>
              <a:rPr lang="en-US" dirty="0"/>
              <a:t> to the carbohydrate and O</a:t>
            </a:r>
            <a:r>
              <a:rPr lang="en-US" baseline="-25000" dirty="0"/>
              <a:t>2</a:t>
            </a:r>
            <a:r>
              <a:rPr lang="en-US" dirty="0"/>
              <a:t>. The light wavelength is 700 nm. The inverse chemical reaction releases energy of 5 </a:t>
            </a:r>
            <a:r>
              <a:rPr lang="en-US" dirty="0" err="1"/>
              <a:t>eV</a:t>
            </a:r>
            <a:r>
              <a:rPr lang="en-US" dirty="0"/>
              <a:t>/ molecule of CO</a:t>
            </a:r>
            <a:r>
              <a:rPr lang="en-US" baseline="-25000" dirty="0"/>
              <a:t>2</a:t>
            </a:r>
            <a:r>
              <a:rPr lang="en-US" dirty="0"/>
              <a:t>. How efficient is the photosynthesis process? </a:t>
            </a:r>
            <a:endParaRPr lang="en-US" dirty="0" smtClean="0">
              <a:effectLst/>
            </a:endParaRPr>
          </a:p>
          <a:p>
            <a:r>
              <a:rPr lang="en-US" dirty="0"/>
              <a:t> </a:t>
            </a:r>
            <a:endParaRPr lang="en-US" dirty="0" smtClean="0">
              <a:effectLst/>
            </a:endParaRPr>
          </a:p>
          <a:p>
            <a:r>
              <a:rPr lang="en-US" dirty="0"/>
              <a:t>47. X-ray scattering: X-rays of wavelength 0.140 nm are scattered from a very thin slice of carbon. What will be the wavelengths of X-rays scattered at (a) 0 degrees, (b) 90 degrees, (c) 180 degrees</a:t>
            </a:r>
            <a:r>
              <a:rPr lang="en-US" dirty="0" smtClean="0"/>
              <a:t>?</a:t>
            </a:r>
            <a:endParaRPr lang="en-US" dirty="0" smtClean="0">
              <a:effectLst/>
            </a:endParaRPr>
          </a:p>
        </p:txBody>
      </p:sp>
    </p:spTree>
    <p:extLst>
      <p:ext uri="{BB962C8B-B14F-4D97-AF65-F5344CB8AC3E}">
        <p14:creationId xmlns:p14="http://schemas.microsoft.com/office/powerpoint/2010/main" val="207047697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Exercises (continued)</a:t>
            </a:r>
          </a:p>
        </p:txBody>
      </p:sp>
      <p:sp>
        <p:nvSpPr>
          <p:cNvPr id="3" name="Content Placeholder 2"/>
          <p:cNvSpPr>
            <a:spLocks noGrp="1"/>
          </p:cNvSpPr>
          <p:nvPr>
            <p:ph idx="1"/>
          </p:nvPr>
        </p:nvSpPr>
        <p:spPr/>
        <p:txBody>
          <a:bodyPr>
            <a:normAutofit fontScale="77500" lnSpcReduction="20000"/>
          </a:bodyPr>
          <a:lstStyle/>
          <a:p>
            <a:r>
              <a:rPr lang="en-US" dirty="0"/>
              <a:t>48. Pair production: (a) What is the minimum energy of a photon that can produce an electron-positron pair? </a:t>
            </a:r>
          </a:p>
          <a:p>
            <a:r>
              <a:rPr lang="en-US" dirty="0"/>
              <a:t>(b) What is this photon’s wavelength?</a:t>
            </a:r>
          </a:p>
          <a:p>
            <a:r>
              <a:rPr lang="en-US" dirty="0"/>
              <a:t> </a:t>
            </a:r>
          </a:p>
          <a:p>
            <a:r>
              <a:rPr lang="en-US" dirty="0"/>
              <a:t> </a:t>
            </a:r>
          </a:p>
          <a:p>
            <a:r>
              <a:rPr lang="en-US" dirty="0"/>
              <a:t>49. Wavelength of a ball: Calculate the de Broglie wavelength of a 0.2 kg ball moving with a speed of 15 m/s.</a:t>
            </a:r>
          </a:p>
          <a:p>
            <a:r>
              <a:rPr lang="en-US" dirty="0"/>
              <a:t> </a:t>
            </a:r>
          </a:p>
          <a:p>
            <a:r>
              <a:rPr lang="en-US" dirty="0"/>
              <a:t>50. Wavelength of an electron: Determine the wavelength of an electron that has been accelerated through the potential difference of 100 V</a:t>
            </a:r>
            <a:r>
              <a:rPr lang="en-US" dirty="0" smtClean="0"/>
              <a:t>.</a:t>
            </a:r>
            <a:endParaRPr lang="en-US" dirty="0"/>
          </a:p>
        </p:txBody>
      </p:sp>
    </p:spTree>
    <p:extLst>
      <p:ext uri="{BB962C8B-B14F-4D97-AF65-F5344CB8AC3E}">
        <p14:creationId xmlns:p14="http://schemas.microsoft.com/office/powerpoint/2010/main" val="7690692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 (continued)</a:t>
            </a:r>
            <a:endParaRPr lang="en-US" dirty="0"/>
          </a:p>
        </p:txBody>
      </p:sp>
      <p:sp>
        <p:nvSpPr>
          <p:cNvPr id="3" name="Content Placeholder 2"/>
          <p:cNvSpPr>
            <a:spLocks noGrp="1"/>
          </p:cNvSpPr>
          <p:nvPr>
            <p:ph idx="1"/>
          </p:nvPr>
        </p:nvSpPr>
        <p:spPr/>
        <p:txBody>
          <a:bodyPr>
            <a:normAutofit lnSpcReduction="10000"/>
          </a:bodyPr>
          <a:lstStyle/>
          <a:p>
            <a:r>
              <a:rPr lang="en-US" dirty="0"/>
              <a:t>51. As a particle travels faster, does its de Broglie wavelength decrease, increase, or remain the same?</a:t>
            </a:r>
            <a:endParaRPr lang="en-US" dirty="0" smtClean="0">
              <a:effectLst/>
            </a:endParaRPr>
          </a:p>
          <a:p>
            <a:r>
              <a:rPr lang="en-US" dirty="0"/>
              <a:t> </a:t>
            </a:r>
            <a:endParaRPr lang="en-US" dirty="0" smtClean="0">
              <a:effectLst/>
            </a:endParaRPr>
          </a:p>
          <a:p>
            <a:r>
              <a:rPr lang="en-US" dirty="0"/>
              <a:t>52. Wavelength of a </a:t>
            </a:r>
            <a:r>
              <a:rPr lang="en-US" dirty="0" err="1"/>
              <a:t>Balmer</a:t>
            </a:r>
            <a:r>
              <a:rPr lang="en-US" dirty="0"/>
              <a:t> line: Determine the wavelength of light emitted when a hydrogen atom makes a transition from n = 6 to n = 2 energy level according to the Bohr model. </a:t>
            </a:r>
            <a:endParaRPr lang="en-US" dirty="0" smtClean="0">
              <a:effectLst/>
            </a:endParaRPr>
          </a:p>
        </p:txBody>
      </p:sp>
    </p:spTree>
    <p:extLst>
      <p:ext uri="{BB962C8B-B14F-4D97-AF65-F5344CB8AC3E}">
        <p14:creationId xmlns:p14="http://schemas.microsoft.com/office/powerpoint/2010/main" val="26511543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Quantum Mechanics of Atoms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7221011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Quantum mechanics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Quantum mechanics</a:t>
            </a:r>
            <a:r>
              <a:rPr lang="en-US" dirty="0" smtClean="0"/>
              <a:t> (</a:t>
            </a:r>
            <a:r>
              <a:rPr lang="en-US" b="1" dirty="0" smtClean="0"/>
              <a:t>QM</a:t>
            </a:r>
            <a:r>
              <a:rPr lang="en-US" dirty="0" smtClean="0"/>
              <a:t>; also known as </a:t>
            </a:r>
            <a:r>
              <a:rPr lang="en-US" b="1" dirty="0" smtClean="0">
                <a:hlinkClick r:id="rId2" tooltip="Quantum physics"/>
              </a:rPr>
              <a:t>quantum physics</a:t>
            </a:r>
            <a:r>
              <a:rPr lang="en-US" dirty="0" smtClean="0"/>
              <a:t>, or </a:t>
            </a:r>
            <a:r>
              <a:rPr lang="en-US" b="1" dirty="0" smtClean="0"/>
              <a:t>quantum theory</a:t>
            </a:r>
            <a:r>
              <a:rPr lang="en-US" dirty="0" smtClean="0"/>
              <a:t>) is a fundamental branch of </a:t>
            </a:r>
            <a:r>
              <a:rPr lang="en-US" dirty="0" smtClean="0">
                <a:hlinkClick r:id="rId3" tooltip="Physics"/>
              </a:rPr>
              <a:t>physics</a:t>
            </a:r>
            <a:r>
              <a:rPr lang="en-US" dirty="0" smtClean="0"/>
              <a:t> which deals with physical phenomena at </a:t>
            </a:r>
            <a:r>
              <a:rPr lang="en-US" dirty="0" err="1" smtClean="0">
                <a:hlinkClick r:id="rId4" tooltip="Nanoscopic scale"/>
              </a:rPr>
              <a:t>nanoscopic</a:t>
            </a:r>
            <a:r>
              <a:rPr lang="en-US" dirty="0" smtClean="0">
                <a:hlinkClick r:id="rId4" tooltip="Nanoscopic scale"/>
              </a:rPr>
              <a:t> scales</a:t>
            </a:r>
            <a:r>
              <a:rPr lang="en-US" dirty="0" smtClean="0"/>
              <a:t> where the </a:t>
            </a:r>
            <a:r>
              <a:rPr lang="en-US" dirty="0" smtClean="0">
                <a:hlinkClick r:id="rId5" tooltip="Action (physics)"/>
              </a:rPr>
              <a:t>action</a:t>
            </a:r>
            <a:r>
              <a:rPr lang="en-US" dirty="0" smtClean="0"/>
              <a:t> is on the order of the </a:t>
            </a:r>
            <a:r>
              <a:rPr lang="en-US" dirty="0" smtClean="0">
                <a:hlinkClick r:id="rId6" tooltip="Planck constant"/>
              </a:rPr>
              <a:t>Planck constant</a:t>
            </a:r>
            <a:r>
              <a:rPr lang="en-US" dirty="0" smtClean="0"/>
              <a:t>. It departs from </a:t>
            </a:r>
            <a:r>
              <a:rPr lang="en-US" dirty="0" smtClean="0">
                <a:hlinkClick r:id="rId7" tooltip="Classical mechanics"/>
              </a:rPr>
              <a:t>classical mechanics</a:t>
            </a:r>
            <a:r>
              <a:rPr lang="en-US" dirty="0" smtClean="0"/>
              <a:t> primarily at the </a:t>
            </a:r>
            <a:r>
              <a:rPr lang="en-US" i="1" dirty="0" smtClean="0">
                <a:hlinkClick r:id="rId8" tooltip="Quantum realm"/>
              </a:rPr>
              <a:t>quantum realm</a:t>
            </a:r>
            <a:r>
              <a:rPr lang="en-US" dirty="0" smtClean="0"/>
              <a:t> of </a:t>
            </a:r>
            <a:r>
              <a:rPr lang="en-US" dirty="0" smtClean="0">
                <a:hlinkClick r:id="rId9" tooltip="Atomic spacing"/>
              </a:rPr>
              <a:t>atomic</a:t>
            </a:r>
            <a:r>
              <a:rPr lang="en-US" dirty="0" smtClean="0"/>
              <a:t> and </a:t>
            </a:r>
            <a:r>
              <a:rPr lang="en-US" dirty="0" smtClean="0">
                <a:hlinkClick r:id="rId10" tooltip="Subatomic scale"/>
              </a:rPr>
              <a:t>subatomic</a:t>
            </a:r>
            <a:r>
              <a:rPr lang="en-US" dirty="0" smtClean="0"/>
              <a:t> length scales. Quantum mechanics provides a mathematical description of much of the dual </a:t>
            </a:r>
            <a:r>
              <a:rPr lang="en-US" i="1" dirty="0" smtClean="0"/>
              <a:t>particle-like</a:t>
            </a:r>
            <a:r>
              <a:rPr lang="en-US" dirty="0" smtClean="0"/>
              <a:t> and </a:t>
            </a:r>
            <a:r>
              <a:rPr lang="en-US" i="1" dirty="0" smtClean="0"/>
              <a:t>wave-like</a:t>
            </a:r>
            <a:r>
              <a:rPr lang="en-US" dirty="0" smtClean="0"/>
              <a:t> behavior and interactions of </a:t>
            </a:r>
            <a:r>
              <a:rPr lang="en-US" dirty="0" smtClean="0">
                <a:hlinkClick r:id="rId11" tooltip="Energy"/>
              </a:rPr>
              <a:t>energy</a:t>
            </a:r>
            <a:r>
              <a:rPr lang="en-US" dirty="0" smtClean="0"/>
              <a:t> and </a:t>
            </a:r>
            <a:r>
              <a:rPr lang="en-US" dirty="0" smtClean="0">
                <a:hlinkClick r:id="rId12" tooltip="Matter"/>
              </a:rPr>
              <a:t>matter</a:t>
            </a:r>
            <a:r>
              <a:rPr lang="en-US" dirty="0" smtClean="0"/>
              <a:t>. Quantum mechanics provides a substantially useful framework for many features of the modern </a:t>
            </a:r>
            <a:r>
              <a:rPr lang="en-US" dirty="0" smtClean="0">
                <a:hlinkClick r:id="rId13" tooltip="Periodic table"/>
              </a:rPr>
              <a:t>periodic table of elements</a:t>
            </a:r>
            <a:r>
              <a:rPr lang="en-US" dirty="0" smtClean="0"/>
              <a:t> including the behavior of </a:t>
            </a:r>
            <a:r>
              <a:rPr lang="en-US" dirty="0" smtClean="0">
                <a:hlinkClick r:id="rId14" tooltip="Atoms"/>
              </a:rPr>
              <a:t>atoms</a:t>
            </a:r>
            <a:r>
              <a:rPr lang="en-US" dirty="0" smtClean="0"/>
              <a:t> during </a:t>
            </a:r>
            <a:r>
              <a:rPr lang="en-US" dirty="0" smtClean="0">
                <a:hlinkClick r:id="rId15" tooltip="Chemical bond"/>
              </a:rPr>
              <a:t>chemical bonding</a:t>
            </a:r>
            <a:r>
              <a:rPr lang="en-US" dirty="0" smtClean="0"/>
              <a:t> and has played a significant role in the development of many modern technologies.</a:t>
            </a:r>
            <a:endParaRPr lang="en-US" dirty="0"/>
          </a:p>
        </p:txBody>
      </p:sp>
    </p:spTree>
    <p:extLst>
      <p:ext uri="{BB962C8B-B14F-4D97-AF65-F5344CB8AC3E}">
        <p14:creationId xmlns:p14="http://schemas.microsoft.com/office/powerpoint/2010/main" val="25656580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Uncertainty principle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In </a:t>
            </a:r>
            <a:r>
              <a:rPr lang="en-US" dirty="0" smtClean="0">
                <a:hlinkClick r:id="rId2" tooltip="Quantum mechanics"/>
              </a:rPr>
              <a:t>quantum mechanics</a:t>
            </a:r>
            <a:r>
              <a:rPr lang="en-US" dirty="0" smtClean="0"/>
              <a:t>, the </a:t>
            </a:r>
            <a:r>
              <a:rPr lang="en-US" b="1" dirty="0" smtClean="0"/>
              <a:t>uncertainty principle</a:t>
            </a:r>
            <a:r>
              <a:rPr lang="en-US" dirty="0" smtClean="0"/>
              <a:t> is any of a variety of mathematical inequalities asserting a fundamental limit to the precision with which certain pairs of physical properties of a particle known as </a:t>
            </a:r>
            <a:r>
              <a:rPr lang="en-US" dirty="0" smtClean="0">
                <a:hlinkClick r:id="rId3" tooltip="Complementarity (physics)"/>
              </a:rPr>
              <a:t>complementary</a:t>
            </a:r>
            <a:r>
              <a:rPr lang="en-US" dirty="0" smtClean="0"/>
              <a:t> variables, such as </a:t>
            </a:r>
            <a:r>
              <a:rPr lang="en-US" dirty="0" smtClean="0">
                <a:hlinkClick r:id="rId4" tooltip="Position (vector)"/>
              </a:rPr>
              <a:t>position</a:t>
            </a:r>
            <a:r>
              <a:rPr lang="en-US" dirty="0" smtClean="0"/>
              <a:t> </a:t>
            </a:r>
            <a:r>
              <a:rPr lang="en-US" i="1" dirty="0" smtClean="0"/>
              <a:t>x</a:t>
            </a:r>
            <a:r>
              <a:rPr lang="en-US" dirty="0" smtClean="0"/>
              <a:t> and </a:t>
            </a:r>
            <a:r>
              <a:rPr lang="en-US" dirty="0" smtClean="0">
                <a:hlinkClick r:id="rId5" tooltip="Momentum"/>
              </a:rPr>
              <a:t>momentum</a:t>
            </a:r>
            <a:r>
              <a:rPr lang="en-US" dirty="0" smtClean="0"/>
              <a:t> </a:t>
            </a:r>
            <a:r>
              <a:rPr lang="en-US" i="1" dirty="0" smtClean="0"/>
              <a:t>p</a:t>
            </a:r>
            <a:r>
              <a:rPr lang="en-US" dirty="0" smtClean="0"/>
              <a:t>, can be known simultaneously. For instance, in 1927, </a:t>
            </a:r>
            <a:r>
              <a:rPr lang="en-US" dirty="0" smtClean="0">
                <a:hlinkClick r:id="rId6" tooltip="Werner Heisenberg"/>
              </a:rPr>
              <a:t>Werner Heisenberg</a:t>
            </a:r>
            <a:r>
              <a:rPr lang="en-US" dirty="0" smtClean="0"/>
              <a:t> stated that the more precisely the position of some particle is determined, the less precisely its momentum can be known, and vice versa.</a:t>
            </a:r>
            <a:endParaRPr lang="en-US" dirty="0"/>
          </a:p>
        </p:txBody>
      </p:sp>
    </p:spTree>
    <p:extLst>
      <p:ext uri="{BB962C8B-B14F-4D97-AF65-F5344CB8AC3E}">
        <p14:creationId xmlns:p14="http://schemas.microsoft.com/office/powerpoint/2010/main" val="107659334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Coordinate-Momentum Uncertainty </a:t>
            </a:r>
            <a:r>
              <a:rPr lang="en-US" sz="3200" dirty="0"/>
              <a:t>Principle</a:t>
            </a:r>
          </a:p>
        </p:txBody>
      </p:sp>
      <p:sp>
        <p:nvSpPr>
          <p:cNvPr id="3" name="Content Placeholder 2"/>
          <p:cNvSpPr>
            <a:spLocks noGrp="1"/>
          </p:cNvSpPr>
          <p:nvPr>
            <p:ph idx="1"/>
          </p:nvPr>
        </p:nvSpPr>
        <p:spPr/>
        <p:txBody>
          <a:bodyPr>
            <a:normAutofit/>
          </a:bodyPr>
          <a:lstStyle/>
          <a:p>
            <a:pPr marL="0" indent="0">
              <a:buNone/>
            </a:pPr>
            <a:r>
              <a:rPr lang="en-US" sz="9600" dirty="0" err="1" smtClean="0"/>
              <a:t>xp</a:t>
            </a:r>
            <a:r>
              <a:rPr lang="en-US" sz="9600" dirty="0" smtClean="0"/>
              <a:t> &gt; </a:t>
            </a:r>
            <a:r>
              <a:rPr lang="en-US" sz="9600" dirty="0"/>
              <a:t>h/(2</a:t>
            </a:r>
            <a:r>
              <a:rPr lang="el-GR" sz="9600" dirty="0"/>
              <a:t>π</a:t>
            </a:r>
            <a:r>
              <a:rPr lang="en-US" sz="9600" dirty="0"/>
              <a:t>)</a:t>
            </a:r>
          </a:p>
        </p:txBody>
      </p:sp>
    </p:spTree>
    <p:extLst>
      <p:ext uri="{BB962C8B-B14F-4D97-AF65-F5344CB8AC3E}">
        <p14:creationId xmlns:p14="http://schemas.microsoft.com/office/powerpoint/2010/main" val="202662501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Time-Energy Uncertainty Principle</a:t>
            </a:r>
            <a:endParaRPr lang="en-US" dirty="0"/>
          </a:p>
        </p:txBody>
      </p:sp>
      <p:sp>
        <p:nvSpPr>
          <p:cNvPr id="3" name="Content Placeholder 2"/>
          <p:cNvSpPr>
            <a:spLocks noGrp="1"/>
          </p:cNvSpPr>
          <p:nvPr>
            <p:ph idx="1"/>
          </p:nvPr>
        </p:nvSpPr>
        <p:spPr/>
        <p:txBody>
          <a:bodyPr>
            <a:normAutofit/>
          </a:bodyPr>
          <a:lstStyle/>
          <a:p>
            <a:pPr marL="0" indent="0">
              <a:buNone/>
            </a:pPr>
            <a:r>
              <a:rPr lang="en-US" sz="10000" dirty="0" smtClean="0"/>
              <a:t>Et &gt; h/(2</a:t>
            </a:r>
            <a:r>
              <a:rPr lang="el-GR" sz="10000" dirty="0" smtClean="0"/>
              <a:t>π</a:t>
            </a:r>
            <a:r>
              <a:rPr lang="en-US" sz="10000" dirty="0" smtClean="0"/>
              <a:t>)</a:t>
            </a:r>
            <a:endParaRPr lang="en-US" sz="10000" dirty="0"/>
          </a:p>
        </p:txBody>
      </p:sp>
    </p:spTree>
    <p:extLst>
      <p:ext uri="{BB962C8B-B14F-4D97-AF65-F5344CB8AC3E}">
        <p14:creationId xmlns:p14="http://schemas.microsoft.com/office/powerpoint/2010/main" val="173537555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Vacuum energy may be infinite</a:t>
            </a:r>
            <a:endParaRPr lang="en-US" sz="4000" dirty="0"/>
          </a:p>
        </p:txBody>
      </p:sp>
    </p:spTree>
    <p:extLst>
      <p:ext uri="{BB962C8B-B14F-4D97-AF65-F5344CB8AC3E}">
        <p14:creationId xmlns:p14="http://schemas.microsoft.com/office/powerpoint/2010/main" val="2088784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Optical instruments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Cameras</a:t>
            </a:r>
          </a:p>
          <a:p>
            <a:r>
              <a:rPr lang="en-US" dirty="0"/>
              <a:t>f</a:t>
            </a:r>
            <a:r>
              <a:rPr lang="en-US" dirty="0" smtClean="0"/>
              <a:t>-stop = f/D</a:t>
            </a:r>
            <a:endParaRPr lang="en-US" dirty="0"/>
          </a:p>
          <a:p>
            <a:r>
              <a:rPr lang="en-US" dirty="0"/>
              <a:t>Telescopes</a:t>
            </a:r>
          </a:p>
          <a:p>
            <a:r>
              <a:rPr lang="en-US" dirty="0"/>
              <a:t>Microscopes</a:t>
            </a:r>
          </a:p>
          <a:p>
            <a:r>
              <a:rPr lang="en-US" dirty="0" smtClean="0"/>
              <a:t>Lenses</a:t>
            </a:r>
          </a:p>
          <a:p>
            <a:r>
              <a:rPr lang="en-US" dirty="0" smtClean="0"/>
              <a:t>Normal lens</a:t>
            </a:r>
          </a:p>
          <a:p>
            <a:r>
              <a:rPr lang="en-US" dirty="0" smtClean="0"/>
              <a:t>Telephoto lenses</a:t>
            </a:r>
          </a:p>
          <a:p>
            <a:r>
              <a:rPr lang="en-US" dirty="0" smtClean="0"/>
              <a:t>Wide-angle lens</a:t>
            </a:r>
          </a:p>
          <a:p>
            <a:r>
              <a:rPr lang="en-US" dirty="0" smtClean="0"/>
              <a:t>Zoom lens</a:t>
            </a:r>
          </a:p>
          <a:p>
            <a:r>
              <a:rPr lang="en-US" dirty="0" smtClean="0"/>
              <a:t>Single-lens reflex</a:t>
            </a:r>
          </a:p>
          <a:p>
            <a:r>
              <a:rPr lang="en-US" dirty="0" smtClean="0"/>
              <a:t>Circles of confusion</a:t>
            </a:r>
          </a:p>
          <a:p>
            <a:r>
              <a:rPr lang="en-US" dirty="0" smtClean="0"/>
              <a:t>Depth of field</a:t>
            </a:r>
          </a:p>
          <a:p>
            <a:r>
              <a:rPr lang="en-US" dirty="0" smtClean="0"/>
              <a:t>Picture sharpness</a:t>
            </a:r>
          </a:p>
        </p:txBody>
      </p:sp>
    </p:spTree>
    <p:extLst>
      <p:ext uri="{BB962C8B-B14F-4D97-AF65-F5344CB8AC3E}">
        <p14:creationId xmlns:p14="http://schemas.microsoft.com/office/powerpoint/2010/main" val="5757363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Quantum number</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t>Quantum numbers</a:t>
            </a:r>
            <a:r>
              <a:rPr lang="en-US" dirty="0" smtClean="0"/>
              <a:t> describe values of conserved quantities in the dynamics of a </a:t>
            </a:r>
            <a:r>
              <a:rPr lang="en-US" dirty="0" smtClean="0">
                <a:hlinkClick r:id="rId2" tooltip="Quantum system"/>
              </a:rPr>
              <a:t>quantum system</a:t>
            </a:r>
            <a:r>
              <a:rPr lang="en-US" dirty="0" smtClean="0"/>
              <a:t>. In the case of quantum numbers of electrons, they can be defined as "The sets of numerical values which give acceptable solutions to the </a:t>
            </a:r>
            <a:r>
              <a:rPr lang="en-US" dirty="0" smtClean="0">
                <a:hlinkClick r:id="rId3" tooltip="Schrödinger equation"/>
              </a:rPr>
              <a:t>Schrödinger wave equation</a:t>
            </a:r>
            <a:r>
              <a:rPr lang="en-US" dirty="0" smtClean="0"/>
              <a:t> for the </a:t>
            </a:r>
            <a:r>
              <a:rPr lang="en-US" dirty="0" smtClean="0">
                <a:hlinkClick r:id="rId4" tooltip="Hydrogen"/>
              </a:rPr>
              <a:t>Hydrogen</a:t>
            </a:r>
            <a:r>
              <a:rPr lang="en-US" dirty="0" smtClean="0"/>
              <a:t> </a:t>
            </a:r>
            <a:r>
              <a:rPr lang="en-US" dirty="0" smtClean="0">
                <a:hlinkClick r:id="rId5" tooltip="Atom"/>
              </a:rPr>
              <a:t>atom</a:t>
            </a:r>
            <a:r>
              <a:rPr lang="en-US" dirty="0" smtClean="0"/>
              <a:t>". Perhaps the most important aspect of </a:t>
            </a:r>
            <a:r>
              <a:rPr lang="en-US" dirty="0" smtClean="0">
                <a:hlinkClick r:id="rId6" tooltip="Quantum mechanics"/>
              </a:rPr>
              <a:t>quantum mechanics</a:t>
            </a:r>
            <a:r>
              <a:rPr lang="en-US" dirty="0" smtClean="0"/>
              <a:t> is the </a:t>
            </a:r>
            <a:r>
              <a:rPr lang="en-US" dirty="0" smtClean="0">
                <a:hlinkClick r:id="rId7" tooltip="Quantization (physics)"/>
              </a:rPr>
              <a:t>quantization</a:t>
            </a:r>
            <a:r>
              <a:rPr lang="en-US" dirty="0" smtClean="0"/>
              <a:t> of observable quantities, since quantum numbers are </a:t>
            </a:r>
            <a:r>
              <a:rPr lang="en-US" dirty="0" smtClean="0">
                <a:hlinkClick r:id="rId8" tooltip="Discrete mathematics"/>
              </a:rPr>
              <a:t>discrete sets of integers</a:t>
            </a:r>
            <a:r>
              <a:rPr lang="en-US" dirty="0" smtClean="0"/>
              <a:t> or half-integers, although they could approach </a:t>
            </a:r>
            <a:r>
              <a:rPr lang="en-US" dirty="0" smtClean="0">
                <a:hlinkClick r:id="rId9" tooltip="Infinity"/>
              </a:rPr>
              <a:t>infinity</a:t>
            </a:r>
            <a:r>
              <a:rPr lang="en-US" dirty="0" smtClean="0"/>
              <a:t> in some cases. This is distinguished from </a:t>
            </a:r>
            <a:r>
              <a:rPr lang="en-US" dirty="0" smtClean="0">
                <a:hlinkClick r:id="rId10" tooltip="Classical mechanics"/>
              </a:rPr>
              <a:t>classical mechanics</a:t>
            </a:r>
            <a:r>
              <a:rPr lang="en-US" dirty="0" smtClean="0"/>
              <a:t> where the values can range continuously. Quantum numbers often describe specifically the </a:t>
            </a:r>
            <a:r>
              <a:rPr lang="en-US" dirty="0" smtClean="0">
                <a:hlinkClick r:id="rId11" tooltip="Energy level"/>
              </a:rPr>
              <a:t>energy levels</a:t>
            </a:r>
            <a:r>
              <a:rPr lang="en-US" dirty="0" smtClean="0"/>
              <a:t> of </a:t>
            </a:r>
            <a:r>
              <a:rPr lang="en-US" dirty="0" smtClean="0">
                <a:hlinkClick r:id="rId12" tooltip="Electron"/>
              </a:rPr>
              <a:t>electrons</a:t>
            </a:r>
            <a:r>
              <a:rPr lang="en-US" dirty="0" smtClean="0"/>
              <a:t> in </a:t>
            </a:r>
            <a:r>
              <a:rPr lang="en-US" dirty="0" smtClean="0">
                <a:hlinkClick r:id="rId5" tooltip="Atom"/>
              </a:rPr>
              <a:t>atoms</a:t>
            </a:r>
            <a:r>
              <a:rPr lang="en-US" dirty="0" smtClean="0"/>
              <a:t>, but other possibilities include </a:t>
            </a:r>
            <a:r>
              <a:rPr lang="en-US" dirty="0" smtClean="0">
                <a:hlinkClick r:id="rId13" tooltip="Angular momentum"/>
              </a:rPr>
              <a:t>angular momentum</a:t>
            </a:r>
            <a:r>
              <a:rPr lang="en-US" dirty="0" smtClean="0"/>
              <a:t>, </a:t>
            </a:r>
            <a:r>
              <a:rPr lang="en-US" dirty="0" smtClean="0">
                <a:hlinkClick r:id="rId14" tooltip="Spin (physics)"/>
              </a:rPr>
              <a:t>spin</a:t>
            </a:r>
            <a:r>
              <a:rPr lang="en-US" dirty="0" smtClean="0"/>
              <a:t>, etc. Any quantum system can have one or more quantum numbers; it is thus difficult to list all possible quantum numbers.</a:t>
            </a:r>
            <a:endParaRPr lang="en-US" dirty="0"/>
          </a:p>
        </p:txBody>
      </p:sp>
    </p:spTree>
    <p:extLst>
      <p:ext uri="{BB962C8B-B14F-4D97-AF65-F5344CB8AC3E}">
        <p14:creationId xmlns:p14="http://schemas.microsoft.com/office/powerpoint/2010/main" val="323708466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Principal quantum number</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smtClean="0"/>
              <a:t>The </a:t>
            </a:r>
            <a:r>
              <a:rPr lang="en-US" b="1" dirty="0" smtClean="0"/>
              <a:t>principal quantum number</a:t>
            </a:r>
            <a:r>
              <a:rPr lang="en-US" dirty="0" smtClean="0"/>
              <a:t>, symbolized as </a:t>
            </a:r>
            <a:r>
              <a:rPr lang="en-US" b="1" i="1" dirty="0" smtClean="0"/>
              <a:t>n</a:t>
            </a:r>
            <a:r>
              <a:rPr lang="en-US" dirty="0" smtClean="0"/>
              <a:t>, is the first of a set of </a:t>
            </a:r>
            <a:r>
              <a:rPr lang="en-US" dirty="0" smtClean="0">
                <a:hlinkClick r:id="rId2" tooltip="Quantum number"/>
              </a:rPr>
              <a:t>quantum numbers</a:t>
            </a:r>
            <a:r>
              <a:rPr lang="en-US" dirty="0" smtClean="0"/>
              <a:t> (which includes: the principal quantum number, the </a:t>
            </a:r>
            <a:r>
              <a:rPr lang="en-US" dirty="0" smtClean="0">
                <a:hlinkClick r:id="rId3" tooltip="Azimuthal quantum number"/>
              </a:rPr>
              <a:t>azimuthal quantum number</a:t>
            </a:r>
            <a:r>
              <a:rPr lang="en-US" dirty="0" smtClean="0"/>
              <a:t>, the </a:t>
            </a:r>
            <a:r>
              <a:rPr lang="en-US" dirty="0" smtClean="0">
                <a:hlinkClick r:id="rId4" tooltip="Magnetic quantum number"/>
              </a:rPr>
              <a:t>magnetic quantum number</a:t>
            </a:r>
            <a:r>
              <a:rPr lang="en-US" dirty="0" smtClean="0"/>
              <a:t>, and the </a:t>
            </a:r>
            <a:r>
              <a:rPr lang="en-US" dirty="0" smtClean="0">
                <a:hlinkClick r:id="rId5" tooltip="Spin quantum number"/>
              </a:rPr>
              <a:t>spin quantum number</a:t>
            </a:r>
            <a:r>
              <a:rPr lang="en-US" dirty="0" smtClean="0"/>
              <a:t>) of an </a:t>
            </a:r>
            <a:r>
              <a:rPr lang="en-US" dirty="0" smtClean="0">
                <a:hlinkClick r:id="rId6" tooltip="Atomic orbital"/>
              </a:rPr>
              <a:t>atomic orbital</a:t>
            </a:r>
            <a:r>
              <a:rPr lang="en-US" dirty="0" smtClean="0"/>
              <a:t>. The principal quantum number can only have positive </a:t>
            </a:r>
            <a:r>
              <a:rPr lang="en-US" dirty="0" smtClean="0">
                <a:hlinkClick r:id="rId7" tooltip="Integer"/>
              </a:rPr>
              <a:t>integer</a:t>
            </a:r>
            <a:r>
              <a:rPr lang="en-US" dirty="0" smtClean="0"/>
              <a:t> values. As </a:t>
            </a:r>
            <a:r>
              <a:rPr lang="en-US" i="1" dirty="0" smtClean="0"/>
              <a:t>n</a:t>
            </a:r>
            <a:r>
              <a:rPr lang="en-US" dirty="0" smtClean="0"/>
              <a:t> increases, the orbital becomes larger and the electron spends more time farther from the nucleus. As </a:t>
            </a:r>
            <a:r>
              <a:rPr lang="en-US" i="1" dirty="0" smtClean="0"/>
              <a:t>n</a:t>
            </a:r>
            <a:r>
              <a:rPr lang="en-US" dirty="0" smtClean="0"/>
              <a:t> increases, the electron is also at a higher potential energy and is therefore less tightly bound to the nucleus. This is the only quantum number introduced by the Bohr model.</a:t>
            </a:r>
          </a:p>
          <a:p>
            <a:pPr marL="0" indent="0">
              <a:buNone/>
            </a:pPr>
            <a:r>
              <a:rPr lang="en-US" dirty="0" smtClean="0"/>
              <a:t>For an analogy, one could imagine a multistoried building with an elevator structure. The building has an integer number of floors, and a (well-functioning) elevator which can only stop at a particular floor. Furthermore the elevator can only travel an integer number of levels. As with the principal quantum number, higher numbers are associated with higher potential energy.</a:t>
            </a:r>
          </a:p>
          <a:p>
            <a:pPr marL="0" indent="0">
              <a:buNone/>
            </a:pPr>
            <a:r>
              <a:rPr lang="en-US" dirty="0" smtClean="0"/>
              <a:t>Beyond this point the analogy breaks down; in the case of elevators the potential energy is gravitational but with the quantum number it is electromagnetic. The gains and losses in energy are approximate with the elevator, but precise with quantum state. The elevator ride from floor to floor is continuous whereas quantum transitions are </a:t>
            </a:r>
            <a:r>
              <a:rPr lang="en-US" dirty="0" smtClean="0">
                <a:hlinkClick r:id="rId8" tooltip="Atomic electron transition"/>
              </a:rPr>
              <a:t>discontinuous</a:t>
            </a:r>
            <a:r>
              <a:rPr lang="en-US" dirty="0" smtClean="0"/>
              <a:t>. Finally the constraints of elevator design are imposed by the requirements of architecture, but quantum behavior reflects fundamental laws of physics.</a:t>
            </a:r>
          </a:p>
        </p:txBody>
      </p:sp>
    </p:spTree>
    <p:extLst>
      <p:ext uri="{BB962C8B-B14F-4D97-AF65-F5344CB8AC3E}">
        <p14:creationId xmlns:p14="http://schemas.microsoft.com/office/powerpoint/2010/main" val="199640008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(Orbital) </a:t>
            </a:r>
            <a:r>
              <a:rPr lang="en-US" b="1" dirty="0" smtClean="0"/>
              <a:t>Azimuthal quantum number</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The </a:t>
            </a:r>
            <a:r>
              <a:rPr lang="en-US" b="1" dirty="0" smtClean="0"/>
              <a:t>azimuthal quantum number</a:t>
            </a:r>
            <a:r>
              <a:rPr lang="en-US" dirty="0" smtClean="0"/>
              <a:t> is a </a:t>
            </a:r>
            <a:r>
              <a:rPr lang="en-US" dirty="0" smtClean="0">
                <a:hlinkClick r:id="rId2" tooltip="Quantum number"/>
              </a:rPr>
              <a:t>quantum number</a:t>
            </a:r>
            <a:r>
              <a:rPr lang="en-US" dirty="0" smtClean="0"/>
              <a:t> for an </a:t>
            </a:r>
            <a:r>
              <a:rPr lang="en-US" dirty="0" smtClean="0">
                <a:hlinkClick r:id="rId3" tooltip="Atomic orbital"/>
              </a:rPr>
              <a:t>atomic orbital</a:t>
            </a:r>
            <a:r>
              <a:rPr lang="en-US" dirty="0" smtClean="0"/>
              <a:t> that determines its </a:t>
            </a:r>
            <a:r>
              <a:rPr lang="en-US" dirty="0" smtClean="0">
                <a:hlinkClick r:id="rId4" tooltip="Angular momentum operator"/>
              </a:rPr>
              <a:t>orbital angular momentum</a:t>
            </a:r>
            <a:r>
              <a:rPr lang="en-US" dirty="0" smtClean="0"/>
              <a:t> and describes the shape of the orbital. The azimuthal quantum number is the second of a set of quantum numbers which describe the unique </a:t>
            </a:r>
            <a:r>
              <a:rPr lang="en-US" dirty="0" smtClean="0">
                <a:hlinkClick r:id="rId5" tooltip="Quantum state"/>
              </a:rPr>
              <a:t>quantum state</a:t>
            </a:r>
            <a:r>
              <a:rPr lang="en-US" dirty="0" smtClean="0"/>
              <a:t> of an electron (the others being the </a:t>
            </a:r>
            <a:r>
              <a:rPr lang="en-US" dirty="0" smtClean="0">
                <a:hlinkClick r:id="rId6" tooltip="Principal quantum number"/>
              </a:rPr>
              <a:t>principal quantum number</a:t>
            </a:r>
            <a:r>
              <a:rPr lang="en-US" dirty="0" smtClean="0"/>
              <a:t>, following </a:t>
            </a:r>
            <a:r>
              <a:rPr lang="en-US" dirty="0" smtClean="0">
                <a:hlinkClick r:id="rId7" tooltip="Spectroscopic notation"/>
              </a:rPr>
              <a:t>spectroscopic notation</a:t>
            </a:r>
            <a:r>
              <a:rPr lang="en-US" dirty="0" smtClean="0"/>
              <a:t>, the </a:t>
            </a:r>
            <a:r>
              <a:rPr lang="en-US" dirty="0" smtClean="0">
                <a:hlinkClick r:id="rId8" tooltip="Magnetic quantum number"/>
              </a:rPr>
              <a:t>magnetic quantum number</a:t>
            </a:r>
            <a:r>
              <a:rPr lang="en-US" dirty="0" smtClean="0"/>
              <a:t>, and the </a:t>
            </a:r>
            <a:r>
              <a:rPr lang="en-US" dirty="0" smtClean="0">
                <a:hlinkClick r:id="rId9" tooltip="Spin quantum number"/>
              </a:rPr>
              <a:t>spin quantum number</a:t>
            </a:r>
            <a:r>
              <a:rPr lang="en-US" dirty="0" smtClean="0"/>
              <a:t>). It is also known as the </a:t>
            </a:r>
            <a:r>
              <a:rPr lang="en-US" b="1" dirty="0" smtClean="0"/>
              <a:t>orbital angular momentum</a:t>
            </a:r>
            <a:r>
              <a:rPr lang="en-US" dirty="0" smtClean="0"/>
              <a:t> quantum number, </a:t>
            </a:r>
            <a:r>
              <a:rPr lang="en-US" b="1" dirty="0" smtClean="0"/>
              <a:t>orbital quantum number</a:t>
            </a:r>
            <a:r>
              <a:rPr lang="en-US" dirty="0" smtClean="0"/>
              <a:t> or </a:t>
            </a:r>
            <a:r>
              <a:rPr lang="en-US" b="1" dirty="0" smtClean="0"/>
              <a:t>second quantum number</a:t>
            </a:r>
            <a:endParaRPr lang="en-US" dirty="0"/>
          </a:p>
        </p:txBody>
      </p:sp>
    </p:spTree>
    <p:extLst>
      <p:ext uri="{BB962C8B-B14F-4D97-AF65-F5344CB8AC3E}">
        <p14:creationId xmlns:p14="http://schemas.microsoft.com/office/powerpoint/2010/main" val="273412932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Magnetic quantum number</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In </a:t>
            </a:r>
            <a:r>
              <a:rPr lang="en-US" dirty="0" smtClean="0">
                <a:hlinkClick r:id="rId2" tooltip="Atomic physics"/>
              </a:rPr>
              <a:t>atomic physics</a:t>
            </a:r>
            <a:r>
              <a:rPr lang="en-US" dirty="0" smtClean="0"/>
              <a:t>, the </a:t>
            </a:r>
            <a:r>
              <a:rPr lang="en-US" b="1" dirty="0" smtClean="0"/>
              <a:t>magnetic quantum number</a:t>
            </a:r>
            <a:r>
              <a:rPr lang="en-US" dirty="0" smtClean="0"/>
              <a:t> is the third of a set of </a:t>
            </a:r>
            <a:r>
              <a:rPr lang="en-US" dirty="0" smtClean="0">
                <a:hlinkClick r:id="rId3" tooltip="Quantum number"/>
              </a:rPr>
              <a:t>quantum numbers</a:t>
            </a:r>
            <a:r>
              <a:rPr lang="en-US" dirty="0" smtClean="0"/>
              <a:t> (the </a:t>
            </a:r>
            <a:r>
              <a:rPr lang="en-US" dirty="0" smtClean="0">
                <a:hlinkClick r:id="rId4" tooltip="Principal quantum number"/>
              </a:rPr>
              <a:t>principal quantum number</a:t>
            </a:r>
            <a:r>
              <a:rPr lang="en-US" dirty="0" smtClean="0"/>
              <a:t>, the </a:t>
            </a:r>
            <a:r>
              <a:rPr lang="en-US" dirty="0" smtClean="0">
                <a:hlinkClick r:id="rId5" tooltip="Azimuthal quantum number"/>
              </a:rPr>
              <a:t>azimuthal quantum number</a:t>
            </a:r>
            <a:r>
              <a:rPr lang="en-US" dirty="0" smtClean="0"/>
              <a:t>, the magnetic quantum number, and the </a:t>
            </a:r>
            <a:r>
              <a:rPr lang="en-US" dirty="0" smtClean="0">
                <a:hlinkClick r:id="rId6" tooltip="Spin quantum number"/>
              </a:rPr>
              <a:t>spin quantum number</a:t>
            </a:r>
            <a:r>
              <a:rPr lang="en-US" dirty="0" smtClean="0"/>
              <a:t>) which describe the unique </a:t>
            </a:r>
            <a:r>
              <a:rPr lang="en-US" dirty="0" smtClean="0">
                <a:hlinkClick r:id="rId7" tooltip="Quantum state"/>
              </a:rPr>
              <a:t>quantum state</a:t>
            </a:r>
            <a:r>
              <a:rPr lang="en-US" dirty="0" smtClean="0"/>
              <a:t> of an electron and is designated by the letter </a:t>
            </a:r>
            <a:r>
              <a:rPr lang="en-US" i="1" dirty="0" smtClean="0"/>
              <a:t>m</a:t>
            </a:r>
            <a:r>
              <a:rPr lang="en-US" dirty="0" smtClean="0"/>
              <a:t>. The magnetic quantum number denotes the energy levels available within a subshell.</a:t>
            </a:r>
            <a:endParaRPr lang="en-US" dirty="0"/>
          </a:p>
        </p:txBody>
      </p:sp>
    </p:spTree>
    <p:extLst>
      <p:ext uri="{BB962C8B-B14F-4D97-AF65-F5344CB8AC3E}">
        <p14:creationId xmlns:p14="http://schemas.microsoft.com/office/powerpoint/2010/main" val="185017068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Spin quantum number</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In </a:t>
            </a:r>
            <a:r>
              <a:rPr lang="en-US" dirty="0" smtClean="0">
                <a:hlinkClick r:id="rId2" tooltip="Atomic physics"/>
              </a:rPr>
              <a:t>atomic physics</a:t>
            </a:r>
            <a:r>
              <a:rPr lang="en-US" dirty="0" smtClean="0"/>
              <a:t>, the </a:t>
            </a:r>
            <a:r>
              <a:rPr lang="en-US" b="1" dirty="0" smtClean="0"/>
              <a:t>spin quantum number</a:t>
            </a:r>
            <a:r>
              <a:rPr lang="en-US" dirty="0" smtClean="0"/>
              <a:t> is a </a:t>
            </a:r>
            <a:r>
              <a:rPr lang="en-US" dirty="0" smtClean="0">
                <a:hlinkClick r:id="rId3" tooltip="Quantum number"/>
              </a:rPr>
              <a:t>quantum number</a:t>
            </a:r>
            <a:r>
              <a:rPr lang="en-US" dirty="0" smtClean="0"/>
              <a:t> that </a:t>
            </a:r>
            <a:r>
              <a:rPr lang="en-US" dirty="0" smtClean="0">
                <a:hlinkClick r:id="rId4" tooltip="Parameterization"/>
              </a:rPr>
              <a:t>parameterizes</a:t>
            </a:r>
            <a:r>
              <a:rPr lang="en-US" dirty="0" smtClean="0"/>
              <a:t> the intrinsic </a:t>
            </a:r>
            <a:r>
              <a:rPr lang="en-US" dirty="0" smtClean="0">
                <a:hlinkClick r:id="rId5" tooltip="Angular momentum"/>
              </a:rPr>
              <a:t>angular momentum</a:t>
            </a:r>
            <a:r>
              <a:rPr lang="en-US" dirty="0" smtClean="0"/>
              <a:t> (or spin angular momentum, or simply </a:t>
            </a:r>
            <a:r>
              <a:rPr lang="en-US" dirty="0" smtClean="0">
                <a:hlinkClick r:id="rId6" tooltip="Spin (physics)"/>
              </a:rPr>
              <a:t>spin</a:t>
            </a:r>
            <a:r>
              <a:rPr lang="en-US" dirty="0" smtClean="0"/>
              <a:t>) of a given </a:t>
            </a:r>
            <a:r>
              <a:rPr lang="en-US" dirty="0" smtClean="0">
                <a:hlinkClick r:id="rId7" tooltip="Elementary particle"/>
              </a:rPr>
              <a:t>particle</a:t>
            </a:r>
            <a:r>
              <a:rPr lang="en-US" dirty="0" smtClean="0"/>
              <a:t>. The </a:t>
            </a:r>
            <a:r>
              <a:rPr lang="en-US" b="1" dirty="0" smtClean="0"/>
              <a:t>spin quantum number</a:t>
            </a:r>
            <a:r>
              <a:rPr lang="en-US" dirty="0" smtClean="0"/>
              <a:t> is the fourth of a set of </a:t>
            </a:r>
            <a:r>
              <a:rPr lang="en-US" dirty="0" smtClean="0">
                <a:hlinkClick r:id="rId3" tooltip="Quantum number"/>
              </a:rPr>
              <a:t>quantum numbers</a:t>
            </a:r>
            <a:r>
              <a:rPr lang="en-US" dirty="0" smtClean="0"/>
              <a:t> (the </a:t>
            </a:r>
            <a:r>
              <a:rPr lang="en-US" dirty="0" smtClean="0">
                <a:hlinkClick r:id="rId8" tooltip="Principal quantum number"/>
              </a:rPr>
              <a:t>principal quantum number</a:t>
            </a:r>
            <a:r>
              <a:rPr lang="en-US" dirty="0" smtClean="0"/>
              <a:t>, the </a:t>
            </a:r>
            <a:r>
              <a:rPr lang="en-US" dirty="0" smtClean="0">
                <a:hlinkClick r:id="rId9" tooltip="Azimuthal quantum number"/>
              </a:rPr>
              <a:t>azimuthal quantum number</a:t>
            </a:r>
            <a:r>
              <a:rPr lang="en-US" dirty="0" smtClean="0"/>
              <a:t>, the </a:t>
            </a:r>
            <a:r>
              <a:rPr lang="en-US" dirty="0" smtClean="0">
                <a:hlinkClick r:id="rId10" tooltip="Magnetic quantum number"/>
              </a:rPr>
              <a:t>magnetic quantum number</a:t>
            </a:r>
            <a:r>
              <a:rPr lang="en-US" dirty="0" smtClean="0"/>
              <a:t>, and the spin quantum number), which describe the unique </a:t>
            </a:r>
            <a:r>
              <a:rPr lang="en-US" dirty="0" smtClean="0">
                <a:hlinkClick r:id="rId11" tooltip="Quantum state"/>
              </a:rPr>
              <a:t>quantum state</a:t>
            </a:r>
            <a:r>
              <a:rPr lang="en-US" dirty="0" smtClean="0"/>
              <a:t> of an electron and is designated by the letter </a:t>
            </a:r>
            <a:r>
              <a:rPr lang="en-US" i="1" dirty="0" smtClean="0">
                <a:effectLst/>
              </a:rPr>
              <a:t>s</a:t>
            </a:r>
            <a:r>
              <a:rPr lang="en-US" dirty="0" smtClean="0"/>
              <a:t>. It describes the energy, shape and orientation of orbitals.</a:t>
            </a:r>
            <a:endParaRPr lang="en-US" dirty="0"/>
          </a:p>
        </p:txBody>
      </p:sp>
    </p:spTree>
    <p:extLst>
      <p:ext uri="{BB962C8B-B14F-4D97-AF65-F5344CB8AC3E}">
        <p14:creationId xmlns:p14="http://schemas.microsoft.com/office/powerpoint/2010/main" val="150896666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Zeeman effect</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The </a:t>
            </a:r>
            <a:r>
              <a:rPr lang="en-US" b="1" dirty="0" smtClean="0"/>
              <a:t>Zeeman effect</a:t>
            </a:r>
            <a:r>
              <a:rPr lang="en-US" dirty="0" smtClean="0"/>
              <a:t> (</a:t>
            </a:r>
            <a:r>
              <a:rPr lang="en-US" dirty="0" smtClean="0">
                <a:hlinkClick r:id="rId2" tooltip="Help:IPA for English"/>
              </a:rPr>
              <a:t>/</a:t>
            </a:r>
            <a:r>
              <a:rPr lang="en-US" dirty="0" smtClean="0">
                <a:effectLst/>
                <a:hlinkClick r:id="rId3" tooltip="Help:IPA for English"/>
              </a:rPr>
              <a:t>ˈ</a:t>
            </a:r>
            <a:r>
              <a:rPr lang="en-US" dirty="0" err="1" smtClean="0">
                <a:effectLst/>
                <a:hlinkClick r:id="rId3" tooltip="Help:IPA for English"/>
              </a:rPr>
              <a:t>zeɪmən</a:t>
            </a:r>
            <a:r>
              <a:rPr lang="en-US" dirty="0" smtClean="0">
                <a:hlinkClick r:id="rId2" tooltip="Help:IPA for English"/>
              </a:rPr>
              <a:t>/</a:t>
            </a:r>
            <a:r>
              <a:rPr lang="en-US" dirty="0" smtClean="0"/>
              <a:t>; IPA: </a:t>
            </a:r>
            <a:r>
              <a:rPr lang="en-US" dirty="0" smtClean="0">
                <a:hlinkClick r:id="rId4" tooltip="Help:IPA for Dutch and Afrikaans"/>
              </a:rPr>
              <a:t>[ˈ</a:t>
            </a:r>
            <a:r>
              <a:rPr lang="en-US" dirty="0" err="1" smtClean="0">
                <a:hlinkClick r:id="rId4" tooltip="Help:IPA for Dutch and Afrikaans"/>
              </a:rPr>
              <a:t>zeːmɑn</a:t>
            </a:r>
            <a:r>
              <a:rPr lang="en-US" dirty="0" smtClean="0">
                <a:hlinkClick r:id="rId4" tooltip="Help:IPA for Dutch and Afrikaans"/>
              </a:rPr>
              <a:t>]</a:t>
            </a:r>
            <a:r>
              <a:rPr lang="en-US" dirty="0" smtClean="0"/>
              <a:t>), named after the </a:t>
            </a:r>
            <a:r>
              <a:rPr lang="en-US" dirty="0" smtClean="0">
                <a:hlinkClick r:id="rId5" tooltip="Netherlands"/>
              </a:rPr>
              <a:t>Dutch</a:t>
            </a:r>
            <a:r>
              <a:rPr lang="en-US" dirty="0" smtClean="0"/>
              <a:t> physicist </a:t>
            </a:r>
            <a:r>
              <a:rPr lang="en-US" dirty="0" smtClean="0">
                <a:hlinkClick r:id="rId6" tooltip="Pieter Zeeman"/>
              </a:rPr>
              <a:t>Pieter Zeeman</a:t>
            </a:r>
            <a:r>
              <a:rPr lang="en-US" dirty="0" smtClean="0"/>
              <a:t>, is the effect of splitting a </a:t>
            </a:r>
            <a:r>
              <a:rPr lang="en-US" dirty="0" smtClean="0">
                <a:hlinkClick r:id="rId7" tooltip="Spectral line"/>
              </a:rPr>
              <a:t>spectral line</a:t>
            </a:r>
            <a:r>
              <a:rPr lang="en-US" dirty="0" smtClean="0"/>
              <a:t> into several components in the presence of a static </a:t>
            </a:r>
            <a:r>
              <a:rPr lang="en-US" dirty="0" smtClean="0">
                <a:hlinkClick r:id="rId8" tooltip="Magnetic field"/>
              </a:rPr>
              <a:t>magnetic field</a:t>
            </a:r>
            <a:r>
              <a:rPr lang="en-US" dirty="0" smtClean="0"/>
              <a:t>. It is analogous to the </a:t>
            </a:r>
            <a:r>
              <a:rPr lang="en-US" dirty="0" smtClean="0">
                <a:hlinkClick r:id="rId9" tooltip="Stark effect"/>
              </a:rPr>
              <a:t>Stark effect</a:t>
            </a:r>
            <a:r>
              <a:rPr lang="en-US" dirty="0" smtClean="0"/>
              <a:t>, the splitting of a spectral line into several components in the presence of an </a:t>
            </a:r>
            <a:r>
              <a:rPr lang="en-US" dirty="0" smtClean="0">
                <a:hlinkClick r:id="rId10" tooltip="Electric field"/>
              </a:rPr>
              <a:t>electric field</a:t>
            </a:r>
            <a:r>
              <a:rPr lang="en-US" dirty="0" smtClean="0"/>
              <a:t>. Also similar to the Stark effect, transitions between different components have, in general, different intensities, with some being entirely forbidden (in the </a:t>
            </a:r>
            <a:r>
              <a:rPr lang="en-US" dirty="0" smtClean="0">
                <a:hlinkClick r:id="rId11" tooltip="Dipole"/>
              </a:rPr>
              <a:t>dipole</a:t>
            </a:r>
            <a:r>
              <a:rPr lang="en-US" dirty="0" smtClean="0"/>
              <a:t> approximation), as governed by the </a:t>
            </a:r>
            <a:r>
              <a:rPr lang="en-US" dirty="0" smtClean="0">
                <a:hlinkClick r:id="rId12" tooltip="Selection rule"/>
              </a:rPr>
              <a:t>selection rules</a:t>
            </a:r>
            <a:r>
              <a:rPr lang="en-US" dirty="0" smtClean="0"/>
              <a:t>.</a:t>
            </a:r>
          </a:p>
          <a:p>
            <a:pPr marL="0" indent="0">
              <a:buNone/>
            </a:pPr>
            <a:r>
              <a:rPr lang="en-US" dirty="0" smtClean="0"/>
              <a:t>Since the distance between the Zeeman sub-levels is a function of the magnetic field, this effect can be used to measure the magnetic field, e.g. that of the </a:t>
            </a:r>
            <a:r>
              <a:rPr lang="en-US" dirty="0" smtClean="0">
                <a:hlinkClick r:id="rId13" tooltip="Sun"/>
              </a:rPr>
              <a:t>Sun</a:t>
            </a:r>
            <a:r>
              <a:rPr lang="en-US" dirty="0" smtClean="0"/>
              <a:t> and other </a:t>
            </a:r>
            <a:r>
              <a:rPr lang="en-US" dirty="0" smtClean="0">
                <a:hlinkClick r:id="rId14" tooltip="Star"/>
              </a:rPr>
              <a:t>stars</a:t>
            </a:r>
            <a:r>
              <a:rPr lang="en-US" dirty="0" smtClean="0"/>
              <a:t> or in laboratory </a:t>
            </a:r>
            <a:r>
              <a:rPr lang="en-US" dirty="0" smtClean="0">
                <a:hlinkClick r:id="rId15" tooltip="Plasma (physics)"/>
              </a:rPr>
              <a:t>plasmas</a:t>
            </a:r>
            <a:r>
              <a:rPr lang="en-US" dirty="0" smtClean="0"/>
              <a:t>. The Zeeman effect is very important in applications such as </a:t>
            </a:r>
            <a:r>
              <a:rPr lang="en-US" dirty="0" smtClean="0">
                <a:hlinkClick r:id="rId16" tooltip="Nuclear magnetic resonance"/>
              </a:rPr>
              <a:t>nuclear magnetic resonance</a:t>
            </a:r>
            <a:r>
              <a:rPr lang="en-US" dirty="0" smtClean="0"/>
              <a:t> spectroscopy, </a:t>
            </a:r>
            <a:r>
              <a:rPr lang="en-US" dirty="0" smtClean="0">
                <a:hlinkClick r:id="rId17" tooltip="Electron spin resonance"/>
              </a:rPr>
              <a:t>electron spin resonance</a:t>
            </a:r>
            <a:r>
              <a:rPr lang="en-US" dirty="0" smtClean="0"/>
              <a:t> spectroscopy, </a:t>
            </a:r>
            <a:r>
              <a:rPr lang="en-US" dirty="0" smtClean="0">
                <a:hlinkClick r:id="rId18" tooltip="Magnetic resonance imaging"/>
              </a:rPr>
              <a:t>magnetic resonance imaging</a:t>
            </a:r>
            <a:r>
              <a:rPr lang="en-US" dirty="0" smtClean="0"/>
              <a:t> (MRI) and </a:t>
            </a:r>
            <a:r>
              <a:rPr lang="en-US" dirty="0" err="1" smtClean="0">
                <a:hlinkClick r:id="rId19" tooltip="Mössbauer spectroscopy"/>
              </a:rPr>
              <a:t>Mössbauer</a:t>
            </a:r>
            <a:r>
              <a:rPr lang="en-US" dirty="0" smtClean="0">
                <a:hlinkClick r:id="rId19" tooltip="Mössbauer spectroscopy"/>
              </a:rPr>
              <a:t> spectroscopy</a:t>
            </a:r>
            <a:r>
              <a:rPr lang="en-US" dirty="0" smtClean="0"/>
              <a:t>. It may also be utilized to improve accuracy in </a:t>
            </a:r>
            <a:r>
              <a:rPr lang="en-US" dirty="0" smtClean="0">
                <a:hlinkClick r:id="rId20" tooltip="Atomic absorption spectroscopy"/>
              </a:rPr>
              <a:t>atomic absorption spectroscopy</a:t>
            </a:r>
            <a:r>
              <a:rPr lang="en-US" dirty="0" smtClean="0"/>
              <a:t>. A theory about the </a:t>
            </a:r>
            <a:r>
              <a:rPr lang="en-US" dirty="0" smtClean="0">
                <a:hlinkClick r:id="rId21" tooltip="Magnetic sense"/>
              </a:rPr>
              <a:t>magnetic sense</a:t>
            </a:r>
            <a:r>
              <a:rPr lang="en-US" dirty="0" smtClean="0"/>
              <a:t> of birds assumes that a protein in the retina is changed due to the Zeeman effect.</a:t>
            </a:r>
          </a:p>
          <a:p>
            <a:pPr marL="0" indent="0">
              <a:buNone/>
            </a:pPr>
            <a:r>
              <a:rPr lang="en-US" dirty="0" smtClean="0"/>
              <a:t>When the spectral lines are absorption lines, the effect is called </a:t>
            </a:r>
            <a:r>
              <a:rPr lang="en-US" b="1" dirty="0" smtClean="0"/>
              <a:t>inverse Zeeman effect</a:t>
            </a:r>
            <a:r>
              <a:rPr lang="en-US" dirty="0" smtClean="0"/>
              <a:t>.</a:t>
            </a:r>
          </a:p>
        </p:txBody>
      </p:sp>
    </p:spTree>
    <p:extLst>
      <p:ext uri="{BB962C8B-B14F-4D97-AF65-F5344CB8AC3E}">
        <p14:creationId xmlns:p14="http://schemas.microsoft.com/office/powerpoint/2010/main" val="134980784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Fine structure</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In </a:t>
            </a:r>
            <a:r>
              <a:rPr lang="en-US" dirty="0" smtClean="0">
                <a:hlinkClick r:id="rId2" tooltip="Atomic physics"/>
              </a:rPr>
              <a:t>atomic physics</a:t>
            </a:r>
            <a:r>
              <a:rPr lang="en-US" dirty="0" smtClean="0"/>
              <a:t>, the </a:t>
            </a:r>
            <a:r>
              <a:rPr lang="en-US" b="1" dirty="0" smtClean="0"/>
              <a:t>fine structure</a:t>
            </a:r>
            <a:r>
              <a:rPr lang="en-US" dirty="0" smtClean="0"/>
              <a:t> describes the splitting of the </a:t>
            </a:r>
            <a:r>
              <a:rPr lang="en-US" dirty="0" smtClean="0">
                <a:hlinkClick r:id="rId3" tooltip="Spectral line"/>
              </a:rPr>
              <a:t>spectral lines</a:t>
            </a:r>
            <a:r>
              <a:rPr lang="en-US" dirty="0" smtClean="0"/>
              <a:t> of </a:t>
            </a:r>
            <a:r>
              <a:rPr lang="en-US" dirty="0" smtClean="0">
                <a:hlinkClick r:id="rId4" tooltip="Atoms"/>
              </a:rPr>
              <a:t>atoms</a:t>
            </a:r>
            <a:r>
              <a:rPr lang="en-US" dirty="0" smtClean="0"/>
              <a:t> due to quantum-mechanical (</a:t>
            </a:r>
            <a:r>
              <a:rPr lang="en-US" dirty="0" smtClean="0">
                <a:hlinkClick r:id="rId5" tooltip="Electron spin"/>
              </a:rPr>
              <a:t>electron spin</a:t>
            </a:r>
            <a:r>
              <a:rPr lang="en-US" dirty="0" smtClean="0"/>
              <a:t>) and relativistic corrections.</a:t>
            </a:r>
          </a:p>
          <a:p>
            <a:pPr marL="0" indent="0">
              <a:buNone/>
            </a:pPr>
            <a:r>
              <a:rPr lang="en-US" dirty="0" smtClean="0"/>
              <a:t>The </a:t>
            </a:r>
            <a:r>
              <a:rPr lang="en-US" b="1" dirty="0" smtClean="0"/>
              <a:t>gross structure</a:t>
            </a:r>
            <a:r>
              <a:rPr lang="en-US" dirty="0" smtClean="0"/>
              <a:t> of line spectra is the line spectra predicted by the quantum mechanics of non-relativistic electrons with no spin. For a </a:t>
            </a:r>
            <a:r>
              <a:rPr lang="en-US" dirty="0" err="1" smtClean="0">
                <a:hlinkClick r:id="rId6" tooltip="Hydrogenic"/>
              </a:rPr>
              <a:t>hydrogenic</a:t>
            </a:r>
            <a:r>
              <a:rPr lang="en-US" dirty="0" smtClean="0"/>
              <a:t> atom, the gross structure energy levels only depend on the </a:t>
            </a:r>
            <a:r>
              <a:rPr lang="en-US" dirty="0" smtClean="0">
                <a:hlinkClick r:id="rId7" tooltip="Principal quantum number"/>
              </a:rPr>
              <a:t>principal quantum number</a:t>
            </a:r>
            <a:r>
              <a:rPr lang="en-US" dirty="0" smtClean="0"/>
              <a:t> n. However, a more accurate model takes into account relativistic and spin effects, which break the </a:t>
            </a:r>
            <a:r>
              <a:rPr lang="en-US" dirty="0" smtClean="0">
                <a:hlinkClick r:id="rId8" tooltip="Degenerate energy level"/>
              </a:rPr>
              <a:t>degeneracy</a:t>
            </a:r>
            <a:r>
              <a:rPr lang="en-US" dirty="0" smtClean="0"/>
              <a:t> of the energy levels and split the spectral lines.</a:t>
            </a:r>
          </a:p>
        </p:txBody>
      </p:sp>
    </p:spTree>
    <p:extLst>
      <p:ext uri="{BB962C8B-B14F-4D97-AF65-F5344CB8AC3E}">
        <p14:creationId xmlns:p14="http://schemas.microsoft.com/office/powerpoint/2010/main" val="29126238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Selection rule</a:t>
            </a:r>
            <a:endParaRPr lang="en-US" dirty="0"/>
          </a:p>
        </p:txBody>
      </p:sp>
      <p:sp>
        <p:nvSpPr>
          <p:cNvPr id="3" name="Content Placeholder 2"/>
          <p:cNvSpPr>
            <a:spLocks noGrp="1"/>
          </p:cNvSpPr>
          <p:nvPr>
            <p:ph idx="1"/>
          </p:nvPr>
        </p:nvSpPr>
        <p:spPr/>
        <p:txBody>
          <a:bodyPr/>
          <a:lstStyle/>
          <a:p>
            <a:pPr marL="0" indent="0">
              <a:buNone/>
            </a:pPr>
            <a:r>
              <a:rPr lang="en-US" dirty="0" smtClean="0"/>
              <a:t>In </a:t>
            </a:r>
            <a:r>
              <a:rPr lang="en-US" dirty="0" smtClean="0">
                <a:hlinkClick r:id="rId2" tooltip="Physics"/>
              </a:rPr>
              <a:t>physics</a:t>
            </a:r>
            <a:r>
              <a:rPr lang="en-US" dirty="0" smtClean="0"/>
              <a:t> and </a:t>
            </a:r>
            <a:r>
              <a:rPr lang="en-US" dirty="0" smtClean="0">
                <a:hlinkClick r:id="rId3" tooltip="Chemistry"/>
              </a:rPr>
              <a:t>chemistry</a:t>
            </a:r>
            <a:r>
              <a:rPr lang="en-US" dirty="0" smtClean="0"/>
              <a:t>, a </a:t>
            </a:r>
            <a:r>
              <a:rPr lang="en-US" b="1" dirty="0" smtClean="0"/>
              <a:t>selection rule</a:t>
            </a:r>
            <a:r>
              <a:rPr lang="en-US" dirty="0" smtClean="0"/>
              <a:t>, or </a:t>
            </a:r>
            <a:r>
              <a:rPr lang="en-US" b="1" dirty="0" smtClean="0"/>
              <a:t>transition rule</a:t>
            </a:r>
            <a:r>
              <a:rPr lang="en-US" dirty="0" smtClean="0"/>
              <a:t>, formally constrains the possible transitions of a system from one </a:t>
            </a:r>
            <a:r>
              <a:rPr lang="en-US" dirty="0" smtClean="0">
                <a:hlinkClick r:id="rId4" tooltip="Quantum state"/>
              </a:rPr>
              <a:t>quantum state</a:t>
            </a:r>
            <a:r>
              <a:rPr lang="en-US" dirty="0" smtClean="0"/>
              <a:t> to another. Selection rules have been derived for </a:t>
            </a:r>
            <a:r>
              <a:rPr lang="en-US" dirty="0" smtClean="0">
                <a:hlinkClick r:id="rId5" tooltip="Electronic transition"/>
              </a:rPr>
              <a:t>electronic</a:t>
            </a:r>
            <a:r>
              <a:rPr lang="en-US" dirty="0" smtClean="0"/>
              <a:t>, </a:t>
            </a:r>
            <a:r>
              <a:rPr lang="en-US" dirty="0" smtClean="0">
                <a:hlinkClick r:id="rId6" tooltip="Vibrational transition"/>
              </a:rPr>
              <a:t>vibrational</a:t>
            </a:r>
            <a:r>
              <a:rPr lang="en-US" dirty="0" smtClean="0"/>
              <a:t>, and </a:t>
            </a:r>
            <a:r>
              <a:rPr lang="en-US" dirty="0" smtClean="0">
                <a:hlinkClick r:id="rId7" tooltip="Rotational transition"/>
              </a:rPr>
              <a:t>rotational</a:t>
            </a:r>
            <a:r>
              <a:rPr lang="en-US" dirty="0" smtClean="0"/>
              <a:t> transitions in </a:t>
            </a:r>
            <a:r>
              <a:rPr lang="en-US" dirty="0" smtClean="0">
                <a:hlinkClick r:id="rId8" tooltip="Molecule"/>
              </a:rPr>
              <a:t>molecules</a:t>
            </a:r>
            <a:r>
              <a:rPr lang="en-US" dirty="0" smtClean="0"/>
              <a:t>. The selection rules may differ according to the technique used to observe the transition.</a:t>
            </a:r>
            <a:endParaRPr lang="en-US" dirty="0"/>
          </a:p>
        </p:txBody>
      </p:sp>
    </p:spTree>
    <p:extLst>
      <p:ext uri="{BB962C8B-B14F-4D97-AF65-F5344CB8AC3E}">
        <p14:creationId xmlns:p14="http://schemas.microsoft.com/office/powerpoint/2010/main" val="185229118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Pauli exclusion principle</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The </a:t>
            </a:r>
            <a:r>
              <a:rPr lang="en-US" b="1" dirty="0" smtClean="0"/>
              <a:t>Pauli exclusion principle</a:t>
            </a:r>
            <a:r>
              <a:rPr lang="en-US" dirty="0" smtClean="0"/>
              <a:t> is the </a:t>
            </a:r>
            <a:r>
              <a:rPr lang="en-US" dirty="0" smtClean="0">
                <a:hlinkClick r:id="rId2" tooltip="Quantum mechanics"/>
              </a:rPr>
              <a:t>quantum mechanical</a:t>
            </a:r>
            <a:r>
              <a:rPr lang="en-US" dirty="0" smtClean="0"/>
              <a:t> principle that says that two </a:t>
            </a:r>
            <a:r>
              <a:rPr lang="en-US" dirty="0" smtClean="0">
                <a:hlinkClick r:id="rId3" tooltip="Identical particles"/>
              </a:rPr>
              <a:t>identical</a:t>
            </a:r>
            <a:r>
              <a:rPr lang="en-US" dirty="0" smtClean="0"/>
              <a:t> </a:t>
            </a:r>
            <a:r>
              <a:rPr lang="en-US" dirty="0" smtClean="0">
                <a:hlinkClick r:id="rId4" tooltip="Fermions"/>
              </a:rPr>
              <a:t>fermions</a:t>
            </a:r>
            <a:r>
              <a:rPr lang="en-US" dirty="0" smtClean="0"/>
              <a:t> (particles with half-integer </a:t>
            </a:r>
            <a:r>
              <a:rPr lang="en-US" dirty="0" smtClean="0">
                <a:hlinkClick r:id="rId5" tooltip="Spin (physics)"/>
              </a:rPr>
              <a:t>spin</a:t>
            </a:r>
            <a:r>
              <a:rPr lang="en-US" dirty="0" smtClean="0"/>
              <a:t>) cannot occupy the same </a:t>
            </a:r>
            <a:r>
              <a:rPr lang="en-US" dirty="0" smtClean="0">
                <a:hlinkClick r:id="rId6" tooltip="Quantum state"/>
              </a:rPr>
              <a:t>quantum state</a:t>
            </a:r>
            <a:r>
              <a:rPr lang="en-US" dirty="0" smtClean="0"/>
              <a:t> simultaneously. In the case of </a:t>
            </a:r>
            <a:r>
              <a:rPr lang="en-US" dirty="0" smtClean="0">
                <a:hlinkClick r:id="rId7" tooltip="Electron"/>
              </a:rPr>
              <a:t>electrons</a:t>
            </a:r>
            <a:r>
              <a:rPr lang="en-US" dirty="0" smtClean="0"/>
              <a:t>, it can be stated as follows: it is impossible for two electrons of a poly-electron atom to have the same values of the four </a:t>
            </a:r>
            <a:r>
              <a:rPr lang="en-US" dirty="0" smtClean="0">
                <a:hlinkClick r:id="rId8" tooltip="Quantum number"/>
              </a:rPr>
              <a:t>quantum numbers</a:t>
            </a:r>
            <a:r>
              <a:rPr lang="en-US" dirty="0" smtClean="0"/>
              <a:t> (</a:t>
            </a:r>
            <a:r>
              <a:rPr lang="en-US" i="1" dirty="0" smtClean="0"/>
              <a:t>n</a:t>
            </a:r>
            <a:r>
              <a:rPr lang="en-US" dirty="0" smtClean="0"/>
              <a:t>, </a:t>
            </a:r>
            <a:r>
              <a:rPr lang="en-US" i="1" dirty="0" smtClean="0"/>
              <a:t>ℓ</a:t>
            </a:r>
            <a:r>
              <a:rPr lang="en-US" dirty="0" smtClean="0"/>
              <a:t>, </a:t>
            </a:r>
            <a:r>
              <a:rPr lang="en-US" i="1" dirty="0" smtClean="0"/>
              <a:t>m</a:t>
            </a:r>
            <a:r>
              <a:rPr lang="en-US" i="1" baseline="-25000" dirty="0" smtClean="0"/>
              <a:t>ℓ</a:t>
            </a:r>
            <a:r>
              <a:rPr lang="en-US" dirty="0" smtClean="0"/>
              <a:t> and </a:t>
            </a:r>
            <a:r>
              <a:rPr lang="en-US" i="1" dirty="0" err="1" smtClean="0"/>
              <a:t>m</a:t>
            </a:r>
            <a:r>
              <a:rPr lang="en-US" i="1" baseline="-25000" dirty="0" err="1" smtClean="0"/>
              <a:t>s</a:t>
            </a:r>
            <a:r>
              <a:rPr lang="en-US" dirty="0" smtClean="0"/>
              <a:t>). For two electrons residing in the same </a:t>
            </a:r>
            <a:r>
              <a:rPr lang="en-US" dirty="0" smtClean="0">
                <a:hlinkClick r:id="rId9" tooltip="Atomic orbital"/>
              </a:rPr>
              <a:t>orbital</a:t>
            </a:r>
            <a:r>
              <a:rPr lang="en-US" dirty="0" smtClean="0"/>
              <a:t>, </a:t>
            </a:r>
            <a:r>
              <a:rPr lang="en-US" i="1" dirty="0" smtClean="0"/>
              <a:t>n</a:t>
            </a:r>
            <a:r>
              <a:rPr lang="en-US" dirty="0" smtClean="0"/>
              <a:t>, </a:t>
            </a:r>
            <a:r>
              <a:rPr lang="en-US" i="1" dirty="0" smtClean="0"/>
              <a:t>ℓ</a:t>
            </a:r>
            <a:r>
              <a:rPr lang="en-US" dirty="0" smtClean="0"/>
              <a:t>, and </a:t>
            </a:r>
            <a:r>
              <a:rPr lang="en-US" i="1" dirty="0" smtClean="0"/>
              <a:t>m</a:t>
            </a:r>
            <a:r>
              <a:rPr lang="en-US" i="1" baseline="-25000" dirty="0" smtClean="0"/>
              <a:t>ℓ</a:t>
            </a:r>
            <a:r>
              <a:rPr lang="en-US" dirty="0" smtClean="0"/>
              <a:t> are the same, so </a:t>
            </a:r>
            <a:r>
              <a:rPr lang="en-US" i="1" dirty="0" err="1" smtClean="0"/>
              <a:t>m</a:t>
            </a:r>
            <a:r>
              <a:rPr lang="en-US" i="1" baseline="-25000" dirty="0" err="1" smtClean="0"/>
              <a:t>s</a:t>
            </a:r>
            <a:r>
              <a:rPr lang="en-US" dirty="0" smtClean="0"/>
              <a:t> must be different and the </a:t>
            </a:r>
            <a:r>
              <a:rPr lang="en-US" dirty="0" smtClean="0">
                <a:hlinkClick r:id="rId7" tooltip="Electron"/>
              </a:rPr>
              <a:t>electrons</a:t>
            </a:r>
            <a:r>
              <a:rPr lang="en-US" dirty="0" smtClean="0"/>
              <a:t> have opposite spins. This principle was formulated by Austrian physicist </a:t>
            </a:r>
            <a:r>
              <a:rPr lang="en-US" dirty="0" smtClean="0">
                <a:hlinkClick r:id="rId10" tooltip="Wolfgang Pauli"/>
              </a:rPr>
              <a:t>Wolfgang Pauli</a:t>
            </a:r>
            <a:r>
              <a:rPr lang="en-US" dirty="0" smtClean="0"/>
              <a:t> in 1925.</a:t>
            </a:r>
          </a:p>
          <a:p>
            <a:pPr marL="0" indent="0">
              <a:buNone/>
            </a:pPr>
            <a:r>
              <a:rPr lang="en-US" dirty="0" smtClean="0"/>
              <a:t>A more rigorous statement is that the total </a:t>
            </a:r>
            <a:r>
              <a:rPr lang="en-US" dirty="0" smtClean="0">
                <a:hlinkClick r:id="rId11" tooltip="Wave function"/>
              </a:rPr>
              <a:t>wave function</a:t>
            </a:r>
            <a:r>
              <a:rPr lang="en-US" dirty="0" smtClean="0"/>
              <a:t> for two identical </a:t>
            </a:r>
            <a:r>
              <a:rPr lang="en-US" dirty="0" smtClean="0">
                <a:hlinkClick r:id="rId12" tooltip="Fermion"/>
              </a:rPr>
              <a:t>fermions</a:t>
            </a:r>
            <a:r>
              <a:rPr lang="en-US" dirty="0" smtClean="0"/>
              <a:t> is anti-symmetric with respect to exchange of the particles. This means that the wave function changes its sign if the space </a:t>
            </a:r>
            <a:r>
              <a:rPr lang="en-US" i="1" dirty="0" smtClean="0"/>
              <a:t>and</a:t>
            </a:r>
            <a:r>
              <a:rPr lang="en-US" dirty="0" smtClean="0"/>
              <a:t> spin co-ordinates of any two particles are interchanged.</a:t>
            </a:r>
          </a:p>
          <a:p>
            <a:pPr marL="0" indent="0">
              <a:buNone/>
            </a:pPr>
            <a:r>
              <a:rPr lang="en-US" dirty="0" smtClean="0"/>
              <a:t>Integer spin particles, </a:t>
            </a:r>
            <a:r>
              <a:rPr lang="en-US" dirty="0" smtClean="0">
                <a:hlinkClick r:id="rId13" tooltip="Boson"/>
              </a:rPr>
              <a:t>bosons</a:t>
            </a:r>
            <a:r>
              <a:rPr lang="en-US" dirty="0" smtClean="0"/>
              <a:t>, are not subject to the Pauli exclusion principle: any number of identical bosons can occupy the same quantum state, as with, for instance, photons produced by a </a:t>
            </a:r>
            <a:r>
              <a:rPr lang="en-US" dirty="0" smtClean="0">
                <a:hlinkClick r:id="rId14" tooltip="Laser"/>
              </a:rPr>
              <a:t>laser</a:t>
            </a:r>
            <a:r>
              <a:rPr lang="en-US" dirty="0" smtClean="0"/>
              <a:t> and </a:t>
            </a:r>
            <a:r>
              <a:rPr lang="en-US" dirty="0" smtClean="0">
                <a:hlinkClick r:id="rId15" tooltip="Bose–Einstein condensate"/>
              </a:rPr>
              <a:t>Bose–Einstein condensate</a:t>
            </a:r>
            <a:r>
              <a:rPr lang="en-US" dirty="0" smtClean="0"/>
              <a:t>.</a:t>
            </a:r>
          </a:p>
        </p:txBody>
      </p:sp>
    </p:spTree>
    <p:extLst>
      <p:ext uri="{BB962C8B-B14F-4D97-AF65-F5344CB8AC3E}">
        <p14:creationId xmlns:p14="http://schemas.microsoft.com/office/powerpoint/2010/main" val="368300963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Fluorescence</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t>Fluorescence</a:t>
            </a:r>
            <a:r>
              <a:rPr lang="en-US" dirty="0" smtClean="0"/>
              <a:t> is the emission of </a:t>
            </a:r>
            <a:r>
              <a:rPr lang="en-US" dirty="0" smtClean="0">
                <a:hlinkClick r:id="rId2" tooltip="Light"/>
              </a:rPr>
              <a:t>light</a:t>
            </a:r>
            <a:r>
              <a:rPr lang="en-US" dirty="0" smtClean="0"/>
              <a:t> by a substance that has absorbed light or other </a:t>
            </a:r>
            <a:r>
              <a:rPr lang="en-US" dirty="0" smtClean="0">
                <a:hlinkClick r:id="rId3" tooltip="Electromagnetic radiation"/>
              </a:rPr>
              <a:t>electromagnetic radiation</a:t>
            </a:r>
            <a:r>
              <a:rPr lang="en-US" dirty="0" smtClean="0"/>
              <a:t>. It is a form of </a:t>
            </a:r>
            <a:r>
              <a:rPr lang="en-US" dirty="0" smtClean="0">
                <a:hlinkClick r:id="rId4" tooltip="Luminescence"/>
              </a:rPr>
              <a:t>luminescence</a:t>
            </a:r>
            <a:r>
              <a:rPr lang="en-US" dirty="0" smtClean="0"/>
              <a:t>. In most cases, the emitted light has a longer </a:t>
            </a:r>
            <a:r>
              <a:rPr lang="en-US" dirty="0" smtClean="0">
                <a:hlinkClick r:id="rId5" tooltip="Wavelength"/>
              </a:rPr>
              <a:t>wavelength</a:t>
            </a:r>
            <a:r>
              <a:rPr lang="en-US" dirty="0" smtClean="0"/>
              <a:t>, and therefore lower energy, than the absorbed radiation. The most striking examples of fluorescence occur when the absorbed radiation is in the </a:t>
            </a:r>
            <a:r>
              <a:rPr lang="en-US" dirty="0" smtClean="0">
                <a:hlinkClick r:id="rId6" tooltip="Ultraviolet"/>
              </a:rPr>
              <a:t>ultraviolet</a:t>
            </a:r>
            <a:r>
              <a:rPr lang="en-US" dirty="0" smtClean="0"/>
              <a:t> region of the </a:t>
            </a:r>
            <a:r>
              <a:rPr lang="en-US" dirty="0" smtClean="0">
                <a:hlinkClick r:id="rId7" tooltip="Spectrum"/>
              </a:rPr>
              <a:t>spectrum</a:t>
            </a:r>
            <a:r>
              <a:rPr lang="en-US" dirty="0" smtClean="0"/>
              <a:t>, and thus invisible to the human eye, and the emitted light is in the visible region.</a:t>
            </a:r>
          </a:p>
          <a:p>
            <a:pPr marL="0" indent="0">
              <a:buNone/>
            </a:pPr>
            <a:r>
              <a:rPr lang="en-US" dirty="0" smtClean="0"/>
              <a:t>Fluorescence has many practical applications, including </a:t>
            </a:r>
            <a:r>
              <a:rPr lang="en-US" dirty="0" smtClean="0">
                <a:hlinkClick r:id="rId8" tooltip="Mineralogy"/>
              </a:rPr>
              <a:t>mineralogy</a:t>
            </a:r>
            <a:r>
              <a:rPr lang="en-US" dirty="0" smtClean="0"/>
              <a:t>, </a:t>
            </a:r>
            <a:r>
              <a:rPr lang="en-US" dirty="0" smtClean="0">
                <a:hlinkClick r:id="rId9" tooltip="Gemology"/>
              </a:rPr>
              <a:t>gemology</a:t>
            </a:r>
            <a:r>
              <a:rPr lang="en-US" dirty="0" smtClean="0"/>
              <a:t>, chemical sensors (</a:t>
            </a:r>
            <a:r>
              <a:rPr lang="en-US" dirty="0" smtClean="0">
                <a:hlinkClick r:id="rId10" tooltip="Fluorescence spectroscopy"/>
              </a:rPr>
              <a:t>fluorescence spectroscopy</a:t>
            </a:r>
            <a:r>
              <a:rPr lang="en-US" dirty="0" smtClean="0"/>
              <a:t>), </a:t>
            </a:r>
            <a:r>
              <a:rPr lang="en-US" dirty="0" smtClean="0">
                <a:hlinkClick r:id="rId11" tooltip="Fluorescent labelling"/>
              </a:rPr>
              <a:t>fluorescent </a:t>
            </a:r>
            <a:r>
              <a:rPr lang="en-US" dirty="0" err="1" smtClean="0">
                <a:hlinkClick r:id="rId11" tooltip="Fluorescent labelling"/>
              </a:rPr>
              <a:t>labelling</a:t>
            </a:r>
            <a:r>
              <a:rPr lang="en-US" dirty="0" smtClean="0"/>
              <a:t>, </a:t>
            </a:r>
            <a:r>
              <a:rPr lang="en-US" dirty="0" smtClean="0">
                <a:hlinkClick r:id="rId12" tooltip="Dye"/>
              </a:rPr>
              <a:t>dyes</a:t>
            </a:r>
            <a:r>
              <a:rPr lang="en-US" dirty="0" smtClean="0"/>
              <a:t>, biological detectors, cosmic-ray detection, and, most commonly, </a:t>
            </a:r>
            <a:r>
              <a:rPr lang="en-US" dirty="0" smtClean="0">
                <a:hlinkClick r:id="rId13" tooltip="Fluorescent lamp"/>
              </a:rPr>
              <a:t>fluorescent lamps</a:t>
            </a:r>
            <a:r>
              <a:rPr lang="en-US" dirty="0" smtClean="0"/>
              <a:t>. Fluorescence also occurs frequently in nature in some minerals and in various biological states in many branches of the animal kingdom.</a:t>
            </a:r>
          </a:p>
        </p:txBody>
      </p:sp>
    </p:spTree>
    <p:extLst>
      <p:ext uri="{BB962C8B-B14F-4D97-AF65-F5344CB8AC3E}">
        <p14:creationId xmlns:p14="http://schemas.microsoft.com/office/powerpoint/2010/main" val="3584214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Optical </a:t>
            </a:r>
            <a:r>
              <a:rPr lang="ru-RU" dirty="0" smtClean="0"/>
              <a:t>instruments</a:t>
            </a:r>
            <a:r>
              <a:rPr lang="en-US" dirty="0" smtClean="0"/>
              <a:t> (continued)</a:t>
            </a:r>
            <a:endParaRPr lang="en-US" dirty="0"/>
          </a:p>
        </p:txBody>
      </p:sp>
      <p:sp>
        <p:nvSpPr>
          <p:cNvPr id="3" name="Content Placeholder 2"/>
          <p:cNvSpPr>
            <a:spLocks noGrp="1"/>
          </p:cNvSpPr>
          <p:nvPr>
            <p:ph idx="1"/>
          </p:nvPr>
        </p:nvSpPr>
        <p:spPr/>
        <p:txBody>
          <a:bodyPr>
            <a:normAutofit fontScale="85000" lnSpcReduction="20000"/>
          </a:bodyPr>
          <a:lstStyle/>
          <a:p>
            <a:r>
              <a:rPr lang="en-US" dirty="0"/>
              <a:t>Eye</a:t>
            </a:r>
          </a:p>
          <a:p>
            <a:r>
              <a:rPr lang="en-US" dirty="0"/>
              <a:t>Iris</a:t>
            </a:r>
          </a:p>
          <a:p>
            <a:r>
              <a:rPr lang="en-US" dirty="0"/>
              <a:t>pupil</a:t>
            </a:r>
          </a:p>
          <a:p>
            <a:r>
              <a:rPr lang="en-US" dirty="0"/>
              <a:t>Retina</a:t>
            </a:r>
          </a:p>
          <a:p>
            <a:r>
              <a:rPr lang="en-US" dirty="0" smtClean="0"/>
              <a:t>Fovea</a:t>
            </a:r>
          </a:p>
          <a:p>
            <a:r>
              <a:rPr lang="en-US" dirty="0" smtClean="0"/>
              <a:t>Cornea</a:t>
            </a:r>
          </a:p>
          <a:p>
            <a:r>
              <a:rPr lang="en-US" dirty="0" smtClean="0"/>
              <a:t>Normal eye</a:t>
            </a:r>
          </a:p>
          <a:p>
            <a:r>
              <a:rPr lang="en-US" dirty="0" err="1" smtClean="0"/>
              <a:t>Nearsightness</a:t>
            </a:r>
            <a:r>
              <a:rPr lang="en-US" dirty="0" smtClean="0"/>
              <a:t> </a:t>
            </a:r>
          </a:p>
          <a:p>
            <a:r>
              <a:rPr lang="en-US" dirty="0" err="1" smtClean="0"/>
              <a:t>Farsightness</a:t>
            </a:r>
            <a:endParaRPr lang="en-US" dirty="0" smtClean="0"/>
          </a:p>
          <a:p>
            <a:r>
              <a:rPr lang="en-US" dirty="0" smtClean="0"/>
              <a:t>Astigmatism</a:t>
            </a:r>
          </a:p>
        </p:txBody>
      </p:sp>
    </p:spTree>
    <p:extLst>
      <p:ext uri="{BB962C8B-B14F-4D97-AF65-F5344CB8AC3E}">
        <p14:creationId xmlns:p14="http://schemas.microsoft.com/office/powerpoint/2010/main" val="139170239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
            </a:r>
            <a:r>
              <a:rPr lang="en-US" dirty="0" smtClean="0"/>
              <a:t>hosphorescent</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6467230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Metastability</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Aggregated systems of </a:t>
            </a:r>
            <a:r>
              <a:rPr lang="en-US" dirty="0" smtClean="0">
                <a:hlinkClick r:id="rId2" tooltip="Subatomic particle"/>
              </a:rPr>
              <a:t>subatomic particles</a:t>
            </a:r>
            <a:r>
              <a:rPr lang="en-US" dirty="0" smtClean="0"/>
              <a:t> described by </a:t>
            </a:r>
            <a:r>
              <a:rPr lang="en-US" dirty="0" smtClean="0">
                <a:hlinkClick r:id="rId3" tooltip="Quantum mechanics"/>
              </a:rPr>
              <a:t>quantum mechanics</a:t>
            </a:r>
            <a:r>
              <a:rPr lang="en-US" dirty="0" smtClean="0"/>
              <a:t> (</a:t>
            </a:r>
            <a:r>
              <a:rPr lang="en-US" dirty="0" smtClean="0">
                <a:hlinkClick r:id="rId4" tooltip="Quarks"/>
              </a:rPr>
              <a:t>quarks</a:t>
            </a:r>
            <a:r>
              <a:rPr lang="en-US" dirty="0" smtClean="0"/>
              <a:t> inside </a:t>
            </a:r>
            <a:r>
              <a:rPr lang="en-US" dirty="0" smtClean="0">
                <a:hlinkClick r:id="rId5" tooltip="Nucleons"/>
              </a:rPr>
              <a:t>nucleons</a:t>
            </a:r>
            <a:r>
              <a:rPr lang="en-US" dirty="0" smtClean="0"/>
              <a:t>, nucleons inside </a:t>
            </a:r>
            <a:r>
              <a:rPr lang="en-US" dirty="0" smtClean="0">
                <a:hlinkClick r:id="rId6" tooltip="Atomic nucleus"/>
              </a:rPr>
              <a:t>atomic nuclei</a:t>
            </a:r>
            <a:r>
              <a:rPr lang="en-US" dirty="0" smtClean="0"/>
              <a:t>, </a:t>
            </a:r>
            <a:r>
              <a:rPr lang="en-US" dirty="0" smtClean="0">
                <a:hlinkClick r:id="rId7" tooltip="Electron"/>
              </a:rPr>
              <a:t>electrons</a:t>
            </a:r>
            <a:r>
              <a:rPr lang="en-US" dirty="0" smtClean="0"/>
              <a:t> inside </a:t>
            </a:r>
            <a:r>
              <a:rPr lang="en-US" dirty="0" smtClean="0">
                <a:hlinkClick r:id="rId8" tooltip="Atom"/>
              </a:rPr>
              <a:t>atoms</a:t>
            </a:r>
            <a:r>
              <a:rPr lang="en-US" dirty="0" smtClean="0"/>
              <a:t>, </a:t>
            </a:r>
            <a:r>
              <a:rPr lang="en-US" dirty="0" smtClean="0">
                <a:hlinkClick r:id="rId9" tooltip="Molecule"/>
              </a:rPr>
              <a:t>molecules</a:t>
            </a:r>
            <a:r>
              <a:rPr lang="en-US" dirty="0" smtClean="0"/>
              <a:t> or </a:t>
            </a:r>
            <a:r>
              <a:rPr lang="en-US" dirty="0" smtClean="0">
                <a:hlinkClick r:id="rId10" tooltip="Atomic clusters"/>
              </a:rPr>
              <a:t>atomic clusters</a:t>
            </a:r>
            <a:r>
              <a:rPr lang="en-US" dirty="0" smtClean="0"/>
              <a:t>) are found to have many distinguishable states. Of these, one (or a small </a:t>
            </a:r>
            <a:r>
              <a:rPr lang="en-US" dirty="0" smtClean="0">
                <a:hlinkClick r:id="rId11" tooltip="Degenerate energy levels"/>
              </a:rPr>
              <a:t>degenerate set</a:t>
            </a:r>
            <a:r>
              <a:rPr lang="en-US" dirty="0" smtClean="0"/>
              <a:t>) is indefinitely stable: the </a:t>
            </a:r>
            <a:r>
              <a:rPr lang="en-US" dirty="0" smtClean="0">
                <a:hlinkClick r:id="rId12" tooltip="Ground state"/>
              </a:rPr>
              <a:t>ground state</a:t>
            </a:r>
            <a:r>
              <a:rPr lang="en-US" dirty="0" smtClean="0"/>
              <a:t> or </a:t>
            </a:r>
            <a:r>
              <a:rPr lang="en-US" dirty="0" smtClean="0">
                <a:hlinkClick r:id="rId13" tooltip="Global minimum"/>
              </a:rPr>
              <a:t>global minimum</a:t>
            </a:r>
            <a:r>
              <a:rPr lang="en-US" dirty="0" smtClean="0"/>
              <a:t>.</a:t>
            </a:r>
          </a:p>
          <a:p>
            <a:pPr marL="0" indent="0">
              <a:buNone/>
            </a:pPr>
            <a:r>
              <a:rPr lang="en-US" dirty="0" smtClean="0"/>
              <a:t>All other states besides the ground state (or those degenerate with it) have higher energies.</a:t>
            </a:r>
          </a:p>
        </p:txBody>
      </p:sp>
    </p:spTree>
    <p:extLst>
      <p:ext uri="{BB962C8B-B14F-4D97-AF65-F5344CB8AC3E}">
        <p14:creationId xmlns:p14="http://schemas.microsoft.com/office/powerpoint/2010/main" val="342271960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Laser</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A </a:t>
            </a:r>
            <a:r>
              <a:rPr lang="en-US" b="1" dirty="0" smtClean="0"/>
              <a:t>laser</a:t>
            </a:r>
            <a:r>
              <a:rPr lang="en-US" dirty="0" smtClean="0"/>
              <a:t> is a device that emits </a:t>
            </a:r>
            <a:r>
              <a:rPr lang="en-US" dirty="0" smtClean="0">
                <a:hlinkClick r:id="rId2" tooltip="Light"/>
              </a:rPr>
              <a:t>light</a:t>
            </a:r>
            <a:r>
              <a:rPr lang="en-US" dirty="0" smtClean="0"/>
              <a:t> through a process of </a:t>
            </a:r>
            <a:r>
              <a:rPr lang="en-US" dirty="0" smtClean="0">
                <a:hlinkClick r:id="rId3" tooltip="Optical amplification"/>
              </a:rPr>
              <a:t>optical amplification</a:t>
            </a:r>
            <a:r>
              <a:rPr lang="en-US" dirty="0" smtClean="0"/>
              <a:t> based on the </a:t>
            </a:r>
            <a:r>
              <a:rPr lang="en-US" dirty="0" smtClean="0">
                <a:hlinkClick r:id="rId4" tooltip="Stimulated emission"/>
              </a:rPr>
              <a:t>stimulated emission</a:t>
            </a:r>
            <a:r>
              <a:rPr lang="en-US" dirty="0" smtClean="0"/>
              <a:t> of </a:t>
            </a:r>
            <a:r>
              <a:rPr lang="en-US" dirty="0" smtClean="0">
                <a:hlinkClick r:id="rId5" tooltip="Electromagnetic radiation"/>
              </a:rPr>
              <a:t>electromagnetic radiation</a:t>
            </a:r>
            <a:r>
              <a:rPr lang="en-US" dirty="0" smtClean="0"/>
              <a:t>. The term "laser" originated as an </a:t>
            </a:r>
            <a:r>
              <a:rPr lang="en-US" dirty="0" smtClean="0">
                <a:hlinkClick r:id="rId6" tooltip="Acronym"/>
              </a:rPr>
              <a:t>acronym</a:t>
            </a:r>
            <a:r>
              <a:rPr lang="en-US" dirty="0" smtClean="0"/>
              <a:t> for "</a:t>
            </a:r>
            <a:r>
              <a:rPr lang="en-US" b="1" dirty="0" smtClean="0"/>
              <a:t>light amplification by stimulated emission of radiation</a:t>
            </a:r>
            <a:r>
              <a:rPr lang="en-US" dirty="0" smtClean="0"/>
              <a:t>".</a:t>
            </a:r>
            <a:r>
              <a:rPr lang="en-US" baseline="30000" dirty="0" smtClean="0">
                <a:hlinkClick r:id="rId7"/>
              </a:rPr>
              <a:t>[1]</a:t>
            </a:r>
            <a:r>
              <a:rPr lang="en-US" baseline="30000" dirty="0" smtClean="0">
                <a:hlinkClick r:id="rId8"/>
              </a:rPr>
              <a:t>[2]</a:t>
            </a:r>
            <a:r>
              <a:rPr lang="en-US" dirty="0" smtClean="0"/>
              <a:t> A laser differs from other sources of light because it emits light </a:t>
            </a:r>
            <a:r>
              <a:rPr lang="en-US" i="1" dirty="0" smtClean="0">
                <a:hlinkClick r:id="rId9" tooltip="Coherence (physics)"/>
              </a:rPr>
              <a:t>coherently</a:t>
            </a:r>
            <a:r>
              <a:rPr lang="en-US" dirty="0" smtClean="0"/>
              <a:t>. </a:t>
            </a:r>
            <a:r>
              <a:rPr lang="en-US" dirty="0" smtClean="0">
                <a:hlinkClick r:id="rId10" tooltip="Spatial coherence"/>
              </a:rPr>
              <a:t>Spatial coherence</a:t>
            </a:r>
            <a:r>
              <a:rPr lang="en-US" dirty="0" smtClean="0"/>
              <a:t> allows a laser to be focused to a tight spot, enabling applications like </a:t>
            </a:r>
            <a:r>
              <a:rPr lang="en-US" dirty="0" smtClean="0">
                <a:hlinkClick r:id="rId11" tooltip="Laser cutting"/>
              </a:rPr>
              <a:t>laser cutting</a:t>
            </a:r>
            <a:r>
              <a:rPr lang="en-US" dirty="0" smtClean="0"/>
              <a:t> and </a:t>
            </a:r>
            <a:r>
              <a:rPr lang="en-US" dirty="0" smtClean="0">
                <a:hlinkClick r:id="rId12" tooltip="Photolithography"/>
              </a:rPr>
              <a:t>lithography</a:t>
            </a:r>
            <a:r>
              <a:rPr lang="en-US" dirty="0" smtClean="0"/>
              <a:t>. Spatial coherence also allows a laser beam to stay narrow over long distances (</a:t>
            </a:r>
            <a:r>
              <a:rPr lang="en-US" dirty="0" smtClean="0">
                <a:hlinkClick r:id="rId13" tooltip="Collimated light"/>
              </a:rPr>
              <a:t>collimation</a:t>
            </a:r>
            <a:r>
              <a:rPr lang="en-US" dirty="0" smtClean="0"/>
              <a:t>), enabling applications such as </a:t>
            </a:r>
            <a:r>
              <a:rPr lang="en-US" dirty="0" smtClean="0">
                <a:hlinkClick r:id="rId14" tooltip="Laser pointer"/>
              </a:rPr>
              <a:t>laser pointers</a:t>
            </a:r>
            <a:r>
              <a:rPr lang="en-US" dirty="0" smtClean="0"/>
              <a:t>. Lasers can also have high </a:t>
            </a:r>
            <a:r>
              <a:rPr lang="en-US" dirty="0" smtClean="0">
                <a:hlinkClick r:id="rId15" tooltip="Temporal coherence"/>
              </a:rPr>
              <a:t>temporal coherence</a:t>
            </a:r>
            <a:r>
              <a:rPr lang="en-US" dirty="0" smtClean="0"/>
              <a:t> which allows them to have a very narrow </a:t>
            </a:r>
            <a:r>
              <a:rPr lang="en-US" dirty="0" smtClean="0">
                <a:hlinkClick r:id="rId16" tooltip="Frequency spectrum"/>
              </a:rPr>
              <a:t>spectrum</a:t>
            </a:r>
            <a:r>
              <a:rPr lang="en-US" dirty="0" smtClean="0"/>
              <a:t>, i.e., they only emit a single color of light. Temporal coherence can be used to produce </a:t>
            </a:r>
            <a:r>
              <a:rPr lang="en-US" dirty="0" smtClean="0">
                <a:hlinkClick r:id="rId17" tooltip="Ultrashort pulse"/>
              </a:rPr>
              <a:t>pulses</a:t>
            </a:r>
            <a:r>
              <a:rPr lang="en-US" dirty="0" smtClean="0"/>
              <a:t> of light—as short as a </a:t>
            </a:r>
            <a:r>
              <a:rPr lang="en-US" dirty="0" smtClean="0">
                <a:hlinkClick r:id="rId18" tooltip="Femtosecond"/>
              </a:rPr>
              <a:t>femtosecond</a:t>
            </a:r>
            <a:r>
              <a:rPr lang="en-US" dirty="0" smtClean="0"/>
              <a:t>.</a:t>
            </a:r>
          </a:p>
          <a:p>
            <a:pPr marL="0" indent="0">
              <a:buNone/>
            </a:pPr>
            <a:r>
              <a:rPr lang="en-US" dirty="0" smtClean="0"/>
              <a:t>Lasers have many important applications. They are used in common consumer devices such as </a:t>
            </a:r>
            <a:r>
              <a:rPr lang="en-US" dirty="0" smtClean="0">
                <a:hlinkClick r:id="rId19" tooltip="Optical disk drive"/>
              </a:rPr>
              <a:t>optical disk drives</a:t>
            </a:r>
            <a:r>
              <a:rPr lang="en-US" dirty="0" smtClean="0"/>
              <a:t>, </a:t>
            </a:r>
            <a:r>
              <a:rPr lang="en-US" dirty="0" smtClean="0">
                <a:hlinkClick r:id="rId20" tooltip="Laser printer"/>
              </a:rPr>
              <a:t>laser printers</a:t>
            </a:r>
            <a:r>
              <a:rPr lang="en-US" dirty="0" smtClean="0"/>
              <a:t>, and </a:t>
            </a:r>
            <a:r>
              <a:rPr lang="en-US" dirty="0" smtClean="0">
                <a:hlinkClick r:id="rId21" tooltip="Barcode scanner"/>
              </a:rPr>
              <a:t>barcode scanners</a:t>
            </a:r>
            <a:r>
              <a:rPr lang="en-US" dirty="0" smtClean="0"/>
              <a:t>. Lasers are used for both </a:t>
            </a:r>
            <a:r>
              <a:rPr lang="en-US" dirty="0" smtClean="0">
                <a:hlinkClick r:id="rId22" tooltip="Fiber-optic communication"/>
              </a:rPr>
              <a:t>fiber-optic</a:t>
            </a:r>
            <a:r>
              <a:rPr lang="en-US" dirty="0" smtClean="0"/>
              <a:t> and </a:t>
            </a:r>
            <a:r>
              <a:rPr lang="en-US" dirty="0" smtClean="0">
                <a:hlinkClick r:id="rId23" tooltip="Free-space optical communication"/>
              </a:rPr>
              <a:t>free-space optical communication</a:t>
            </a:r>
            <a:r>
              <a:rPr lang="en-US" dirty="0" smtClean="0"/>
              <a:t>. They are used in medicine for </a:t>
            </a:r>
            <a:r>
              <a:rPr lang="en-US" dirty="0" smtClean="0">
                <a:hlinkClick r:id="rId24" tooltip="Laser surgery"/>
              </a:rPr>
              <a:t>laser surgery</a:t>
            </a:r>
            <a:r>
              <a:rPr lang="en-US" dirty="0" smtClean="0"/>
              <a:t> and various skin treatments, and in industry for cutting and </a:t>
            </a:r>
            <a:r>
              <a:rPr lang="en-US" dirty="0" smtClean="0">
                <a:hlinkClick r:id="rId25" tooltip="Welding"/>
              </a:rPr>
              <a:t>welding</a:t>
            </a:r>
            <a:r>
              <a:rPr lang="en-US" dirty="0" smtClean="0"/>
              <a:t> materials. They are used in military and </a:t>
            </a:r>
            <a:r>
              <a:rPr lang="en-US" dirty="0" smtClean="0">
                <a:hlinkClick r:id="rId26" tooltip="Law enforcement"/>
              </a:rPr>
              <a:t>law enforcement</a:t>
            </a:r>
            <a:r>
              <a:rPr lang="en-US" dirty="0" smtClean="0"/>
              <a:t> devices for marking targets and </a:t>
            </a:r>
            <a:r>
              <a:rPr lang="en-US" dirty="0" smtClean="0">
                <a:hlinkClick r:id="rId27" tooltip="Laser rangefinder"/>
              </a:rPr>
              <a:t>measuring range</a:t>
            </a:r>
            <a:r>
              <a:rPr lang="en-US" dirty="0" smtClean="0"/>
              <a:t> and speed. </a:t>
            </a:r>
            <a:r>
              <a:rPr lang="en-US" dirty="0" smtClean="0">
                <a:hlinkClick r:id="rId28" tooltip="Laser lighting display"/>
              </a:rPr>
              <a:t>Laser lighting displays</a:t>
            </a:r>
            <a:r>
              <a:rPr lang="en-US" dirty="0" smtClean="0"/>
              <a:t> use laser light as an entertainment medium.</a:t>
            </a:r>
          </a:p>
        </p:txBody>
      </p:sp>
    </p:spTree>
    <p:extLst>
      <p:ext uri="{BB962C8B-B14F-4D97-AF65-F5344CB8AC3E}">
        <p14:creationId xmlns:p14="http://schemas.microsoft.com/office/powerpoint/2010/main" val="267113905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Holography</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b="1" dirty="0" smtClean="0"/>
              <a:t>Holography</a:t>
            </a:r>
            <a:r>
              <a:rPr lang="en-US" dirty="0" smtClean="0"/>
              <a:t> is a technique which enables </a:t>
            </a:r>
            <a:r>
              <a:rPr lang="en-US" dirty="0" smtClean="0">
                <a:hlinkClick r:id="rId2" tooltip="Three-dimensional"/>
              </a:rPr>
              <a:t>three-dimensional</a:t>
            </a:r>
            <a:r>
              <a:rPr lang="en-US" dirty="0" smtClean="0"/>
              <a:t> images (</a:t>
            </a:r>
            <a:r>
              <a:rPr lang="en-US" b="1" dirty="0" smtClean="0"/>
              <a:t>holograms</a:t>
            </a:r>
            <a:r>
              <a:rPr lang="en-US" dirty="0" smtClean="0"/>
              <a:t>) to be made. It involves the use of a </a:t>
            </a:r>
            <a:r>
              <a:rPr lang="en-US" dirty="0" smtClean="0">
                <a:hlinkClick r:id="rId3" tooltip="Laser"/>
              </a:rPr>
              <a:t>laser</a:t>
            </a:r>
            <a:r>
              <a:rPr lang="en-US" dirty="0" smtClean="0"/>
              <a:t>, </a:t>
            </a:r>
            <a:r>
              <a:rPr lang="en-US" dirty="0" smtClean="0">
                <a:hlinkClick r:id="rId4" tooltip="Interference (wave propagation)"/>
              </a:rPr>
              <a:t>interference</a:t>
            </a:r>
            <a:r>
              <a:rPr lang="en-US" dirty="0" smtClean="0"/>
              <a:t>, </a:t>
            </a:r>
            <a:r>
              <a:rPr lang="en-US" dirty="0" smtClean="0">
                <a:hlinkClick r:id="rId5" tooltip="Diffraction"/>
              </a:rPr>
              <a:t>diffraction</a:t>
            </a:r>
            <a:r>
              <a:rPr lang="en-US" dirty="0" smtClean="0"/>
              <a:t>, light </a:t>
            </a:r>
            <a:r>
              <a:rPr lang="en-US" dirty="0" smtClean="0">
                <a:hlinkClick r:id="rId6" tooltip="Intensity (physics)"/>
              </a:rPr>
              <a:t>intensity</a:t>
            </a:r>
            <a:r>
              <a:rPr lang="en-US" dirty="0" smtClean="0"/>
              <a:t> recording and suitable illumination of the recording. The image changes as the position and orientation of the viewing system changes in exactly the same way as if the object were still present, thus making the image appear </a:t>
            </a:r>
            <a:r>
              <a:rPr lang="en-US" dirty="0" smtClean="0">
                <a:hlinkClick r:id="rId7" tooltip="Three-dimensional space"/>
              </a:rPr>
              <a:t>three-dimensional</a:t>
            </a:r>
            <a:r>
              <a:rPr lang="en-US" dirty="0" smtClean="0"/>
              <a:t>.</a:t>
            </a:r>
          </a:p>
          <a:p>
            <a:pPr marL="0" indent="0">
              <a:buNone/>
            </a:pPr>
            <a:r>
              <a:rPr lang="en-US" dirty="0" smtClean="0"/>
              <a:t>The holographic recording itself is not an image; it consists of an apparently random structure of either varying intensity, density or profile.</a:t>
            </a:r>
          </a:p>
        </p:txBody>
      </p:sp>
    </p:spTree>
    <p:extLst>
      <p:ext uri="{BB962C8B-B14F-4D97-AF65-F5344CB8AC3E}">
        <p14:creationId xmlns:p14="http://schemas.microsoft.com/office/powerpoint/2010/main" val="13051849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Moseley's </a:t>
            </a:r>
            <a:r>
              <a:rPr lang="en-US" b="1" dirty="0" smtClean="0"/>
              <a:t>law</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a:t>Moseley's law</a:t>
            </a:r>
            <a:r>
              <a:rPr lang="en-US" dirty="0"/>
              <a:t> is an </a:t>
            </a:r>
            <a:r>
              <a:rPr lang="en-US" dirty="0">
                <a:hlinkClick r:id="rId2" tooltip="Empirical law"/>
              </a:rPr>
              <a:t>empirical law</a:t>
            </a:r>
            <a:r>
              <a:rPr lang="en-US" dirty="0"/>
              <a:t> concerning the characteristic </a:t>
            </a:r>
            <a:r>
              <a:rPr lang="en-US" dirty="0">
                <a:hlinkClick r:id="rId3" tooltip="X-ray"/>
              </a:rPr>
              <a:t>x-rays</a:t>
            </a:r>
            <a:r>
              <a:rPr lang="en-US" dirty="0"/>
              <a:t> that are emitted by </a:t>
            </a:r>
            <a:r>
              <a:rPr lang="en-US" dirty="0">
                <a:hlinkClick r:id="rId4" tooltip="Atom"/>
              </a:rPr>
              <a:t>atoms</a:t>
            </a:r>
            <a:r>
              <a:rPr lang="en-US" dirty="0"/>
              <a:t>. The law was discovered and published by the English physicist </a:t>
            </a:r>
            <a:r>
              <a:rPr lang="en-US" dirty="0">
                <a:hlinkClick r:id="rId5" tooltip="Henry Moseley"/>
              </a:rPr>
              <a:t>Henry Moseley</a:t>
            </a:r>
            <a:r>
              <a:rPr lang="en-US" dirty="0"/>
              <a:t> in 1913. It is historically important in quantitatively justifying the conception of the nuclear model of the atom, with all, or nearly all, positive charges of the atom located in the nucleus, and associated on an integer basis with </a:t>
            </a:r>
            <a:r>
              <a:rPr lang="en-US" dirty="0">
                <a:hlinkClick r:id="rId6" tooltip="Atomic number"/>
              </a:rPr>
              <a:t>atomic number</a:t>
            </a:r>
            <a:r>
              <a:rPr lang="en-US" dirty="0"/>
              <a:t>. Until Moseley's work, "atomic number" was merely an element's place in the periodic table, and was not known to be associated with any measureable physical quantity</a:t>
            </a:r>
            <a:r>
              <a:rPr lang="en-US" dirty="0" smtClean="0"/>
              <a:t>. </a:t>
            </a:r>
            <a:r>
              <a:rPr lang="en-US" dirty="0"/>
              <a:t>Moseley was able to show that the frequencies of certain characteristic X-rays emitted from chemical elements are proportional to the square of a number which was close to the element's atomic number; a finding which supported </a:t>
            </a:r>
            <a:r>
              <a:rPr lang="en-US" dirty="0">
                <a:hlinkClick r:id="rId7" tooltip="Antonius van den Broek"/>
              </a:rPr>
              <a:t>van den </a:t>
            </a:r>
            <a:r>
              <a:rPr lang="en-US" dirty="0" err="1">
                <a:hlinkClick r:id="rId7" tooltip="Antonius van den Broek"/>
              </a:rPr>
              <a:t>Broek</a:t>
            </a:r>
            <a:r>
              <a:rPr lang="en-US" dirty="0"/>
              <a:t> and </a:t>
            </a:r>
            <a:r>
              <a:rPr lang="en-US" dirty="0">
                <a:hlinkClick r:id="rId8" tooltip="Niels Bohr"/>
              </a:rPr>
              <a:t>Bohr</a:t>
            </a:r>
            <a:r>
              <a:rPr lang="en-US" dirty="0"/>
              <a:t>'s model of the atom in which the atomic number is the same as the number of positive charges in the nucleus of the atom.</a:t>
            </a:r>
          </a:p>
        </p:txBody>
      </p:sp>
    </p:spTree>
    <p:extLst>
      <p:ext uri="{BB962C8B-B14F-4D97-AF65-F5344CB8AC3E}">
        <p14:creationId xmlns:p14="http://schemas.microsoft.com/office/powerpoint/2010/main" val="197570415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7200" dirty="0"/>
              <a:t>Operators of physical quantities, not physical quantities</a:t>
            </a:r>
          </a:p>
        </p:txBody>
      </p:sp>
    </p:spTree>
    <p:extLst>
      <p:ext uri="{BB962C8B-B14F-4D97-AF65-F5344CB8AC3E}">
        <p14:creationId xmlns:p14="http://schemas.microsoft.com/office/powerpoint/2010/main" val="81117189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Wave function</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A </a:t>
            </a:r>
            <a:r>
              <a:rPr lang="en-US" b="1" dirty="0"/>
              <a:t>wave function</a:t>
            </a:r>
            <a:r>
              <a:rPr lang="en-US" dirty="0"/>
              <a:t> or </a:t>
            </a:r>
            <a:r>
              <a:rPr lang="en-US" b="1" dirty="0" err="1"/>
              <a:t>wavefunction</a:t>
            </a:r>
            <a:r>
              <a:rPr lang="en-US" dirty="0"/>
              <a:t> (also named a state function) in </a:t>
            </a:r>
            <a:r>
              <a:rPr lang="en-US" dirty="0">
                <a:hlinkClick r:id="rId2" tooltip="Quantum mechanics"/>
              </a:rPr>
              <a:t>quantum mechanics</a:t>
            </a:r>
            <a:r>
              <a:rPr lang="en-US" dirty="0"/>
              <a:t> describes the </a:t>
            </a:r>
            <a:r>
              <a:rPr lang="en-US" dirty="0">
                <a:hlinkClick r:id="rId3" tooltip="Quantum state"/>
              </a:rPr>
              <a:t>quantum state</a:t>
            </a:r>
            <a:r>
              <a:rPr lang="en-US" dirty="0"/>
              <a:t> of a system of one or more particles, and contains all the information about the system considered in isolation. Quantities associated with measurements, such as the average </a:t>
            </a:r>
            <a:r>
              <a:rPr lang="en-US" dirty="0">
                <a:hlinkClick r:id="rId4" tooltip="Momentum"/>
              </a:rPr>
              <a:t>momentum</a:t>
            </a:r>
            <a:r>
              <a:rPr lang="en-US" dirty="0"/>
              <a:t> of a particle, are derived from the </a:t>
            </a:r>
            <a:r>
              <a:rPr lang="en-US" dirty="0" err="1"/>
              <a:t>wavefunction</a:t>
            </a:r>
            <a:r>
              <a:rPr lang="en-US" dirty="0"/>
              <a:t> by mathematical operations that describe its interaction with observational devices. Thus it is a central entity in quantum mechanics. The most common symbols for a wave function are the Greek letters </a:t>
            </a:r>
            <a:r>
              <a:rPr lang="en-US" i="1" dirty="0"/>
              <a:t>ψ</a:t>
            </a:r>
            <a:r>
              <a:rPr lang="en-US" dirty="0"/>
              <a:t> or Ψ (lower-case and capital </a:t>
            </a:r>
            <a:r>
              <a:rPr lang="en-US" dirty="0">
                <a:hlinkClick r:id="rId5" tooltip="Psi (letter)"/>
              </a:rPr>
              <a:t>psi</a:t>
            </a:r>
            <a:r>
              <a:rPr lang="en-US" dirty="0"/>
              <a:t>). The </a:t>
            </a:r>
            <a:r>
              <a:rPr lang="en-US" dirty="0">
                <a:hlinkClick r:id="rId6" tooltip="Schrödinger equation"/>
              </a:rPr>
              <a:t>Schrödinger equation</a:t>
            </a:r>
            <a:r>
              <a:rPr lang="en-US" dirty="0"/>
              <a:t> determines how the wave function evolves over time, that is, the </a:t>
            </a:r>
            <a:r>
              <a:rPr lang="en-US" dirty="0" err="1"/>
              <a:t>wavefunction</a:t>
            </a:r>
            <a:r>
              <a:rPr lang="en-US" dirty="0"/>
              <a:t> is the solution of the Schrödinger equation. The wave function behaves qualitatively like other </a:t>
            </a:r>
            <a:r>
              <a:rPr lang="en-US" dirty="0">
                <a:hlinkClick r:id="rId7" tooltip="Wave"/>
              </a:rPr>
              <a:t>waves</a:t>
            </a:r>
            <a:r>
              <a:rPr lang="en-US" dirty="0"/>
              <a:t>, like </a:t>
            </a:r>
            <a:r>
              <a:rPr lang="en-US" dirty="0">
                <a:hlinkClick r:id="rId8" tooltip="Water wave"/>
              </a:rPr>
              <a:t>water waves</a:t>
            </a:r>
            <a:r>
              <a:rPr lang="en-US" dirty="0"/>
              <a:t> or waves on a string, because the Schrödinger equation is mathematically a type of </a:t>
            </a:r>
            <a:r>
              <a:rPr lang="en-US" dirty="0">
                <a:hlinkClick r:id="rId9" tooltip="Wave equation"/>
              </a:rPr>
              <a:t>wave equation</a:t>
            </a:r>
            <a:r>
              <a:rPr lang="en-US" dirty="0"/>
              <a:t>. This explains the name "wave function", and gives rise to </a:t>
            </a:r>
            <a:r>
              <a:rPr lang="en-US" dirty="0">
                <a:hlinkClick r:id="rId10" tooltip="Wave–particle duality"/>
              </a:rPr>
              <a:t>wave–particle duality</a:t>
            </a:r>
            <a:r>
              <a:rPr lang="en-US" dirty="0"/>
              <a:t>. The wave of the wave function, however, is not a wave in physical space; it is a wave in an abstract mathematical "space", and in this respect it differs fundamentally from water waves or waves on a string.</a:t>
            </a:r>
            <a:endParaRPr lang="en-US" dirty="0"/>
          </a:p>
        </p:txBody>
      </p:sp>
    </p:spTree>
    <p:extLst>
      <p:ext uri="{BB962C8B-B14F-4D97-AF65-F5344CB8AC3E}">
        <p14:creationId xmlns:p14="http://schemas.microsoft.com/office/powerpoint/2010/main" val="253766885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Probability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9553598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Eigenvalues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16462508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Electron can be in many places at the same time</a:t>
            </a:r>
            <a:endParaRPr lang="en-US" sz="3200"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2656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Optical instruments</a:t>
            </a:r>
            <a:r>
              <a:rPr lang="en-US" dirty="0"/>
              <a:t> (continued)</a:t>
            </a:r>
          </a:p>
        </p:txBody>
      </p:sp>
      <p:sp>
        <p:nvSpPr>
          <p:cNvPr id="3" name="Content Placeholder 2"/>
          <p:cNvSpPr>
            <a:spLocks noGrp="1"/>
          </p:cNvSpPr>
          <p:nvPr>
            <p:ph idx="1"/>
          </p:nvPr>
        </p:nvSpPr>
        <p:spPr/>
        <p:txBody>
          <a:bodyPr>
            <a:normAutofit lnSpcReduction="10000"/>
          </a:bodyPr>
          <a:lstStyle/>
          <a:p>
            <a:r>
              <a:rPr lang="en-US" dirty="0"/>
              <a:t>Underwater vision</a:t>
            </a:r>
          </a:p>
          <a:p>
            <a:r>
              <a:rPr lang="en-US" dirty="0"/>
              <a:t>Magnifying </a:t>
            </a:r>
            <a:r>
              <a:rPr lang="en-US" dirty="0" smtClean="0"/>
              <a:t>glass</a:t>
            </a:r>
          </a:p>
          <a:p>
            <a:r>
              <a:rPr lang="en-US" dirty="0" smtClean="0"/>
              <a:t>Angular magnification</a:t>
            </a:r>
          </a:p>
          <a:p>
            <a:r>
              <a:rPr lang="en-US" dirty="0" smtClean="0"/>
              <a:t>Prism</a:t>
            </a:r>
          </a:p>
          <a:p>
            <a:r>
              <a:rPr lang="en-US" dirty="0" smtClean="0"/>
              <a:t>Aberrations </a:t>
            </a:r>
          </a:p>
          <a:p>
            <a:r>
              <a:rPr lang="en-US" dirty="0" smtClean="0"/>
              <a:t>Chromatic aberration</a:t>
            </a:r>
          </a:p>
          <a:p>
            <a:r>
              <a:rPr lang="en-US" dirty="0" smtClean="0"/>
              <a:t>Circle of least confusion</a:t>
            </a:r>
          </a:p>
          <a:p>
            <a:r>
              <a:rPr lang="en-US" dirty="0" smtClean="0"/>
              <a:t>Distortion</a:t>
            </a:r>
          </a:p>
        </p:txBody>
      </p:sp>
    </p:spTree>
    <p:extLst>
      <p:ext uri="{BB962C8B-B14F-4D97-AF65-F5344CB8AC3E}">
        <p14:creationId xmlns:p14="http://schemas.microsoft.com/office/powerpoint/2010/main" val="140676581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trajectories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0477004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mechanical </a:t>
            </a:r>
            <a:r>
              <a:rPr lang="en-US" b="1" dirty="0" smtClean="0"/>
              <a:t>spin</a:t>
            </a:r>
            <a:endParaRPr lang="en-US" b="1"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08545705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Schrödinger's </a:t>
            </a:r>
            <a:r>
              <a:rPr lang="en-US" b="1" dirty="0" smtClean="0"/>
              <a:t>cat</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a:t>Schrödinger's cat</a:t>
            </a:r>
            <a:r>
              <a:rPr lang="en-US" dirty="0"/>
              <a:t> is a </a:t>
            </a:r>
            <a:r>
              <a:rPr lang="en-US" dirty="0">
                <a:hlinkClick r:id="rId2" tooltip="Thought experiment"/>
              </a:rPr>
              <a:t>thought experiment</a:t>
            </a:r>
            <a:r>
              <a:rPr lang="en-US" dirty="0"/>
              <a:t>, sometimes described as a </a:t>
            </a:r>
            <a:r>
              <a:rPr lang="en-US" dirty="0">
                <a:hlinkClick r:id="rId3" tooltip="Paradox"/>
              </a:rPr>
              <a:t>paradox</a:t>
            </a:r>
            <a:r>
              <a:rPr lang="en-US" dirty="0"/>
              <a:t>, devised by Austrian physicist </a:t>
            </a:r>
            <a:r>
              <a:rPr lang="en-US" dirty="0">
                <a:hlinkClick r:id="rId4" tooltip="Erwin Schrödinger"/>
              </a:rPr>
              <a:t>Erwin Schrödinger</a:t>
            </a:r>
            <a:r>
              <a:rPr lang="en-US" dirty="0"/>
              <a:t> in 1935. It illustrates what he saw as the problem of the </a:t>
            </a:r>
            <a:r>
              <a:rPr lang="en-US" dirty="0">
                <a:hlinkClick r:id="rId5" tooltip="Copenhagen interpretation"/>
              </a:rPr>
              <a:t>Copenhagen interpretation</a:t>
            </a:r>
            <a:r>
              <a:rPr lang="en-US" dirty="0"/>
              <a:t> of </a:t>
            </a:r>
            <a:r>
              <a:rPr lang="en-US" dirty="0">
                <a:hlinkClick r:id="rId6" tooltip="Quantum mechanics"/>
              </a:rPr>
              <a:t>quantum mechanics</a:t>
            </a:r>
            <a:r>
              <a:rPr lang="en-US" dirty="0"/>
              <a:t> applied to everyday objects. The scenario presents a cat that may be both alive and dead, this state being tied to an earlier </a:t>
            </a:r>
            <a:r>
              <a:rPr lang="en-US" dirty="0">
                <a:hlinkClick r:id="rId7" tooltip="Quantum indeterminacy"/>
              </a:rPr>
              <a:t>random</a:t>
            </a:r>
            <a:r>
              <a:rPr lang="en-US" dirty="0"/>
              <a:t> event. Although the original "experiment" was imaginary, similar principles have been researched and used in practical applications</a:t>
            </a:r>
            <a:r>
              <a:rPr lang="en-US" dirty="0" smtClean="0"/>
              <a:t>. </a:t>
            </a:r>
            <a:r>
              <a:rPr lang="en-US" dirty="0"/>
              <a:t>The thought experiment is also often featured in theoretical discussions of the </a:t>
            </a:r>
            <a:r>
              <a:rPr lang="en-US" dirty="0">
                <a:hlinkClick r:id="rId8" tooltip="Interpretations of quantum mechanics"/>
              </a:rPr>
              <a:t>interpretations of quantum mechanics</a:t>
            </a:r>
            <a:r>
              <a:rPr lang="en-US" dirty="0"/>
              <a:t>. In the course of developing this experiment, Schrödinger coined the term </a:t>
            </a:r>
            <a:r>
              <a:rPr lang="en-US" i="1" dirty="0" err="1"/>
              <a:t>Verschränkung</a:t>
            </a:r>
            <a:r>
              <a:rPr lang="en-US" dirty="0"/>
              <a:t> (</a:t>
            </a:r>
            <a:r>
              <a:rPr lang="en-US" dirty="0">
                <a:hlinkClick r:id="rId9" tooltip="Quantum entanglement"/>
              </a:rPr>
              <a:t>entanglement</a:t>
            </a:r>
            <a:r>
              <a:rPr lang="en-US" dirty="0"/>
              <a:t>).</a:t>
            </a:r>
          </a:p>
        </p:txBody>
      </p:sp>
    </p:spTree>
    <p:extLst>
      <p:ext uri="{BB962C8B-B14F-4D97-AF65-F5344CB8AC3E}">
        <p14:creationId xmlns:p14="http://schemas.microsoft.com/office/powerpoint/2010/main" val="172090197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Schrödinger </a:t>
            </a:r>
            <a:r>
              <a:rPr lang="en-US" b="1" dirty="0" smtClean="0"/>
              <a:t>equation</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In </a:t>
            </a:r>
            <a:r>
              <a:rPr lang="en-US" dirty="0">
                <a:hlinkClick r:id="rId2" tooltip="Quantum mechanics"/>
              </a:rPr>
              <a:t>quantum mechanics</a:t>
            </a:r>
            <a:r>
              <a:rPr lang="en-US" dirty="0"/>
              <a:t>, the </a:t>
            </a:r>
            <a:r>
              <a:rPr lang="en-US" b="1" dirty="0"/>
              <a:t>Schrödinger equation</a:t>
            </a:r>
            <a:r>
              <a:rPr lang="en-US" dirty="0"/>
              <a:t> is a </a:t>
            </a:r>
            <a:r>
              <a:rPr lang="en-US" dirty="0">
                <a:hlinkClick r:id="rId3" tooltip="Partial differential equation"/>
              </a:rPr>
              <a:t>partial differential equation</a:t>
            </a:r>
            <a:r>
              <a:rPr lang="en-US" dirty="0"/>
              <a:t> that describes how the </a:t>
            </a:r>
            <a:r>
              <a:rPr lang="en-US" dirty="0">
                <a:hlinkClick r:id="rId4" tooltip="Quantum state"/>
              </a:rPr>
              <a:t>quantum state</a:t>
            </a:r>
            <a:r>
              <a:rPr lang="en-US" dirty="0"/>
              <a:t> of a </a:t>
            </a:r>
            <a:r>
              <a:rPr lang="en-US" dirty="0">
                <a:hlinkClick r:id="rId5" tooltip="Physical system"/>
              </a:rPr>
              <a:t>physical system</a:t>
            </a:r>
            <a:r>
              <a:rPr lang="en-US" dirty="0"/>
              <a:t> changes with time. It was formulated in late 1925, and published in 1926, by the Austrian physicist </a:t>
            </a:r>
            <a:r>
              <a:rPr lang="en-US" dirty="0">
                <a:hlinkClick r:id="rId6" tooltip="Erwin Schrödinger"/>
              </a:rPr>
              <a:t>Erwin Schrödinger</a:t>
            </a:r>
            <a:r>
              <a:rPr lang="en-US" dirty="0" smtClean="0"/>
              <a:t>.</a:t>
            </a:r>
            <a:endParaRPr lang="en-US" dirty="0"/>
          </a:p>
          <a:p>
            <a:pPr marL="0" indent="0">
              <a:buNone/>
            </a:pPr>
            <a:r>
              <a:rPr lang="en-US" dirty="0"/>
              <a:t>In </a:t>
            </a:r>
            <a:r>
              <a:rPr lang="en-US" dirty="0">
                <a:hlinkClick r:id="rId7" tooltip="Classical mechanics"/>
              </a:rPr>
              <a:t>classical mechanics</a:t>
            </a:r>
            <a:r>
              <a:rPr lang="en-US" dirty="0"/>
              <a:t>, the </a:t>
            </a:r>
            <a:r>
              <a:rPr lang="en-US" dirty="0">
                <a:hlinkClick r:id="rId8" tooltip="Equation of motion"/>
              </a:rPr>
              <a:t>equation of motion</a:t>
            </a:r>
            <a:r>
              <a:rPr lang="en-US" dirty="0"/>
              <a:t> is </a:t>
            </a:r>
            <a:r>
              <a:rPr lang="en-US" dirty="0">
                <a:hlinkClick r:id="rId9" tooltip="Newton's second law"/>
              </a:rPr>
              <a:t>Newton's second law</a:t>
            </a:r>
            <a:r>
              <a:rPr lang="en-US" dirty="0"/>
              <a:t>, (</a:t>
            </a:r>
            <a:r>
              <a:rPr lang="en-US" b="1" dirty="0"/>
              <a:t>F</a:t>
            </a:r>
            <a:r>
              <a:rPr lang="en-US" dirty="0"/>
              <a:t> = </a:t>
            </a:r>
            <a:r>
              <a:rPr lang="en-US" i="1" dirty="0"/>
              <a:t>m</a:t>
            </a:r>
            <a:r>
              <a:rPr lang="en-US" b="1" dirty="0"/>
              <a:t>a</a:t>
            </a:r>
            <a:r>
              <a:rPr lang="en-US" dirty="0"/>
              <a:t>), used to mathematically predict what the system will do at any time after the initial conditions of the system. In quantum mechanics, the analogue of Newton's law is Schrödinger's equation for a quantum system (usually atoms, molecules, and subatomic particles whether free, bound, or localized). It is not a simple algebraic equation, but in general a </a:t>
            </a:r>
            <a:r>
              <a:rPr lang="en-US" dirty="0">
                <a:hlinkClick r:id="rId10" tooltip="Linear differential equation"/>
              </a:rPr>
              <a:t>linear</a:t>
            </a:r>
            <a:r>
              <a:rPr lang="en-US" dirty="0"/>
              <a:t> </a:t>
            </a:r>
            <a:r>
              <a:rPr lang="en-US" dirty="0">
                <a:hlinkClick r:id="rId3" tooltip="Partial differential equation"/>
              </a:rPr>
              <a:t>partial differential equation</a:t>
            </a:r>
            <a:r>
              <a:rPr lang="en-US" dirty="0"/>
              <a:t>, describing the time-evolution of the system's </a:t>
            </a:r>
            <a:r>
              <a:rPr lang="en-US" dirty="0">
                <a:hlinkClick r:id="rId11" tooltip="Wave function"/>
              </a:rPr>
              <a:t>wave function</a:t>
            </a:r>
            <a:r>
              <a:rPr lang="en-US" dirty="0"/>
              <a:t> (also called a "state function</a:t>
            </a:r>
            <a:r>
              <a:rPr lang="en-US" dirty="0" smtClean="0"/>
              <a:t>").</a:t>
            </a:r>
            <a:endParaRPr lang="en-US" dirty="0"/>
          </a:p>
        </p:txBody>
      </p:sp>
    </p:spTree>
    <p:extLst>
      <p:ext uri="{BB962C8B-B14F-4D97-AF65-F5344CB8AC3E}">
        <p14:creationId xmlns:p14="http://schemas.microsoft.com/office/powerpoint/2010/main" val="47567833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Schrödinger </a:t>
            </a:r>
            <a:r>
              <a:rPr lang="en-US" b="1" dirty="0" smtClean="0"/>
              <a:t>equation (continued)</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The concept of a </a:t>
            </a:r>
            <a:r>
              <a:rPr lang="en-US" dirty="0" err="1"/>
              <a:t>wavefunction</a:t>
            </a:r>
            <a:r>
              <a:rPr lang="en-US" dirty="0"/>
              <a:t> is a fundamental </a:t>
            </a:r>
            <a:r>
              <a:rPr lang="en-US" dirty="0">
                <a:hlinkClick r:id="rId2" tooltip="Mathematical formulation of quantum mechanics"/>
              </a:rPr>
              <a:t>postulate of quantum mechanics</a:t>
            </a:r>
            <a:r>
              <a:rPr lang="en-US" dirty="0" smtClean="0"/>
              <a:t>. </a:t>
            </a:r>
            <a:r>
              <a:rPr lang="en-US" dirty="0"/>
              <a:t>Schrödinger's equation is also often presented as a separate postulate, but some </a:t>
            </a:r>
            <a:r>
              <a:rPr lang="en-US" dirty="0" smtClean="0"/>
              <a:t>authors </a:t>
            </a:r>
            <a:r>
              <a:rPr lang="en-US" dirty="0"/>
              <a:t>assert it can be derived from symmetry principles. Generally, "derivations" of the SE demonstrate its mathematical plausibility for describing </a:t>
            </a:r>
            <a:r>
              <a:rPr lang="en-US" dirty="0">
                <a:hlinkClick r:id="rId3" tooltip="Wave–particle duality"/>
              </a:rPr>
              <a:t>wave–particle duality</a:t>
            </a:r>
            <a:r>
              <a:rPr lang="en-US" dirty="0"/>
              <a:t>.</a:t>
            </a:r>
          </a:p>
          <a:p>
            <a:pPr marL="0" indent="0">
              <a:buNone/>
            </a:pPr>
            <a:r>
              <a:rPr lang="en-US" dirty="0"/>
              <a:t>In the </a:t>
            </a:r>
            <a:r>
              <a:rPr lang="en-US" dirty="0">
                <a:hlinkClick r:id="rId4" tooltip="Copenhagen interpretation"/>
              </a:rPr>
              <a:t>standard interpretation of quantum mechanics</a:t>
            </a:r>
            <a:r>
              <a:rPr lang="en-US" dirty="0"/>
              <a:t>, the wave function is the most complete description that can be given to a physical system. Solutions to Schrödinger's equation describe not only </a:t>
            </a:r>
            <a:r>
              <a:rPr lang="en-US" dirty="0">
                <a:hlinkClick r:id="rId5" tooltip="Molecule"/>
              </a:rPr>
              <a:t>molecular</a:t>
            </a:r>
            <a:r>
              <a:rPr lang="en-US" dirty="0"/>
              <a:t>, </a:t>
            </a:r>
            <a:r>
              <a:rPr lang="en-US" dirty="0">
                <a:hlinkClick r:id="rId6" tooltip="Atom"/>
              </a:rPr>
              <a:t>atomic</a:t>
            </a:r>
            <a:r>
              <a:rPr lang="en-US" dirty="0"/>
              <a:t>, and </a:t>
            </a:r>
            <a:r>
              <a:rPr lang="en-US" dirty="0">
                <a:hlinkClick r:id="rId7" tooltip="Subatomic particle"/>
              </a:rPr>
              <a:t>subatomic</a:t>
            </a:r>
            <a:r>
              <a:rPr lang="en-US" dirty="0"/>
              <a:t> systems, but also </a:t>
            </a:r>
            <a:r>
              <a:rPr lang="en-US" dirty="0">
                <a:hlinkClick r:id="rId8" tooltip="Macroscopic scale"/>
              </a:rPr>
              <a:t>macroscopic systems</a:t>
            </a:r>
            <a:r>
              <a:rPr lang="en-US" dirty="0"/>
              <a:t>, possibly even the whole </a:t>
            </a:r>
            <a:r>
              <a:rPr lang="en-US" dirty="0">
                <a:hlinkClick r:id="rId9" tooltip="Universe"/>
              </a:rPr>
              <a:t>universe</a:t>
            </a:r>
            <a:r>
              <a:rPr lang="en-US" dirty="0"/>
              <a:t>. The Schrödinger equation, in its most general form, is consistent with either classical mechanics or </a:t>
            </a:r>
            <a:r>
              <a:rPr lang="en-US" dirty="0">
                <a:hlinkClick r:id="rId10" tooltip="Special relativity"/>
              </a:rPr>
              <a:t>special relativity</a:t>
            </a:r>
            <a:r>
              <a:rPr lang="en-US" dirty="0"/>
              <a:t>, but the original formulation by Schrödinger himself was non-relativistic.</a:t>
            </a:r>
          </a:p>
          <a:p>
            <a:pPr marL="0" indent="0">
              <a:buNone/>
            </a:pPr>
            <a:r>
              <a:rPr lang="en-US" dirty="0"/>
              <a:t>The Schrödinger equation is not the only way to make predictions in quantum mechanics - other formulations can be used, such as </a:t>
            </a:r>
            <a:r>
              <a:rPr lang="en-US" dirty="0">
                <a:hlinkClick r:id="rId11" tooltip="Werner Heisenberg"/>
              </a:rPr>
              <a:t>Werner Heisenberg</a:t>
            </a:r>
            <a:r>
              <a:rPr lang="en-US" dirty="0"/>
              <a:t>'s </a:t>
            </a:r>
            <a:r>
              <a:rPr lang="en-US" dirty="0">
                <a:hlinkClick r:id="rId12" tooltip="Matrix mechanics"/>
              </a:rPr>
              <a:t>matrix mechanics</a:t>
            </a:r>
            <a:r>
              <a:rPr lang="en-US" dirty="0"/>
              <a:t>, and </a:t>
            </a:r>
            <a:r>
              <a:rPr lang="en-US" dirty="0">
                <a:hlinkClick r:id="rId13" tooltip="Richard Feynman"/>
              </a:rPr>
              <a:t>Richard Feynman</a:t>
            </a:r>
            <a:r>
              <a:rPr lang="en-US" dirty="0"/>
              <a:t>'s </a:t>
            </a:r>
            <a:r>
              <a:rPr lang="en-US" dirty="0">
                <a:hlinkClick r:id="rId14" tooltip="Path integral formulation"/>
              </a:rPr>
              <a:t>path integral formulation</a:t>
            </a:r>
            <a:r>
              <a:rPr lang="en-US" dirty="0" smtClean="0"/>
              <a:t>.</a:t>
            </a:r>
            <a:endParaRPr lang="en-US" dirty="0"/>
          </a:p>
        </p:txBody>
      </p:sp>
    </p:spTree>
    <p:extLst>
      <p:ext uri="{BB962C8B-B14F-4D97-AF65-F5344CB8AC3E}">
        <p14:creationId xmlns:p14="http://schemas.microsoft.com/office/powerpoint/2010/main" val="1076421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Dirac </a:t>
            </a:r>
            <a:r>
              <a:rPr lang="en-US" b="1" dirty="0" smtClean="0"/>
              <a:t>equation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In </a:t>
            </a:r>
            <a:r>
              <a:rPr lang="en-US" dirty="0">
                <a:hlinkClick r:id="rId2" tooltip="Particle physics"/>
              </a:rPr>
              <a:t>particle physics</a:t>
            </a:r>
            <a:r>
              <a:rPr lang="en-US" dirty="0"/>
              <a:t>, the </a:t>
            </a:r>
            <a:r>
              <a:rPr lang="en-US" b="1" dirty="0"/>
              <a:t>Dirac equation</a:t>
            </a:r>
            <a:r>
              <a:rPr lang="en-US" dirty="0"/>
              <a:t> is a </a:t>
            </a:r>
            <a:r>
              <a:rPr lang="en-US" dirty="0">
                <a:hlinkClick r:id="rId3" tooltip="Relativistic wave equation"/>
              </a:rPr>
              <a:t>relativistic wave equation</a:t>
            </a:r>
            <a:r>
              <a:rPr lang="en-US" dirty="0"/>
              <a:t> derived by British physicist </a:t>
            </a:r>
            <a:r>
              <a:rPr lang="en-US" dirty="0">
                <a:hlinkClick r:id="rId4" tooltip="Paul Dirac"/>
              </a:rPr>
              <a:t>Paul Dirac</a:t>
            </a:r>
            <a:r>
              <a:rPr lang="en-US" dirty="0"/>
              <a:t> in 1928. In its </a:t>
            </a:r>
            <a:r>
              <a:rPr lang="en-US" dirty="0">
                <a:hlinkClick r:id="rId5" tooltip="Dirac equation"/>
              </a:rPr>
              <a:t>free form</a:t>
            </a:r>
            <a:r>
              <a:rPr lang="en-US" dirty="0"/>
              <a:t>, or including </a:t>
            </a:r>
            <a:r>
              <a:rPr lang="en-US" dirty="0">
                <a:hlinkClick r:id="rId6" tooltip="Dirac equation"/>
              </a:rPr>
              <a:t>electromagnetic interactions</a:t>
            </a:r>
            <a:r>
              <a:rPr lang="en-US" dirty="0"/>
              <a:t>, it describes all </a:t>
            </a:r>
            <a:r>
              <a:rPr lang="en-US" dirty="0">
                <a:hlinkClick r:id="rId7" tooltip="Spin-½"/>
              </a:rPr>
              <a:t>spin-½</a:t>
            </a:r>
            <a:r>
              <a:rPr lang="en-US" dirty="0"/>
              <a:t> massive </a:t>
            </a:r>
            <a:r>
              <a:rPr lang="en-US" dirty="0">
                <a:hlinkClick r:id="rId8" tooltip="Particle"/>
              </a:rPr>
              <a:t>particles</a:t>
            </a:r>
            <a:r>
              <a:rPr lang="en-US" dirty="0"/>
              <a:t>, for which </a:t>
            </a:r>
            <a:r>
              <a:rPr lang="en-US" dirty="0">
                <a:hlinkClick r:id="rId9" tooltip="P-symmetry"/>
              </a:rPr>
              <a:t>parity</a:t>
            </a:r>
            <a:r>
              <a:rPr lang="en-US" dirty="0"/>
              <a:t> is a symmetry, such as </a:t>
            </a:r>
            <a:r>
              <a:rPr lang="en-US" dirty="0">
                <a:hlinkClick r:id="rId10" tooltip="Electron"/>
              </a:rPr>
              <a:t>electrons</a:t>
            </a:r>
            <a:r>
              <a:rPr lang="en-US" dirty="0"/>
              <a:t> and </a:t>
            </a:r>
            <a:r>
              <a:rPr lang="en-US" dirty="0">
                <a:hlinkClick r:id="rId11" tooltip="Quark"/>
              </a:rPr>
              <a:t>quarks</a:t>
            </a:r>
            <a:r>
              <a:rPr lang="en-US" dirty="0"/>
              <a:t>, and is consistent with both the principles of </a:t>
            </a:r>
            <a:r>
              <a:rPr lang="en-US" dirty="0">
                <a:hlinkClick r:id="rId12" tooltip="Quantum mechanics"/>
              </a:rPr>
              <a:t>quantum mechanics</a:t>
            </a:r>
            <a:r>
              <a:rPr lang="en-US" dirty="0"/>
              <a:t> and the theory of </a:t>
            </a:r>
            <a:r>
              <a:rPr lang="en-US" dirty="0">
                <a:hlinkClick r:id="rId13" tooltip="Special relativity"/>
              </a:rPr>
              <a:t>special relativity</a:t>
            </a:r>
            <a:r>
              <a:rPr lang="en-US" dirty="0" smtClean="0"/>
              <a:t>, </a:t>
            </a:r>
            <a:r>
              <a:rPr lang="en-US" dirty="0"/>
              <a:t>and was the first theory to account fully for </a:t>
            </a:r>
            <a:r>
              <a:rPr lang="en-US" dirty="0">
                <a:hlinkClick r:id="rId13" tooltip="Special relativity"/>
              </a:rPr>
              <a:t>special relativity</a:t>
            </a:r>
            <a:r>
              <a:rPr lang="en-US" dirty="0"/>
              <a:t> in the context of </a:t>
            </a:r>
            <a:r>
              <a:rPr lang="en-US" dirty="0">
                <a:hlinkClick r:id="rId12" tooltip="Quantum mechanics"/>
              </a:rPr>
              <a:t>quantum mechanics</a:t>
            </a:r>
            <a:r>
              <a:rPr lang="en-US" dirty="0" smtClean="0"/>
              <a:t>.</a:t>
            </a:r>
            <a:endParaRPr lang="en-US" dirty="0"/>
          </a:p>
        </p:txBody>
      </p:sp>
    </p:spTree>
    <p:extLst>
      <p:ext uri="{BB962C8B-B14F-4D97-AF65-F5344CB8AC3E}">
        <p14:creationId xmlns:p14="http://schemas.microsoft.com/office/powerpoint/2010/main" val="150153355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Dirac </a:t>
            </a:r>
            <a:r>
              <a:rPr lang="en-US" b="1" dirty="0" smtClean="0"/>
              <a:t>equation (continued)</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It accounted for the fine details of the </a:t>
            </a:r>
            <a:r>
              <a:rPr lang="en-US" dirty="0">
                <a:hlinkClick r:id="rId2" tooltip="Hydrogen spectral series"/>
              </a:rPr>
              <a:t>hydrogen spectrum</a:t>
            </a:r>
            <a:r>
              <a:rPr lang="en-US" dirty="0"/>
              <a:t> in a completely rigorous way. The equation also implied the existence of a new form of matter, </a:t>
            </a:r>
            <a:r>
              <a:rPr lang="en-US" i="1" dirty="0">
                <a:hlinkClick r:id="rId3" tooltip="Antimatter"/>
              </a:rPr>
              <a:t>antimatter</a:t>
            </a:r>
            <a:r>
              <a:rPr lang="en-US" dirty="0"/>
              <a:t>, hitherto unsuspected and unobserved, and actually predated its experimental discovery. It also provided a </a:t>
            </a:r>
            <a:r>
              <a:rPr lang="en-US" i="1" dirty="0"/>
              <a:t>theoretical</a:t>
            </a:r>
            <a:r>
              <a:rPr lang="en-US" dirty="0"/>
              <a:t> justification for the introduction of several-component wave functions in </a:t>
            </a:r>
            <a:r>
              <a:rPr lang="en-US" dirty="0">
                <a:hlinkClick r:id="rId4" tooltip="Wolfgang Pauli"/>
              </a:rPr>
              <a:t>Pauli</a:t>
            </a:r>
            <a:r>
              <a:rPr lang="en-US" dirty="0"/>
              <a:t>'s </a:t>
            </a:r>
            <a:r>
              <a:rPr lang="en-US" dirty="0">
                <a:hlinkClick r:id="rId5" tooltip="Phenomenology (science)"/>
              </a:rPr>
              <a:t>phenomenological</a:t>
            </a:r>
            <a:r>
              <a:rPr lang="en-US" dirty="0"/>
              <a:t> theory of </a:t>
            </a:r>
            <a:r>
              <a:rPr lang="en-US" dirty="0">
                <a:hlinkClick r:id="rId6" tooltip="Spin (physics)"/>
              </a:rPr>
              <a:t>spin</a:t>
            </a:r>
            <a:r>
              <a:rPr lang="en-US" dirty="0"/>
              <a:t>; the wave functions in the Dirac theory are vectors of four </a:t>
            </a:r>
            <a:r>
              <a:rPr lang="en-US" dirty="0">
                <a:hlinkClick r:id="rId7" tooltip="Complex number"/>
              </a:rPr>
              <a:t>complex numbers</a:t>
            </a:r>
            <a:r>
              <a:rPr lang="en-US" dirty="0"/>
              <a:t> (known as </a:t>
            </a:r>
            <a:r>
              <a:rPr lang="en-US" dirty="0" err="1">
                <a:hlinkClick r:id="rId8" tooltip="Bispinor"/>
              </a:rPr>
              <a:t>bispinors</a:t>
            </a:r>
            <a:r>
              <a:rPr lang="en-US" dirty="0"/>
              <a:t>), two of which resemble the Pauli </a:t>
            </a:r>
            <a:r>
              <a:rPr lang="en-US" dirty="0" err="1"/>
              <a:t>wavefunction</a:t>
            </a:r>
            <a:r>
              <a:rPr lang="en-US" dirty="0"/>
              <a:t> in the non-relativistic limit, in contrast to the </a:t>
            </a:r>
            <a:r>
              <a:rPr lang="en-US" dirty="0">
                <a:hlinkClick r:id="rId9" tooltip="Schrödinger equation"/>
              </a:rPr>
              <a:t>Schrödinger equation</a:t>
            </a:r>
            <a:r>
              <a:rPr lang="en-US" dirty="0"/>
              <a:t> which described wave functions of only one complex value. Moreover, in the limit of zero mass, the Dirac equation reduces to the </a:t>
            </a:r>
            <a:r>
              <a:rPr lang="en-US" dirty="0" err="1">
                <a:hlinkClick r:id="rId10" tooltip="Weyl equation"/>
              </a:rPr>
              <a:t>Weyl</a:t>
            </a:r>
            <a:r>
              <a:rPr lang="en-US" dirty="0">
                <a:hlinkClick r:id="rId10" tooltip="Weyl equation"/>
              </a:rPr>
              <a:t> equation</a:t>
            </a:r>
            <a:r>
              <a:rPr lang="en-US" dirty="0"/>
              <a:t>.</a:t>
            </a:r>
          </a:p>
        </p:txBody>
      </p:sp>
    </p:spTree>
    <p:extLst>
      <p:ext uri="{BB962C8B-B14F-4D97-AF65-F5344CB8AC3E}">
        <p14:creationId xmlns:p14="http://schemas.microsoft.com/office/powerpoint/2010/main" val="242260945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Dirac equation (continued)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Although Dirac did not at first fully appreciate the importance of his results, the entailed explanation of spin as a consequence of the union of quantum mechanics and relativity—and the eventual discovery of the </a:t>
            </a:r>
            <a:r>
              <a:rPr lang="en-US" dirty="0">
                <a:hlinkClick r:id="rId2" tooltip="Positron"/>
              </a:rPr>
              <a:t>positron</a:t>
            </a:r>
            <a:r>
              <a:rPr lang="en-US" dirty="0"/>
              <a:t>—represent one of the great triumphs of </a:t>
            </a:r>
            <a:r>
              <a:rPr lang="en-US" dirty="0">
                <a:hlinkClick r:id="rId3" tooltip="Theoretical physics"/>
              </a:rPr>
              <a:t>theoretical physics</a:t>
            </a:r>
            <a:r>
              <a:rPr lang="en-US" dirty="0"/>
              <a:t>. This accomplishment has been described as fully on a par with the works of </a:t>
            </a:r>
            <a:r>
              <a:rPr lang="en-US" dirty="0">
                <a:hlinkClick r:id="rId4" tooltip="Isaac Newton"/>
              </a:rPr>
              <a:t>Newton</a:t>
            </a:r>
            <a:r>
              <a:rPr lang="en-US" dirty="0"/>
              <a:t>, </a:t>
            </a:r>
            <a:r>
              <a:rPr lang="en-US" dirty="0">
                <a:hlinkClick r:id="rId5" tooltip="James Clerk Maxwell"/>
              </a:rPr>
              <a:t>Maxwell</a:t>
            </a:r>
            <a:r>
              <a:rPr lang="en-US" dirty="0"/>
              <a:t>, and </a:t>
            </a:r>
            <a:r>
              <a:rPr lang="en-US" dirty="0">
                <a:hlinkClick r:id="rId6" tooltip="Albert Einstein"/>
              </a:rPr>
              <a:t>Einstein</a:t>
            </a:r>
            <a:r>
              <a:rPr lang="en-US" dirty="0"/>
              <a:t> before him. In the context of </a:t>
            </a:r>
            <a:r>
              <a:rPr lang="en-US" dirty="0">
                <a:hlinkClick r:id="rId7" tooltip="Quantum field theory"/>
              </a:rPr>
              <a:t>quantum field theory</a:t>
            </a:r>
            <a:r>
              <a:rPr lang="en-US" dirty="0"/>
              <a:t>, the Dirac equation is reinterpreted to describe quantum fields corresponding to spin-½ particles</a:t>
            </a:r>
            <a:r>
              <a:rPr lang="en-US" dirty="0" smtClean="0"/>
              <a:t>.</a:t>
            </a:r>
            <a:endParaRPr lang="en-US" dirty="0"/>
          </a:p>
        </p:txBody>
      </p:sp>
    </p:spTree>
    <p:extLst>
      <p:ext uri="{BB962C8B-B14F-4D97-AF65-F5344CB8AC3E}">
        <p14:creationId xmlns:p14="http://schemas.microsoft.com/office/powerpoint/2010/main" val="121369762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77500" lnSpcReduction="20000"/>
              </a:bodyPr>
              <a:lstStyle/>
              <a:p>
                <a:r>
                  <a:rPr lang="en-US" dirty="0"/>
                  <a:t>53. An electron moves in a straight line with a constant speed </a:t>
                </a:r>
                <a:endParaRPr lang="en-US" dirty="0">
                  <a:effectLst/>
                </a:endParaRPr>
              </a:p>
              <a:p>
                <a:r>
                  <a:rPr lang="en-US" dirty="0"/>
                  <a:t>v = 1.1×10</a:t>
                </a:r>
                <a:r>
                  <a:rPr lang="en-US" baseline="30000" dirty="0"/>
                  <a:t>6</a:t>
                </a:r>
                <a:r>
                  <a:rPr lang="en-US" dirty="0"/>
                  <a:t> m/s which has been measures with a precision of 0.1%. What is the maximum precision with which its position could be simultaneously measured? </a:t>
                </a:r>
                <a:endParaRPr lang="en-US" dirty="0">
                  <a:effectLst/>
                </a:endParaRPr>
              </a:p>
              <a:p>
                <a:r>
                  <a:rPr lang="en-US" dirty="0"/>
                  <a:t> </a:t>
                </a:r>
                <a:endParaRPr lang="en-US" dirty="0">
                  <a:effectLst/>
                </a:endParaRPr>
              </a:p>
              <a:p>
                <a:r>
                  <a:rPr lang="en-US" dirty="0"/>
                  <a:t>54. An electron’s position is measured with accuracy of 5×10</a:t>
                </a:r>
                <a:r>
                  <a:rPr lang="en-US" baseline="30000" dirty="0"/>
                  <a:t>-11</a:t>
                </a:r>
                <a:r>
                  <a:rPr lang="en-US" dirty="0"/>
                  <a:t> m. Find the minimum uncertainty in its momentum and velocity.</a:t>
                </a:r>
                <a:endParaRPr lang="en-US" dirty="0">
                  <a:effectLst/>
                </a:endParaRPr>
              </a:p>
              <a:p>
                <a:r>
                  <a:rPr lang="en-US" dirty="0"/>
                  <a:t> </a:t>
                </a:r>
                <a:endParaRPr lang="en-US" dirty="0">
                  <a:effectLst/>
                </a:endParaRPr>
              </a:p>
              <a:p>
                <a:r>
                  <a:rPr lang="en-US" dirty="0"/>
                  <a:t>55. Position uncertainty of a football: What is the position uncertainty imposed by the uncertainly principle, on a 500-g football kicked at </a:t>
                </a:r>
                <a14:m>
                  <m:oMath xmlns:m="http://schemas.openxmlformats.org/officeDocument/2006/math">
                    <m:r>
                      <a:rPr lang="en-US" i="1">
                        <a:latin typeface="Cambria Math"/>
                      </a:rPr>
                      <m:t>(30±</m:t>
                    </m:r>
                  </m:oMath>
                </a14:m>
                <a:r>
                  <a:rPr lang="en-US" dirty="0"/>
                  <a:t> 1) m/s</a:t>
                </a:r>
                <a:r>
                  <a:rPr lang="en-US" dirty="0" smtClean="0"/>
                  <a:t>?</a:t>
                </a:r>
                <a:endParaRPr lang="en-US" dirty="0">
                  <a:effectLst/>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037" t="-2426" r="-741" b="-1348"/>
                </a:stretch>
              </a:blipFill>
            </p:spPr>
            <p:txBody>
              <a:bodyPr/>
              <a:lstStyle/>
              <a:p>
                <a:r>
                  <a:rPr lang="en-US">
                    <a:noFill/>
                  </a:rPr>
                  <a:t> </a:t>
                </a:r>
              </a:p>
            </p:txBody>
          </p:sp>
        </mc:Fallback>
      </mc:AlternateContent>
    </p:spTree>
    <p:extLst>
      <p:ext uri="{BB962C8B-B14F-4D97-AF65-F5344CB8AC3E}">
        <p14:creationId xmlns:p14="http://schemas.microsoft.com/office/powerpoint/2010/main" val="384015558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 (continued)</a:t>
            </a:r>
            <a:endParaRPr lang="en-US" dirty="0"/>
          </a:p>
        </p:txBody>
      </p:sp>
      <p:sp>
        <p:nvSpPr>
          <p:cNvPr id="3" name="Content Placeholder 2"/>
          <p:cNvSpPr>
            <a:spLocks noGrp="1"/>
          </p:cNvSpPr>
          <p:nvPr>
            <p:ph idx="1"/>
          </p:nvPr>
        </p:nvSpPr>
        <p:spPr/>
        <p:txBody>
          <a:bodyPr>
            <a:normAutofit fontScale="70000" lnSpcReduction="20000"/>
          </a:bodyPr>
          <a:lstStyle/>
          <a:p>
            <a:r>
              <a:rPr lang="en-US" dirty="0"/>
              <a:t>56. An electron has n = 4, l = 2. What valued of m</a:t>
            </a:r>
            <a:r>
              <a:rPr lang="en-US" baseline="-25000" dirty="0"/>
              <a:t>l</a:t>
            </a:r>
            <a:r>
              <a:rPr lang="en-US" dirty="0"/>
              <a:t> are possible?</a:t>
            </a:r>
          </a:p>
          <a:p>
            <a:r>
              <a:rPr lang="en-US" dirty="0"/>
              <a:t> </a:t>
            </a:r>
          </a:p>
          <a:p>
            <a:r>
              <a:rPr lang="en-US" dirty="0"/>
              <a:t>57. What are the energy and angular momentum of the electron in a hydrogen atom with n = 6, l = 4?</a:t>
            </a:r>
          </a:p>
          <a:p>
            <a:r>
              <a:rPr lang="en-US" dirty="0"/>
              <a:t> </a:t>
            </a:r>
          </a:p>
          <a:p>
            <a:r>
              <a:rPr lang="en-US" dirty="0"/>
              <a:t>58. Which of the following electron configurations are possible and which are not </a:t>
            </a:r>
          </a:p>
          <a:p>
            <a:r>
              <a:rPr lang="en-US" dirty="0"/>
              <a:t>(a) 1s</a:t>
            </a:r>
            <a:r>
              <a:rPr lang="en-US" baseline="30000" dirty="0"/>
              <a:t>2</a:t>
            </a:r>
            <a:r>
              <a:rPr lang="en-US" dirty="0"/>
              <a:t>2s</a:t>
            </a:r>
            <a:r>
              <a:rPr lang="en-US" baseline="30000" dirty="0"/>
              <a:t>2</a:t>
            </a:r>
            <a:r>
              <a:rPr lang="en-US" dirty="0"/>
              <a:t>2p</a:t>
            </a:r>
            <a:r>
              <a:rPr lang="en-US" baseline="30000" dirty="0"/>
              <a:t>6</a:t>
            </a:r>
            <a:r>
              <a:rPr lang="en-US" dirty="0"/>
              <a:t>3s</a:t>
            </a:r>
            <a:r>
              <a:rPr lang="en-US" baseline="30000" dirty="0"/>
              <a:t>3</a:t>
            </a:r>
            <a:r>
              <a:rPr lang="en-US" dirty="0"/>
              <a:t>; (b) 1s</a:t>
            </a:r>
            <a:r>
              <a:rPr lang="en-US" baseline="30000" dirty="0"/>
              <a:t>2</a:t>
            </a:r>
            <a:r>
              <a:rPr lang="en-US" dirty="0"/>
              <a:t>2s</a:t>
            </a:r>
            <a:r>
              <a:rPr lang="en-US" baseline="30000" dirty="0"/>
              <a:t>2</a:t>
            </a:r>
            <a:r>
              <a:rPr lang="en-US" dirty="0"/>
              <a:t>2p</a:t>
            </a:r>
            <a:r>
              <a:rPr lang="en-US" baseline="30000" dirty="0"/>
              <a:t>6</a:t>
            </a:r>
            <a:r>
              <a:rPr lang="en-US" dirty="0"/>
              <a:t>3s</a:t>
            </a:r>
            <a:r>
              <a:rPr lang="en-US" baseline="30000" dirty="0"/>
              <a:t>2</a:t>
            </a:r>
            <a:r>
              <a:rPr lang="en-US" dirty="0"/>
              <a:t>3p</a:t>
            </a:r>
            <a:r>
              <a:rPr lang="en-US" baseline="30000" dirty="0"/>
              <a:t>6</a:t>
            </a:r>
            <a:r>
              <a:rPr lang="en-US" dirty="0"/>
              <a:t>4s</a:t>
            </a:r>
            <a:r>
              <a:rPr lang="en-US" baseline="30000" dirty="0"/>
              <a:t>2</a:t>
            </a:r>
            <a:r>
              <a:rPr lang="en-US" dirty="0"/>
              <a:t>; (c) 1s</a:t>
            </a:r>
            <a:r>
              <a:rPr lang="en-US" baseline="30000" dirty="0"/>
              <a:t>2</a:t>
            </a:r>
            <a:r>
              <a:rPr lang="en-US" dirty="0"/>
              <a:t>2s</a:t>
            </a:r>
            <a:r>
              <a:rPr lang="en-US" baseline="30000" dirty="0"/>
              <a:t>2</a:t>
            </a:r>
            <a:r>
              <a:rPr lang="en-US" dirty="0"/>
              <a:t>2p</a:t>
            </a:r>
            <a:r>
              <a:rPr lang="en-US" baseline="30000" dirty="0"/>
              <a:t>6</a:t>
            </a:r>
            <a:r>
              <a:rPr lang="en-US" dirty="0"/>
              <a:t>2d</a:t>
            </a:r>
            <a:r>
              <a:rPr lang="en-US" baseline="30000" dirty="0"/>
              <a:t>1</a:t>
            </a:r>
            <a:r>
              <a:rPr lang="en-US" dirty="0"/>
              <a:t>?</a:t>
            </a:r>
          </a:p>
          <a:p>
            <a:r>
              <a:rPr lang="en-US" dirty="0"/>
              <a:t> </a:t>
            </a:r>
          </a:p>
          <a:p>
            <a:r>
              <a:rPr lang="en-US" dirty="0"/>
              <a:t>59. Write the complete ground state configuration for lithium.</a:t>
            </a:r>
          </a:p>
          <a:p>
            <a:r>
              <a:rPr lang="en-US" dirty="0"/>
              <a:t> </a:t>
            </a:r>
          </a:p>
          <a:p>
            <a:r>
              <a:rPr lang="en-US" dirty="0"/>
              <a:t>60. Estimate the wavelength for an n = 2 to n = 1 transition in molybdenum (Z = 42). What is the energy of such a photon?</a:t>
            </a:r>
          </a:p>
        </p:txBody>
      </p:sp>
    </p:spTree>
    <p:extLst>
      <p:ext uri="{BB962C8B-B14F-4D97-AF65-F5344CB8AC3E}">
        <p14:creationId xmlns:p14="http://schemas.microsoft.com/office/powerpoint/2010/main" val="3676208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Optical instruments</a:t>
            </a:r>
            <a:r>
              <a:rPr lang="en-US" dirty="0"/>
              <a:t> (continued)</a:t>
            </a:r>
          </a:p>
        </p:txBody>
      </p:sp>
      <p:sp>
        <p:nvSpPr>
          <p:cNvPr id="3" name="Content Placeholder 2"/>
          <p:cNvSpPr>
            <a:spLocks noGrp="1"/>
          </p:cNvSpPr>
          <p:nvPr>
            <p:ph idx="1"/>
          </p:nvPr>
        </p:nvSpPr>
        <p:spPr/>
        <p:txBody>
          <a:bodyPr>
            <a:normAutofit fontScale="92500" lnSpcReduction="20000"/>
          </a:bodyPr>
          <a:lstStyle/>
          <a:p>
            <a:r>
              <a:rPr lang="en-US" dirty="0"/>
              <a:t>Resolution</a:t>
            </a:r>
          </a:p>
          <a:p>
            <a:r>
              <a:rPr lang="en-US" dirty="0"/>
              <a:t>Aperture</a:t>
            </a:r>
          </a:p>
          <a:p>
            <a:r>
              <a:rPr lang="en-US" dirty="0"/>
              <a:t>Rayleigh criterion</a:t>
            </a:r>
          </a:p>
          <a:p>
            <a:r>
              <a:rPr lang="en-US" dirty="0"/>
              <a:t>Hubble Space Telescope</a:t>
            </a:r>
          </a:p>
          <a:p>
            <a:r>
              <a:rPr lang="en-US" dirty="0"/>
              <a:t>Lambda limit</a:t>
            </a:r>
          </a:p>
          <a:p>
            <a:r>
              <a:rPr lang="en-US" dirty="0" smtClean="0"/>
              <a:t>X-rays</a:t>
            </a:r>
          </a:p>
          <a:p>
            <a:r>
              <a:rPr lang="en-US" dirty="0" smtClean="0"/>
              <a:t>Tomography</a:t>
            </a:r>
            <a:endParaRPr lang="en-US" dirty="0"/>
          </a:p>
          <a:p>
            <a:r>
              <a:rPr lang="en-US" dirty="0"/>
              <a:t>Bragg equation</a:t>
            </a:r>
          </a:p>
          <a:p>
            <a:r>
              <a:rPr lang="en-US" dirty="0" smtClean="0"/>
              <a:t>Spying</a:t>
            </a:r>
            <a:endParaRPr lang="en-US" dirty="0"/>
          </a:p>
        </p:txBody>
      </p:sp>
    </p:spTree>
    <p:extLst>
      <p:ext uri="{BB962C8B-B14F-4D97-AF65-F5344CB8AC3E}">
        <p14:creationId xmlns:p14="http://schemas.microsoft.com/office/powerpoint/2010/main" val="277843166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Exercises (continued)</a:t>
            </a:r>
          </a:p>
        </p:txBody>
      </p:sp>
      <p:sp>
        <p:nvSpPr>
          <p:cNvPr id="3" name="Content Placeholder 2"/>
          <p:cNvSpPr>
            <a:spLocks noGrp="1"/>
          </p:cNvSpPr>
          <p:nvPr>
            <p:ph idx="1"/>
          </p:nvPr>
        </p:nvSpPr>
        <p:spPr/>
        <p:txBody>
          <a:bodyPr/>
          <a:lstStyle/>
          <a:p>
            <a:r>
              <a:rPr lang="en-US" dirty="0"/>
              <a:t>61. High energy photons are used to bombard an unknown material. The strongest peak is found for X-rays emitted with energy of 66 </a:t>
            </a:r>
            <a:r>
              <a:rPr lang="en-US" dirty="0" err="1"/>
              <a:t>keV</a:t>
            </a:r>
            <a:r>
              <a:rPr lang="en-US" dirty="0"/>
              <a:t>. Guess what the material is.</a:t>
            </a:r>
          </a:p>
          <a:p>
            <a:pPr marL="0" indent="0">
              <a:buNone/>
            </a:pPr>
            <a:endParaRPr lang="en-US" dirty="0"/>
          </a:p>
        </p:txBody>
      </p:sp>
    </p:spTree>
    <p:extLst>
      <p:ext uri="{BB962C8B-B14F-4D97-AF65-F5344CB8AC3E}">
        <p14:creationId xmlns:p14="http://schemas.microsoft.com/office/powerpoint/2010/main" val="47945178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Molecules and Solids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8827275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Covalent bond</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A </a:t>
            </a:r>
            <a:r>
              <a:rPr lang="en-US" b="1" dirty="0" smtClean="0"/>
              <a:t>covalent bond</a:t>
            </a:r>
            <a:r>
              <a:rPr lang="en-US" dirty="0" smtClean="0"/>
              <a:t> is a </a:t>
            </a:r>
            <a:r>
              <a:rPr lang="en-US" dirty="0" smtClean="0">
                <a:hlinkClick r:id="rId2" tooltip="Chemical bond"/>
              </a:rPr>
              <a:t>chemical bond</a:t>
            </a:r>
            <a:r>
              <a:rPr lang="en-US" dirty="0" smtClean="0"/>
              <a:t> that involves the sharing of </a:t>
            </a:r>
            <a:r>
              <a:rPr lang="en-US" dirty="0" smtClean="0">
                <a:hlinkClick r:id="rId3" tooltip="Electron pair"/>
              </a:rPr>
              <a:t>electron pairs</a:t>
            </a:r>
            <a:r>
              <a:rPr lang="en-US" dirty="0" smtClean="0"/>
              <a:t> between </a:t>
            </a:r>
            <a:r>
              <a:rPr lang="en-US" dirty="0" smtClean="0">
                <a:hlinkClick r:id="rId4" tooltip="Atom"/>
              </a:rPr>
              <a:t>atoms</a:t>
            </a:r>
            <a:r>
              <a:rPr lang="en-US" dirty="0" smtClean="0"/>
              <a:t>. The stable balance of attractive and repulsive forces between atoms when they share electrons is known as covalent bonding. For many molecules, the sharing of electrons allows each atom to attain the equivalent of a full outer shell, corresponding to a stable electronic configuration.</a:t>
            </a:r>
          </a:p>
          <a:p>
            <a:pPr marL="0" indent="0">
              <a:buNone/>
            </a:pPr>
            <a:r>
              <a:rPr lang="en-US" dirty="0" smtClean="0"/>
              <a:t>Covalent bonding includes many kinds of interactions, including </a:t>
            </a:r>
            <a:r>
              <a:rPr lang="en-US" dirty="0" smtClean="0">
                <a:hlinkClick r:id="rId5" tooltip="Sigma bond"/>
              </a:rPr>
              <a:t>σ-bonding</a:t>
            </a:r>
            <a:r>
              <a:rPr lang="en-US" dirty="0" smtClean="0"/>
              <a:t>, </a:t>
            </a:r>
            <a:r>
              <a:rPr lang="en-US" dirty="0" smtClean="0">
                <a:hlinkClick r:id="rId6" tooltip="Pi bond"/>
              </a:rPr>
              <a:t>π-bonding</a:t>
            </a:r>
            <a:r>
              <a:rPr lang="en-US" dirty="0" smtClean="0"/>
              <a:t>, metal-to-metal bonding, </a:t>
            </a:r>
            <a:r>
              <a:rPr lang="en-US" dirty="0" err="1" smtClean="0">
                <a:hlinkClick r:id="rId7" tooltip="Agostic interaction"/>
              </a:rPr>
              <a:t>agostic</a:t>
            </a:r>
            <a:r>
              <a:rPr lang="en-US" dirty="0" smtClean="0">
                <a:hlinkClick r:id="rId7" tooltip="Agostic interaction"/>
              </a:rPr>
              <a:t> interactions</a:t>
            </a:r>
            <a:r>
              <a:rPr lang="en-US" dirty="0" smtClean="0"/>
              <a:t>, and </a:t>
            </a:r>
            <a:r>
              <a:rPr lang="en-US" dirty="0" smtClean="0">
                <a:hlinkClick r:id="rId8" tooltip="Three-center two-electron bond"/>
              </a:rPr>
              <a:t>three-center two-electron bonds</a:t>
            </a:r>
            <a:r>
              <a:rPr lang="en-US" dirty="0" smtClean="0"/>
              <a:t>. The term </a:t>
            </a:r>
            <a:r>
              <a:rPr lang="en-US" i="1" dirty="0" smtClean="0"/>
              <a:t>covalent bond</a:t>
            </a:r>
            <a:r>
              <a:rPr lang="en-US" dirty="0" smtClean="0"/>
              <a:t> dates from 1939. The prefix </a:t>
            </a:r>
            <a:r>
              <a:rPr lang="en-US" i="1" dirty="0" smtClean="0"/>
              <a:t>co-</a:t>
            </a:r>
            <a:r>
              <a:rPr lang="en-US" dirty="0" smtClean="0"/>
              <a:t> means </a:t>
            </a:r>
            <a:r>
              <a:rPr lang="en-US" i="1" dirty="0" smtClean="0"/>
              <a:t>jointly, associated in action, partnered to a lesser degree,</a:t>
            </a:r>
            <a:r>
              <a:rPr lang="en-US" dirty="0" smtClean="0"/>
              <a:t> etc.; thus a "co-</a:t>
            </a:r>
            <a:r>
              <a:rPr lang="en-US" dirty="0" err="1" smtClean="0"/>
              <a:t>valent</a:t>
            </a:r>
            <a:r>
              <a:rPr lang="en-US" dirty="0" smtClean="0"/>
              <a:t> bond", in essence, means that the atoms share "</a:t>
            </a:r>
            <a:r>
              <a:rPr lang="en-US" dirty="0" smtClean="0">
                <a:hlinkClick r:id="rId9" tooltip="Valence (chemistry)"/>
              </a:rPr>
              <a:t>valence</a:t>
            </a:r>
            <a:r>
              <a:rPr lang="en-US" dirty="0" smtClean="0"/>
              <a:t>", such as is discussed in </a:t>
            </a:r>
            <a:r>
              <a:rPr lang="en-US" dirty="0" smtClean="0">
                <a:hlinkClick r:id="rId10" tooltip="Valence bond theory"/>
              </a:rPr>
              <a:t>valence bond theory</a:t>
            </a:r>
            <a:r>
              <a:rPr lang="en-US" dirty="0" smtClean="0"/>
              <a:t>.</a:t>
            </a:r>
          </a:p>
        </p:txBody>
      </p:sp>
    </p:spTree>
    <p:extLst>
      <p:ext uri="{BB962C8B-B14F-4D97-AF65-F5344CB8AC3E}">
        <p14:creationId xmlns:p14="http://schemas.microsoft.com/office/powerpoint/2010/main" val="387162961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Ionic bonding</a:t>
            </a:r>
            <a:endParaRPr lang="en-US" dirty="0"/>
          </a:p>
        </p:txBody>
      </p:sp>
      <p:sp>
        <p:nvSpPr>
          <p:cNvPr id="3" name="Content Placeholder 2"/>
          <p:cNvSpPr>
            <a:spLocks noGrp="1"/>
          </p:cNvSpPr>
          <p:nvPr>
            <p:ph idx="1"/>
          </p:nvPr>
        </p:nvSpPr>
        <p:spPr/>
        <p:txBody>
          <a:bodyPr/>
          <a:lstStyle/>
          <a:p>
            <a:pPr marL="0" indent="0">
              <a:buNone/>
            </a:pPr>
            <a:r>
              <a:rPr lang="en-US" b="1" dirty="0" smtClean="0"/>
              <a:t>Ionic bonding</a:t>
            </a:r>
            <a:r>
              <a:rPr lang="en-US" dirty="0" smtClean="0"/>
              <a:t> is a type of </a:t>
            </a:r>
            <a:r>
              <a:rPr lang="en-US" dirty="0" smtClean="0">
                <a:hlinkClick r:id="rId2" tooltip="Chemical bond"/>
              </a:rPr>
              <a:t>chemical bond</a:t>
            </a:r>
            <a:r>
              <a:rPr lang="en-US" dirty="0" smtClean="0"/>
              <a:t> that involves the </a:t>
            </a:r>
            <a:r>
              <a:rPr lang="en-US" dirty="0" smtClean="0">
                <a:hlinkClick r:id="rId3" tooltip="Electrostatic"/>
              </a:rPr>
              <a:t>electrostatic</a:t>
            </a:r>
            <a:r>
              <a:rPr lang="en-US" dirty="0" smtClean="0"/>
              <a:t> attraction between oppositely charged </a:t>
            </a:r>
            <a:r>
              <a:rPr lang="en-US" dirty="0" smtClean="0">
                <a:hlinkClick r:id="rId4" tooltip="Ion"/>
              </a:rPr>
              <a:t>ions</a:t>
            </a:r>
            <a:r>
              <a:rPr lang="en-US" dirty="0" smtClean="0"/>
              <a:t>. These ions represent atoms that have lost one or more </a:t>
            </a:r>
            <a:r>
              <a:rPr lang="en-US" dirty="0" smtClean="0">
                <a:hlinkClick r:id="rId5" tooltip="Electrons"/>
              </a:rPr>
              <a:t>electrons</a:t>
            </a:r>
            <a:r>
              <a:rPr lang="en-US" dirty="0" smtClean="0"/>
              <a:t> (known as </a:t>
            </a:r>
            <a:r>
              <a:rPr lang="en-US" dirty="0" err="1" smtClean="0">
                <a:hlinkClick r:id="rId6" tooltip="Cation"/>
              </a:rPr>
              <a:t>cations</a:t>
            </a:r>
            <a:r>
              <a:rPr lang="en-US" dirty="0" smtClean="0"/>
              <a:t>) and atoms that have gained one or more electrons (known as an </a:t>
            </a:r>
            <a:r>
              <a:rPr lang="en-US" dirty="0" smtClean="0">
                <a:hlinkClick r:id="rId7" tooltip="Anion"/>
              </a:rPr>
              <a:t>anions</a:t>
            </a:r>
            <a:r>
              <a:rPr lang="en-US" dirty="0" smtClean="0"/>
              <a:t>). In the simplest case, the </a:t>
            </a:r>
            <a:r>
              <a:rPr lang="en-US" dirty="0" err="1" smtClean="0"/>
              <a:t>cation</a:t>
            </a:r>
            <a:r>
              <a:rPr lang="en-US" dirty="0" smtClean="0"/>
              <a:t> is a </a:t>
            </a:r>
            <a:r>
              <a:rPr lang="en-US" dirty="0" smtClean="0">
                <a:hlinkClick r:id="rId8" tooltip="Metal"/>
              </a:rPr>
              <a:t>metal</a:t>
            </a:r>
            <a:r>
              <a:rPr lang="en-US" dirty="0" smtClean="0"/>
              <a:t> atom and the anion is a </a:t>
            </a:r>
            <a:r>
              <a:rPr lang="en-US" dirty="0" smtClean="0">
                <a:hlinkClick r:id="rId9" tooltip="Nonmetal"/>
              </a:rPr>
              <a:t>nonmetal</a:t>
            </a:r>
            <a:r>
              <a:rPr lang="en-US" dirty="0" smtClean="0"/>
              <a:t> atom, but these ions can be of a more complex nature</a:t>
            </a:r>
            <a:endParaRPr lang="en-US" dirty="0"/>
          </a:p>
        </p:txBody>
      </p:sp>
    </p:spTree>
    <p:extLst>
      <p:ext uri="{BB962C8B-B14F-4D97-AF65-F5344CB8AC3E}">
        <p14:creationId xmlns:p14="http://schemas.microsoft.com/office/powerpoint/2010/main" val="40997196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van der Waals force</a:t>
            </a:r>
            <a:endParaRPr lang="en-US" dirty="0"/>
          </a:p>
        </p:txBody>
      </p:sp>
      <p:sp>
        <p:nvSpPr>
          <p:cNvPr id="3" name="Content Placeholder 2"/>
          <p:cNvSpPr>
            <a:spLocks noGrp="1"/>
          </p:cNvSpPr>
          <p:nvPr>
            <p:ph idx="1"/>
          </p:nvPr>
        </p:nvSpPr>
        <p:spPr/>
        <p:txBody>
          <a:bodyPr/>
          <a:lstStyle/>
          <a:p>
            <a:pPr marL="0" indent="0">
              <a:buNone/>
            </a:pPr>
            <a:r>
              <a:rPr lang="en-US" dirty="0" smtClean="0"/>
              <a:t>In </a:t>
            </a:r>
            <a:r>
              <a:rPr lang="en-US" dirty="0" smtClean="0">
                <a:hlinkClick r:id="rId2" tooltip="Physical chemistry"/>
              </a:rPr>
              <a:t>physical chemistry</a:t>
            </a:r>
            <a:r>
              <a:rPr lang="en-US" dirty="0" smtClean="0"/>
              <a:t>, the </a:t>
            </a:r>
            <a:r>
              <a:rPr lang="en-US" b="1" dirty="0" smtClean="0"/>
              <a:t>van der Waals force</a:t>
            </a:r>
            <a:r>
              <a:rPr lang="en-US" dirty="0" smtClean="0"/>
              <a:t> (or </a:t>
            </a:r>
            <a:r>
              <a:rPr lang="en-US" b="1" dirty="0" smtClean="0"/>
              <a:t>van der Waals' interaction</a:t>
            </a:r>
            <a:r>
              <a:rPr lang="en-US" dirty="0" smtClean="0"/>
              <a:t>), named after </a:t>
            </a:r>
            <a:r>
              <a:rPr lang="en-US" dirty="0" smtClean="0">
                <a:hlinkClick r:id="rId3" tooltip="Netherlands"/>
              </a:rPr>
              <a:t>Dutch</a:t>
            </a:r>
            <a:r>
              <a:rPr lang="en-US" dirty="0" smtClean="0"/>
              <a:t> </a:t>
            </a:r>
            <a:r>
              <a:rPr lang="en-US" dirty="0" smtClean="0">
                <a:hlinkClick r:id="rId4" tooltip="Scientist"/>
              </a:rPr>
              <a:t>scientist</a:t>
            </a:r>
            <a:r>
              <a:rPr lang="en-US" dirty="0" smtClean="0"/>
              <a:t> </a:t>
            </a:r>
            <a:r>
              <a:rPr lang="en-US" dirty="0" smtClean="0">
                <a:hlinkClick r:id="rId5" tooltip="Johannes Diderik van der Waals"/>
              </a:rPr>
              <a:t>Johannes </a:t>
            </a:r>
            <a:r>
              <a:rPr lang="en-US" dirty="0" err="1" smtClean="0">
                <a:hlinkClick r:id="rId5" tooltip="Johannes Diderik van der Waals"/>
              </a:rPr>
              <a:t>Diderik</a:t>
            </a:r>
            <a:r>
              <a:rPr lang="en-US" dirty="0" smtClean="0">
                <a:hlinkClick r:id="rId5" tooltip="Johannes Diderik van der Waals"/>
              </a:rPr>
              <a:t> van der Waals</a:t>
            </a:r>
            <a:r>
              <a:rPr lang="en-US" dirty="0" smtClean="0"/>
              <a:t>, is the sum of the attractive or repulsive forces between </a:t>
            </a:r>
            <a:r>
              <a:rPr lang="en-US" dirty="0" smtClean="0">
                <a:hlinkClick r:id="rId6" tooltip="Molecule"/>
              </a:rPr>
              <a:t>molecules</a:t>
            </a:r>
            <a:r>
              <a:rPr lang="en-US" dirty="0" smtClean="0"/>
              <a:t> (or between parts of the same molecule) other than those due to </a:t>
            </a:r>
            <a:r>
              <a:rPr lang="en-US" dirty="0" smtClean="0">
                <a:hlinkClick r:id="rId7" tooltip="Covalent bond"/>
              </a:rPr>
              <a:t>covalent bonds</a:t>
            </a:r>
            <a:r>
              <a:rPr lang="en-US" dirty="0" smtClean="0"/>
              <a:t>, or the </a:t>
            </a:r>
            <a:r>
              <a:rPr lang="en-US" dirty="0" smtClean="0">
                <a:hlinkClick r:id="rId8" tooltip="Electrostatic interaction"/>
              </a:rPr>
              <a:t>electrostatic interaction</a:t>
            </a:r>
            <a:r>
              <a:rPr lang="en-US" dirty="0" smtClean="0"/>
              <a:t> of </a:t>
            </a:r>
            <a:r>
              <a:rPr lang="en-US" dirty="0" smtClean="0">
                <a:hlinkClick r:id="rId9" tooltip="Ion"/>
              </a:rPr>
              <a:t>ions</a:t>
            </a:r>
            <a:r>
              <a:rPr lang="en-US" dirty="0" smtClean="0"/>
              <a:t> with one another, with neutral molecules, or with charged molecules.</a:t>
            </a:r>
            <a:endParaRPr lang="en-US" dirty="0"/>
          </a:p>
        </p:txBody>
      </p:sp>
    </p:spTree>
    <p:extLst>
      <p:ext uri="{BB962C8B-B14F-4D97-AF65-F5344CB8AC3E}">
        <p14:creationId xmlns:p14="http://schemas.microsoft.com/office/powerpoint/2010/main" val="132815309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Metallic bonding</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t>Metallic bonding</a:t>
            </a:r>
            <a:r>
              <a:rPr lang="en-US" dirty="0" smtClean="0"/>
              <a:t> occurs as a result of </a:t>
            </a:r>
            <a:r>
              <a:rPr lang="en-US" dirty="0" smtClean="0">
                <a:hlinkClick r:id="rId2" tooltip="Electromagnetism"/>
              </a:rPr>
              <a:t>electromagnetism</a:t>
            </a:r>
            <a:r>
              <a:rPr lang="en-US" dirty="0" smtClean="0"/>
              <a:t> and describes the electrostatic attractive force that occurs between </a:t>
            </a:r>
            <a:r>
              <a:rPr lang="en-US" dirty="0" smtClean="0">
                <a:hlinkClick r:id="rId3" tooltip="Conduction electrons"/>
              </a:rPr>
              <a:t>conduction electrons</a:t>
            </a:r>
            <a:r>
              <a:rPr lang="en-US" dirty="0" smtClean="0"/>
              <a:t> (in the form of an electron cloud of </a:t>
            </a:r>
            <a:r>
              <a:rPr lang="en-US" dirty="0" smtClean="0">
                <a:hlinkClick r:id="rId4" tooltip="Delocalized electron"/>
              </a:rPr>
              <a:t>delocalized electrons</a:t>
            </a:r>
            <a:r>
              <a:rPr lang="en-US" dirty="0" smtClean="0"/>
              <a:t>) and positively charged metal ions. It may be described as the sharing of </a:t>
            </a:r>
            <a:r>
              <a:rPr lang="en-US" i="1" dirty="0" smtClean="0"/>
              <a:t>free</a:t>
            </a:r>
            <a:r>
              <a:rPr lang="en-US" dirty="0" smtClean="0"/>
              <a:t> electrons among a </a:t>
            </a:r>
            <a:r>
              <a:rPr lang="en-US" dirty="0" smtClean="0">
                <a:hlinkClick r:id="rId5" tooltip="Crystal structure"/>
              </a:rPr>
              <a:t>lattice</a:t>
            </a:r>
            <a:r>
              <a:rPr lang="en-US" dirty="0" smtClean="0"/>
              <a:t> of positively charged ions (</a:t>
            </a:r>
            <a:r>
              <a:rPr lang="en-US" dirty="0" err="1" smtClean="0">
                <a:hlinkClick r:id="rId6" tooltip="Cations"/>
              </a:rPr>
              <a:t>cations</a:t>
            </a:r>
            <a:r>
              <a:rPr lang="en-US" dirty="0" smtClean="0"/>
              <a:t>). In a more </a:t>
            </a:r>
            <a:r>
              <a:rPr lang="en-US" dirty="0" smtClean="0">
                <a:hlinkClick r:id="rId7" tooltip="Quantum-mechanical"/>
              </a:rPr>
              <a:t>quantum-mechanical</a:t>
            </a:r>
            <a:r>
              <a:rPr lang="en-US" dirty="0" smtClean="0"/>
              <a:t> view, the conduction electrons divide their density equally over all atoms that function as neutral (non-charged) entities. Metallic bonding accounts for many </a:t>
            </a:r>
            <a:r>
              <a:rPr lang="en-US" dirty="0" smtClean="0">
                <a:hlinkClick r:id="rId8" tooltip="Physical properties"/>
              </a:rPr>
              <a:t>physical properties</a:t>
            </a:r>
            <a:r>
              <a:rPr lang="en-US" dirty="0" smtClean="0"/>
              <a:t> of metals, such as </a:t>
            </a:r>
            <a:r>
              <a:rPr lang="en-US" dirty="0" smtClean="0">
                <a:hlinkClick r:id="rId9" tooltip="Strength of materials"/>
              </a:rPr>
              <a:t>strength</a:t>
            </a:r>
            <a:r>
              <a:rPr lang="en-US" dirty="0" smtClean="0"/>
              <a:t>, </a:t>
            </a:r>
            <a:r>
              <a:rPr lang="en-US" dirty="0" smtClean="0">
                <a:hlinkClick r:id="rId10" tooltip="Ductility"/>
              </a:rPr>
              <a:t>ductility</a:t>
            </a:r>
            <a:r>
              <a:rPr lang="en-US" dirty="0" smtClean="0"/>
              <a:t>, </a:t>
            </a:r>
            <a:r>
              <a:rPr lang="en-US" dirty="0" smtClean="0">
                <a:hlinkClick r:id="rId11" tooltip="Thermal conductivity"/>
              </a:rPr>
              <a:t>thermal</a:t>
            </a:r>
            <a:r>
              <a:rPr lang="en-US" dirty="0" smtClean="0"/>
              <a:t> and </a:t>
            </a:r>
            <a:r>
              <a:rPr lang="en-US" dirty="0" smtClean="0">
                <a:hlinkClick r:id="rId12" tooltip="Electrical resistivity and conductivity"/>
              </a:rPr>
              <a:t>electrical resistivity and conductivity</a:t>
            </a:r>
            <a:r>
              <a:rPr lang="en-US" dirty="0" smtClean="0"/>
              <a:t>, </a:t>
            </a:r>
            <a:r>
              <a:rPr lang="en-US" dirty="0" smtClean="0">
                <a:hlinkClick r:id="rId13" tooltip="Opacity (optics)"/>
              </a:rPr>
              <a:t>opacity</a:t>
            </a:r>
            <a:r>
              <a:rPr lang="en-US" dirty="0" smtClean="0"/>
              <a:t>, and </a:t>
            </a:r>
            <a:r>
              <a:rPr lang="en-US" dirty="0" smtClean="0">
                <a:hlinkClick r:id="rId14" tooltip="Lustre (mineralogy)"/>
              </a:rPr>
              <a:t>luster</a:t>
            </a:r>
            <a:r>
              <a:rPr lang="en-US" dirty="0" smtClean="0"/>
              <a:t>.</a:t>
            </a:r>
          </a:p>
          <a:p>
            <a:pPr marL="0" indent="0">
              <a:buNone/>
            </a:pPr>
            <a:r>
              <a:rPr lang="en-US" dirty="0" smtClean="0"/>
              <a:t>Metallic bonding is not the only type of </a:t>
            </a:r>
            <a:r>
              <a:rPr lang="en-US" dirty="0" smtClean="0">
                <a:hlinkClick r:id="rId15" tooltip="Chemical bond"/>
              </a:rPr>
              <a:t>chemical bonding</a:t>
            </a:r>
            <a:r>
              <a:rPr lang="en-US" dirty="0" smtClean="0"/>
              <a:t> a metal can exhibit, even as a pure substance. For example, elemental </a:t>
            </a:r>
            <a:r>
              <a:rPr lang="en-US" dirty="0" smtClean="0">
                <a:hlinkClick r:id="rId16" tooltip="Gallium"/>
              </a:rPr>
              <a:t>gallium</a:t>
            </a:r>
            <a:r>
              <a:rPr lang="en-US" dirty="0" smtClean="0"/>
              <a:t> consists of covalently-bound pairs of atoms in both liquid and solid state—these pairs form a </a:t>
            </a:r>
            <a:r>
              <a:rPr lang="en-US" dirty="0" smtClean="0">
                <a:hlinkClick r:id="rId17" tooltip="Crystal lattice"/>
              </a:rPr>
              <a:t>crystal lattice</a:t>
            </a:r>
            <a:r>
              <a:rPr lang="en-US" dirty="0" smtClean="0"/>
              <a:t> with metallic bonding between them.</a:t>
            </a:r>
          </a:p>
        </p:txBody>
      </p:sp>
    </p:spTree>
    <p:extLst>
      <p:ext uri="{BB962C8B-B14F-4D97-AF65-F5344CB8AC3E}">
        <p14:creationId xmlns:p14="http://schemas.microsoft.com/office/powerpoint/2010/main" val="230758323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Conduction band</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The </a:t>
            </a:r>
            <a:r>
              <a:rPr lang="en-US" b="1" dirty="0" smtClean="0"/>
              <a:t>conduction band</a:t>
            </a:r>
            <a:r>
              <a:rPr lang="en-US" dirty="0" smtClean="0"/>
              <a:t> quantifies the range of energy required to free an electron from its bond to an </a:t>
            </a:r>
            <a:r>
              <a:rPr lang="en-US" dirty="0" smtClean="0">
                <a:hlinkClick r:id="rId2" tooltip="Atom"/>
              </a:rPr>
              <a:t>atom</a:t>
            </a:r>
            <a:r>
              <a:rPr lang="en-US" dirty="0" smtClean="0"/>
              <a:t>. Once freed from this bond, the electron becomes a 'delocalized electron', moving freely within the </a:t>
            </a:r>
            <a:r>
              <a:rPr lang="en-US" dirty="0" smtClean="0">
                <a:hlinkClick r:id="rId3" tooltip="Crystal structure"/>
              </a:rPr>
              <a:t>atomic lattice</a:t>
            </a:r>
            <a:r>
              <a:rPr lang="en-US" dirty="0" smtClean="0"/>
              <a:t> of the material to which the atom belongs. Various materials may be classified by their </a:t>
            </a:r>
            <a:r>
              <a:rPr lang="en-US" dirty="0" smtClean="0">
                <a:hlinkClick r:id="rId4" tooltip="Band gap"/>
              </a:rPr>
              <a:t>band gap</a:t>
            </a:r>
            <a:r>
              <a:rPr lang="en-US" dirty="0" smtClean="0"/>
              <a:t>: this is defined as the difference between the </a:t>
            </a:r>
            <a:r>
              <a:rPr lang="en-US" dirty="0" smtClean="0">
                <a:hlinkClick r:id="rId5" tooltip="Valence band"/>
              </a:rPr>
              <a:t>valence</a:t>
            </a:r>
            <a:r>
              <a:rPr lang="en-US" dirty="0" smtClean="0"/>
              <a:t> and conduction bands.</a:t>
            </a:r>
          </a:p>
          <a:p>
            <a:pPr marL="0" indent="0">
              <a:buNone/>
            </a:pPr>
            <a:r>
              <a:rPr lang="en-US" dirty="0" smtClean="0"/>
              <a:t>In insulators, the conduction band is much higher in energy than the valence band and it takes large energies to delocalize their valence electrons. Insulating materials have wide band gaps.</a:t>
            </a:r>
          </a:p>
          <a:p>
            <a:pPr marL="0" indent="0">
              <a:buNone/>
            </a:pPr>
            <a:r>
              <a:rPr lang="en-US" dirty="0" smtClean="0"/>
              <a:t>In semiconductors, the band gap is small. This explains why it takes a little energy (in the form of heat or light) to make semiconductors' electrons delocalize and conduct electricity, hence the name, semiconductor.</a:t>
            </a:r>
          </a:p>
          <a:p>
            <a:pPr marL="0" indent="0">
              <a:buNone/>
            </a:pPr>
            <a:r>
              <a:rPr lang="en-US" dirty="0" smtClean="0"/>
              <a:t>In metals, the </a:t>
            </a:r>
            <a:r>
              <a:rPr lang="en-US" dirty="0" smtClean="0">
                <a:hlinkClick r:id="rId6" tooltip="Fermi level"/>
              </a:rPr>
              <a:t>Fermi level</a:t>
            </a:r>
            <a:r>
              <a:rPr lang="en-US" dirty="0" smtClean="0"/>
              <a:t> is inside at least one band. These Fermi-level-crossing bands may be called conduction band, valence band, or something else depending on circumstance.</a:t>
            </a:r>
            <a:br>
              <a:rPr lang="en-US" dirty="0" smtClean="0"/>
            </a:br>
            <a:r>
              <a:rPr lang="en-US" dirty="0" smtClean="0"/>
              <a:t>Electrons within the conduction band are mobile </a:t>
            </a:r>
            <a:r>
              <a:rPr lang="en-US" dirty="0" smtClean="0">
                <a:hlinkClick r:id="rId7" tooltip="Charge carrier"/>
              </a:rPr>
              <a:t>charge carriers</a:t>
            </a:r>
            <a:r>
              <a:rPr lang="en-US" dirty="0" smtClean="0"/>
              <a:t> in solids, responsible for conduction of </a:t>
            </a:r>
            <a:r>
              <a:rPr lang="en-US" dirty="0" smtClean="0">
                <a:hlinkClick r:id="rId8" tooltip="Electric current"/>
              </a:rPr>
              <a:t>electric currents</a:t>
            </a:r>
            <a:r>
              <a:rPr lang="en-US" dirty="0" smtClean="0"/>
              <a:t> in metals and other good </a:t>
            </a:r>
            <a:r>
              <a:rPr lang="en-US" dirty="0" smtClean="0">
                <a:hlinkClick r:id="rId9" tooltip="Electrical conductors"/>
              </a:rPr>
              <a:t>electrical conductors</a:t>
            </a:r>
            <a:r>
              <a:rPr lang="en-US" dirty="0" smtClean="0"/>
              <a:t>.</a:t>
            </a:r>
          </a:p>
        </p:txBody>
      </p:sp>
    </p:spTree>
    <p:extLst>
      <p:ext uri="{BB962C8B-B14F-4D97-AF65-F5344CB8AC3E}">
        <p14:creationId xmlns:p14="http://schemas.microsoft.com/office/powerpoint/2010/main" val="415692969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Valence band</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In </a:t>
            </a:r>
            <a:r>
              <a:rPr lang="en-US" dirty="0" smtClean="0">
                <a:hlinkClick r:id="rId2" tooltip="Solid"/>
              </a:rPr>
              <a:t>solids</a:t>
            </a:r>
            <a:r>
              <a:rPr lang="en-US" dirty="0" smtClean="0"/>
              <a:t>, the </a:t>
            </a:r>
            <a:r>
              <a:rPr lang="en-US" b="1" dirty="0" smtClean="0"/>
              <a:t>valence band</a:t>
            </a:r>
            <a:r>
              <a:rPr lang="en-US" dirty="0" smtClean="0"/>
              <a:t> is the highest range of </a:t>
            </a:r>
            <a:r>
              <a:rPr lang="en-US" dirty="0" smtClean="0">
                <a:hlinkClick r:id="rId3" tooltip="Electron"/>
              </a:rPr>
              <a:t>electron</a:t>
            </a:r>
            <a:r>
              <a:rPr lang="en-US" dirty="0" smtClean="0"/>
              <a:t> </a:t>
            </a:r>
            <a:r>
              <a:rPr lang="en-US" dirty="0" smtClean="0">
                <a:hlinkClick r:id="rId4" tooltip="Energy"/>
              </a:rPr>
              <a:t>energies</a:t>
            </a:r>
            <a:r>
              <a:rPr lang="en-US" dirty="0" smtClean="0"/>
              <a:t> in which electrons are normally </a:t>
            </a:r>
          </a:p>
          <a:p>
            <a:pPr marL="0" indent="0">
              <a:buNone/>
            </a:pPr>
            <a:r>
              <a:rPr lang="en-US" dirty="0" smtClean="0"/>
              <a:t>The </a:t>
            </a:r>
            <a:r>
              <a:rPr lang="en-US" dirty="0" smtClean="0">
                <a:hlinkClick r:id="rId5" tooltip="Valence electron"/>
              </a:rPr>
              <a:t>valence electrons</a:t>
            </a:r>
            <a:r>
              <a:rPr lang="en-US" dirty="0" smtClean="0"/>
              <a:t> are bound to individual </a:t>
            </a:r>
            <a:r>
              <a:rPr lang="en-US" dirty="0" smtClean="0">
                <a:hlinkClick r:id="rId6" tooltip="Atom"/>
              </a:rPr>
              <a:t>atoms</a:t>
            </a:r>
            <a:r>
              <a:rPr lang="en-US" dirty="0" smtClean="0"/>
              <a:t>, as opposed to </a:t>
            </a:r>
            <a:r>
              <a:rPr lang="en-US" dirty="0" smtClean="0">
                <a:hlinkClick r:id="rId7" tooltip="Conduction electron"/>
              </a:rPr>
              <a:t>conduction electrons</a:t>
            </a:r>
            <a:r>
              <a:rPr lang="en-US" dirty="0" smtClean="0"/>
              <a:t> (found in </a:t>
            </a:r>
            <a:r>
              <a:rPr lang="en-US" dirty="0" smtClean="0">
                <a:hlinkClick r:id="rId8" tooltip="Electrical conductor"/>
              </a:rPr>
              <a:t>conductors</a:t>
            </a:r>
            <a:r>
              <a:rPr lang="en-US" dirty="0" smtClean="0"/>
              <a:t> and </a:t>
            </a:r>
            <a:r>
              <a:rPr lang="en-US" dirty="0" smtClean="0">
                <a:hlinkClick r:id="rId9" tooltip="Semiconductor"/>
              </a:rPr>
              <a:t>semiconductors</a:t>
            </a:r>
            <a:r>
              <a:rPr lang="en-US" dirty="0" smtClean="0"/>
              <a:t>), which can move freely within the </a:t>
            </a:r>
            <a:r>
              <a:rPr lang="en-US" dirty="0" smtClean="0">
                <a:hlinkClick r:id="rId10" tooltip="Crystal structure"/>
              </a:rPr>
              <a:t>atomic lattice</a:t>
            </a:r>
            <a:r>
              <a:rPr lang="en-US" dirty="0" smtClean="0"/>
              <a:t> of the material. On a graph of the </a:t>
            </a:r>
            <a:r>
              <a:rPr lang="en-US" dirty="0" smtClean="0">
                <a:hlinkClick r:id="rId11" tooltip="Electronic band structure"/>
              </a:rPr>
              <a:t>electronic band structure</a:t>
            </a:r>
            <a:r>
              <a:rPr lang="en-US" dirty="0" smtClean="0"/>
              <a:t> of a material, the valence band is located below the </a:t>
            </a:r>
            <a:r>
              <a:rPr lang="en-US" dirty="0" smtClean="0">
                <a:hlinkClick r:id="rId12" tooltip="Conduction band"/>
              </a:rPr>
              <a:t>conduction band</a:t>
            </a:r>
            <a:r>
              <a:rPr lang="en-US" dirty="0" smtClean="0"/>
              <a:t>, separated from it in </a:t>
            </a:r>
            <a:r>
              <a:rPr lang="en-US" dirty="0" smtClean="0">
                <a:hlinkClick r:id="rId13" tooltip="Electrical insulator"/>
              </a:rPr>
              <a:t>insulators</a:t>
            </a:r>
            <a:r>
              <a:rPr lang="en-US" dirty="0" smtClean="0"/>
              <a:t> and semiconductors by a </a:t>
            </a:r>
            <a:r>
              <a:rPr lang="en-US" dirty="0" smtClean="0">
                <a:hlinkClick r:id="rId14" tooltip="Band gap"/>
              </a:rPr>
              <a:t>band gap</a:t>
            </a:r>
            <a:r>
              <a:rPr lang="en-US" dirty="0" smtClean="0"/>
              <a:t>. In </a:t>
            </a:r>
            <a:r>
              <a:rPr lang="en-US" dirty="0" smtClean="0">
                <a:hlinkClick r:id="rId15" tooltip="Metal"/>
              </a:rPr>
              <a:t>metals</a:t>
            </a:r>
            <a:r>
              <a:rPr lang="en-US" dirty="0" smtClean="0"/>
              <a:t>, the conduction band has no energy gap separating it from the valence band. present at </a:t>
            </a:r>
            <a:r>
              <a:rPr lang="en-US" dirty="0" smtClean="0">
                <a:hlinkClick r:id="rId16" tooltip="Absolute zero"/>
              </a:rPr>
              <a:t>absolute zero</a:t>
            </a:r>
            <a:r>
              <a:rPr lang="en-US" dirty="0" smtClean="0"/>
              <a:t> temperature.</a:t>
            </a:r>
            <a:endParaRPr lang="en-US" dirty="0"/>
          </a:p>
        </p:txBody>
      </p:sp>
    </p:spTree>
    <p:extLst>
      <p:ext uri="{BB962C8B-B14F-4D97-AF65-F5344CB8AC3E}">
        <p14:creationId xmlns:p14="http://schemas.microsoft.com/office/powerpoint/2010/main" val="343385149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Semiconductor</a:t>
            </a: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r>
              <a:rPr lang="en-US" dirty="0" smtClean="0"/>
              <a:t>A </a:t>
            </a:r>
            <a:r>
              <a:rPr lang="en-US" b="1" dirty="0" smtClean="0"/>
              <a:t>semiconductor</a:t>
            </a:r>
            <a:r>
              <a:rPr lang="en-US" dirty="0" smtClean="0"/>
              <a:t> material has an </a:t>
            </a:r>
            <a:r>
              <a:rPr lang="en-US" dirty="0" smtClean="0">
                <a:hlinkClick r:id="rId2" tooltip="Electrical conductivity"/>
              </a:rPr>
              <a:t>electrical conductivity</a:t>
            </a:r>
            <a:r>
              <a:rPr lang="en-US" dirty="0" smtClean="0"/>
              <a:t> value between a </a:t>
            </a:r>
            <a:r>
              <a:rPr lang="en-US" dirty="0" smtClean="0">
                <a:hlinkClick r:id="rId3" tooltip="Electrical resistivity and conductivity"/>
              </a:rPr>
              <a:t>conductor</a:t>
            </a:r>
            <a:r>
              <a:rPr lang="en-US" dirty="0" smtClean="0"/>
              <a:t>, such as copper, and an </a:t>
            </a:r>
            <a:r>
              <a:rPr lang="en-US" dirty="0" smtClean="0">
                <a:hlinkClick r:id="rId4" tooltip="Insulator (electrical)"/>
              </a:rPr>
              <a:t>insulator</a:t>
            </a:r>
            <a:r>
              <a:rPr lang="en-US" dirty="0" smtClean="0"/>
              <a:t>, such as glass. Semiconductors are the foundation of modern </a:t>
            </a:r>
            <a:r>
              <a:rPr lang="en-US" dirty="0" smtClean="0">
                <a:hlinkClick r:id="rId5" tooltip="Electronics"/>
              </a:rPr>
              <a:t>electronics</a:t>
            </a:r>
            <a:r>
              <a:rPr lang="en-US" dirty="0" smtClean="0"/>
              <a:t>. The modern understanding of the properties of a semiconductor relies on </a:t>
            </a:r>
            <a:r>
              <a:rPr lang="en-US" dirty="0" smtClean="0">
                <a:hlinkClick r:id="rId6" tooltip="Quantum physics"/>
              </a:rPr>
              <a:t>quantum physics</a:t>
            </a:r>
            <a:r>
              <a:rPr lang="en-US" dirty="0" smtClean="0"/>
              <a:t> to explain the movement of </a:t>
            </a:r>
            <a:r>
              <a:rPr lang="en-US" dirty="0" smtClean="0">
                <a:hlinkClick r:id="rId7" tooltip="Electron"/>
              </a:rPr>
              <a:t>electrons</a:t>
            </a:r>
            <a:r>
              <a:rPr lang="en-US" dirty="0" smtClean="0"/>
              <a:t> and </a:t>
            </a:r>
            <a:r>
              <a:rPr lang="en-US" dirty="0" smtClean="0">
                <a:hlinkClick r:id="rId8" tooltip="Electron holes"/>
              </a:rPr>
              <a:t>holes</a:t>
            </a:r>
            <a:r>
              <a:rPr lang="en-US" dirty="0" smtClean="0"/>
              <a:t> in a </a:t>
            </a:r>
            <a:r>
              <a:rPr lang="en-US" dirty="0" smtClean="0">
                <a:hlinkClick r:id="rId9" tooltip="Crystal structure"/>
              </a:rPr>
              <a:t>crystal lattice</a:t>
            </a:r>
            <a:r>
              <a:rPr lang="en-US" dirty="0" smtClean="0"/>
              <a:t>. An increased knowledge of semiconductor materials and fabrication processes has made possible continuing increases in the complexity and speed of </a:t>
            </a:r>
            <a:r>
              <a:rPr lang="en-US" dirty="0" smtClean="0">
                <a:hlinkClick r:id="rId10" tooltip="Microprocessor"/>
              </a:rPr>
              <a:t>microprocessors</a:t>
            </a:r>
            <a:r>
              <a:rPr lang="en-US" dirty="0" smtClean="0"/>
              <a:t> and memory devices.</a:t>
            </a:r>
          </a:p>
          <a:p>
            <a:pPr marL="0" indent="0">
              <a:buNone/>
            </a:pPr>
            <a:r>
              <a:rPr lang="en-US" dirty="0" smtClean="0"/>
              <a:t>The </a:t>
            </a:r>
            <a:r>
              <a:rPr lang="en-US" dirty="0" smtClean="0">
                <a:hlinkClick r:id="rId2" tooltip="Electrical conductivity"/>
              </a:rPr>
              <a:t>electrical conductivity</a:t>
            </a:r>
            <a:r>
              <a:rPr lang="en-US" dirty="0" smtClean="0"/>
              <a:t> of a semiconductor material increases with increasing temperature, which is </a:t>
            </a:r>
            <a:r>
              <a:rPr lang="en-US" dirty="0" err="1" smtClean="0"/>
              <a:t>behaviour</a:t>
            </a:r>
            <a:r>
              <a:rPr lang="en-US" dirty="0" smtClean="0"/>
              <a:t> opposite to that of a metal. </a:t>
            </a:r>
            <a:r>
              <a:rPr lang="en-US" dirty="0" smtClean="0">
                <a:hlinkClick r:id="rId11" tooltip="Semiconductor device"/>
              </a:rPr>
              <a:t>Semiconductor devices</a:t>
            </a:r>
            <a:r>
              <a:rPr lang="en-US" dirty="0" smtClean="0"/>
              <a:t> can display a range of useful properties such as passing current more easily in one direction than the other, showing variable </a:t>
            </a:r>
            <a:r>
              <a:rPr lang="en-US" dirty="0" smtClean="0">
                <a:hlinkClick r:id="rId12" tooltip="Electrical"/>
              </a:rPr>
              <a:t>resistance</a:t>
            </a:r>
            <a:r>
              <a:rPr lang="en-US" dirty="0" smtClean="0"/>
              <a:t>, and sensitivity to light or heat. Because the electrical properties of a semiconductor material can be modified by controlled addition of impurities, or by the application of electrical fields or light, devices made from semiconductors can be used for amplification, switching, and energy conversion.</a:t>
            </a:r>
          </a:p>
          <a:p>
            <a:pPr marL="0" indent="0">
              <a:buNone/>
            </a:pPr>
            <a:r>
              <a:rPr lang="en-US" dirty="0" smtClean="0">
                <a:hlinkClick r:id="rId13" tooltip="Electric current"/>
              </a:rPr>
              <a:t>Current</a:t>
            </a:r>
            <a:r>
              <a:rPr lang="en-US" dirty="0" smtClean="0"/>
              <a:t> conduction in a semiconductor occurs through the movement of free electrons and "holes", collectively known as charge carriers. Adding impurity atoms to a semiconducting material, known as "</a:t>
            </a:r>
            <a:r>
              <a:rPr lang="en-US" dirty="0" smtClean="0">
                <a:hlinkClick r:id="rId14" tooltip="Doping (semiconductor)"/>
              </a:rPr>
              <a:t>doping</a:t>
            </a:r>
            <a:r>
              <a:rPr lang="en-US" dirty="0" smtClean="0"/>
              <a:t>", greatly increases the number of charge carriers within it. When a doped semiconductor contains mostly free holes it is called "p-type", and when it contains mostly free electrons it is known as "n-type". The semiconductor materials used in electronic devices are doped under precise conditions to control the location and concentration of p- and n-type dopants. A single semiconductor crystal can have many p- and n-type regions; the </a:t>
            </a:r>
            <a:r>
              <a:rPr lang="en-US" dirty="0" smtClean="0">
                <a:hlinkClick r:id="rId15" tooltip="P-n junction"/>
              </a:rPr>
              <a:t>p–n junctions</a:t>
            </a:r>
            <a:r>
              <a:rPr lang="en-US" dirty="0" smtClean="0"/>
              <a:t> between these regions are responsible for the useful electronic </a:t>
            </a:r>
            <a:r>
              <a:rPr lang="en-US" dirty="0" err="1" smtClean="0"/>
              <a:t>behaviour</a:t>
            </a:r>
            <a:r>
              <a:rPr lang="en-US" dirty="0" smtClean="0"/>
              <a:t>.</a:t>
            </a:r>
          </a:p>
          <a:p>
            <a:pPr marL="0" indent="0">
              <a:buNone/>
            </a:pPr>
            <a:r>
              <a:rPr lang="en-US" dirty="0" smtClean="0"/>
              <a:t>Some of the properties of semiconductor materials were observed throughout the mid 19th and first decades of the 20th century. Development of quantum physics in turn allowed the development of the </a:t>
            </a:r>
            <a:r>
              <a:rPr lang="en-US" dirty="0" smtClean="0">
                <a:hlinkClick r:id="rId16" tooltip="Transistor"/>
              </a:rPr>
              <a:t>transistor</a:t>
            </a:r>
            <a:r>
              <a:rPr lang="en-US" dirty="0" smtClean="0"/>
              <a:t> in 1948. Although some pure elements and many compounds display semiconductor properties, </a:t>
            </a:r>
            <a:r>
              <a:rPr lang="en-US" dirty="0" smtClean="0">
                <a:hlinkClick r:id="rId17" tooltip="Silicon"/>
              </a:rPr>
              <a:t>silicon</a:t>
            </a:r>
            <a:r>
              <a:rPr lang="en-US" dirty="0" smtClean="0"/>
              <a:t>, </a:t>
            </a:r>
            <a:r>
              <a:rPr lang="en-US" dirty="0" smtClean="0">
                <a:hlinkClick r:id="rId18" tooltip="Germanium"/>
              </a:rPr>
              <a:t>germanium</a:t>
            </a:r>
            <a:r>
              <a:rPr lang="en-US" dirty="0" smtClean="0"/>
              <a:t>, and compounds of </a:t>
            </a:r>
            <a:r>
              <a:rPr lang="en-US" dirty="0" smtClean="0">
                <a:hlinkClick r:id="rId19" tooltip="Gallium"/>
              </a:rPr>
              <a:t>gallium</a:t>
            </a:r>
            <a:r>
              <a:rPr lang="en-US" dirty="0" smtClean="0"/>
              <a:t> are the most widely used in electronic devices.</a:t>
            </a:r>
          </a:p>
        </p:txBody>
      </p:sp>
    </p:spTree>
    <p:extLst>
      <p:ext uri="{BB962C8B-B14F-4D97-AF65-F5344CB8AC3E}">
        <p14:creationId xmlns:p14="http://schemas.microsoft.com/office/powerpoint/2010/main" val="127649788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Doping (semiconductor)</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In </a:t>
            </a:r>
            <a:r>
              <a:rPr lang="en-US" dirty="0" smtClean="0">
                <a:hlinkClick r:id="rId2" tooltip="Semiconductor"/>
              </a:rPr>
              <a:t>semiconductor</a:t>
            </a:r>
            <a:r>
              <a:rPr lang="en-US" dirty="0" smtClean="0"/>
              <a:t> production, </a:t>
            </a:r>
            <a:r>
              <a:rPr lang="en-US" b="1" dirty="0" smtClean="0"/>
              <a:t>doping</a:t>
            </a:r>
            <a:r>
              <a:rPr lang="en-US" dirty="0" smtClean="0"/>
              <a:t> intentionally introduces impurities into an extremely pure (also referred to as </a:t>
            </a:r>
            <a:r>
              <a:rPr lang="en-US" i="1" dirty="0" smtClean="0">
                <a:hlinkClick r:id="rId3" tooltip="Intrinsic semiconductor"/>
              </a:rPr>
              <a:t>intrinsic</a:t>
            </a:r>
            <a:r>
              <a:rPr lang="en-US" dirty="0" smtClean="0"/>
              <a:t>) semiconductor for the purpose of modulating its electrical properties. The impurities are dependent upon the type of semiconductor. Lightly and moderately doped semiconductors are referred to as </a:t>
            </a:r>
            <a:r>
              <a:rPr lang="en-US" i="1" dirty="0" smtClean="0">
                <a:hlinkClick r:id="rId4" tooltip="Extrinsic semiconductor"/>
              </a:rPr>
              <a:t>extrinsic</a:t>
            </a:r>
            <a:r>
              <a:rPr lang="en-US" dirty="0" smtClean="0"/>
              <a:t>. A semiconductor doped to such high levels that it acts more like a </a:t>
            </a:r>
            <a:r>
              <a:rPr lang="en-US" dirty="0" smtClean="0">
                <a:hlinkClick r:id="rId5" tooltip="Conductor (material)"/>
              </a:rPr>
              <a:t>conductor</a:t>
            </a:r>
            <a:r>
              <a:rPr lang="en-US" dirty="0" smtClean="0"/>
              <a:t> than a semiconductor is referred to as </a:t>
            </a:r>
            <a:r>
              <a:rPr lang="en-US" i="1" dirty="0" smtClean="0">
                <a:hlinkClick r:id="rId6" tooltip="Degenerate semiconductor"/>
              </a:rPr>
              <a:t>degenerate</a:t>
            </a:r>
            <a:r>
              <a:rPr lang="en-US" dirty="0" smtClean="0"/>
              <a:t>.</a:t>
            </a:r>
          </a:p>
          <a:p>
            <a:pPr marL="0" indent="0">
              <a:buNone/>
            </a:pPr>
            <a:r>
              <a:rPr lang="en-US" dirty="0" smtClean="0"/>
              <a:t>In the context of </a:t>
            </a:r>
            <a:r>
              <a:rPr lang="en-US" dirty="0" smtClean="0">
                <a:hlinkClick r:id="rId7" tooltip="Phosphor"/>
              </a:rPr>
              <a:t>phosphors</a:t>
            </a:r>
            <a:r>
              <a:rPr lang="en-US" dirty="0" smtClean="0"/>
              <a:t> and </a:t>
            </a:r>
            <a:r>
              <a:rPr lang="en-US" dirty="0" smtClean="0">
                <a:hlinkClick r:id="rId8" tooltip="Scintillator"/>
              </a:rPr>
              <a:t>scintillators</a:t>
            </a:r>
            <a:r>
              <a:rPr lang="en-US" dirty="0" smtClean="0"/>
              <a:t>, doping is better known as </a:t>
            </a:r>
            <a:r>
              <a:rPr lang="en-US" dirty="0" smtClean="0">
                <a:hlinkClick r:id="rId9" tooltip="Activator (phosphor)"/>
              </a:rPr>
              <a:t>activation</a:t>
            </a:r>
            <a:r>
              <a:rPr lang="en-US" dirty="0" smtClean="0"/>
              <a:t>.</a:t>
            </a:r>
          </a:p>
        </p:txBody>
      </p:sp>
    </p:spTree>
    <p:extLst>
      <p:ext uri="{BB962C8B-B14F-4D97-AF65-F5344CB8AC3E}">
        <p14:creationId xmlns:p14="http://schemas.microsoft.com/office/powerpoint/2010/main" val="39873537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TotalTime>
  <Words>8226</Words>
  <Application>Microsoft Office PowerPoint</Application>
  <PresentationFormat>On-screen Show (4:3)</PresentationFormat>
  <Paragraphs>352</Paragraphs>
  <Slides>117</Slides>
  <Notes>0</Notes>
  <HiddenSlides>0</HiddenSlides>
  <MMClips>0</MMClips>
  <ScaleCrop>false</ScaleCrop>
  <HeadingPairs>
    <vt:vector size="4" baseType="variant">
      <vt:variant>
        <vt:lpstr>Theme</vt:lpstr>
      </vt:variant>
      <vt:variant>
        <vt:i4>1</vt:i4>
      </vt:variant>
      <vt:variant>
        <vt:lpstr>Slide Titles</vt:lpstr>
      </vt:variant>
      <vt:variant>
        <vt:i4>117</vt:i4>
      </vt:variant>
    </vt:vector>
  </HeadingPairs>
  <TitlesOfParts>
    <vt:vector size="118" baseType="lpstr">
      <vt:lpstr>Office Theme</vt:lpstr>
      <vt:lpstr>12 Lecture in physics</vt:lpstr>
      <vt:lpstr>PowerPoint Presentation</vt:lpstr>
      <vt:lpstr>PowerPoint Presentation</vt:lpstr>
      <vt:lpstr>The wave nature of light</vt:lpstr>
      <vt:lpstr>Dispersive prism</vt:lpstr>
      <vt:lpstr>Optical instruments</vt:lpstr>
      <vt:lpstr>Optical instruments (continued)</vt:lpstr>
      <vt:lpstr>Optical instruments (continued)</vt:lpstr>
      <vt:lpstr>Optical instruments (continued)</vt:lpstr>
      <vt:lpstr>Special Theory of Relativity</vt:lpstr>
      <vt:lpstr>Special Theory of Relativity (continued)</vt:lpstr>
      <vt:lpstr>Quantum physics</vt:lpstr>
      <vt:lpstr>Quantum computers</vt:lpstr>
      <vt:lpstr>Quantum cryptography</vt:lpstr>
      <vt:lpstr>Early Quantum Theory and Models of Atom</vt:lpstr>
      <vt:lpstr>Electron discovery</vt:lpstr>
      <vt:lpstr>Cathode rays</vt:lpstr>
      <vt:lpstr>Oil-drop experiment</vt:lpstr>
      <vt:lpstr>Planck's Hypothesis</vt:lpstr>
      <vt:lpstr>Planck's Hypothesis (continued)</vt:lpstr>
      <vt:lpstr>Black body</vt:lpstr>
      <vt:lpstr>Quantum</vt:lpstr>
      <vt:lpstr>Photon</vt:lpstr>
      <vt:lpstr>Photoelectric effect</vt:lpstr>
      <vt:lpstr>Compton scattering</vt:lpstr>
      <vt:lpstr>Pair production</vt:lpstr>
      <vt:lpstr>Wave–particle duality</vt:lpstr>
      <vt:lpstr>Annihilation</vt:lpstr>
      <vt:lpstr>Complementarity</vt:lpstr>
      <vt:lpstr>Spectral line</vt:lpstr>
      <vt:lpstr>Bohr model</vt:lpstr>
      <vt:lpstr>Stationary state</vt:lpstr>
      <vt:lpstr>Quantum number</vt:lpstr>
      <vt:lpstr>Ground state</vt:lpstr>
      <vt:lpstr>Excited state</vt:lpstr>
      <vt:lpstr>Matter wave</vt:lpstr>
      <vt:lpstr>Electron microscope</vt:lpstr>
      <vt:lpstr>Atomic models</vt:lpstr>
      <vt:lpstr>Atomic spectra</vt:lpstr>
      <vt:lpstr>Rydberg constant</vt:lpstr>
      <vt:lpstr>PowerPoint Presentation</vt:lpstr>
      <vt:lpstr>Photosynthesis chemical equation</vt:lpstr>
      <vt:lpstr>PowerPoint Presentation</vt:lpstr>
      <vt:lpstr>PowerPoint Presentation</vt:lpstr>
      <vt:lpstr>PowerPoint Presentation</vt:lpstr>
      <vt:lpstr>PowerPoint Presentation</vt:lpstr>
      <vt:lpstr>de Broglie wave length</vt:lpstr>
      <vt:lpstr>Compton effect</vt:lpstr>
      <vt:lpstr>Exercises </vt:lpstr>
      <vt:lpstr>Exercises (continued)</vt:lpstr>
      <vt:lpstr>Exercises (continued)</vt:lpstr>
      <vt:lpstr>Exercises (continued)</vt:lpstr>
      <vt:lpstr>Exercises (continued)</vt:lpstr>
      <vt:lpstr>Quantum Mechanics of Atoms</vt:lpstr>
      <vt:lpstr>Quantum mechanics</vt:lpstr>
      <vt:lpstr>Uncertainty principle</vt:lpstr>
      <vt:lpstr>Coordinate-Momentum Uncertainty Principle</vt:lpstr>
      <vt:lpstr>Time-Energy Uncertainty Principle</vt:lpstr>
      <vt:lpstr>PowerPoint Presentation</vt:lpstr>
      <vt:lpstr>Quantum number</vt:lpstr>
      <vt:lpstr>Principal quantum number</vt:lpstr>
      <vt:lpstr>(Orbital) Azimuthal quantum number</vt:lpstr>
      <vt:lpstr>Magnetic quantum number</vt:lpstr>
      <vt:lpstr>Spin quantum number</vt:lpstr>
      <vt:lpstr>Zeeman effect</vt:lpstr>
      <vt:lpstr>Fine structure</vt:lpstr>
      <vt:lpstr>Selection rule</vt:lpstr>
      <vt:lpstr>Pauli exclusion principle</vt:lpstr>
      <vt:lpstr>Fluorescence</vt:lpstr>
      <vt:lpstr>Phosphorescent</vt:lpstr>
      <vt:lpstr>Metastability</vt:lpstr>
      <vt:lpstr>Laser</vt:lpstr>
      <vt:lpstr>Holography</vt:lpstr>
      <vt:lpstr>Moseley's law</vt:lpstr>
      <vt:lpstr>PowerPoint Presentation</vt:lpstr>
      <vt:lpstr>Wave function</vt:lpstr>
      <vt:lpstr>Probability</vt:lpstr>
      <vt:lpstr>Eigenvalues</vt:lpstr>
      <vt:lpstr>Electron can be in many places at the same time</vt:lpstr>
      <vt:lpstr>No trajectories</vt:lpstr>
      <vt:lpstr>No mechanical spin</vt:lpstr>
      <vt:lpstr>Schrödinger's cat</vt:lpstr>
      <vt:lpstr>Schrödinger equation</vt:lpstr>
      <vt:lpstr>Schrödinger equation (continued)</vt:lpstr>
      <vt:lpstr>Dirac equation</vt:lpstr>
      <vt:lpstr>Dirac equation (continued)</vt:lpstr>
      <vt:lpstr>Dirac equation (continued)</vt:lpstr>
      <vt:lpstr>Exercises</vt:lpstr>
      <vt:lpstr>Exercises (continued)</vt:lpstr>
      <vt:lpstr>Exercises (continued)</vt:lpstr>
      <vt:lpstr>Molecules and Solids</vt:lpstr>
      <vt:lpstr>Covalent bond</vt:lpstr>
      <vt:lpstr>Ionic bonding</vt:lpstr>
      <vt:lpstr>van der Waals force</vt:lpstr>
      <vt:lpstr>Metallic bonding</vt:lpstr>
      <vt:lpstr>Conduction band</vt:lpstr>
      <vt:lpstr>Valence band</vt:lpstr>
      <vt:lpstr>Semiconductor</vt:lpstr>
      <vt:lpstr>Doping (semiconductor)</vt:lpstr>
      <vt:lpstr>Diode</vt:lpstr>
      <vt:lpstr>p–n junction</vt:lpstr>
      <vt:lpstr>Rectifier</vt:lpstr>
      <vt:lpstr>Transistor</vt:lpstr>
      <vt:lpstr>Exercises </vt:lpstr>
      <vt:lpstr>Exercises (continued)</vt:lpstr>
      <vt:lpstr>Exercises (continued)</vt:lpstr>
      <vt:lpstr>Nuclear Physics and Radioactivity</vt:lpstr>
      <vt:lpstr>Structure and properties of the nucleolus</vt:lpstr>
      <vt:lpstr>Proton</vt:lpstr>
      <vt:lpstr>Neutron</vt:lpstr>
      <vt:lpstr>Atomic mass number</vt:lpstr>
      <vt:lpstr>Isotope</vt:lpstr>
      <vt:lpstr>Abandancy</vt:lpstr>
      <vt:lpstr>PowerPoint Presentation</vt:lpstr>
      <vt:lpstr>PowerPoint Presentation</vt:lpstr>
      <vt:lpstr>PowerPoint Presentation</vt:lpstr>
      <vt:lpstr>Exercises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 Lecture in physics</dc:title>
  <dc:creator>LENOVO</dc:creator>
  <cp:lastModifiedBy>LENOVO</cp:lastModifiedBy>
  <cp:revision>177</cp:revision>
  <dcterms:created xsi:type="dcterms:W3CDTF">2014-12-08T10:54:31Z</dcterms:created>
  <dcterms:modified xsi:type="dcterms:W3CDTF">2014-12-09T00:19:17Z</dcterms:modified>
</cp:coreProperties>
</file>