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7" r:id="rId4"/>
    <p:sldId id="360" r:id="rId5"/>
    <p:sldId id="278" r:id="rId6"/>
    <p:sldId id="321" r:id="rId7"/>
    <p:sldId id="279" r:id="rId8"/>
    <p:sldId id="280" r:id="rId9"/>
    <p:sldId id="356" r:id="rId10"/>
    <p:sldId id="357" r:id="rId11"/>
    <p:sldId id="340" r:id="rId12"/>
    <p:sldId id="351" r:id="rId13"/>
    <p:sldId id="257" r:id="rId14"/>
    <p:sldId id="258" r:id="rId15"/>
    <p:sldId id="259" r:id="rId16"/>
    <p:sldId id="281" r:id="rId17"/>
    <p:sldId id="341" r:id="rId18"/>
    <p:sldId id="342" r:id="rId19"/>
    <p:sldId id="282" r:id="rId20"/>
    <p:sldId id="283" r:id="rId21"/>
    <p:sldId id="323" r:id="rId22"/>
    <p:sldId id="324" r:id="rId23"/>
    <p:sldId id="325" r:id="rId24"/>
    <p:sldId id="284" r:id="rId25"/>
    <p:sldId id="322" r:id="rId26"/>
    <p:sldId id="358" r:id="rId27"/>
    <p:sldId id="285" r:id="rId28"/>
    <p:sldId id="353" r:id="rId29"/>
    <p:sldId id="354" r:id="rId30"/>
    <p:sldId id="355" r:id="rId31"/>
    <p:sldId id="352" r:id="rId32"/>
    <p:sldId id="286" r:id="rId33"/>
    <p:sldId id="287" r:id="rId34"/>
    <p:sldId id="288" r:id="rId35"/>
    <p:sldId id="327" r:id="rId36"/>
    <p:sldId id="289" r:id="rId37"/>
    <p:sldId id="290" r:id="rId38"/>
    <p:sldId id="326" r:id="rId39"/>
    <p:sldId id="291" r:id="rId40"/>
    <p:sldId id="292" r:id="rId41"/>
    <p:sldId id="343" r:id="rId42"/>
    <p:sldId id="260" r:id="rId43"/>
    <p:sldId id="261" r:id="rId44"/>
    <p:sldId id="262" r:id="rId45"/>
    <p:sldId id="263" r:id="rId46"/>
    <p:sldId id="264" r:id="rId47"/>
    <p:sldId id="265" r:id="rId48"/>
    <p:sldId id="266" r:id="rId49"/>
    <p:sldId id="293" r:id="rId50"/>
    <p:sldId id="294" r:id="rId51"/>
    <p:sldId id="295" r:id="rId52"/>
    <p:sldId id="296" r:id="rId53"/>
    <p:sldId id="297" r:id="rId54"/>
    <p:sldId id="298" r:id="rId55"/>
    <p:sldId id="299" r:id="rId56"/>
    <p:sldId id="300" r:id="rId57"/>
    <p:sldId id="301" r:id="rId58"/>
    <p:sldId id="302" r:id="rId59"/>
    <p:sldId id="303" r:id="rId60"/>
    <p:sldId id="304" r:id="rId61"/>
    <p:sldId id="306" r:id="rId62"/>
    <p:sldId id="307" r:id="rId63"/>
    <p:sldId id="308" r:id="rId64"/>
    <p:sldId id="309" r:id="rId65"/>
    <p:sldId id="267" r:id="rId66"/>
    <p:sldId id="268" r:id="rId67"/>
    <p:sldId id="269" r:id="rId68"/>
    <p:sldId id="310" r:id="rId69"/>
    <p:sldId id="328" r:id="rId70"/>
    <p:sldId id="329" r:id="rId71"/>
    <p:sldId id="330" r:id="rId72"/>
    <p:sldId id="311" r:id="rId73"/>
    <p:sldId id="312" r:id="rId74"/>
    <p:sldId id="333" r:id="rId75"/>
    <p:sldId id="334" r:id="rId76"/>
    <p:sldId id="335" r:id="rId77"/>
    <p:sldId id="313" r:id="rId78"/>
    <p:sldId id="314" r:id="rId79"/>
    <p:sldId id="315" r:id="rId80"/>
    <p:sldId id="331" r:id="rId81"/>
    <p:sldId id="332" r:id="rId82"/>
    <p:sldId id="316" r:id="rId83"/>
    <p:sldId id="336" r:id="rId84"/>
    <p:sldId id="317" r:id="rId85"/>
    <p:sldId id="318" r:id="rId86"/>
    <p:sldId id="319" r:id="rId87"/>
    <p:sldId id="337" r:id="rId88"/>
    <p:sldId id="338" r:id="rId89"/>
    <p:sldId id="320" r:id="rId90"/>
    <p:sldId id="339" r:id="rId91"/>
    <p:sldId id="270" r:id="rId92"/>
    <p:sldId id="271" r:id="rId93"/>
    <p:sldId id="272" r:id="rId94"/>
    <p:sldId id="359" r:id="rId95"/>
    <p:sldId id="350" r:id="rId96"/>
    <p:sldId id="344" r:id="rId97"/>
    <p:sldId id="345" r:id="rId98"/>
    <p:sldId id="346" r:id="rId99"/>
    <p:sldId id="347" r:id="rId100"/>
    <p:sldId id="348" r:id="rId101"/>
    <p:sldId id="349" r:id="rId102"/>
    <p:sldId id="273" r:id="rId103"/>
    <p:sldId id="274" r:id="rId104"/>
    <p:sldId id="275" r:id="rId10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viewProps" Target="view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64B501-056D-4F32-B66B-F58B796CA40B}"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F99B2-84BF-47AB-87CE-E876164EFBB4}" type="slidenum">
              <a:rPr lang="en-US" smtClean="0"/>
              <a:t>‹#›</a:t>
            </a:fld>
            <a:endParaRPr lang="en-US"/>
          </a:p>
        </p:txBody>
      </p:sp>
    </p:spTree>
    <p:extLst>
      <p:ext uri="{BB962C8B-B14F-4D97-AF65-F5344CB8AC3E}">
        <p14:creationId xmlns:p14="http://schemas.microsoft.com/office/powerpoint/2010/main" val="2667021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64B501-056D-4F32-B66B-F58B796CA40B}"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F99B2-84BF-47AB-87CE-E876164EFBB4}" type="slidenum">
              <a:rPr lang="en-US" smtClean="0"/>
              <a:t>‹#›</a:t>
            </a:fld>
            <a:endParaRPr lang="en-US"/>
          </a:p>
        </p:txBody>
      </p:sp>
    </p:spTree>
    <p:extLst>
      <p:ext uri="{BB962C8B-B14F-4D97-AF65-F5344CB8AC3E}">
        <p14:creationId xmlns:p14="http://schemas.microsoft.com/office/powerpoint/2010/main" val="3045023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64B501-056D-4F32-B66B-F58B796CA40B}"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F99B2-84BF-47AB-87CE-E876164EFBB4}" type="slidenum">
              <a:rPr lang="en-US" smtClean="0"/>
              <a:t>‹#›</a:t>
            </a:fld>
            <a:endParaRPr lang="en-US"/>
          </a:p>
        </p:txBody>
      </p:sp>
    </p:spTree>
    <p:extLst>
      <p:ext uri="{BB962C8B-B14F-4D97-AF65-F5344CB8AC3E}">
        <p14:creationId xmlns:p14="http://schemas.microsoft.com/office/powerpoint/2010/main" val="412422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64B501-056D-4F32-B66B-F58B796CA40B}"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F99B2-84BF-47AB-87CE-E876164EFBB4}" type="slidenum">
              <a:rPr lang="en-US" smtClean="0"/>
              <a:t>‹#›</a:t>
            </a:fld>
            <a:endParaRPr lang="en-US"/>
          </a:p>
        </p:txBody>
      </p:sp>
    </p:spTree>
    <p:extLst>
      <p:ext uri="{BB962C8B-B14F-4D97-AF65-F5344CB8AC3E}">
        <p14:creationId xmlns:p14="http://schemas.microsoft.com/office/powerpoint/2010/main" val="2048993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64B501-056D-4F32-B66B-F58B796CA40B}"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F99B2-84BF-47AB-87CE-E876164EFBB4}" type="slidenum">
              <a:rPr lang="en-US" smtClean="0"/>
              <a:t>‹#›</a:t>
            </a:fld>
            <a:endParaRPr lang="en-US"/>
          </a:p>
        </p:txBody>
      </p:sp>
    </p:spTree>
    <p:extLst>
      <p:ext uri="{BB962C8B-B14F-4D97-AF65-F5344CB8AC3E}">
        <p14:creationId xmlns:p14="http://schemas.microsoft.com/office/powerpoint/2010/main" val="3707690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64B501-056D-4F32-B66B-F58B796CA40B}"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6F99B2-84BF-47AB-87CE-E876164EFBB4}" type="slidenum">
              <a:rPr lang="en-US" smtClean="0"/>
              <a:t>‹#›</a:t>
            </a:fld>
            <a:endParaRPr lang="en-US"/>
          </a:p>
        </p:txBody>
      </p:sp>
    </p:spTree>
    <p:extLst>
      <p:ext uri="{BB962C8B-B14F-4D97-AF65-F5344CB8AC3E}">
        <p14:creationId xmlns:p14="http://schemas.microsoft.com/office/powerpoint/2010/main" val="3832795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64B501-056D-4F32-B66B-F58B796CA40B}" type="datetimeFigureOut">
              <a:rPr lang="en-US" smtClean="0"/>
              <a:t>12/2/2014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6F99B2-84BF-47AB-87CE-E876164EFBB4}" type="slidenum">
              <a:rPr lang="en-US" smtClean="0"/>
              <a:t>‹#›</a:t>
            </a:fld>
            <a:endParaRPr lang="en-US"/>
          </a:p>
        </p:txBody>
      </p:sp>
    </p:spTree>
    <p:extLst>
      <p:ext uri="{BB962C8B-B14F-4D97-AF65-F5344CB8AC3E}">
        <p14:creationId xmlns:p14="http://schemas.microsoft.com/office/powerpoint/2010/main" val="63983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64B501-056D-4F32-B66B-F58B796CA40B}" type="datetimeFigureOut">
              <a:rPr lang="en-US" smtClean="0"/>
              <a:t>12/2/2014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6F99B2-84BF-47AB-87CE-E876164EFBB4}" type="slidenum">
              <a:rPr lang="en-US" smtClean="0"/>
              <a:t>‹#›</a:t>
            </a:fld>
            <a:endParaRPr lang="en-US"/>
          </a:p>
        </p:txBody>
      </p:sp>
    </p:spTree>
    <p:extLst>
      <p:ext uri="{BB962C8B-B14F-4D97-AF65-F5344CB8AC3E}">
        <p14:creationId xmlns:p14="http://schemas.microsoft.com/office/powerpoint/2010/main" val="984365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4B501-056D-4F32-B66B-F58B796CA40B}" type="datetimeFigureOut">
              <a:rPr lang="en-US" smtClean="0"/>
              <a:t>12/2/2014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6F99B2-84BF-47AB-87CE-E876164EFBB4}" type="slidenum">
              <a:rPr lang="en-US" smtClean="0"/>
              <a:t>‹#›</a:t>
            </a:fld>
            <a:endParaRPr lang="en-US"/>
          </a:p>
        </p:txBody>
      </p:sp>
    </p:spTree>
    <p:extLst>
      <p:ext uri="{BB962C8B-B14F-4D97-AF65-F5344CB8AC3E}">
        <p14:creationId xmlns:p14="http://schemas.microsoft.com/office/powerpoint/2010/main" val="2834521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64B501-056D-4F32-B66B-F58B796CA40B}"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6F99B2-84BF-47AB-87CE-E876164EFBB4}" type="slidenum">
              <a:rPr lang="en-US" smtClean="0"/>
              <a:t>‹#›</a:t>
            </a:fld>
            <a:endParaRPr lang="en-US"/>
          </a:p>
        </p:txBody>
      </p:sp>
    </p:spTree>
    <p:extLst>
      <p:ext uri="{BB962C8B-B14F-4D97-AF65-F5344CB8AC3E}">
        <p14:creationId xmlns:p14="http://schemas.microsoft.com/office/powerpoint/2010/main" val="259520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64B501-056D-4F32-B66B-F58B796CA40B}"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6F99B2-84BF-47AB-87CE-E876164EFBB4}" type="slidenum">
              <a:rPr lang="en-US" smtClean="0"/>
              <a:t>‹#›</a:t>
            </a:fld>
            <a:endParaRPr lang="en-US"/>
          </a:p>
        </p:txBody>
      </p:sp>
    </p:spTree>
    <p:extLst>
      <p:ext uri="{BB962C8B-B14F-4D97-AF65-F5344CB8AC3E}">
        <p14:creationId xmlns:p14="http://schemas.microsoft.com/office/powerpoint/2010/main" val="2697877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4B501-056D-4F32-B66B-F58B796CA40B}" type="datetimeFigureOut">
              <a:rPr lang="en-US" smtClean="0"/>
              <a:t>12/2/2014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F99B2-84BF-47AB-87CE-E876164EFBB4}" type="slidenum">
              <a:rPr lang="en-US" smtClean="0"/>
              <a:t>‹#›</a:t>
            </a:fld>
            <a:endParaRPr lang="en-US"/>
          </a:p>
        </p:txBody>
      </p:sp>
    </p:spTree>
    <p:extLst>
      <p:ext uri="{BB962C8B-B14F-4D97-AF65-F5344CB8AC3E}">
        <p14:creationId xmlns:p14="http://schemas.microsoft.com/office/powerpoint/2010/main" val="2364607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8" Type="http://schemas.openxmlformats.org/officeDocument/2006/relationships/hyperlink" Target="http://en.wikipedia.org/wiki/Bispinor" TargetMode="External"/><Relationship Id="rId3" Type="http://schemas.openxmlformats.org/officeDocument/2006/relationships/hyperlink" Target="http://en.wikipedia.org/wiki/Antimatter" TargetMode="External"/><Relationship Id="rId7" Type="http://schemas.openxmlformats.org/officeDocument/2006/relationships/hyperlink" Target="http://en.wikipedia.org/wiki/Complex_number" TargetMode="External"/><Relationship Id="rId2" Type="http://schemas.openxmlformats.org/officeDocument/2006/relationships/hyperlink" Target="http://en.wikipedia.org/wiki/Hydrogen_spectral_series" TargetMode="External"/><Relationship Id="rId1" Type="http://schemas.openxmlformats.org/officeDocument/2006/relationships/slideLayout" Target="../slideLayouts/slideLayout2.xml"/><Relationship Id="rId6" Type="http://schemas.openxmlformats.org/officeDocument/2006/relationships/hyperlink" Target="http://en.wikipedia.org/wiki/Spin_(physics)" TargetMode="External"/><Relationship Id="rId5" Type="http://schemas.openxmlformats.org/officeDocument/2006/relationships/hyperlink" Target="http://en.wikipedia.org/wiki/Phenomenology_(science)" TargetMode="External"/><Relationship Id="rId10" Type="http://schemas.openxmlformats.org/officeDocument/2006/relationships/hyperlink" Target="http://en.wikipedia.org/wiki/Weyl_equation" TargetMode="External"/><Relationship Id="rId4" Type="http://schemas.openxmlformats.org/officeDocument/2006/relationships/hyperlink" Target="http://en.wikipedia.org/wiki/Wolfgang_Pauli" TargetMode="External"/><Relationship Id="rId9" Type="http://schemas.openxmlformats.org/officeDocument/2006/relationships/hyperlink" Target="http://en.wikipedia.org/wiki/Schr%C3%B6dinger_equation" TargetMode="External"/></Relationships>
</file>

<file path=ppt/slides/_rels/slide101.xml.rels><?xml version="1.0" encoding="UTF-8" standalone="yes"?>
<Relationships xmlns="http://schemas.openxmlformats.org/package/2006/relationships"><Relationship Id="rId3" Type="http://schemas.openxmlformats.org/officeDocument/2006/relationships/hyperlink" Target="http://en.wikipedia.org/wiki/Theoretical_physics" TargetMode="External"/><Relationship Id="rId7" Type="http://schemas.openxmlformats.org/officeDocument/2006/relationships/hyperlink" Target="http://en.wikipedia.org/wiki/Quantum_field_theory" TargetMode="External"/><Relationship Id="rId2" Type="http://schemas.openxmlformats.org/officeDocument/2006/relationships/hyperlink" Target="http://en.wikipedia.org/wiki/Positron" TargetMode="External"/><Relationship Id="rId1" Type="http://schemas.openxmlformats.org/officeDocument/2006/relationships/slideLayout" Target="../slideLayouts/slideLayout2.xml"/><Relationship Id="rId6" Type="http://schemas.openxmlformats.org/officeDocument/2006/relationships/hyperlink" Target="http://en.wikipedia.org/wiki/Albert_Einstein" TargetMode="External"/><Relationship Id="rId5" Type="http://schemas.openxmlformats.org/officeDocument/2006/relationships/hyperlink" Target="http://en.wikipedia.org/wiki/James_Clerk_Maxwell" TargetMode="External"/><Relationship Id="rId4" Type="http://schemas.openxmlformats.org/officeDocument/2006/relationships/hyperlink" Target="http://en.wikipedia.org/wiki/Isaac_Newton" TargetMode="Externa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Transmission_medium" TargetMode="External"/><Relationship Id="rId2" Type="http://schemas.openxmlformats.org/officeDocument/2006/relationships/hyperlink" Target="http://en.wikipedia.org/wiki/Wav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en.wikipedia.org/wiki/Light" TargetMode="External"/><Relationship Id="rId3" Type="http://schemas.openxmlformats.org/officeDocument/2006/relationships/hyperlink" Target="http://en.wikipedia.org/wiki/Energy" TargetMode="External"/><Relationship Id="rId7" Type="http://schemas.openxmlformats.org/officeDocument/2006/relationships/hyperlink" Target="http://en.wikipedia.org/wiki/Transmission_medium" TargetMode="External"/><Relationship Id="rId2" Type="http://schemas.openxmlformats.org/officeDocument/2006/relationships/hyperlink" Target="http://en.wikipedia.org/wiki/Surface_phenomenon" TargetMode="External"/><Relationship Id="rId1" Type="http://schemas.openxmlformats.org/officeDocument/2006/relationships/slideLayout" Target="../slideLayouts/slideLayout2.xml"/><Relationship Id="rId6" Type="http://schemas.openxmlformats.org/officeDocument/2006/relationships/hyperlink" Target="http://en.wikipedia.org/wiki/Frequency" TargetMode="External"/><Relationship Id="rId5" Type="http://schemas.openxmlformats.org/officeDocument/2006/relationships/hyperlink" Target="http://en.wikipedia.org/wiki/Phase_velocity" TargetMode="External"/><Relationship Id="rId10" Type="http://schemas.openxmlformats.org/officeDocument/2006/relationships/hyperlink" Target="http://en.wikipedia.org/wiki/Snell's_law" TargetMode="External"/><Relationship Id="rId4" Type="http://schemas.openxmlformats.org/officeDocument/2006/relationships/hyperlink" Target="http://en.wikipedia.org/wiki/Momentum" TargetMode="External"/><Relationship Id="rId9" Type="http://schemas.openxmlformats.org/officeDocument/2006/relationships/hyperlink" Target="http://en.wikipedia.org/wiki/Sound_wav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Fresnel_equations" TargetMode="External"/><Relationship Id="rId2" Type="http://schemas.openxmlformats.org/officeDocument/2006/relationships/hyperlink" Target="http://en.wikipedia.org/wiki/Reflection_(physic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en.wikipedia.org/wiki/Vacuum" TargetMode="External"/><Relationship Id="rId3" Type="http://schemas.openxmlformats.org/officeDocument/2006/relationships/hyperlink" Target="http://en.wikipedia.org/wiki/Optical_medium" TargetMode="External"/><Relationship Id="rId7" Type="http://schemas.openxmlformats.org/officeDocument/2006/relationships/hyperlink" Target="http://en.wikipedia.org/wiki/Speed_of_light" TargetMode="External"/><Relationship Id="rId2" Type="http://schemas.openxmlformats.org/officeDocument/2006/relationships/hyperlink" Target="http://en.wikipedia.org/wiki/Optics" TargetMode="External"/><Relationship Id="rId1" Type="http://schemas.openxmlformats.org/officeDocument/2006/relationships/slideLayout" Target="../slideLayouts/slideLayout2.xml"/><Relationship Id="rId6" Type="http://schemas.openxmlformats.org/officeDocument/2006/relationships/hyperlink" Target="http://en.wikipedia.org/wiki/Radiation" TargetMode="External"/><Relationship Id="rId5" Type="http://schemas.openxmlformats.org/officeDocument/2006/relationships/hyperlink" Target="http://en.wikipedia.org/wiki/EM_radiation" TargetMode="External"/><Relationship Id="rId4" Type="http://schemas.openxmlformats.org/officeDocument/2006/relationships/hyperlink" Target="http://en.wikipedia.org/wiki/Dimensionless"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Optical_medium" TargetMode="External"/><Relationship Id="rId13" Type="http://schemas.openxmlformats.org/officeDocument/2006/relationships/hyperlink" Target="http://en.wikipedia.org/wiki/Optical_aberration" TargetMode="External"/><Relationship Id="rId3" Type="http://schemas.openxmlformats.org/officeDocument/2006/relationships/hyperlink" Target="http://en.wikipedia.org/wiki/Wave_propagation" TargetMode="External"/><Relationship Id="rId7" Type="http://schemas.openxmlformats.org/officeDocument/2006/relationships/hyperlink" Target="http://en.wiktionary.org/wiki/interface" TargetMode="External"/><Relationship Id="rId12" Type="http://schemas.openxmlformats.org/officeDocument/2006/relationships/hyperlink" Target="http://en.wikipedia.org/wiki/Image" TargetMode="External"/><Relationship Id="rId2" Type="http://schemas.openxmlformats.org/officeDocument/2006/relationships/hyperlink" Target="http://en.wikipedia.org/wiki/Light" TargetMode="External"/><Relationship Id="rId1" Type="http://schemas.openxmlformats.org/officeDocument/2006/relationships/slideLayout" Target="../slideLayouts/slideLayout2.xml"/><Relationship Id="rId6" Type="http://schemas.openxmlformats.org/officeDocument/2006/relationships/hyperlink" Target="http://en.wikipedia.org/wiki/Instrumentalism" TargetMode="External"/><Relationship Id="rId11" Type="http://schemas.openxmlformats.org/officeDocument/2006/relationships/hyperlink" Target="http://en.wikipedia.org/wiki/Interference_(wave_propagation)" TargetMode="External"/><Relationship Id="rId5" Type="http://schemas.openxmlformats.org/officeDocument/2006/relationships/hyperlink" Target="http://en.wikipedia.org/wiki/Abstract_object" TargetMode="External"/><Relationship Id="rId10" Type="http://schemas.openxmlformats.org/officeDocument/2006/relationships/hyperlink" Target="http://en.wikipedia.org/wiki/Diffraction" TargetMode="External"/><Relationship Id="rId4" Type="http://schemas.openxmlformats.org/officeDocument/2006/relationships/hyperlink" Target="http://en.wikipedia.org/wiki/Ray_(optics)" TargetMode="External"/><Relationship Id="rId9" Type="http://schemas.openxmlformats.org/officeDocument/2006/relationships/hyperlink" Target="http://en.wikipedia.org/wiki/Refractive_index"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Angle_of_incidence" TargetMode="External"/><Relationship Id="rId7" Type="http://schemas.openxmlformats.org/officeDocument/2006/relationships/hyperlink" Target="http://en.wikipedia.org/wiki/Medium_(optics)" TargetMode="External"/><Relationship Id="rId2" Type="http://schemas.openxmlformats.org/officeDocument/2006/relationships/hyperlink" Target="http://en.wikipedia.org/wiki/Mathematical_formula" TargetMode="External"/><Relationship Id="rId1" Type="http://schemas.openxmlformats.org/officeDocument/2006/relationships/slideLayout" Target="../slideLayouts/slideLayout2.xml"/><Relationship Id="rId6" Type="http://schemas.openxmlformats.org/officeDocument/2006/relationships/hyperlink" Target="http://en.wikipedia.org/wiki/Isotropic" TargetMode="External"/><Relationship Id="rId5" Type="http://schemas.openxmlformats.org/officeDocument/2006/relationships/hyperlink" Target="http://en.wikipedia.org/wiki/Wave" TargetMode="External"/><Relationship Id="rId4" Type="http://schemas.openxmlformats.org/officeDocument/2006/relationships/hyperlink" Target="http://en.wikipedia.org/wiki/Refraction"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Refractive_index" TargetMode="External"/><Relationship Id="rId2" Type="http://schemas.openxmlformats.org/officeDocument/2006/relationships/hyperlink" Target="http://en.wikipedia.org/wiki/Ray_tracing_(physics)" TargetMode="External"/><Relationship Id="rId1" Type="http://schemas.openxmlformats.org/officeDocument/2006/relationships/slideLayout" Target="../slideLayouts/slideLayout2.xml"/><Relationship Id="rId5" Type="http://schemas.openxmlformats.org/officeDocument/2006/relationships/hyperlink" Target="http://en.wikipedia.org/wiki/Refractive_index#Negative_refractive_index" TargetMode="External"/><Relationship Id="rId4" Type="http://schemas.openxmlformats.org/officeDocument/2006/relationships/hyperlink" Target="http://en.wikipedia.org/wiki/Metamaterials#Negative_refractive_inde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Ibn_Sahl" TargetMode="External"/><Relationship Id="rId2" Type="http://schemas.openxmlformats.org/officeDocument/2006/relationships/hyperlink" Target="http://en.wikipedia.org/wiki/Willebrord_Snellius" TargetMode="External"/><Relationship Id="rId1" Type="http://schemas.openxmlformats.org/officeDocument/2006/relationships/slideLayout" Target="../slideLayouts/slideLayout2.xml"/><Relationship Id="rId4" Type="http://schemas.openxmlformats.org/officeDocument/2006/relationships/hyperlink" Target="http://en.wikipedia.org/wiki/Baghdad"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en.wikipedia.org/wiki/Phase_velocity" TargetMode="External"/><Relationship Id="rId2" Type="http://schemas.openxmlformats.org/officeDocument/2006/relationships/hyperlink" Target="http://en.wikipedia.org/wiki/Sin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en.wikipedia.org/wiki/Optical_phenomenon" TargetMode="External"/><Relationship Id="rId3" Type="http://schemas.openxmlformats.org/officeDocument/2006/relationships/hyperlink" Target="http://en.wikipedia.org/wiki/Total_internal_reflection#Critical_angle" TargetMode="External"/><Relationship Id="rId7" Type="http://schemas.openxmlformats.org/officeDocument/2006/relationships/hyperlink" Target="http://en.wikipedia.org/wiki/Angle_of_incidence" TargetMode="External"/><Relationship Id="rId2" Type="http://schemas.openxmlformats.org/officeDocument/2006/relationships/hyperlink" Target="http://en.wikipedia.org/wiki/Wave" TargetMode="External"/><Relationship Id="rId1" Type="http://schemas.openxmlformats.org/officeDocument/2006/relationships/slideLayout" Target="../slideLayouts/slideLayout2.xml"/><Relationship Id="rId6" Type="http://schemas.openxmlformats.org/officeDocument/2006/relationships/hyperlink" Target="http://en.wikipedia.org/wiki/Reflection_(physics)" TargetMode="External"/><Relationship Id="rId5" Type="http://schemas.openxmlformats.org/officeDocument/2006/relationships/hyperlink" Target="http://en.wikipedia.org/wiki/Refractive_index" TargetMode="External"/><Relationship Id="rId10" Type="http://schemas.openxmlformats.org/officeDocument/2006/relationships/hyperlink" Target="http://en.wikipedia.org/wiki/Sound_waves" TargetMode="External"/><Relationship Id="rId4" Type="http://schemas.openxmlformats.org/officeDocument/2006/relationships/hyperlink" Target="http://en.wikipedia.org/wiki/Normal_(geometry)" TargetMode="External"/><Relationship Id="rId9" Type="http://schemas.openxmlformats.org/officeDocument/2006/relationships/hyperlink" Target="http://en.wikipedia.org/wiki/Electromagnetic_wave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en.wikipedia.org/wiki/Earth's_atmosphere" TargetMode="External"/><Relationship Id="rId2" Type="http://schemas.openxmlformats.org/officeDocument/2006/relationships/hyperlink" Target="http://en.wikipedia.org/wiki/Refraction"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en.wikipedia.org/wiki/Optical_fiber#cite_note-2" TargetMode="External"/><Relationship Id="rId3" Type="http://schemas.openxmlformats.org/officeDocument/2006/relationships/hyperlink" Target="http://en.wikipedia.org/wiki/Silica" TargetMode="External"/><Relationship Id="rId7" Type="http://schemas.openxmlformats.org/officeDocument/2006/relationships/hyperlink" Target="http://en.wikipedia.org/wiki/Optical_fiber#cite_note-1" TargetMode="External"/><Relationship Id="rId2" Type="http://schemas.openxmlformats.org/officeDocument/2006/relationships/hyperlink" Target="http://en.wikipedia.org/wiki/American_and_British_English_spelling_differences#-re.2C_-er" TargetMode="External"/><Relationship Id="rId1" Type="http://schemas.openxmlformats.org/officeDocument/2006/relationships/slideLayout" Target="../slideLayouts/slideLayout2.xml"/><Relationship Id="rId6" Type="http://schemas.openxmlformats.org/officeDocument/2006/relationships/hyperlink" Target="http://en.wikipedia.org/wiki/Light_pipe" TargetMode="External"/><Relationship Id="rId5" Type="http://schemas.openxmlformats.org/officeDocument/2006/relationships/hyperlink" Target="http://en.wikipedia.org/wiki/Waveguide_(optics)" TargetMode="External"/><Relationship Id="rId10" Type="http://schemas.openxmlformats.org/officeDocument/2006/relationships/hyperlink" Target="http://en.wikipedia.org/wiki/Engineering" TargetMode="External"/><Relationship Id="rId4" Type="http://schemas.openxmlformats.org/officeDocument/2006/relationships/hyperlink" Target="http://en.wikipedia.org/wiki/Hair" TargetMode="External"/><Relationship Id="rId9" Type="http://schemas.openxmlformats.org/officeDocument/2006/relationships/hyperlink" Target="http://en.wikipedia.org/wiki/Applied_science"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en.wikipedia.org/wiki/Sensor" TargetMode="External"/><Relationship Id="rId3" Type="http://schemas.openxmlformats.org/officeDocument/2006/relationships/hyperlink" Target="http://en.wikipedia.org/wiki/Bandwidth_(computing)" TargetMode="External"/><Relationship Id="rId7" Type="http://schemas.openxmlformats.org/officeDocument/2006/relationships/hyperlink" Target="http://en.wikipedia.org/wiki/Illumination_(lighting)" TargetMode="External"/><Relationship Id="rId2" Type="http://schemas.openxmlformats.org/officeDocument/2006/relationships/hyperlink" Target="http://en.wikipedia.org/wiki/Fiber-optic_communication" TargetMode="External"/><Relationship Id="rId1" Type="http://schemas.openxmlformats.org/officeDocument/2006/relationships/slideLayout" Target="../slideLayouts/slideLayout2.xml"/><Relationship Id="rId6" Type="http://schemas.openxmlformats.org/officeDocument/2006/relationships/hyperlink" Target="http://en.wikipedia.org/wiki/Electromagnetic_interference" TargetMode="External"/><Relationship Id="rId5" Type="http://schemas.openxmlformats.org/officeDocument/2006/relationships/hyperlink" Target="http://en.wikipedia.org/wiki/Attenuation" TargetMode="External"/><Relationship Id="rId4" Type="http://schemas.openxmlformats.org/officeDocument/2006/relationships/hyperlink" Target="http://en.wikipedia.org/wiki/Metal" TargetMode="External"/><Relationship Id="rId9" Type="http://schemas.openxmlformats.org/officeDocument/2006/relationships/hyperlink" Target="http://en.wikipedia.org/wiki/Fiber_laser"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en.wikipedia.org/wiki/Transverse_mode" TargetMode="External"/><Relationship Id="rId3" Type="http://schemas.openxmlformats.org/officeDocument/2006/relationships/hyperlink" Target="http://en.wikipedia.org/wiki/Core_(optical_fiber)" TargetMode="External"/><Relationship Id="rId7" Type="http://schemas.openxmlformats.org/officeDocument/2006/relationships/hyperlink" Target="http://en.wikipedia.org/wiki/Waveguide_(optics)" TargetMode="External"/><Relationship Id="rId2" Type="http://schemas.openxmlformats.org/officeDocument/2006/relationships/hyperlink" Target="http://en.wikipedia.org/wiki/Transparency_and_translucency" TargetMode="External"/><Relationship Id="rId1" Type="http://schemas.openxmlformats.org/officeDocument/2006/relationships/slideLayout" Target="../slideLayouts/slideLayout2.xml"/><Relationship Id="rId6" Type="http://schemas.openxmlformats.org/officeDocument/2006/relationships/hyperlink" Target="http://en.wikipedia.org/wiki/Total_internal_reflection" TargetMode="External"/><Relationship Id="rId5" Type="http://schemas.openxmlformats.org/officeDocument/2006/relationships/hyperlink" Target="http://en.wikipedia.org/wiki/Index_of_refraction" TargetMode="External"/><Relationship Id="rId10" Type="http://schemas.openxmlformats.org/officeDocument/2006/relationships/hyperlink" Target="http://en.wikipedia.org/wiki/Single-mode_fiber" TargetMode="External"/><Relationship Id="rId4" Type="http://schemas.openxmlformats.org/officeDocument/2006/relationships/hyperlink" Target="http://en.wikipedia.org/wiki/Cladding_(fiber_optics)" TargetMode="External"/><Relationship Id="rId9" Type="http://schemas.openxmlformats.org/officeDocument/2006/relationships/hyperlink" Target="http://en.wikipedia.org/wiki/Multi-mode_fiber"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en.wikipedia.org/wiki/Mechanical_splice" TargetMode="External"/><Relationship Id="rId2" Type="http://schemas.openxmlformats.org/officeDocument/2006/relationships/hyperlink" Target="http://en.wikipedia.org/wiki/Cleave_(fiber)" TargetMode="External"/><Relationship Id="rId1" Type="http://schemas.openxmlformats.org/officeDocument/2006/relationships/slideLayout" Target="../slideLayouts/slideLayout2.xml"/><Relationship Id="rId5" Type="http://schemas.openxmlformats.org/officeDocument/2006/relationships/hyperlink" Target="http://en.wikipedia.org/wiki/Optical_fiber_connector" TargetMode="External"/><Relationship Id="rId4" Type="http://schemas.openxmlformats.org/officeDocument/2006/relationships/hyperlink" Target="http://en.wikipedia.org/wiki/Fusion_splicing"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hyperphysics.phy-astr.gsu.edu/hbase/geoopt/image.html#c1" TargetMode="External"/><Relationship Id="rId2" Type="http://schemas.openxmlformats.org/officeDocument/2006/relationships/hyperlink" Target="http://hyperphysics.phy-astr.gsu.edu/hbase/geoopt/lenseq.html#c2" TargetMode="External"/><Relationship Id="rId1" Type="http://schemas.openxmlformats.org/officeDocument/2006/relationships/slideLayout" Target="../slideLayouts/slideLayout2.xml"/><Relationship Id="rId6" Type="http://schemas.openxmlformats.org/officeDocument/2006/relationships/hyperlink" Target="http://hyperphysics.phy-astr.gsu.edu/hbase/geoopt/thklencon.html#c1" TargetMode="External"/><Relationship Id="rId5" Type="http://schemas.openxmlformats.org/officeDocument/2006/relationships/hyperlink" Target="http://hyperphysics.phy-astr.gsu.edu/hbase/geoopt/image2.html#c1" TargetMode="External"/><Relationship Id="rId4" Type="http://schemas.openxmlformats.org/officeDocument/2006/relationships/hyperlink" Target="http://hyperphysics.phy-astr.gsu.edu/hbase/geoopt/image3.html#c1"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en.wikipedia.org/wiki/Dioptre" TargetMode="External"/><Relationship Id="rId3" Type="http://schemas.openxmlformats.org/officeDocument/2006/relationships/hyperlink" Target="http://en.wikipedia.org/wiki/Mirror" TargetMode="External"/><Relationship Id="rId7" Type="http://schemas.openxmlformats.org/officeDocument/2006/relationships/hyperlink" Target="http://en.wikipedia.org/wiki/Inverse_metre" TargetMode="External"/><Relationship Id="rId2" Type="http://schemas.openxmlformats.org/officeDocument/2006/relationships/hyperlink" Target="http://en.wikipedia.org/wiki/Lens_(optics)" TargetMode="External"/><Relationship Id="rId1" Type="http://schemas.openxmlformats.org/officeDocument/2006/relationships/slideLayout" Target="../slideLayouts/slideLayout2.xml"/><Relationship Id="rId6" Type="http://schemas.openxmlformats.org/officeDocument/2006/relationships/hyperlink" Target="http://en.wikipedia.org/wiki/Optical_power#cite_note-1" TargetMode="External"/><Relationship Id="rId11" Type="http://schemas.openxmlformats.org/officeDocument/2006/relationships/hyperlink" Target="http://en.wikipedia.org/wiki/Medium_(optics)" TargetMode="External"/><Relationship Id="rId5" Type="http://schemas.openxmlformats.org/officeDocument/2006/relationships/hyperlink" Target="http://en.wikipedia.org/wiki/Focal_length" TargetMode="External"/><Relationship Id="rId10" Type="http://schemas.openxmlformats.org/officeDocument/2006/relationships/hyperlink" Target="http://en.wikipedia.org/wiki/Diverging_lens" TargetMode="External"/><Relationship Id="rId4" Type="http://schemas.openxmlformats.org/officeDocument/2006/relationships/hyperlink" Target="http://en.wikipedia.org/wiki/Multiplicative_inverse" TargetMode="External"/><Relationship Id="rId9" Type="http://schemas.openxmlformats.org/officeDocument/2006/relationships/hyperlink" Target="http://en.wikipedia.org/wiki/Converging_lens"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Specular_reflection" TargetMode="External"/><Relationship Id="rId3" Type="http://schemas.openxmlformats.org/officeDocument/2006/relationships/hyperlink" Target="http://en.wiktionary.org/wiki/interface" TargetMode="External"/><Relationship Id="rId7" Type="http://schemas.openxmlformats.org/officeDocument/2006/relationships/hyperlink" Target="http://en.wikipedia.org/wiki/Water_wave" TargetMode="External"/><Relationship Id="rId2" Type="http://schemas.openxmlformats.org/officeDocument/2006/relationships/hyperlink" Target="http://en.wikipedia.org/wiki/Wavefront" TargetMode="External"/><Relationship Id="rId1" Type="http://schemas.openxmlformats.org/officeDocument/2006/relationships/slideLayout" Target="../slideLayouts/slideLayout2.xml"/><Relationship Id="rId6" Type="http://schemas.openxmlformats.org/officeDocument/2006/relationships/hyperlink" Target="http://en.wikipedia.org/wiki/Sound" TargetMode="External"/><Relationship Id="rId5" Type="http://schemas.openxmlformats.org/officeDocument/2006/relationships/hyperlink" Target="http://en.wikipedia.org/wiki/Light" TargetMode="External"/><Relationship Id="rId4" Type="http://schemas.openxmlformats.org/officeDocument/2006/relationships/hyperlink" Target="http://en.wikipedia.org/wiki/Medium_(optics)" TargetMode="External"/><Relationship Id="rId9" Type="http://schemas.openxmlformats.org/officeDocument/2006/relationships/hyperlink" Target="http://en.wikipedia.org/wiki/Mirror"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ience.howstuffworks.com/sun.htm" TargetMode="External"/><Relationship Id="rId2" Type="http://schemas.openxmlformats.org/officeDocument/2006/relationships/hyperlink" Target="http://science.howstuffworks.com/light.htm"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en.wikipedia.org/wiki/Photon" TargetMode="External"/><Relationship Id="rId2" Type="http://schemas.openxmlformats.org/officeDocument/2006/relationships/hyperlink" Target="http://en.wikipedia.org/wiki/Light_wave"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8" Type="http://schemas.openxmlformats.org/officeDocument/2006/relationships/hyperlink" Target="http://en.wikipedia.org/wiki/Lens_speed" TargetMode="External"/><Relationship Id="rId3" Type="http://schemas.openxmlformats.org/officeDocument/2006/relationships/hyperlink" Target="http://en.wikipedia.org/wiki/Ratio" TargetMode="External"/><Relationship Id="rId7" Type="http://schemas.openxmlformats.org/officeDocument/2006/relationships/hyperlink" Target="http://en.wikipedia.org/wiki/Dimensionless_number" TargetMode="External"/><Relationship Id="rId2" Type="http://schemas.openxmlformats.org/officeDocument/2006/relationships/hyperlink" Target="http://en.wikipedia.org/wiki/Optics" TargetMode="External"/><Relationship Id="rId1" Type="http://schemas.openxmlformats.org/officeDocument/2006/relationships/slideLayout" Target="../slideLayouts/slideLayout2.xml"/><Relationship Id="rId6" Type="http://schemas.openxmlformats.org/officeDocument/2006/relationships/hyperlink" Target="http://en.wikipedia.org/wiki/Entrance_pupil" TargetMode="External"/><Relationship Id="rId5" Type="http://schemas.openxmlformats.org/officeDocument/2006/relationships/hyperlink" Target="http://en.wikipedia.org/wiki/Focal_length" TargetMode="External"/><Relationship Id="rId10" Type="http://schemas.openxmlformats.org/officeDocument/2006/relationships/hyperlink" Target="http://en.wikipedia.org/wiki/%C6%91" TargetMode="External"/><Relationship Id="rId4" Type="http://schemas.openxmlformats.org/officeDocument/2006/relationships/hyperlink" Target="http://en.wikipedia.org/wiki/Photographic_lens" TargetMode="External"/><Relationship Id="rId9" Type="http://schemas.openxmlformats.org/officeDocument/2006/relationships/hyperlink" Target="http://en.wikipedia.org/wiki/Photograph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hyperphysics.phy-astr.gsu.edu/hbase/geoopt/lensdet.html#c2"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8" Type="http://schemas.openxmlformats.org/officeDocument/2006/relationships/hyperlink" Target="http://en.wikipedia.org/wiki/Perspective_(visual)" TargetMode="External"/><Relationship Id="rId3" Type="http://schemas.openxmlformats.org/officeDocument/2006/relationships/hyperlink" Target="http://en.wikipedia.org/wiki/Image" TargetMode="External"/><Relationship Id="rId7" Type="http://schemas.openxmlformats.org/officeDocument/2006/relationships/hyperlink" Target="http://en.wikipedia.org/wiki/Digital_processing" TargetMode="External"/><Relationship Id="rId2" Type="http://schemas.openxmlformats.org/officeDocument/2006/relationships/hyperlink" Target="http://en.wikipedia.org/wiki/Visual" TargetMode="External"/><Relationship Id="rId1" Type="http://schemas.openxmlformats.org/officeDocument/2006/relationships/slideLayout" Target="../slideLayouts/slideLayout2.xml"/><Relationship Id="rId6" Type="http://schemas.openxmlformats.org/officeDocument/2006/relationships/hyperlink" Target="http://en.wikipedia.org/wiki/Printing" TargetMode="External"/><Relationship Id="rId5" Type="http://schemas.openxmlformats.org/officeDocument/2006/relationships/hyperlink" Target="http://en.wikipedia.org/wiki/Microscope" TargetMode="External"/><Relationship Id="rId4" Type="http://schemas.openxmlformats.org/officeDocument/2006/relationships/hyperlink" Target="http://en.wikipedia.org/wiki/Angular_resolution"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en.wikipedia.org/wiki/Lens_(optics)" TargetMode="External"/><Relationship Id="rId2" Type="http://schemas.openxmlformats.org/officeDocument/2006/relationships/hyperlink" Target="http://en.wikipedia.org/wiki/Optical_device" TargetMode="External"/><Relationship Id="rId1" Type="http://schemas.openxmlformats.org/officeDocument/2006/relationships/slideLayout" Target="../slideLayouts/slideLayout2.xml"/><Relationship Id="rId6" Type="http://schemas.openxmlformats.org/officeDocument/2006/relationships/hyperlink" Target="http://en.wikipedia.org/wiki/Reflection_(physics)" TargetMode="External"/><Relationship Id="rId5" Type="http://schemas.openxmlformats.org/officeDocument/2006/relationships/hyperlink" Target="http://en.wikipedia.org/wiki/Refraction" TargetMode="External"/><Relationship Id="rId4" Type="http://schemas.openxmlformats.org/officeDocument/2006/relationships/hyperlink" Target="http://en.wikipedia.org/wiki/Mirror"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en.wikipedia.org/wiki/Wavelengths" TargetMode="External"/><Relationship Id="rId13" Type="http://schemas.openxmlformats.org/officeDocument/2006/relationships/hyperlink" Target="http://en.wikipedia.org/wiki/Focal_length" TargetMode="External"/><Relationship Id="rId3" Type="http://schemas.openxmlformats.org/officeDocument/2006/relationships/hyperlink" Target="http://en.wikipedia.org/wiki/Distortion" TargetMode="External"/><Relationship Id="rId7" Type="http://schemas.openxmlformats.org/officeDocument/2006/relationships/hyperlink" Target="http://en.wikipedia.org/wiki/Refractive_indices" TargetMode="External"/><Relationship Id="rId12" Type="http://schemas.openxmlformats.org/officeDocument/2006/relationships/hyperlink" Target="http://en.wikipedia.org/wiki/Optical_spectrum" TargetMode="External"/><Relationship Id="rId2" Type="http://schemas.openxmlformats.org/officeDocument/2006/relationships/hyperlink" Target="http://en.wikipedia.org/wiki/Optics" TargetMode="External"/><Relationship Id="rId1" Type="http://schemas.openxmlformats.org/officeDocument/2006/relationships/slideLayout" Target="../slideLayouts/slideLayout2.xml"/><Relationship Id="rId6" Type="http://schemas.openxmlformats.org/officeDocument/2006/relationships/hyperlink" Target="http://en.wikipedia.org/wiki/Color" TargetMode="External"/><Relationship Id="rId11" Type="http://schemas.openxmlformats.org/officeDocument/2006/relationships/hyperlink" Target="http://en.wikipedia.org/wiki/Aberration_in_optical_systems" TargetMode="External"/><Relationship Id="rId5" Type="http://schemas.openxmlformats.org/officeDocument/2006/relationships/hyperlink" Target="http://en.wikipedia.org/wiki/Focus_(optics)" TargetMode="External"/><Relationship Id="rId10" Type="http://schemas.openxmlformats.org/officeDocument/2006/relationships/hyperlink" Target="http://en.wikipedia.org/wiki/Dispersion_(optics)" TargetMode="External"/><Relationship Id="rId4" Type="http://schemas.openxmlformats.org/officeDocument/2006/relationships/hyperlink" Target="http://en.wikipedia.org/wiki/Lens_(optics)" TargetMode="External"/><Relationship Id="rId9" Type="http://schemas.openxmlformats.org/officeDocument/2006/relationships/hyperlink" Target="http://en.wikipedia.org/wiki/Light" TargetMode="Externa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8" Type="http://schemas.openxmlformats.org/officeDocument/2006/relationships/hyperlink" Target="http://en.wikipedia.org/wiki/Electromagnetic_spectrum" TargetMode="External"/><Relationship Id="rId13" Type="http://schemas.openxmlformats.org/officeDocument/2006/relationships/hyperlink" Target="http://en.wikipedia.org/wiki/Galileo_Galilei" TargetMode="External"/><Relationship Id="rId3" Type="http://schemas.openxmlformats.org/officeDocument/2006/relationships/hyperlink" Target="http://en.wikipedia.org/wiki/Visible_light" TargetMode="External"/><Relationship Id="rId7" Type="http://schemas.openxmlformats.org/officeDocument/2006/relationships/hyperlink" Target="http://en.wikipedia.org/wiki/Infrared_telescopes" TargetMode="External"/><Relationship Id="rId12" Type="http://schemas.openxmlformats.org/officeDocument/2006/relationships/hyperlink" Target="http://en.wikipedia.org/wiki/Giovanni_Demisiani" TargetMode="External"/><Relationship Id="rId2" Type="http://schemas.openxmlformats.org/officeDocument/2006/relationships/hyperlink" Target="http://en.wikipedia.org/wiki/Electromagnetic_radiation" TargetMode="External"/><Relationship Id="rId1" Type="http://schemas.openxmlformats.org/officeDocument/2006/relationships/slideLayout" Target="../slideLayouts/slideLayout2.xml"/><Relationship Id="rId6" Type="http://schemas.openxmlformats.org/officeDocument/2006/relationships/hyperlink" Target="http://en.wikipedia.org/wiki/Radio_telescopes" TargetMode="External"/><Relationship Id="rId11" Type="http://schemas.openxmlformats.org/officeDocument/2006/relationships/hyperlink" Target="http://en.wiktionary.org/wiki/%CF%83%CE%BA%CE%BF%CF%80%CE%AD%CF%89" TargetMode="External"/><Relationship Id="rId5" Type="http://schemas.openxmlformats.org/officeDocument/2006/relationships/hyperlink" Target="http://en.wikipedia.org/wiki/Reflecting_telescope" TargetMode="External"/><Relationship Id="rId15" Type="http://schemas.openxmlformats.org/officeDocument/2006/relationships/hyperlink" Target="http://en.wikipedia.org/wiki/Starry_Messenger" TargetMode="External"/><Relationship Id="rId10" Type="http://schemas.openxmlformats.org/officeDocument/2006/relationships/hyperlink" Target="http://en.wiktionary.org/wiki/%CF%84%E1%BF%86%CE%BB%CE%B5" TargetMode="External"/><Relationship Id="rId4" Type="http://schemas.openxmlformats.org/officeDocument/2006/relationships/hyperlink" Target="http://en.wikipedia.org/wiki/Netherlands" TargetMode="External"/><Relationship Id="rId9" Type="http://schemas.openxmlformats.org/officeDocument/2006/relationships/hyperlink" Target="http://en.wikipedia.org/wiki/Greek_language" TargetMode="External"/><Relationship Id="rId14" Type="http://schemas.openxmlformats.org/officeDocument/2006/relationships/hyperlink" Target="http://en.wikipedia.org/wiki/Accademia_dei_Lincei" TargetMode="External"/></Relationships>
</file>

<file path=ppt/slides/_rels/slide79.xml.rels><?xml version="1.0" encoding="UTF-8" standalone="yes"?>
<Relationships xmlns="http://schemas.openxmlformats.org/package/2006/relationships"><Relationship Id="rId3" Type="http://schemas.openxmlformats.org/officeDocument/2006/relationships/hyperlink" Target="http://en.wikipedia.org/wiki/Laboratory_equipment" TargetMode="External"/><Relationship Id="rId2" Type="http://schemas.openxmlformats.org/officeDocument/2006/relationships/hyperlink" Target="http://en.wikipedia.org/wiki/Ancient_Greek" TargetMode="External"/><Relationship Id="rId1" Type="http://schemas.openxmlformats.org/officeDocument/2006/relationships/slideLayout" Target="../slideLayouts/slideLayout2.xml"/><Relationship Id="rId5" Type="http://schemas.openxmlformats.org/officeDocument/2006/relationships/hyperlink" Target="http://en.wikipedia.org/wiki/Microscopic" TargetMode="External"/><Relationship Id="rId4" Type="http://schemas.openxmlformats.org/officeDocument/2006/relationships/hyperlink" Target="http://en.wikipedia.org/wiki/Microscopy"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8" Type="http://schemas.openxmlformats.org/officeDocument/2006/relationships/hyperlink" Target="http://en.wikipedia.org/wiki/Scanning_probe_microscope" TargetMode="External"/><Relationship Id="rId3" Type="http://schemas.openxmlformats.org/officeDocument/2006/relationships/hyperlink" Target="http://en.wikipedia.org/wiki/Light" TargetMode="External"/><Relationship Id="rId7" Type="http://schemas.openxmlformats.org/officeDocument/2006/relationships/hyperlink" Target="http://en.wikipedia.org/wiki/Ultramicroscope" TargetMode="External"/><Relationship Id="rId2" Type="http://schemas.openxmlformats.org/officeDocument/2006/relationships/hyperlink" Target="http://en.wikipedia.org/wiki/Optical_microscope" TargetMode="External"/><Relationship Id="rId1" Type="http://schemas.openxmlformats.org/officeDocument/2006/relationships/slideLayout" Target="../slideLayouts/slideLayout2.xml"/><Relationship Id="rId6" Type="http://schemas.openxmlformats.org/officeDocument/2006/relationships/hyperlink" Target="http://en.wikipedia.org/wiki/Scanning_electron_microscope" TargetMode="External"/><Relationship Id="rId5" Type="http://schemas.openxmlformats.org/officeDocument/2006/relationships/hyperlink" Target="http://en.wikipedia.org/wiki/Transmission_electron_microscope" TargetMode="External"/><Relationship Id="rId4" Type="http://schemas.openxmlformats.org/officeDocument/2006/relationships/hyperlink" Target="http://en.wikipedia.org/wiki/Electron_microscope" TargetMode="External"/></Relationships>
</file>

<file path=ppt/slides/_rels/slide81.xml.rels><?xml version="1.0" encoding="UTF-8" standalone="yes"?>
<Relationships xmlns="http://schemas.openxmlformats.org/package/2006/relationships"><Relationship Id="rId8" Type="http://schemas.openxmlformats.org/officeDocument/2006/relationships/hyperlink" Target="http://en.wikipedia.org/wiki/Nanoscopic_scale" TargetMode="External"/><Relationship Id="rId3" Type="http://schemas.openxmlformats.org/officeDocument/2006/relationships/hyperlink" Target="http://en.wikipedia.org/wiki/Eric_Betzig" TargetMode="External"/><Relationship Id="rId7" Type="http://schemas.openxmlformats.org/officeDocument/2006/relationships/hyperlink" Target="http://en.wikipedia.org/wiki/Optical_microscopy" TargetMode="External"/><Relationship Id="rId2" Type="http://schemas.openxmlformats.org/officeDocument/2006/relationships/hyperlink" Target="http://en.wikipedia.org/wiki/Nobel_Prize_in_Chemistry" TargetMode="External"/><Relationship Id="rId1" Type="http://schemas.openxmlformats.org/officeDocument/2006/relationships/slideLayout" Target="../slideLayouts/slideLayout2.xml"/><Relationship Id="rId6" Type="http://schemas.openxmlformats.org/officeDocument/2006/relationships/hyperlink" Target="http://en.wikipedia.org/wiki/Fluorescence_microscopy" TargetMode="External"/><Relationship Id="rId5" Type="http://schemas.openxmlformats.org/officeDocument/2006/relationships/hyperlink" Target="http://en.wikipedia.org/wiki/Stefan_Hell" TargetMode="External"/><Relationship Id="rId4" Type="http://schemas.openxmlformats.org/officeDocument/2006/relationships/hyperlink" Target="http://en.wikipedia.org/wiki/William_Moerner"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en.wikipedia.org/wiki/Wavelength" TargetMode="External"/><Relationship Id="rId2" Type="http://schemas.openxmlformats.org/officeDocument/2006/relationships/hyperlink" Target="http://en.wikipedia.org/wiki/Electromagnetic_radiation" TargetMode="External"/><Relationship Id="rId1" Type="http://schemas.openxmlformats.org/officeDocument/2006/relationships/slideLayout" Target="../slideLayouts/slideLayout2.xml"/><Relationship Id="rId6" Type="http://schemas.openxmlformats.org/officeDocument/2006/relationships/hyperlink" Target="http://en.wikipedia.org/wiki/Hertz" TargetMode="External"/><Relationship Id="rId5" Type="http://schemas.openxmlformats.org/officeDocument/2006/relationships/hyperlink" Target="http://en.wikipedia.org/wiki/Frequency" TargetMode="External"/><Relationship Id="rId4" Type="http://schemas.openxmlformats.org/officeDocument/2006/relationships/hyperlink" Target="http://en.wikipedia.org/wiki/Nanometer" TargetMode="External"/></Relationships>
</file>

<file path=ppt/slides/_rels/slide88.xml.rels><?xml version="1.0" encoding="UTF-8" standalone="yes"?>
<Relationships xmlns="http://schemas.openxmlformats.org/package/2006/relationships"><Relationship Id="rId3" Type="http://schemas.openxmlformats.org/officeDocument/2006/relationships/hyperlink" Target="http://en.wikipedia.org/wiki/Gamma_ray" TargetMode="External"/><Relationship Id="rId2" Type="http://schemas.openxmlformats.org/officeDocument/2006/relationships/hyperlink" Target="http://en.wikipedia.org/wiki/Ultraviolet" TargetMode="External"/><Relationship Id="rId1" Type="http://schemas.openxmlformats.org/officeDocument/2006/relationships/slideLayout" Target="../slideLayouts/slideLayout2.xml"/><Relationship Id="rId4" Type="http://schemas.openxmlformats.org/officeDocument/2006/relationships/hyperlink" Target="http://en.wikipedia.org/wiki/Wilhelm_R%C3%B6ntgen"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8" Type="http://schemas.openxmlformats.org/officeDocument/2006/relationships/hyperlink" Target="http://en.wikipedia.org/wiki/Medical_imaging" TargetMode="External"/><Relationship Id="rId3" Type="http://schemas.openxmlformats.org/officeDocument/2006/relationships/hyperlink" Target="http://en.wikipedia.org/wiki/Tomography" TargetMode="External"/><Relationship Id="rId7" Type="http://schemas.openxmlformats.org/officeDocument/2006/relationships/hyperlink" Target="http://en.wikipedia.org/wiki/Axis_of_rotation" TargetMode="External"/><Relationship Id="rId2" Type="http://schemas.openxmlformats.org/officeDocument/2006/relationships/hyperlink" Target="http://en.wikipedia.org/wiki/X-ray" TargetMode="External"/><Relationship Id="rId1" Type="http://schemas.openxmlformats.org/officeDocument/2006/relationships/slideLayout" Target="../slideLayouts/slideLayout2.xml"/><Relationship Id="rId6" Type="http://schemas.openxmlformats.org/officeDocument/2006/relationships/hyperlink" Target="http://en.wikipedia.org/wiki/Radiography" TargetMode="External"/><Relationship Id="rId5" Type="http://schemas.openxmlformats.org/officeDocument/2006/relationships/hyperlink" Target="http://en.wikipedia.org/wiki/Three-dimensional_space" TargetMode="External"/><Relationship Id="rId10" Type="http://schemas.openxmlformats.org/officeDocument/2006/relationships/hyperlink" Target="http://en.wikipedia.org/wiki/Industrial_computed_tomography_scanning" TargetMode="External"/><Relationship Id="rId4" Type="http://schemas.openxmlformats.org/officeDocument/2006/relationships/hyperlink" Target="http://en.wikipedia.org/wiki/Geometry_processing" TargetMode="External"/><Relationship Id="rId9" Type="http://schemas.openxmlformats.org/officeDocument/2006/relationships/hyperlink" Target="http://en.wikipedia.org/wiki/Diagnosis"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8" Type="http://schemas.openxmlformats.org/officeDocument/2006/relationships/hyperlink" Target="http://en.wikipedia.org/wiki/Discrete_mathematics" TargetMode="External"/><Relationship Id="rId13" Type="http://schemas.openxmlformats.org/officeDocument/2006/relationships/hyperlink" Target="http://en.wikipedia.org/wiki/Angular_momentum" TargetMode="External"/><Relationship Id="rId3" Type="http://schemas.openxmlformats.org/officeDocument/2006/relationships/hyperlink" Target="http://en.wikipedia.org/wiki/Schr%C3%B6dinger_equation" TargetMode="External"/><Relationship Id="rId7" Type="http://schemas.openxmlformats.org/officeDocument/2006/relationships/hyperlink" Target="http://en.wikipedia.org/wiki/Quantization_(physics)" TargetMode="External"/><Relationship Id="rId12" Type="http://schemas.openxmlformats.org/officeDocument/2006/relationships/hyperlink" Target="http://en.wikipedia.org/wiki/Electron" TargetMode="External"/><Relationship Id="rId2" Type="http://schemas.openxmlformats.org/officeDocument/2006/relationships/hyperlink" Target="http://en.wikipedia.org/wiki/Quantum_system" TargetMode="External"/><Relationship Id="rId1" Type="http://schemas.openxmlformats.org/officeDocument/2006/relationships/slideLayout" Target="../slideLayouts/slideLayout2.xml"/><Relationship Id="rId6" Type="http://schemas.openxmlformats.org/officeDocument/2006/relationships/hyperlink" Target="http://en.wikipedia.org/wiki/Quantum_mechanics" TargetMode="External"/><Relationship Id="rId11" Type="http://schemas.openxmlformats.org/officeDocument/2006/relationships/hyperlink" Target="http://en.wikipedia.org/wiki/Energy_level" TargetMode="External"/><Relationship Id="rId5" Type="http://schemas.openxmlformats.org/officeDocument/2006/relationships/hyperlink" Target="http://en.wikipedia.org/wiki/Atom" TargetMode="External"/><Relationship Id="rId10" Type="http://schemas.openxmlformats.org/officeDocument/2006/relationships/hyperlink" Target="http://en.wikipedia.org/wiki/Classical_mechanics" TargetMode="External"/><Relationship Id="rId4" Type="http://schemas.openxmlformats.org/officeDocument/2006/relationships/hyperlink" Target="http://en.wikipedia.org/wiki/Hydrogen" TargetMode="External"/><Relationship Id="rId9" Type="http://schemas.openxmlformats.org/officeDocument/2006/relationships/hyperlink" Target="http://en.wikipedia.org/wiki/Infinity" TargetMode="External"/><Relationship Id="rId14" Type="http://schemas.openxmlformats.org/officeDocument/2006/relationships/hyperlink" Target="http://en.wikipedia.org/wiki/Spin_(physics)"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8" Type="http://schemas.openxmlformats.org/officeDocument/2006/relationships/hyperlink" Target="http://en.wikipedia.org/wiki/Help:IPA_for_English" TargetMode="External"/><Relationship Id="rId3" Type="http://schemas.openxmlformats.org/officeDocument/2006/relationships/hyperlink" Target="http://en.wikipedia.org/wiki/Wave" TargetMode="External"/><Relationship Id="rId7" Type="http://schemas.openxmlformats.org/officeDocument/2006/relationships/hyperlink" Target="http://en.wikipedia.org/wiki/Wave%E2%80%93particle_duality" TargetMode="External"/><Relationship Id="rId2" Type="http://schemas.openxmlformats.org/officeDocument/2006/relationships/hyperlink" Target="http://en.wikipedia.org/wiki/Matter" TargetMode="External"/><Relationship Id="rId1" Type="http://schemas.openxmlformats.org/officeDocument/2006/relationships/slideLayout" Target="../slideLayouts/slideLayout2.xml"/><Relationship Id="rId6" Type="http://schemas.openxmlformats.org/officeDocument/2006/relationships/hyperlink" Target="http://en.wikipedia.org/wiki/Quantum_mechanics" TargetMode="External"/><Relationship Id="rId5" Type="http://schemas.openxmlformats.org/officeDocument/2006/relationships/hyperlink" Target="http://en.wikipedia.org/wiki/Diffraction" TargetMode="External"/><Relationship Id="rId10" Type="http://schemas.openxmlformats.org/officeDocument/2006/relationships/hyperlink" Target="http://en.wikipedia.org/wiki/Louis_de_Broglie" TargetMode="External"/><Relationship Id="rId4" Type="http://schemas.openxmlformats.org/officeDocument/2006/relationships/hyperlink" Target="http://en.wikipedia.org/wiki/Electron" TargetMode="External"/><Relationship Id="rId9" Type="http://schemas.openxmlformats.org/officeDocument/2006/relationships/hyperlink" Target="http://en.wikipedia.org/wiki/Help:IPA_for_English#Key" TargetMode="External"/></Relationships>
</file>

<file path=ppt/slides/_rels/slide98.xml.rels><?xml version="1.0" encoding="UTF-8" standalone="yes"?>
<Relationships xmlns="http://schemas.openxmlformats.org/package/2006/relationships"><Relationship Id="rId3" Type="http://schemas.openxmlformats.org/officeDocument/2006/relationships/hyperlink" Target="http://en.wikipedia.org/wiki/Partial_differential_equation" TargetMode="External"/><Relationship Id="rId2" Type="http://schemas.openxmlformats.org/officeDocument/2006/relationships/hyperlink" Target="http://en.wikipedia.org/wiki/Quantum_mechanics" TargetMode="External"/><Relationship Id="rId1" Type="http://schemas.openxmlformats.org/officeDocument/2006/relationships/slideLayout" Target="../slideLayouts/slideLayout2.xml"/><Relationship Id="rId6" Type="http://schemas.openxmlformats.org/officeDocument/2006/relationships/hyperlink" Target="http://en.wikipedia.org/wiki/Erwin_Schr%C3%B6dinger" TargetMode="External"/><Relationship Id="rId5" Type="http://schemas.openxmlformats.org/officeDocument/2006/relationships/hyperlink" Target="http://en.wikipedia.org/wiki/Physical_system" TargetMode="External"/><Relationship Id="rId4" Type="http://schemas.openxmlformats.org/officeDocument/2006/relationships/hyperlink" Target="http://en.wikipedia.org/wiki/Quantum_state" TargetMode="External"/></Relationships>
</file>

<file path=ppt/slides/_rels/slide99.xml.rels><?xml version="1.0" encoding="UTF-8" standalone="yes"?>
<Relationships xmlns="http://schemas.openxmlformats.org/package/2006/relationships"><Relationship Id="rId8" Type="http://schemas.openxmlformats.org/officeDocument/2006/relationships/hyperlink" Target="http://en.wikipedia.org/wiki/Particle" TargetMode="External"/><Relationship Id="rId13" Type="http://schemas.openxmlformats.org/officeDocument/2006/relationships/hyperlink" Target="http://en.wikipedia.org/wiki/Special_relativity" TargetMode="External"/><Relationship Id="rId3" Type="http://schemas.openxmlformats.org/officeDocument/2006/relationships/hyperlink" Target="http://en.wikipedia.org/wiki/Relativistic_wave_equation" TargetMode="External"/><Relationship Id="rId7" Type="http://schemas.openxmlformats.org/officeDocument/2006/relationships/hyperlink" Target="http://en.wikipedia.org/wiki/Spin-%C2%BD" TargetMode="External"/><Relationship Id="rId12" Type="http://schemas.openxmlformats.org/officeDocument/2006/relationships/hyperlink" Target="http://en.wikipedia.org/wiki/Quantum_mechanics" TargetMode="External"/><Relationship Id="rId2" Type="http://schemas.openxmlformats.org/officeDocument/2006/relationships/hyperlink" Target="http://en.wikipedia.org/wiki/Particle_physics" TargetMode="External"/><Relationship Id="rId1" Type="http://schemas.openxmlformats.org/officeDocument/2006/relationships/slideLayout" Target="../slideLayouts/slideLayout2.xml"/><Relationship Id="rId6" Type="http://schemas.openxmlformats.org/officeDocument/2006/relationships/hyperlink" Target="http://en.wikipedia.org/wiki/Dirac_equation#Comparison_with_the_Pauli_theory" TargetMode="External"/><Relationship Id="rId11" Type="http://schemas.openxmlformats.org/officeDocument/2006/relationships/hyperlink" Target="http://en.wikipedia.org/wiki/Quark" TargetMode="External"/><Relationship Id="rId5" Type="http://schemas.openxmlformats.org/officeDocument/2006/relationships/hyperlink" Target="http://en.wikipedia.org/wiki/Dirac_equation#Covariant_form_and_relativistic_invariance" TargetMode="External"/><Relationship Id="rId10" Type="http://schemas.openxmlformats.org/officeDocument/2006/relationships/hyperlink" Target="http://en.wikipedia.org/wiki/Electron" TargetMode="External"/><Relationship Id="rId4" Type="http://schemas.openxmlformats.org/officeDocument/2006/relationships/hyperlink" Target="http://en.wikipedia.org/wiki/Paul_Dirac" TargetMode="External"/><Relationship Id="rId9" Type="http://schemas.openxmlformats.org/officeDocument/2006/relationships/hyperlink" Target="http://en.wikipedia.org/wiki/P-symmetr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470025"/>
          </a:xfrm>
        </p:spPr>
        <p:txBody>
          <a:bodyPr/>
          <a:lstStyle/>
          <a:p>
            <a:r>
              <a:rPr lang="en-US" b="1" dirty="0"/>
              <a:t>11 Lecture in physics</a:t>
            </a:r>
            <a:endParaRPr lang="en-US" dirty="0"/>
          </a:p>
        </p:txBody>
      </p:sp>
      <p:sp>
        <p:nvSpPr>
          <p:cNvPr id="3" name="Subtitle 2"/>
          <p:cNvSpPr>
            <a:spLocks noGrp="1"/>
          </p:cNvSpPr>
          <p:nvPr>
            <p:ph type="subTitle" idx="1"/>
          </p:nvPr>
        </p:nvSpPr>
        <p:spPr>
          <a:xfrm>
            <a:off x="1371600" y="2057400"/>
            <a:ext cx="6400800" cy="3581400"/>
          </a:xfrm>
        </p:spPr>
        <p:txBody>
          <a:bodyPr/>
          <a:lstStyle/>
          <a:p>
            <a:r>
              <a:rPr lang="en-US" b="1" dirty="0" smtClean="0">
                <a:solidFill>
                  <a:srgbClr val="FF0000"/>
                </a:solidFill>
              </a:rPr>
              <a:t>Geometric optics</a:t>
            </a:r>
          </a:p>
          <a:p>
            <a:r>
              <a:rPr lang="en-US" b="1" dirty="0" smtClean="0">
                <a:solidFill>
                  <a:srgbClr val="FF0000"/>
                </a:solidFill>
              </a:rPr>
              <a:t>Mirrors</a:t>
            </a:r>
          </a:p>
          <a:p>
            <a:r>
              <a:rPr lang="en-US" b="1" dirty="0" smtClean="0">
                <a:solidFill>
                  <a:srgbClr val="FF0000"/>
                </a:solidFill>
              </a:rPr>
              <a:t>Lenses</a:t>
            </a:r>
          </a:p>
          <a:p>
            <a:r>
              <a:rPr lang="en-US" b="1" dirty="0" smtClean="0">
                <a:solidFill>
                  <a:srgbClr val="FF0000"/>
                </a:solidFill>
              </a:rPr>
              <a:t>Prisms</a:t>
            </a:r>
          </a:p>
          <a:p>
            <a:r>
              <a:rPr lang="en-US" b="1" dirty="0" smtClean="0">
                <a:solidFill>
                  <a:srgbClr val="FF0000"/>
                </a:solidFill>
              </a:rPr>
              <a:t>Wave optics</a:t>
            </a:r>
          </a:p>
          <a:p>
            <a:r>
              <a:rPr lang="en-US" b="1" dirty="0" smtClean="0">
                <a:solidFill>
                  <a:srgbClr val="FF0000"/>
                </a:solidFill>
              </a:rPr>
              <a:t>Optical instruments</a:t>
            </a:r>
            <a:endParaRPr lang="en-US" b="1" dirty="0">
              <a:solidFill>
                <a:srgbClr val="FF0000"/>
              </a:solidFill>
            </a:endParaRPr>
          </a:p>
        </p:txBody>
      </p:sp>
    </p:spTree>
    <p:extLst>
      <p:ext uri="{BB962C8B-B14F-4D97-AF65-F5344CB8AC3E}">
        <p14:creationId xmlns:p14="http://schemas.microsoft.com/office/powerpoint/2010/main" val="747427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Mirror Magnification</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sz="8800" dirty="0" smtClean="0"/>
              <a:t>m = h</a:t>
            </a:r>
            <a:r>
              <a:rPr lang="en-US" sz="8800" baseline="-25000" dirty="0" smtClean="0"/>
              <a:t>i</a:t>
            </a:r>
            <a:r>
              <a:rPr lang="en-US" sz="8800" dirty="0" smtClean="0"/>
              <a:t>/h</a:t>
            </a:r>
            <a:r>
              <a:rPr lang="en-US" sz="8800" baseline="-25000" dirty="0"/>
              <a:t>o</a:t>
            </a:r>
            <a:r>
              <a:rPr lang="en-US" sz="8800" dirty="0" smtClean="0"/>
              <a:t> = -d</a:t>
            </a:r>
            <a:r>
              <a:rPr lang="en-US" sz="8800" baseline="-25000" dirty="0" smtClean="0"/>
              <a:t>i</a:t>
            </a:r>
            <a:r>
              <a:rPr lang="en-US" sz="8800" dirty="0" smtClean="0"/>
              <a:t>/d</a:t>
            </a:r>
            <a:r>
              <a:rPr lang="en-US" sz="8800" baseline="-25000" dirty="0" smtClean="0"/>
              <a:t>o</a:t>
            </a:r>
            <a:endParaRPr lang="en-US" sz="8800" baseline="-25000" dirty="0"/>
          </a:p>
        </p:txBody>
      </p:sp>
    </p:spTree>
    <p:extLst>
      <p:ext uri="{BB962C8B-B14F-4D97-AF65-F5344CB8AC3E}">
        <p14:creationId xmlns:p14="http://schemas.microsoft.com/office/powerpoint/2010/main" val="174279892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Dirac </a:t>
            </a:r>
            <a:r>
              <a:rPr lang="en-US" b="1" dirty="0" smtClean="0"/>
              <a:t>equation (continued)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It accounted for the fine details of the </a:t>
            </a:r>
            <a:r>
              <a:rPr lang="en-US" dirty="0">
                <a:hlinkClick r:id="rId2" tooltip="Hydrogen spectral series"/>
              </a:rPr>
              <a:t>hydrogen spectrum</a:t>
            </a:r>
            <a:r>
              <a:rPr lang="en-US" dirty="0"/>
              <a:t> in a completely rigorous way. The equation also implied the existence of a new form of matter, </a:t>
            </a:r>
            <a:r>
              <a:rPr lang="en-US" i="1" dirty="0">
                <a:hlinkClick r:id="rId3" tooltip="Antimatter"/>
              </a:rPr>
              <a:t>antimatter</a:t>
            </a:r>
            <a:r>
              <a:rPr lang="en-US" dirty="0"/>
              <a:t>, hitherto unsuspected and unobserved, and actually predated its experimental discovery. It also provided a </a:t>
            </a:r>
            <a:r>
              <a:rPr lang="en-US" i="1" dirty="0"/>
              <a:t>theoretical</a:t>
            </a:r>
            <a:r>
              <a:rPr lang="en-US" dirty="0"/>
              <a:t> justification for the introduction of several-component wave functions in </a:t>
            </a:r>
            <a:r>
              <a:rPr lang="en-US" dirty="0">
                <a:hlinkClick r:id="rId4" tooltip="Wolfgang Pauli"/>
              </a:rPr>
              <a:t>Pauli</a:t>
            </a:r>
            <a:r>
              <a:rPr lang="en-US" dirty="0"/>
              <a:t>'s </a:t>
            </a:r>
            <a:r>
              <a:rPr lang="en-US" dirty="0">
                <a:hlinkClick r:id="rId5" tooltip="Phenomenology (science)"/>
              </a:rPr>
              <a:t>phenomenological</a:t>
            </a:r>
            <a:r>
              <a:rPr lang="en-US" dirty="0"/>
              <a:t> theory of </a:t>
            </a:r>
            <a:r>
              <a:rPr lang="en-US" dirty="0">
                <a:hlinkClick r:id="rId6" tooltip="Spin (physics)"/>
              </a:rPr>
              <a:t>spin</a:t>
            </a:r>
            <a:r>
              <a:rPr lang="en-US" dirty="0"/>
              <a:t>; the wave functions in the Dirac theory are vectors of four </a:t>
            </a:r>
            <a:r>
              <a:rPr lang="en-US" dirty="0">
                <a:hlinkClick r:id="rId7" tooltip="Complex number"/>
              </a:rPr>
              <a:t>complex numbers</a:t>
            </a:r>
            <a:r>
              <a:rPr lang="en-US" dirty="0"/>
              <a:t> (known as </a:t>
            </a:r>
            <a:r>
              <a:rPr lang="en-US" dirty="0" err="1">
                <a:hlinkClick r:id="rId8" tooltip="Bispinor"/>
              </a:rPr>
              <a:t>bispinors</a:t>
            </a:r>
            <a:r>
              <a:rPr lang="en-US" dirty="0"/>
              <a:t>), two of which resemble the Pauli </a:t>
            </a:r>
            <a:r>
              <a:rPr lang="en-US" dirty="0" err="1"/>
              <a:t>wavefunction</a:t>
            </a:r>
            <a:r>
              <a:rPr lang="en-US" dirty="0"/>
              <a:t> in the non-relativistic limit, in contrast to the </a:t>
            </a:r>
            <a:r>
              <a:rPr lang="en-US" dirty="0">
                <a:hlinkClick r:id="rId9" tooltip="Schrödinger equation"/>
              </a:rPr>
              <a:t>Schrödinger equation</a:t>
            </a:r>
            <a:r>
              <a:rPr lang="en-US" dirty="0"/>
              <a:t> which described wave functions of only one complex value. Moreover, in the limit of zero mass, the Dirac equation reduces to the </a:t>
            </a:r>
            <a:r>
              <a:rPr lang="en-US" dirty="0" err="1">
                <a:hlinkClick r:id="rId10" tooltip="Weyl equation"/>
              </a:rPr>
              <a:t>Weyl</a:t>
            </a:r>
            <a:r>
              <a:rPr lang="en-US" dirty="0">
                <a:hlinkClick r:id="rId10" tooltip="Weyl equation"/>
              </a:rPr>
              <a:t> equation</a:t>
            </a:r>
            <a:r>
              <a:rPr lang="en-US" dirty="0"/>
              <a:t>.</a:t>
            </a:r>
          </a:p>
        </p:txBody>
      </p:sp>
    </p:spTree>
    <p:extLst>
      <p:ext uri="{BB962C8B-B14F-4D97-AF65-F5344CB8AC3E}">
        <p14:creationId xmlns:p14="http://schemas.microsoft.com/office/powerpoint/2010/main" val="419271509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Dirac equation (continued)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Although Dirac did not at first fully appreciate the importance of his results, the entailed explanation of spin as a consequence of the union of quantum mechanics and relativity—and the eventual discovery of the </a:t>
            </a:r>
            <a:r>
              <a:rPr lang="en-US" dirty="0">
                <a:hlinkClick r:id="rId2" tooltip="Positron"/>
              </a:rPr>
              <a:t>positron</a:t>
            </a:r>
            <a:r>
              <a:rPr lang="en-US" dirty="0"/>
              <a:t>—represent one of the great triumphs of </a:t>
            </a:r>
            <a:r>
              <a:rPr lang="en-US" dirty="0">
                <a:hlinkClick r:id="rId3" tooltip="Theoretical physics"/>
              </a:rPr>
              <a:t>theoretical physics</a:t>
            </a:r>
            <a:r>
              <a:rPr lang="en-US" dirty="0"/>
              <a:t>. This accomplishment has been described as fully on a par with the works of </a:t>
            </a:r>
            <a:r>
              <a:rPr lang="en-US" dirty="0">
                <a:hlinkClick r:id="rId4" tooltip="Isaac Newton"/>
              </a:rPr>
              <a:t>Newton</a:t>
            </a:r>
            <a:r>
              <a:rPr lang="en-US" dirty="0"/>
              <a:t>, </a:t>
            </a:r>
            <a:r>
              <a:rPr lang="en-US" dirty="0">
                <a:hlinkClick r:id="rId5" tooltip="James Clerk Maxwell"/>
              </a:rPr>
              <a:t>Maxwell</a:t>
            </a:r>
            <a:r>
              <a:rPr lang="en-US" dirty="0"/>
              <a:t>, and </a:t>
            </a:r>
            <a:r>
              <a:rPr lang="en-US" dirty="0">
                <a:hlinkClick r:id="rId6" tooltip="Albert Einstein"/>
              </a:rPr>
              <a:t>Einstein</a:t>
            </a:r>
            <a:r>
              <a:rPr lang="en-US" dirty="0"/>
              <a:t> before him</a:t>
            </a:r>
            <a:r>
              <a:rPr lang="en-US" dirty="0" smtClean="0"/>
              <a:t>. </a:t>
            </a:r>
            <a:r>
              <a:rPr lang="en-US" dirty="0"/>
              <a:t>In the context of </a:t>
            </a:r>
            <a:r>
              <a:rPr lang="en-US" dirty="0">
                <a:hlinkClick r:id="rId7" tooltip="Quantum field theory"/>
              </a:rPr>
              <a:t>quantum field theory</a:t>
            </a:r>
            <a:r>
              <a:rPr lang="en-US" dirty="0"/>
              <a:t>, the Dirac equation is reinterpreted to describe quantum fields corresponding to spin-½ particles.</a:t>
            </a:r>
          </a:p>
        </p:txBody>
      </p:sp>
    </p:spTree>
    <p:extLst>
      <p:ext uri="{BB962C8B-B14F-4D97-AF65-F5344CB8AC3E}">
        <p14:creationId xmlns:p14="http://schemas.microsoft.com/office/powerpoint/2010/main" val="73976678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endParaRPr lang="en-US" dirty="0"/>
          </a:p>
        </p:txBody>
      </p:sp>
      <p:sp>
        <p:nvSpPr>
          <p:cNvPr id="3" name="Content Placeholder 2"/>
          <p:cNvSpPr>
            <a:spLocks noGrp="1"/>
          </p:cNvSpPr>
          <p:nvPr>
            <p:ph idx="1"/>
          </p:nvPr>
        </p:nvSpPr>
        <p:spPr/>
        <p:txBody>
          <a:bodyPr/>
          <a:lstStyle/>
          <a:p>
            <a:pPr marL="0" indent="0">
              <a:buNone/>
            </a:pPr>
            <a:r>
              <a:rPr lang="en-US" dirty="0"/>
              <a:t>Estimate how many visible light photons a 100-W light bulb emits per second. The efficiency of the bulb is 3%, the rest of the energy goes to heat.</a:t>
            </a:r>
          </a:p>
        </p:txBody>
      </p:sp>
    </p:spTree>
    <p:extLst>
      <p:ext uri="{BB962C8B-B14F-4D97-AF65-F5344CB8AC3E}">
        <p14:creationId xmlns:p14="http://schemas.microsoft.com/office/powerpoint/2010/main" val="335190268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endParaRPr lang="en-US" dirty="0"/>
          </a:p>
        </p:txBody>
      </p:sp>
      <p:sp>
        <p:nvSpPr>
          <p:cNvPr id="3" name="Content Placeholder 2"/>
          <p:cNvSpPr>
            <a:spLocks noGrp="1"/>
          </p:cNvSpPr>
          <p:nvPr>
            <p:ph idx="1"/>
          </p:nvPr>
        </p:nvSpPr>
        <p:spPr/>
        <p:txBody>
          <a:bodyPr/>
          <a:lstStyle/>
          <a:p>
            <a:pPr marL="0" indent="0">
              <a:buNone/>
            </a:pPr>
            <a:r>
              <a:rPr lang="en-US" dirty="0"/>
              <a:t>Photon momentum and force: 10</a:t>
            </a:r>
            <a:r>
              <a:rPr lang="en-US" baseline="30000" dirty="0"/>
              <a:t>19</a:t>
            </a:r>
            <a:r>
              <a:rPr lang="en-US" dirty="0"/>
              <a:t> photons emitted per second from 100-W light bulb are focused on the peace of black paper and absorbed. Calculate the momentum of one photon and estimate the force all these photons can exert on the paper.</a:t>
            </a:r>
          </a:p>
        </p:txBody>
      </p:sp>
    </p:spTree>
    <p:extLst>
      <p:ext uri="{BB962C8B-B14F-4D97-AF65-F5344CB8AC3E}">
        <p14:creationId xmlns:p14="http://schemas.microsoft.com/office/powerpoint/2010/main" val="239865150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endParaRPr lang="en-US" dirty="0"/>
          </a:p>
        </p:txBody>
      </p:sp>
      <p:sp>
        <p:nvSpPr>
          <p:cNvPr id="3" name="Content Placeholder 2"/>
          <p:cNvSpPr>
            <a:spLocks noGrp="1"/>
          </p:cNvSpPr>
          <p:nvPr>
            <p:ph idx="1"/>
          </p:nvPr>
        </p:nvSpPr>
        <p:spPr/>
        <p:txBody>
          <a:bodyPr/>
          <a:lstStyle/>
          <a:p>
            <a:pPr marL="0" indent="0">
              <a:buNone/>
            </a:pPr>
            <a:r>
              <a:rPr lang="en-US" dirty="0"/>
              <a:t>Photosynthesis: Nine photons are needed to transform one molecule of CO</a:t>
            </a:r>
            <a:r>
              <a:rPr lang="en-US" baseline="-25000" dirty="0"/>
              <a:t>2</a:t>
            </a:r>
            <a:r>
              <a:rPr lang="en-US" dirty="0"/>
              <a:t> to the carbohydrate and O</a:t>
            </a:r>
            <a:r>
              <a:rPr lang="en-US" baseline="-25000" dirty="0"/>
              <a:t>2</a:t>
            </a:r>
            <a:r>
              <a:rPr lang="en-US" dirty="0"/>
              <a:t>. The light wavelength is 700 nm. The inverse chemical reaction releases energy of 5 </a:t>
            </a:r>
            <a:r>
              <a:rPr lang="en-US" dirty="0" err="1"/>
              <a:t>eV</a:t>
            </a:r>
            <a:r>
              <a:rPr lang="en-US" dirty="0"/>
              <a:t>/ molecule of CO</a:t>
            </a:r>
            <a:r>
              <a:rPr lang="en-US" baseline="-25000" dirty="0"/>
              <a:t>2</a:t>
            </a:r>
            <a:r>
              <a:rPr lang="en-US" dirty="0"/>
              <a:t>. How efficient is the photosynthesis process?</a:t>
            </a:r>
          </a:p>
        </p:txBody>
      </p:sp>
    </p:spTree>
    <p:extLst>
      <p:ext uri="{BB962C8B-B14F-4D97-AF65-F5344CB8AC3E}">
        <p14:creationId xmlns:p14="http://schemas.microsoft.com/office/powerpoint/2010/main" val="1396924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Mirror equation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5043" y="2819400"/>
            <a:ext cx="5201557" cy="2275681"/>
          </a:xfrm>
        </p:spPr>
      </p:pic>
    </p:spTree>
    <p:extLst>
      <p:ext uri="{BB962C8B-B14F-4D97-AF65-F5344CB8AC3E}">
        <p14:creationId xmlns:p14="http://schemas.microsoft.com/office/powerpoint/2010/main" val="2341474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Antennas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542282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a:t>
            </a:r>
            <a:r>
              <a:rPr lang="en-US" dirty="0"/>
              <a:t>man 175 cm tall stands in front of a vertical plane mirror. His eyes are 10 cm bellow the top of his head. What are the sizes and the best location of the smallest possible mirror so that he can see his entire body?</a:t>
            </a:r>
            <a:endParaRPr lang="en-US" dirty="0" smtClean="0">
              <a:effectLst/>
            </a:endParaRPr>
          </a:p>
          <a:p>
            <a:pPr marL="0" indent="0">
              <a:buNone/>
            </a:pPr>
            <a:r>
              <a:rPr lang="en-US" dirty="0"/>
              <a:t>Do these depend on his distance from the mirror? Why? How</a:t>
            </a:r>
            <a:r>
              <a:rPr lang="en-US" dirty="0" smtClean="0"/>
              <a:t>?</a:t>
            </a:r>
            <a:endParaRPr lang="en-US" dirty="0" smtClean="0">
              <a:effectLst/>
            </a:endParaRPr>
          </a:p>
          <a:p>
            <a:pPr marL="0" indent="0">
              <a:buNone/>
            </a:pPr>
            <a:endParaRPr lang="en-US" dirty="0"/>
          </a:p>
        </p:txBody>
      </p:sp>
    </p:spTree>
    <p:extLst>
      <p:ext uri="{BB962C8B-B14F-4D97-AF65-F5344CB8AC3E}">
        <p14:creationId xmlns:p14="http://schemas.microsoft.com/office/powerpoint/2010/main" val="958249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endParaRPr lang="en-US" dirty="0"/>
          </a:p>
        </p:txBody>
      </p:sp>
      <p:sp>
        <p:nvSpPr>
          <p:cNvPr id="3" name="Content Placeholder 2"/>
          <p:cNvSpPr>
            <a:spLocks noGrp="1"/>
          </p:cNvSpPr>
          <p:nvPr>
            <p:ph idx="1"/>
          </p:nvPr>
        </p:nvSpPr>
        <p:spPr/>
        <p:txBody>
          <a:bodyPr>
            <a:normAutofit/>
          </a:bodyPr>
          <a:lstStyle/>
          <a:p>
            <a:r>
              <a:rPr lang="en-US" dirty="0" smtClean="0"/>
              <a:t>12. If the image in the mirror is straight and magnified, what mirror is that? </a:t>
            </a:r>
            <a:endParaRPr lang="en-US" dirty="0" smtClean="0">
              <a:effectLst/>
            </a:endParaRPr>
          </a:p>
          <a:p>
            <a:pPr marL="0" indent="0">
              <a:buNone/>
            </a:pPr>
            <a:endParaRPr lang="en-US" dirty="0" smtClean="0">
              <a:effectLst/>
            </a:endParaRPr>
          </a:p>
          <a:p>
            <a:r>
              <a:rPr lang="en-US" dirty="0" smtClean="0"/>
              <a:t>13. Does the mirror equation hold for the plane mirror? Explain. </a:t>
            </a:r>
            <a:endParaRPr lang="en-US" dirty="0" smtClean="0">
              <a:effectLst/>
            </a:endParaRPr>
          </a:p>
          <a:p>
            <a:pPr marL="0" indent="0">
              <a:buNone/>
            </a:pPr>
            <a:endParaRPr lang="en-US" dirty="0" smtClean="0">
              <a:effectLst/>
            </a:endParaRPr>
          </a:p>
        </p:txBody>
      </p:sp>
    </p:spTree>
    <p:extLst>
      <p:ext uri="{BB962C8B-B14F-4D97-AF65-F5344CB8AC3E}">
        <p14:creationId xmlns:p14="http://schemas.microsoft.com/office/powerpoint/2010/main" val="2742053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endParaRPr lang="en-US" dirty="0"/>
          </a:p>
        </p:txBody>
      </p:sp>
      <p:sp>
        <p:nvSpPr>
          <p:cNvPr id="3" name="Content Placeholder 2"/>
          <p:cNvSpPr>
            <a:spLocks noGrp="1"/>
          </p:cNvSpPr>
          <p:nvPr>
            <p:ph idx="1"/>
          </p:nvPr>
        </p:nvSpPr>
        <p:spPr/>
        <p:txBody>
          <a:bodyPr>
            <a:normAutofit fontScale="92500" lnSpcReduction="10000"/>
          </a:bodyPr>
          <a:lstStyle/>
          <a:p>
            <a:r>
              <a:rPr lang="en-US" dirty="0"/>
              <a:t>19.i. Convex rearview mirror: An external rearview car mirror is convex with a radius of curvature of 16 m. Determine the location of the image and its magnification for an object 10 m from the mirror.</a:t>
            </a:r>
            <a:endParaRPr lang="en-US" dirty="0" smtClean="0">
              <a:effectLst/>
            </a:endParaRPr>
          </a:p>
          <a:p>
            <a:r>
              <a:rPr lang="en-US" dirty="0"/>
              <a:t> </a:t>
            </a:r>
            <a:endParaRPr lang="en-US" dirty="0" smtClean="0">
              <a:effectLst/>
            </a:endParaRPr>
          </a:p>
          <a:p>
            <a:r>
              <a:rPr lang="en-US" dirty="0"/>
              <a:t>19.ii. View up from under water: Describe what a person would see who looked up at the world from beneath the perfectly smooth surface of a lake or swimming pool</a:t>
            </a:r>
            <a:r>
              <a:rPr lang="en-US" dirty="0" smtClean="0"/>
              <a:t>.</a:t>
            </a:r>
            <a:endParaRPr lang="en-US" dirty="0" smtClean="0">
              <a:effectLst/>
            </a:endParaRPr>
          </a:p>
        </p:txBody>
      </p:sp>
    </p:spTree>
    <p:extLst>
      <p:ext uri="{BB962C8B-B14F-4D97-AF65-F5344CB8AC3E}">
        <p14:creationId xmlns:p14="http://schemas.microsoft.com/office/powerpoint/2010/main" val="2809311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Refraction</a:t>
            </a:r>
            <a:endParaRPr lang="en-US" dirty="0"/>
          </a:p>
        </p:txBody>
      </p:sp>
      <p:sp>
        <p:nvSpPr>
          <p:cNvPr id="3" name="Content Placeholder 2"/>
          <p:cNvSpPr>
            <a:spLocks noGrp="1"/>
          </p:cNvSpPr>
          <p:nvPr>
            <p:ph idx="1"/>
          </p:nvPr>
        </p:nvSpPr>
        <p:spPr/>
        <p:txBody>
          <a:bodyPr/>
          <a:lstStyle/>
          <a:p>
            <a:pPr marL="0" indent="0">
              <a:buNone/>
            </a:pPr>
            <a:r>
              <a:rPr lang="en-US" b="1" dirty="0"/>
              <a:t>Refraction</a:t>
            </a:r>
            <a:r>
              <a:rPr lang="en-US" dirty="0"/>
              <a:t> is the change in direction of a </a:t>
            </a:r>
            <a:r>
              <a:rPr lang="en-US" dirty="0">
                <a:hlinkClick r:id="rId2" tooltip="Wave"/>
              </a:rPr>
              <a:t>wave</a:t>
            </a:r>
            <a:r>
              <a:rPr lang="en-US" dirty="0"/>
              <a:t> due to a change in its </a:t>
            </a:r>
            <a:r>
              <a:rPr lang="en-US" dirty="0">
                <a:hlinkClick r:id="rId3" tooltip="Transmission medium"/>
              </a:rPr>
              <a:t>transmission medium</a:t>
            </a:r>
            <a:r>
              <a:rPr lang="en-US" dirty="0"/>
              <a:t>.</a:t>
            </a:r>
          </a:p>
        </p:txBody>
      </p:sp>
    </p:spTree>
    <p:extLst>
      <p:ext uri="{BB962C8B-B14F-4D97-AF65-F5344CB8AC3E}">
        <p14:creationId xmlns:p14="http://schemas.microsoft.com/office/powerpoint/2010/main" val="2317153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Refraction (continued)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Refraction is essentially a </a:t>
            </a:r>
            <a:r>
              <a:rPr lang="en-US" dirty="0">
                <a:hlinkClick r:id="rId2" tooltip="Surface phenomenon"/>
              </a:rPr>
              <a:t>surface phenomenon</a:t>
            </a:r>
            <a:r>
              <a:rPr lang="en-US" dirty="0"/>
              <a:t>. The phenomenon is mainly in governance to the law of conservation of </a:t>
            </a:r>
            <a:r>
              <a:rPr lang="en-US" dirty="0">
                <a:hlinkClick r:id="rId3" tooltip="Energy"/>
              </a:rPr>
              <a:t>energy</a:t>
            </a:r>
            <a:r>
              <a:rPr lang="en-US" dirty="0"/>
              <a:t> and </a:t>
            </a:r>
            <a:r>
              <a:rPr lang="en-US" dirty="0">
                <a:hlinkClick r:id="rId4" tooltip="Momentum"/>
              </a:rPr>
              <a:t>momentum</a:t>
            </a:r>
            <a:r>
              <a:rPr lang="en-US" dirty="0"/>
              <a:t>. Due to change of medium, the </a:t>
            </a:r>
            <a:r>
              <a:rPr lang="en-US" dirty="0">
                <a:hlinkClick r:id="rId5" tooltip="Phase velocity"/>
              </a:rPr>
              <a:t>phase velocity</a:t>
            </a:r>
            <a:r>
              <a:rPr lang="en-US" dirty="0"/>
              <a:t> of the wave is changed but its </a:t>
            </a:r>
            <a:r>
              <a:rPr lang="en-US" dirty="0">
                <a:hlinkClick r:id="rId6" tooltip="Frequency"/>
              </a:rPr>
              <a:t>frequency</a:t>
            </a:r>
            <a:r>
              <a:rPr lang="en-US" dirty="0"/>
              <a:t> remains constant. This is most commonly observed when a wave passes from one </a:t>
            </a:r>
            <a:r>
              <a:rPr lang="en-US" dirty="0">
                <a:hlinkClick r:id="rId7" tooltip="Transmission medium"/>
              </a:rPr>
              <a:t>medium</a:t>
            </a:r>
            <a:r>
              <a:rPr lang="en-US" dirty="0"/>
              <a:t> to another at any angle other than 0° from the normal. Refraction of </a:t>
            </a:r>
            <a:r>
              <a:rPr lang="en-US" dirty="0">
                <a:hlinkClick r:id="rId8" tooltip="Light"/>
              </a:rPr>
              <a:t>light</a:t>
            </a:r>
            <a:r>
              <a:rPr lang="en-US" dirty="0"/>
              <a:t> is the most commonly observed phenomenon, but any type of wave can refract when it interacts with a medium, for example when </a:t>
            </a:r>
            <a:r>
              <a:rPr lang="en-US" dirty="0">
                <a:hlinkClick r:id="rId9" tooltip="Sound wave"/>
              </a:rPr>
              <a:t>sound waves</a:t>
            </a:r>
            <a:r>
              <a:rPr lang="en-US" dirty="0"/>
              <a:t> pass from one medium into another or when water waves move into water of a different depth. Refraction is described by </a:t>
            </a:r>
            <a:r>
              <a:rPr lang="en-US" dirty="0">
                <a:hlinkClick r:id="rId10" tooltip="Snell's law"/>
              </a:rPr>
              <a:t>Snell's </a:t>
            </a:r>
            <a:r>
              <a:rPr lang="en-US" dirty="0" smtClean="0">
                <a:hlinkClick r:id="rId10" tooltip="Snell's law"/>
              </a:rPr>
              <a:t>law</a:t>
            </a:r>
            <a:r>
              <a:rPr lang="en-US" dirty="0" smtClean="0"/>
              <a:t>.</a:t>
            </a:r>
            <a:endParaRPr lang="en-US" dirty="0"/>
          </a:p>
        </p:txBody>
      </p:sp>
    </p:spTree>
    <p:extLst>
      <p:ext uri="{BB962C8B-B14F-4D97-AF65-F5344CB8AC3E}">
        <p14:creationId xmlns:p14="http://schemas.microsoft.com/office/powerpoint/2010/main" val="3544804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Refraction (continued)</a:t>
            </a:r>
          </a:p>
        </p:txBody>
      </p:sp>
      <p:sp>
        <p:nvSpPr>
          <p:cNvPr id="3" name="Content Placeholder 2"/>
          <p:cNvSpPr>
            <a:spLocks noGrp="1"/>
          </p:cNvSpPr>
          <p:nvPr>
            <p:ph idx="1"/>
          </p:nvPr>
        </p:nvSpPr>
        <p:spPr/>
        <p:txBody>
          <a:bodyPr/>
          <a:lstStyle/>
          <a:p>
            <a:pPr marL="0" indent="0">
              <a:buNone/>
            </a:pPr>
            <a:r>
              <a:rPr lang="en-US" dirty="0"/>
              <a:t>In general, the incident wave is partially refracted and partially </a:t>
            </a:r>
            <a:r>
              <a:rPr lang="en-US" dirty="0">
                <a:hlinkClick r:id="rId2" tooltip="Reflection (physics)"/>
              </a:rPr>
              <a:t>reflected</a:t>
            </a:r>
            <a:r>
              <a:rPr lang="en-US" dirty="0"/>
              <a:t>; the details of this behavior are described by the </a:t>
            </a:r>
            <a:r>
              <a:rPr lang="en-US" dirty="0">
                <a:hlinkClick r:id="rId3" tooltip="Fresnel equations"/>
              </a:rPr>
              <a:t>Fresnel equations</a:t>
            </a:r>
            <a:r>
              <a:rPr lang="en-US" dirty="0"/>
              <a:t>.</a:t>
            </a:r>
          </a:p>
        </p:txBody>
      </p:sp>
    </p:spTree>
    <p:extLst>
      <p:ext uri="{BB962C8B-B14F-4D97-AF65-F5344CB8AC3E}">
        <p14:creationId xmlns:p14="http://schemas.microsoft.com/office/powerpoint/2010/main" val="2828814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 of refraction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In </a:t>
            </a:r>
            <a:r>
              <a:rPr lang="en-US" dirty="0">
                <a:hlinkClick r:id="rId2" tooltip="Optics"/>
              </a:rPr>
              <a:t>optics</a:t>
            </a:r>
            <a:r>
              <a:rPr lang="en-US" dirty="0"/>
              <a:t> the </a:t>
            </a:r>
            <a:r>
              <a:rPr lang="en-US" b="1" dirty="0"/>
              <a:t>refractive index</a:t>
            </a:r>
            <a:r>
              <a:rPr lang="en-US" dirty="0"/>
              <a:t> or </a:t>
            </a:r>
            <a:r>
              <a:rPr lang="en-US" b="1" dirty="0"/>
              <a:t>index of refraction</a:t>
            </a:r>
            <a:r>
              <a:rPr lang="en-US" dirty="0"/>
              <a:t> </a:t>
            </a:r>
            <a:r>
              <a:rPr lang="en-US" i="1" dirty="0"/>
              <a:t>n</a:t>
            </a:r>
            <a:r>
              <a:rPr lang="en-US" dirty="0"/>
              <a:t> of an </a:t>
            </a:r>
            <a:r>
              <a:rPr lang="en-US" dirty="0">
                <a:hlinkClick r:id="rId3" tooltip="Optical medium"/>
              </a:rPr>
              <a:t>optical medium</a:t>
            </a:r>
            <a:r>
              <a:rPr lang="en-US" dirty="0"/>
              <a:t> is a </a:t>
            </a:r>
            <a:r>
              <a:rPr lang="en-US" dirty="0">
                <a:hlinkClick r:id="rId4" tooltip="Dimensionless"/>
              </a:rPr>
              <a:t>dimensionless</a:t>
            </a:r>
            <a:r>
              <a:rPr lang="en-US" dirty="0"/>
              <a:t> number that describes how </a:t>
            </a:r>
            <a:r>
              <a:rPr lang="en-US" dirty="0">
                <a:hlinkClick r:id="rId5" tooltip="EM radiation"/>
              </a:rPr>
              <a:t>light</a:t>
            </a:r>
            <a:r>
              <a:rPr lang="en-US" dirty="0"/>
              <a:t>, or any other </a:t>
            </a:r>
            <a:r>
              <a:rPr lang="en-US" dirty="0">
                <a:hlinkClick r:id="rId6" tooltip="Radiation"/>
              </a:rPr>
              <a:t>radiation</a:t>
            </a:r>
            <a:r>
              <a:rPr lang="en-US" dirty="0"/>
              <a:t>, propagates through that medium. </a:t>
            </a:r>
          </a:p>
          <a:p>
            <a:pPr marL="0" indent="0">
              <a:buNone/>
            </a:pPr>
            <a:r>
              <a:rPr lang="en-US" dirty="0"/>
              <a:t>It is defined as n = c/v,</a:t>
            </a:r>
          </a:p>
          <a:p>
            <a:pPr marL="0" indent="0">
              <a:buNone/>
            </a:pPr>
            <a:r>
              <a:rPr lang="en-US" dirty="0"/>
              <a:t>where </a:t>
            </a:r>
            <a:r>
              <a:rPr lang="en-US" i="1" dirty="0"/>
              <a:t>c</a:t>
            </a:r>
            <a:r>
              <a:rPr lang="en-US" dirty="0"/>
              <a:t> is the </a:t>
            </a:r>
            <a:r>
              <a:rPr lang="en-US" dirty="0">
                <a:hlinkClick r:id="rId7" tooltip="Speed of light"/>
              </a:rPr>
              <a:t>speed of light</a:t>
            </a:r>
            <a:r>
              <a:rPr lang="en-US" dirty="0"/>
              <a:t> in </a:t>
            </a:r>
            <a:r>
              <a:rPr lang="en-US" dirty="0">
                <a:hlinkClick r:id="rId8" tooltip="Vacuum"/>
              </a:rPr>
              <a:t>vacuum</a:t>
            </a:r>
            <a:r>
              <a:rPr lang="en-US" dirty="0"/>
              <a:t> and </a:t>
            </a:r>
            <a:r>
              <a:rPr lang="en-US" i="1" dirty="0"/>
              <a:t>v</a:t>
            </a:r>
            <a:r>
              <a:rPr lang="en-US" dirty="0"/>
              <a:t> is the speed of light in the substance. For example, the refractive index of water is 1.33, meaning that light travels 1.33 times faster in a vacuum than it does in water</a:t>
            </a:r>
            <a:r>
              <a:rPr lang="en-US" dirty="0" smtClean="0"/>
              <a:t>.</a:t>
            </a:r>
            <a:endParaRPr lang="en-US" dirty="0"/>
          </a:p>
        </p:txBody>
      </p:sp>
    </p:spTree>
    <p:extLst>
      <p:ext uri="{BB962C8B-B14F-4D97-AF65-F5344CB8AC3E}">
        <p14:creationId xmlns:p14="http://schemas.microsoft.com/office/powerpoint/2010/main" val="3514175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Geometrical optics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Geometrical optics</a:t>
            </a:r>
            <a:r>
              <a:rPr lang="en-US" dirty="0" smtClean="0"/>
              <a:t>, or </a:t>
            </a:r>
            <a:r>
              <a:rPr lang="en-US" b="1" dirty="0" smtClean="0"/>
              <a:t>ray optics</a:t>
            </a:r>
            <a:r>
              <a:rPr lang="en-US" dirty="0" smtClean="0"/>
              <a:t>, describes </a:t>
            </a:r>
            <a:r>
              <a:rPr lang="en-US" dirty="0" smtClean="0">
                <a:hlinkClick r:id="rId2" tooltip="Light"/>
              </a:rPr>
              <a:t>light</a:t>
            </a:r>
            <a:r>
              <a:rPr lang="en-US" dirty="0" smtClean="0"/>
              <a:t> </a:t>
            </a:r>
            <a:r>
              <a:rPr lang="en-US" dirty="0" smtClean="0">
                <a:hlinkClick r:id="rId3" tooltip="Wave propagation"/>
              </a:rPr>
              <a:t>propagation</a:t>
            </a:r>
            <a:r>
              <a:rPr lang="en-US" dirty="0" smtClean="0"/>
              <a:t> in terms of "</a:t>
            </a:r>
            <a:r>
              <a:rPr lang="en-US" dirty="0" smtClean="0">
                <a:hlinkClick r:id="rId4" tooltip="Ray (optics)"/>
              </a:rPr>
              <a:t>rays</a:t>
            </a:r>
            <a:r>
              <a:rPr lang="en-US" dirty="0" smtClean="0"/>
              <a:t>". The "ray" in geometric optics is an </a:t>
            </a:r>
            <a:r>
              <a:rPr lang="en-US" dirty="0" smtClean="0">
                <a:hlinkClick r:id="rId5" tooltip="Abstract object"/>
              </a:rPr>
              <a:t>abstraction</a:t>
            </a:r>
            <a:r>
              <a:rPr lang="en-US" dirty="0" smtClean="0"/>
              <a:t>, or "</a:t>
            </a:r>
            <a:r>
              <a:rPr lang="en-US" dirty="0" smtClean="0">
                <a:hlinkClick r:id="rId6" tooltip="Instrumentalism"/>
              </a:rPr>
              <a:t>instrument</a:t>
            </a:r>
            <a:r>
              <a:rPr lang="en-US" dirty="0" smtClean="0"/>
              <a:t>", which can be used to approximately model how light will propagate. Light rays are defined to propagate in a rectilinear path as they travel in a homogeneous medium. Rays bend (and may split in two) at the </a:t>
            </a:r>
            <a:r>
              <a:rPr lang="en-US" dirty="0" smtClean="0">
                <a:hlinkClick r:id="rId7" tooltip="wiktionary:interface"/>
              </a:rPr>
              <a:t>interface</a:t>
            </a:r>
            <a:r>
              <a:rPr lang="en-US" dirty="0" smtClean="0"/>
              <a:t> between two dissimilar </a:t>
            </a:r>
            <a:r>
              <a:rPr lang="en-US" dirty="0" smtClean="0">
                <a:hlinkClick r:id="rId8" tooltip="Optical medium"/>
              </a:rPr>
              <a:t>media</a:t>
            </a:r>
            <a:r>
              <a:rPr lang="en-US" dirty="0" smtClean="0"/>
              <a:t>, may curve in a medium where the </a:t>
            </a:r>
            <a:r>
              <a:rPr lang="en-US" dirty="0" smtClean="0">
                <a:hlinkClick r:id="rId9" tooltip="Refractive index"/>
              </a:rPr>
              <a:t>refractive index</a:t>
            </a:r>
            <a:r>
              <a:rPr lang="en-US" dirty="0" smtClean="0"/>
              <a:t> changes, and may be absorbed and reflected. Geometrical optics provides rules, which may depend on the color (wavelength) of the ray, for propagating these rays through an optical system. This is a significant simplification of optics that fails to account for optical effects such as </a:t>
            </a:r>
            <a:r>
              <a:rPr lang="en-US" dirty="0" smtClean="0">
                <a:hlinkClick r:id="rId10" tooltip="Diffraction"/>
              </a:rPr>
              <a:t>diffraction</a:t>
            </a:r>
            <a:r>
              <a:rPr lang="en-US" dirty="0" smtClean="0"/>
              <a:t> and </a:t>
            </a:r>
            <a:r>
              <a:rPr lang="en-US" dirty="0" smtClean="0">
                <a:hlinkClick r:id="rId11" tooltip="Interference (wave propagation)"/>
              </a:rPr>
              <a:t>interference</a:t>
            </a:r>
            <a:r>
              <a:rPr lang="en-US" dirty="0" smtClean="0"/>
              <a:t>. It is an excellent approximation when the wavelength is very small compared with the size of structures with which the light interacts. Geometric optics can be used to describe the geometrical aspects of </a:t>
            </a:r>
            <a:r>
              <a:rPr lang="en-US" dirty="0" smtClean="0">
                <a:hlinkClick r:id="rId12" tooltip="Image"/>
              </a:rPr>
              <a:t>imaging</a:t>
            </a:r>
            <a:r>
              <a:rPr lang="en-US" dirty="0" smtClean="0"/>
              <a:t>, including </a:t>
            </a:r>
            <a:r>
              <a:rPr lang="en-US" dirty="0" smtClean="0">
                <a:hlinkClick r:id="rId13" tooltip="Optical aberration"/>
              </a:rPr>
              <a:t>optical aberrations</a:t>
            </a:r>
            <a:r>
              <a:rPr lang="en-US" dirty="0" smtClean="0"/>
              <a:t>.</a:t>
            </a:r>
          </a:p>
        </p:txBody>
      </p:sp>
    </p:spTree>
    <p:extLst>
      <p:ext uri="{BB962C8B-B14F-4D97-AF65-F5344CB8AC3E}">
        <p14:creationId xmlns:p14="http://schemas.microsoft.com/office/powerpoint/2010/main" val="2304467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Snell Law</a:t>
            </a:r>
            <a:endParaRPr lang="en-US" dirty="0"/>
          </a:p>
        </p:txBody>
      </p:sp>
      <p:sp>
        <p:nvSpPr>
          <p:cNvPr id="3" name="Content Placeholder 2"/>
          <p:cNvSpPr>
            <a:spLocks noGrp="1"/>
          </p:cNvSpPr>
          <p:nvPr>
            <p:ph idx="1"/>
          </p:nvPr>
        </p:nvSpPr>
        <p:spPr/>
        <p:txBody>
          <a:bodyPr/>
          <a:lstStyle/>
          <a:p>
            <a:pPr marL="0" indent="0">
              <a:buNone/>
            </a:pPr>
            <a:r>
              <a:rPr lang="en-US" b="1" dirty="0"/>
              <a:t>Snell's law</a:t>
            </a:r>
            <a:r>
              <a:rPr lang="en-US" dirty="0"/>
              <a:t> (also known as the </a:t>
            </a:r>
            <a:r>
              <a:rPr lang="en-US" b="1" dirty="0"/>
              <a:t>Snell–Descartes law</a:t>
            </a:r>
            <a:r>
              <a:rPr lang="en-US" dirty="0"/>
              <a:t> and the </a:t>
            </a:r>
            <a:r>
              <a:rPr lang="en-US" b="1" dirty="0"/>
              <a:t>law of refraction</a:t>
            </a:r>
            <a:r>
              <a:rPr lang="en-US" dirty="0"/>
              <a:t>) is a </a:t>
            </a:r>
            <a:r>
              <a:rPr lang="en-US" dirty="0">
                <a:hlinkClick r:id="rId2" tooltip="Mathematical formula"/>
              </a:rPr>
              <a:t>formula</a:t>
            </a:r>
            <a:r>
              <a:rPr lang="en-US" dirty="0"/>
              <a:t> used to describe the relationship between the </a:t>
            </a:r>
            <a:r>
              <a:rPr lang="en-US" dirty="0">
                <a:hlinkClick r:id="rId3" tooltip="Angle of incidence"/>
              </a:rPr>
              <a:t>angles of incidence</a:t>
            </a:r>
            <a:r>
              <a:rPr lang="en-US" dirty="0"/>
              <a:t> and </a:t>
            </a:r>
            <a:r>
              <a:rPr lang="en-US" dirty="0">
                <a:hlinkClick r:id="rId4" tooltip="Refraction"/>
              </a:rPr>
              <a:t>refraction</a:t>
            </a:r>
            <a:r>
              <a:rPr lang="en-US" dirty="0"/>
              <a:t>, when referring to light or other </a:t>
            </a:r>
            <a:r>
              <a:rPr lang="en-US" dirty="0">
                <a:hlinkClick r:id="rId5" tooltip="Wave"/>
              </a:rPr>
              <a:t>waves</a:t>
            </a:r>
            <a:r>
              <a:rPr lang="en-US" dirty="0"/>
              <a:t> passing through a boundary between two different </a:t>
            </a:r>
            <a:r>
              <a:rPr lang="en-US" dirty="0">
                <a:hlinkClick r:id="rId6" tooltip="Isotropic"/>
              </a:rPr>
              <a:t>isotropic</a:t>
            </a:r>
            <a:r>
              <a:rPr lang="en-US" dirty="0"/>
              <a:t> </a:t>
            </a:r>
            <a:r>
              <a:rPr lang="en-US" dirty="0">
                <a:hlinkClick r:id="rId7" tooltip="Medium (optics)"/>
              </a:rPr>
              <a:t>media</a:t>
            </a:r>
            <a:r>
              <a:rPr lang="en-US" dirty="0"/>
              <a:t>, such as water, glass and air</a:t>
            </a:r>
            <a:r>
              <a:rPr lang="en-US" dirty="0" smtClean="0"/>
              <a:t>.</a:t>
            </a:r>
            <a:endParaRPr lang="en-US" dirty="0"/>
          </a:p>
        </p:txBody>
      </p:sp>
    </p:spTree>
    <p:extLst>
      <p:ext uri="{BB962C8B-B14F-4D97-AF65-F5344CB8AC3E}">
        <p14:creationId xmlns:p14="http://schemas.microsoft.com/office/powerpoint/2010/main" val="557365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Snell </a:t>
            </a:r>
            <a:r>
              <a:rPr lang="en-US" dirty="0" smtClean="0"/>
              <a:t>Law (continued)</a:t>
            </a:r>
            <a:endParaRPr lang="en-US" dirty="0"/>
          </a:p>
        </p:txBody>
      </p:sp>
      <p:sp>
        <p:nvSpPr>
          <p:cNvPr id="3" name="Content Placeholder 2"/>
          <p:cNvSpPr>
            <a:spLocks noGrp="1"/>
          </p:cNvSpPr>
          <p:nvPr>
            <p:ph idx="1"/>
          </p:nvPr>
        </p:nvSpPr>
        <p:spPr/>
        <p:txBody>
          <a:bodyPr/>
          <a:lstStyle/>
          <a:p>
            <a:pPr marL="0" indent="0">
              <a:buNone/>
            </a:pPr>
            <a:r>
              <a:rPr lang="en-US" dirty="0"/>
              <a:t>In optics, the law is used in </a:t>
            </a:r>
            <a:r>
              <a:rPr lang="en-US" dirty="0">
                <a:hlinkClick r:id="rId2" tooltip="Ray tracing (physics)"/>
              </a:rPr>
              <a:t>ray tracing</a:t>
            </a:r>
            <a:r>
              <a:rPr lang="en-US" dirty="0"/>
              <a:t> to compute the angles of incidence or refraction, and in experimental optics to find the </a:t>
            </a:r>
            <a:r>
              <a:rPr lang="en-US" dirty="0">
                <a:hlinkClick r:id="rId3" tooltip="Refractive index"/>
              </a:rPr>
              <a:t>refractive index</a:t>
            </a:r>
            <a:r>
              <a:rPr lang="en-US" dirty="0"/>
              <a:t> of a material. The law is also satisfied in </a:t>
            </a:r>
            <a:r>
              <a:rPr lang="en-US" dirty="0" err="1">
                <a:hlinkClick r:id="rId4" tooltip="Metamaterials"/>
              </a:rPr>
              <a:t>metamaterials</a:t>
            </a:r>
            <a:r>
              <a:rPr lang="en-US" dirty="0"/>
              <a:t>, which allow light to be bent "backward" at a negative angle of refraction with a </a:t>
            </a:r>
            <a:r>
              <a:rPr lang="en-US" dirty="0">
                <a:hlinkClick r:id="rId5" tooltip="Refractive index"/>
              </a:rPr>
              <a:t>negative refractive index</a:t>
            </a:r>
            <a:r>
              <a:rPr lang="en-US" dirty="0" smtClean="0"/>
              <a:t>.</a:t>
            </a:r>
            <a:endParaRPr lang="en-US" dirty="0"/>
          </a:p>
        </p:txBody>
      </p:sp>
    </p:spTree>
    <p:extLst>
      <p:ext uri="{BB962C8B-B14F-4D97-AF65-F5344CB8AC3E}">
        <p14:creationId xmlns:p14="http://schemas.microsoft.com/office/powerpoint/2010/main" val="3951888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Snell Law (continued)</a:t>
            </a:r>
          </a:p>
        </p:txBody>
      </p:sp>
      <p:sp>
        <p:nvSpPr>
          <p:cNvPr id="3" name="Content Placeholder 2"/>
          <p:cNvSpPr>
            <a:spLocks noGrp="1"/>
          </p:cNvSpPr>
          <p:nvPr>
            <p:ph idx="1"/>
          </p:nvPr>
        </p:nvSpPr>
        <p:spPr/>
        <p:txBody>
          <a:bodyPr/>
          <a:lstStyle/>
          <a:p>
            <a:pPr marL="0" indent="0">
              <a:buNone/>
            </a:pPr>
            <a:r>
              <a:rPr lang="en-US" dirty="0"/>
              <a:t>Although named after Dutch astronomer </a:t>
            </a:r>
            <a:r>
              <a:rPr lang="en-US" dirty="0" err="1">
                <a:hlinkClick r:id="rId2" tooltip="Willebrord Snellius"/>
              </a:rPr>
              <a:t>Willebrord</a:t>
            </a:r>
            <a:r>
              <a:rPr lang="en-US" dirty="0">
                <a:hlinkClick r:id="rId2" tooltip="Willebrord Snellius"/>
              </a:rPr>
              <a:t> </a:t>
            </a:r>
            <a:r>
              <a:rPr lang="en-US" dirty="0" err="1">
                <a:hlinkClick r:id="rId2" tooltip="Willebrord Snellius"/>
              </a:rPr>
              <a:t>Snellius</a:t>
            </a:r>
            <a:r>
              <a:rPr lang="en-US" dirty="0"/>
              <a:t> (1580–1626), the law was first accurately described by the scientist </a:t>
            </a:r>
            <a:r>
              <a:rPr lang="en-US" dirty="0" err="1">
                <a:hlinkClick r:id="rId3" tooltip="Ibn Sahl"/>
              </a:rPr>
              <a:t>Ibn</a:t>
            </a:r>
            <a:r>
              <a:rPr lang="en-US" dirty="0">
                <a:hlinkClick r:id="rId3" tooltip="Ibn Sahl"/>
              </a:rPr>
              <a:t> </a:t>
            </a:r>
            <a:r>
              <a:rPr lang="en-US" dirty="0" err="1">
                <a:hlinkClick r:id="rId3" tooltip="Ibn Sahl"/>
              </a:rPr>
              <a:t>Sahl</a:t>
            </a:r>
            <a:r>
              <a:rPr lang="en-US" dirty="0"/>
              <a:t> at the </a:t>
            </a:r>
            <a:r>
              <a:rPr lang="en-US" dirty="0">
                <a:hlinkClick r:id="rId4" tooltip="Baghdad"/>
              </a:rPr>
              <a:t>Baghdad</a:t>
            </a:r>
            <a:r>
              <a:rPr lang="en-US" dirty="0"/>
              <a:t> court in 984. In the manuscript </a:t>
            </a:r>
            <a:r>
              <a:rPr lang="en-US" i="1" dirty="0"/>
              <a:t>On Burning Mirrors and Lenses</a:t>
            </a:r>
            <a:r>
              <a:rPr lang="en-US" dirty="0"/>
              <a:t>, </a:t>
            </a:r>
            <a:r>
              <a:rPr lang="en-US" dirty="0" err="1"/>
              <a:t>Sahl</a:t>
            </a:r>
            <a:r>
              <a:rPr lang="en-US" dirty="0"/>
              <a:t> used the law to derive lens shapes that focus light with no geometric aberrations.</a:t>
            </a:r>
          </a:p>
        </p:txBody>
      </p:sp>
    </p:spTree>
    <p:extLst>
      <p:ext uri="{BB962C8B-B14F-4D97-AF65-F5344CB8AC3E}">
        <p14:creationId xmlns:p14="http://schemas.microsoft.com/office/powerpoint/2010/main" val="192486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Snell Law (continued)</a:t>
            </a:r>
          </a:p>
        </p:txBody>
      </p:sp>
      <p:sp>
        <p:nvSpPr>
          <p:cNvPr id="3" name="Content Placeholder 2"/>
          <p:cNvSpPr>
            <a:spLocks noGrp="1"/>
          </p:cNvSpPr>
          <p:nvPr>
            <p:ph idx="1"/>
          </p:nvPr>
        </p:nvSpPr>
        <p:spPr/>
        <p:txBody>
          <a:bodyPr/>
          <a:lstStyle/>
          <a:p>
            <a:pPr marL="0" indent="0">
              <a:buNone/>
            </a:pPr>
            <a:r>
              <a:rPr lang="en-US" dirty="0"/>
              <a:t>Snell's law states that the ratio of the </a:t>
            </a:r>
            <a:r>
              <a:rPr lang="en-US" dirty="0" err="1">
                <a:hlinkClick r:id="rId2" tooltip="Sine"/>
              </a:rPr>
              <a:t>sines</a:t>
            </a:r>
            <a:r>
              <a:rPr lang="en-US" dirty="0"/>
              <a:t> of the angles of incidence and refraction is equivalent to the ratio of </a:t>
            </a:r>
            <a:r>
              <a:rPr lang="en-US" dirty="0">
                <a:hlinkClick r:id="rId3" tooltip="Phase velocity"/>
              </a:rPr>
              <a:t>phase velocities</a:t>
            </a:r>
            <a:r>
              <a:rPr lang="en-US" dirty="0"/>
              <a:t> in the two media, or equivalent to the reciprocal of the ratio of the indices of refraction:</a:t>
            </a:r>
          </a:p>
          <a:p>
            <a:pPr marL="0" indent="0">
              <a:buNone/>
            </a:pPr>
            <a:r>
              <a:rPr lang="en-US" dirty="0"/>
              <a:t>sin A</a:t>
            </a:r>
            <a:r>
              <a:rPr lang="en-US" baseline="-25000" dirty="0"/>
              <a:t>1</a:t>
            </a:r>
            <a:r>
              <a:rPr lang="en-US" dirty="0"/>
              <a:t>/sin A</a:t>
            </a:r>
            <a:r>
              <a:rPr lang="en-US" baseline="-25000" dirty="0"/>
              <a:t>2</a:t>
            </a:r>
            <a:r>
              <a:rPr lang="en-US" dirty="0"/>
              <a:t> = v</a:t>
            </a:r>
            <a:r>
              <a:rPr lang="en-US" baseline="-25000" dirty="0"/>
              <a:t>1</a:t>
            </a:r>
            <a:r>
              <a:rPr lang="en-US" dirty="0"/>
              <a:t>/v</a:t>
            </a:r>
            <a:r>
              <a:rPr lang="en-US" baseline="-25000" dirty="0"/>
              <a:t>2</a:t>
            </a:r>
            <a:r>
              <a:rPr lang="en-US" dirty="0"/>
              <a:t> = n</a:t>
            </a:r>
            <a:r>
              <a:rPr lang="en-US" baseline="-25000" dirty="0"/>
              <a:t>2</a:t>
            </a:r>
            <a:r>
              <a:rPr lang="en-US" dirty="0"/>
              <a:t>/n</a:t>
            </a:r>
            <a:r>
              <a:rPr lang="en-US" baseline="-25000" dirty="0"/>
              <a:t>1</a:t>
            </a:r>
            <a:endParaRPr lang="en-US" dirty="0"/>
          </a:p>
        </p:txBody>
      </p:sp>
    </p:spTree>
    <p:extLst>
      <p:ext uri="{BB962C8B-B14F-4D97-AF65-F5344CB8AC3E}">
        <p14:creationId xmlns:p14="http://schemas.microsoft.com/office/powerpoint/2010/main" val="2144310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internal reflection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Total internal reflection</a:t>
            </a:r>
            <a:r>
              <a:rPr lang="en-US" dirty="0"/>
              <a:t> is a phenomenon that happens when a propagating </a:t>
            </a:r>
            <a:r>
              <a:rPr lang="en-US" dirty="0">
                <a:hlinkClick r:id="rId2" tooltip="Wave"/>
              </a:rPr>
              <a:t>wave</a:t>
            </a:r>
            <a:r>
              <a:rPr lang="en-US" dirty="0"/>
              <a:t> strikes a medium boundary at an angle larger than a particular </a:t>
            </a:r>
            <a:r>
              <a:rPr lang="en-US" dirty="0">
                <a:hlinkClick r:id="rId3"/>
              </a:rPr>
              <a:t>critical angle</a:t>
            </a:r>
            <a:r>
              <a:rPr lang="en-US" dirty="0"/>
              <a:t> with respect to the </a:t>
            </a:r>
            <a:r>
              <a:rPr lang="en-US" dirty="0">
                <a:hlinkClick r:id="rId4" tooltip="Normal (geometry)"/>
              </a:rPr>
              <a:t>normal</a:t>
            </a:r>
            <a:r>
              <a:rPr lang="en-US" dirty="0"/>
              <a:t> to the surface. If the </a:t>
            </a:r>
            <a:r>
              <a:rPr lang="en-US" dirty="0">
                <a:hlinkClick r:id="rId5" tooltip="Refractive index"/>
              </a:rPr>
              <a:t>refractive index</a:t>
            </a:r>
            <a:r>
              <a:rPr lang="en-US" dirty="0"/>
              <a:t> is lower on the other side of the boundary and the incident angle is greater than the critical angle, the wave cannot pass through and is entirely </a:t>
            </a:r>
            <a:r>
              <a:rPr lang="en-US" dirty="0">
                <a:hlinkClick r:id="rId6" tooltip="Reflection (physics)"/>
              </a:rPr>
              <a:t>reflected</a:t>
            </a:r>
            <a:r>
              <a:rPr lang="en-US" dirty="0"/>
              <a:t>. The </a:t>
            </a:r>
            <a:r>
              <a:rPr lang="en-US" b="1" dirty="0"/>
              <a:t>critical angle</a:t>
            </a:r>
            <a:r>
              <a:rPr lang="en-US" dirty="0"/>
              <a:t> is the </a:t>
            </a:r>
            <a:r>
              <a:rPr lang="en-US" dirty="0">
                <a:hlinkClick r:id="rId7" tooltip="Angle of incidence"/>
              </a:rPr>
              <a:t>angle of incidence</a:t>
            </a:r>
            <a:r>
              <a:rPr lang="en-US" dirty="0"/>
              <a:t> above which the total internal reflection occurs. This is particularly common as an </a:t>
            </a:r>
            <a:r>
              <a:rPr lang="en-US" dirty="0">
                <a:hlinkClick r:id="rId8" tooltip="Optical phenomenon"/>
              </a:rPr>
              <a:t>optical phenomenon</a:t>
            </a:r>
            <a:r>
              <a:rPr lang="en-US" dirty="0"/>
              <a:t>, where light waves are involved, but it occurs with many types of waves, such as </a:t>
            </a:r>
            <a:r>
              <a:rPr lang="en-US" dirty="0">
                <a:hlinkClick r:id="rId9" tooltip="Electromagnetic waves"/>
              </a:rPr>
              <a:t>electromagnetic waves</a:t>
            </a:r>
            <a:r>
              <a:rPr lang="en-US" dirty="0"/>
              <a:t> in general or </a:t>
            </a:r>
            <a:r>
              <a:rPr lang="en-US" dirty="0">
                <a:hlinkClick r:id="rId10" tooltip="Sound waves"/>
              </a:rPr>
              <a:t>sound waves</a:t>
            </a:r>
            <a:r>
              <a:rPr lang="en-US" dirty="0" smtClean="0"/>
              <a:t>.</a:t>
            </a:r>
            <a:endParaRPr lang="en-US" dirty="0"/>
          </a:p>
        </p:txBody>
      </p:sp>
    </p:spTree>
    <p:extLst>
      <p:ext uri="{BB962C8B-B14F-4D97-AF65-F5344CB8AC3E}">
        <p14:creationId xmlns:p14="http://schemas.microsoft.com/office/powerpoint/2010/main" val="2265188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Total internal </a:t>
            </a:r>
            <a:r>
              <a:rPr lang="en-US" dirty="0" smtClean="0"/>
              <a:t>reflection (continued)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When a wave crosses a boundary between different materials with different kinds of refractive indices, the wave will be partially </a:t>
            </a:r>
            <a:r>
              <a:rPr lang="en-US" dirty="0">
                <a:hlinkClick r:id="rId2" tooltip="Refraction"/>
              </a:rPr>
              <a:t>refracted</a:t>
            </a:r>
            <a:r>
              <a:rPr lang="en-US" dirty="0"/>
              <a:t> at the boundary surface, and partially reflected. However, if the angle of incidence is greater (i.e. the direction of propagation or ray is closer to being parallel to the boundary) than the critical angle – the angle of incidence at which light is refracted such that it travels along the boundary – then the wave will not cross the boundary and instead be totally reflected back internally. This can only occur when the wave in a medium with a higher refractive index (</a:t>
            </a:r>
            <a:r>
              <a:rPr lang="en-US" i="1" dirty="0"/>
              <a:t>n</a:t>
            </a:r>
            <a:r>
              <a:rPr lang="en-US" baseline="-25000" dirty="0"/>
              <a:t>1</a:t>
            </a:r>
            <a:r>
              <a:rPr lang="en-US" dirty="0"/>
              <a:t>) hits its surface that's in contact with a medium of lower refractive index (</a:t>
            </a:r>
            <a:r>
              <a:rPr lang="en-US" i="1" dirty="0"/>
              <a:t>n</a:t>
            </a:r>
            <a:r>
              <a:rPr lang="en-US" baseline="-25000" dirty="0"/>
              <a:t>2</a:t>
            </a:r>
            <a:r>
              <a:rPr lang="en-US" dirty="0"/>
              <a:t>). For example, it will occur with light hitting </a:t>
            </a:r>
            <a:r>
              <a:rPr lang="en-US" dirty="0">
                <a:hlinkClick r:id="rId3" tooltip="Earth's atmosphere"/>
              </a:rPr>
              <a:t>air</a:t>
            </a:r>
            <a:r>
              <a:rPr lang="en-US" dirty="0"/>
              <a:t> from glass, but not when hitting glass from air.</a:t>
            </a:r>
          </a:p>
        </p:txBody>
      </p:sp>
    </p:spTree>
    <p:extLst>
      <p:ext uri="{BB962C8B-B14F-4D97-AF65-F5344CB8AC3E}">
        <p14:creationId xmlns:p14="http://schemas.microsoft.com/office/powerpoint/2010/main" val="714848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Total internal reflection (continued)</a:t>
            </a:r>
          </a:p>
        </p:txBody>
      </p:sp>
      <p:sp>
        <p:nvSpPr>
          <p:cNvPr id="3" name="Content Placeholder 2"/>
          <p:cNvSpPr>
            <a:spLocks noGrp="1"/>
          </p:cNvSpPr>
          <p:nvPr>
            <p:ph idx="1"/>
          </p:nvPr>
        </p:nvSpPr>
        <p:spPr/>
        <p:txBody>
          <a:bodyPr>
            <a:normAutofit/>
          </a:bodyPr>
          <a:lstStyle/>
          <a:p>
            <a:pPr marL="0" indent="0">
              <a:buNone/>
            </a:pPr>
            <a:r>
              <a:rPr lang="en-US" sz="9600" dirty="0" smtClean="0"/>
              <a:t>sin A = n</a:t>
            </a:r>
            <a:r>
              <a:rPr lang="en-US" sz="9600" baseline="-25000" dirty="0" smtClean="0"/>
              <a:t>2</a:t>
            </a:r>
            <a:r>
              <a:rPr lang="en-US" sz="9600" dirty="0" smtClean="0"/>
              <a:t>/n</a:t>
            </a:r>
            <a:r>
              <a:rPr lang="en-US" sz="9600" baseline="-25000" dirty="0" smtClean="0"/>
              <a:t>1</a:t>
            </a:r>
            <a:endParaRPr lang="en-US" sz="9600" baseline="-25000" dirty="0"/>
          </a:p>
        </p:txBody>
      </p:sp>
    </p:spTree>
    <p:extLst>
      <p:ext uri="{BB962C8B-B14F-4D97-AF65-F5344CB8AC3E}">
        <p14:creationId xmlns:p14="http://schemas.microsoft.com/office/powerpoint/2010/main" val="42705833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Fiber optics</a:t>
            </a:r>
            <a:endParaRPr lang="en-US" dirty="0"/>
          </a:p>
        </p:txBody>
      </p:sp>
      <p:sp>
        <p:nvSpPr>
          <p:cNvPr id="3" name="Content Placeholder 2"/>
          <p:cNvSpPr>
            <a:spLocks noGrp="1"/>
          </p:cNvSpPr>
          <p:nvPr>
            <p:ph idx="1"/>
          </p:nvPr>
        </p:nvSpPr>
        <p:spPr/>
        <p:txBody>
          <a:bodyPr/>
          <a:lstStyle/>
          <a:p>
            <a:pPr marL="0" indent="0">
              <a:buNone/>
            </a:pPr>
            <a:r>
              <a:rPr lang="en-US" dirty="0"/>
              <a:t>An </a:t>
            </a:r>
            <a:r>
              <a:rPr lang="en-US" b="1" dirty="0"/>
              <a:t>optical fiber</a:t>
            </a:r>
            <a:r>
              <a:rPr lang="en-US" dirty="0"/>
              <a:t> (</a:t>
            </a:r>
            <a:r>
              <a:rPr lang="en-US" dirty="0">
                <a:hlinkClick r:id="rId2" tooltip="American and British English spelling differences"/>
              </a:rPr>
              <a:t>or</a:t>
            </a:r>
            <a:r>
              <a:rPr lang="en-US" dirty="0"/>
              <a:t> </a:t>
            </a:r>
            <a:r>
              <a:rPr lang="en-US" b="1" dirty="0"/>
              <a:t>optical </a:t>
            </a:r>
            <a:r>
              <a:rPr lang="en-US" b="1" dirty="0" err="1"/>
              <a:t>fibre</a:t>
            </a:r>
            <a:r>
              <a:rPr lang="en-US" dirty="0"/>
              <a:t>) is a flexible, transparent fiber made of extruded glass (</a:t>
            </a:r>
            <a:r>
              <a:rPr lang="en-US" dirty="0">
                <a:hlinkClick r:id="rId3" tooltip="Silica"/>
              </a:rPr>
              <a:t>silica</a:t>
            </a:r>
            <a:r>
              <a:rPr lang="en-US" dirty="0"/>
              <a:t>) or plastic, slightly thicker than a </a:t>
            </a:r>
            <a:r>
              <a:rPr lang="en-US" dirty="0">
                <a:hlinkClick r:id="rId4" tooltip="Hair"/>
              </a:rPr>
              <a:t>human hair</a:t>
            </a:r>
            <a:r>
              <a:rPr lang="en-US" dirty="0"/>
              <a:t>. It can function as a </a:t>
            </a:r>
            <a:r>
              <a:rPr lang="en-US" dirty="0">
                <a:hlinkClick r:id="rId5" tooltip="Waveguide (optics)"/>
              </a:rPr>
              <a:t>waveguide</a:t>
            </a:r>
            <a:r>
              <a:rPr lang="en-US" dirty="0"/>
              <a:t>, or “</a:t>
            </a:r>
            <a:r>
              <a:rPr lang="en-US" dirty="0">
                <a:hlinkClick r:id="rId6" tooltip="Light pipe"/>
              </a:rPr>
              <a:t>light pipe</a:t>
            </a:r>
            <a:r>
              <a:rPr lang="en-US" dirty="0"/>
              <a:t>”,</a:t>
            </a:r>
            <a:r>
              <a:rPr lang="en-US" baseline="30000" dirty="0">
                <a:hlinkClick r:id="rId7"/>
              </a:rPr>
              <a:t>[1]</a:t>
            </a:r>
            <a:r>
              <a:rPr lang="en-US" dirty="0"/>
              <a:t> to transmit light between the two ends of the fiber.</a:t>
            </a:r>
            <a:r>
              <a:rPr lang="en-US" baseline="30000" dirty="0">
                <a:hlinkClick r:id="rId8"/>
              </a:rPr>
              <a:t>[2]</a:t>
            </a:r>
            <a:r>
              <a:rPr lang="en-US" dirty="0"/>
              <a:t> The field of </a:t>
            </a:r>
            <a:r>
              <a:rPr lang="en-US" dirty="0">
                <a:hlinkClick r:id="rId9" tooltip="Applied science"/>
              </a:rPr>
              <a:t>applied science</a:t>
            </a:r>
            <a:r>
              <a:rPr lang="en-US" dirty="0"/>
              <a:t> and </a:t>
            </a:r>
            <a:r>
              <a:rPr lang="en-US" dirty="0">
                <a:hlinkClick r:id="rId10" tooltip="Engineering"/>
              </a:rPr>
              <a:t>engineering</a:t>
            </a:r>
            <a:r>
              <a:rPr lang="en-US" dirty="0"/>
              <a:t> concerned with the design and application of optical fibers is known as </a:t>
            </a:r>
            <a:r>
              <a:rPr lang="en-US" b="1" dirty="0"/>
              <a:t>fiber optics</a:t>
            </a:r>
            <a:r>
              <a:rPr lang="en-US" dirty="0"/>
              <a:t>.</a:t>
            </a:r>
          </a:p>
        </p:txBody>
      </p:sp>
    </p:spTree>
    <p:extLst>
      <p:ext uri="{BB962C8B-B14F-4D97-AF65-F5344CB8AC3E}">
        <p14:creationId xmlns:p14="http://schemas.microsoft.com/office/powerpoint/2010/main" val="38982566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Fiber </a:t>
            </a:r>
            <a:r>
              <a:rPr lang="en-US" dirty="0" smtClean="0"/>
              <a:t>optics (continued)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Optical fibers are widely used in </a:t>
            </a:r>
            <a:r>
              <a:rPr lang="en-US" dirty="0">
                <a:hlinkClick r:id="rId2" tooltip="Fiber-optic communication"/>
              </a:rPr>
              <a:t>fiber-optic communications</a:t>
            </a:r>
            <a:r>
              <a:rPr lang="en-US" dirty="0"/>
              <a:t>, where they permit transmission over longer distances and at higher </a:t>
            </a:r>
            <a:r>
              <a:rPr lang="en-US" dirty="0">
                <a:hlinkClick r:id="rId3" tooltip="Bandwidth (computing)"/>
              </a:rPr>
              <a:t>bandwidths</a:t>
            </a:r>
            <a:r>
              <a:rPr lang="en-US" dirty="0"/>
              <a:t> (data rates) than wire cables. Fibers are used instead of </a:t>
            </a:r>
            <a:r>
              <a:rPr lang="en-US" dirty="0">
                <a:hlinkClick r:id="rId4" tooltip="Metal"/>
              </a:rPr>
              <a:t>metal</a:t>
            </a:r>
            <a:r>
              <a:rPr lang="en-US" dirty="0"/>
              <a:t> wires because signals travel along them with less </a:t>
            </a:r>
            <a:r>
              <a:rPr lang="en-US" dirty="0">
                <a:hlinkClick r:id="rId5" tooltip="Attenuation"/>
              </a:rPr>
              <a:t>loss</a:t>
            </a:r>
            <a:r>
              <a:rPr lang="en-US" dirty="0"/>
              <a:t> and are also immune to </a:t>
            </a:r>
            <a:r>
              <a:rPr lang="en-US" dirty="0">
                <a:hlinkClick r:id="rId6" tooltip="Electromagnetic interference"/>
              </a:rPr>
              <a:t>electromagnetic interference</a:t>
            </a:r>
            <a:r>
              <a:rPr lang="en-US" dirty="0"/>
              <a:t>. Fibers are also used for </a:t>
            </a:r>
            <a:r>
              <a:rPr lang="en-US" dirty="0">
                <a:hlinkClick r:id="rId7" tooltip="Illumination (lighting)"/>
              </a:rPr>
              <a:t>illumination</a:t>
            </a:r>
            <a:r>
              <a:rPr lang="en-US" dirty="0"/>
              <a:t>, and are wrapped in bundles so that they may be used to carry images, thus allowing viewing in confined spaces. Specially designed fibers are used for a variety of other applications, including </a:t>
            </a:r>
            <a:r>
              <a:rPr lang="en-US" dirty="0">
                <a:hlinkClick r:id="rId8" tooltip="Sensor"/>
              </a:rPr>
              <a:t>sensors</a:t>
            </a:r>
            <a:r>
              <a:rPr lang="en-US" dirty="0"/>
              <a:t> and </a:t>
            </a:r>
            <a:r>
              <a:rPr lang="en-US" dirty="0">
                <a:hlinkClick r:id="rId9" tooltip="Fiber laser"/>
              </a:rPr>
              <a:t>fiber lasers</a:t>
            </a:r>
            <a:r>
              <a:rPr lang="en-US" dirty="0"/>
              <a:t>.</a:t>
            </a:r>
          </a:p>
        </p:txBody>
      </p:sp>
    </p:spTree>
    <p:extLst>
      <p:ext uri="{BB962C8B-B14F-4D97-AF65-F5344CB8AC3E}">
        <p14:creationId xmlns:p14="http://schemas.microsoft.com/office/powerpoint/2010/main" val="25086461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Fiber optics (continued)</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Optical fibers typically include a </a:t>
            </a:r>
            <a:r>
              <a:rPr lang="en-US" dirty="0">
                <a:hlinkClick r:id="rId2" tooltip="Transparency and translucency"/>
              </a:rPr>
              <a:t>transparent</a:t>
            </a:r>
            <a:r>
              <a:rPr lang="en-US" dirty="0"/>
              <a:t> </a:t>
            </a:r>
            <a:r>
              <a:rPr lang="en-US" dirty="0">
                <a:hlinkClick r:id="rId3" tooltip="Core (optical fiber)"/>
              </a:rPr>
              <a:t>core</a:t>
            </a:r>
            <a:r>
              <a:rPr lang="en-US" dirty="0"/>
              <a:t> surrounded by a transparent </a:t>
            </a:r>
            <a:r>
              <a:rPr lang="en-US" dirty="0">
                <a:hlinkClick r:id="rId4" tooltip="Cladding (fiber optics)"/>
              </a:rPr>
              <a:t>cladding</a:t>
            </a:r>
            <a:r>
              <a:rPr lang="en-US" dirty="0"/>
              <a:t> material with a lower </a:t>
            </a:r>
            <a:r>
              <a:rPr lang="en-US" dirty="0">
                <a:hlinkClick r:id="rId5" tooltip="Index of refraction"/>
              </a:rPr>
              <a:t>index of refraction</a:t>
            </a:r>
            <a:r>
              <a:rPr lang="en-US" dirty="0"/>
              <a:t>. Light is kept in the core by </a:t>
            </a:r>
            <a:r>
              <a:rPr lang="en-US" dirty="0">
                <a:hlinkClick r:id="rId6" tooltip="Total internal reflection"/>
              </a:rPr>
              <a:t>total internal reflection</a:t>
            </a:r>
            <a:r>
              <a:rPr lang="en-US" dirty="0"/>
              <a:t>. This causes the fiber to act as a </a:t>
            </a:r>
            <a:r>
              <a:rPr lang="en-US" dirty="0">
                <a:hlinkClick r:id="rId7" tooltip="Waveguide (optics)"/>
              </a:rPr>
              <a:t>waveguide</a:t>
            </a:r>
            <a:r>
              <a:rPr lang="en-US" dirty="0"/>
              <a:t>. Fibers that support many propagation paths or </a:t>
            </a:r>
            <a:r>
              <a:rPr lang="en-US" dirty="0">
                <a:hlinkClick r:id="rId8" tooltip="Transverse mode"/>
              </a:rPr>
              <a:t>transverse modes</a:t>
            </a:r>
            <a:r>
              <a:rPr lang="en-US" dirty="0"/>
              <a:t> are called </a:t>
            </a:r>
            <a:r>
              <a:rPr lang="en-US" dirty="0">
                <a:hlinkClick r:id="rId9" tooltip="Multi-mode fiber"/>
              </a:rPr>
              <a:t>multi-mode fibers</a:t>
            </a:r>
            <a:r>
              <a:rPr lang="en-US" dirty="0"/>
              <a:t> (MMF), while those that only support a single mode are called </a:t>
            </a:r>
            <a:r>
              <a:rPr lang="en-US" dirty="0">
                <a:hlinkClick r:id="rId10" tooltip="Single-mode fiber"/>
              </a:rPr>
              <a:t>single-mode fibers</a:t>
            </a:r>
            <a:r>
              <a:rPr lang="en-US" dirty="0"/>
              <a:t> (SMF). Multi-mode fibers generally have a wider core diameter, and are used for short-distance communication links and for applications where high power must be transmitted. Single-mode fibers are used for most communication links longer than 1,000 meters (3,300 </a:t>
            </a:r>
            <a:r>
              <a:rPr lang="en-US" dirty="0" err="1"/>
              <a:t>ft</a:t>
            </a:r>
            <a:r>
              <a:rPr lang="en-US" dirty="0"/>
              <a:t>).</a:t>
            </a:r>
          </a:p>
        </p:txBody>
      </p:sp>
    </p:spTree>
    <p:extLst>
      <p:ext uri="{BB962C8B-B14F-4D97-AF65-F5344CB8AC3E}">
        <p14:creationId xmlns:p14="http://schemas.microsoft.com/office/powerpoint/2010/main" val="3889690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Ray model of light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26534" y="1600200"/>
            <a:ext cx="4290932" cy="4525963"/>
          </a:xfrm>
        </p:spPr>
      </p:pic>
    </p:spTree>
    <p:extLst>
      <p:ext uri="{BB962C8B-B14F-4D97-AF65-F5344CB8AC3E}">
        <p14:creationId xmlns:p14="http://schemas.microsoft.com/office/powerpoint/2010/main" val="5090980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Fiber optics (continued)</a:t>
            </a:r>
          </a:p>
        </p:txBody>
      </p:sp>
      <p:sp>
        <p:nvSpPr>
          <p:cNvPr id="3" name="Content Placeholder 2"/>
          <p:cNvSpPr>
            <a:spLocks noGrp="1"/>
          </p:cNvSpPr>
          <p:nvPr>
            <p:ph idx="1"/>
          </p:nvPr>
        </p:nvSpPr>
        <p:spPr/>
        <p:txBody>
          <a:bodyPr>
            <a:normAutofit lnSpcReduction="10000"/>
          </a:bodyPr>
          <a:lstStyle/>
          <a:p>
            <a:pPr marL="0" indent="0">
              <a:buNone/>
            </a:pPr>
            <a:r>
              <a:rPr lang="en-US" dirty="0"/>
              <a:t>Joining lengths of optical fiber is more complex than joining electrical wire or cable. The ends of the fibers must be carefully </a:t>
            </a:r>
            <a:r>
              <a:rPr lang="en-US" dirty="0">
                <a:hlinkClick r:id="rId2" tooltip="Cleave (fiber)"/>
              </a:rPr>
              <a:t>cleaved</a:t>
            </a:r>
            <a:r>
              <a:rPr lang="en-US" dirty="0"/>
              <a:t>, and then carefully spliced together with the cores perfectly aligned. A </a:t>
            </a:r>
            <a:r>
              <a:rPr lang="en-US" dirty="0">
                <a:hlinkClick r:id="rId3" tooltip="Mechanical splice"/>
              </a:rPr>
              <a:t>mechanical splice</a:t>
            </a:r>
            <a:r>
              <a:rPr lang="en-US" dirty="0"/>
              <a:t> holds the ends of the fibers together mechanically, while </a:t>
            </a:r>
            <a:r>
              <a:rPr lang="en-US" dirty="0">
                <a:hlinkClick r:id="rId4" tooltip="Fusion splicing"/>
              </a:rPr>
              <a:t>fusion splicing</a:t>
            </a:r>
            <a:r>
              <a:rPr lang="en-US" dirty="0"/>
              <a:t> uses heat to fuse the ends of the fibers together. Special </a:t>
            </a:r>
            <a:r>
              <a:rPr lang="en-US" dirty="0">
                <a:hlinkClick r:id="rId5" tooltip="Optical fiber connector"/>
              </a:rPr>
              <a:t>optical fiber connectors</a:t>
            </a:r>
            <a:r>
              <a:rPr lang="en-US" dirty="0"/>
              <a:t> for temporary or semi-permanent connections are also available.</a:t>
            </a:r>
          </a:p>
        </p:txBody>
      </p:sp>
    </p:spTree>
    <p:extLst>
      <p:ext uri="{BB962C8B-B14F-4D97-AF65-F5344CB8AC3E}">
        <p14:creationId xmlns:p14="http://schemas.microsoft.com/office/powerpoint/2010/main" val="2343693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Higher frequency helps transmitting more information, making internet faster, etc. </a:t>
            </a:r>
          </a:p>
        </p:txBody>
      </p:sp>
    </p:spTree>
    <p:extLst>
      <p:ext uri="{BB962C8B-B14F-4D97-AF65-F5344CB8AC3E}">
        <p14:creationId xmlns:p14="http://schemas.microsoft.com/office/powerpoint/2010/main" val="38252422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Lenses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697423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 lenses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988199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Ray tracing</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114973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dirty="0"/>
              <a:t>Lens Equation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A common Gaussian form of the lens equation is shown below. This is the form used in most introductory textbooks. A form using the </a:t>
            </a:r>
            <a:r>
              <a:rPr lang="en-US" dirty="0">
                <a:hlinkClick r:id="rId2"/>
              </a:rPr>
              <a:t>Cartesian sign convention</a:t>
            </a:r>
            <a:r>
              <a:rPr lang="en-US" dirty="0"/>
              <a:t> is often used in more advanced texts because of advantages with multiple-lens systems and more complex optical instruments. Either form can be used with </a:t>
            </a:r>
            <a:r>
              <a:rPr lang="en-US" dirty="0">
                <a:hlinkClick r:id="rId3"/>
              </a:rPr>
              <a:t>positive</a:t>
            </a:r>
            <a:r>
              <a:rPr lang="en-US" dirty="0"/>
              <a:t> or </a:t>
            </a:r>
            <a:r>
              <a:rPr lang="en-US" dirty="0">
                <a:hlinkClick r:id="rId4"/>
              </a:rPr>
              <a:t>negative</a:t>
            </a:r>
            <a:r>
              <a:rPr lang="en-US" dirty="0"/>
              <a:t> lenses and predicts the formation of both </a:t>
            </a:r>
            <a:r>
              <a:rPr lang="en-US" dirty="0">
                <a:hlinkClick r:id="rId3"/>
              </a:rPr>
              <a:t>real</a:t>
            </a:r>
            <a:r>
              <a:rPr lang="en-US" dirty="0"/>
              <a:t> and </a:t>
            </a:r>
            <a:r>
              <a:rPr lang="en-US" dirty="0">
                <a:hlinkClick r:id="rId5"/>
              </a:rPr>
              <a:t>virtual</a:t>
            </a:r>
            <a:r>
              <a:rPr lang="en-US" dirty="0"/>
              <a:t> images. Does not apply to </a:t>
            </a:r>
            <a:r>
              <a:rPr lang="en-US" dirty="0">
                <a:hlinkClick r:id="rId6"/>
              </a:rPr>
              <a:t>thick lenses</a:t>
            </a:r>
            <a:r>
              <a:rPr lang="en-US" dirty="0" smtClean="0"/>
              <a:t>.</a:t>
            </a:r>
            <a:endParaRPr lang="en-US" dirty="0"/>
          </a:p>
        </p:txBody>
      </p:sp>
    </p:spTree>
    <p:extLst>
      <p:ext uri="{BB962C8B-B14F-4D97-AF65-F5344CB8AC3E}">
        <p14:creationId xmlns:p14="http://schemas.microsoft.com/office/powerpoint/2010/main" val="9218934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
            </a:r>
            <a:r>
              <a:rPr lang="en-US" dirty="0" smtClean="0"/>
              <a:t>ens equation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66822" y="2133600"/>
            <a:ext cx="6757978" cy="2604294"/>
          </a:xfrm>
        </p:spPr>
      </p:pic>
    </p:spTree>
    <p:extLst>
      <p:ext uri="{BB962C8B-B14F-4D97-AF65-F5344CB8AC3E}">
        <p14:creationId xmlns:p14="http://schemas.microsoft.com/office/powerpoint/2010/main" val="14067453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Magnification of Lens</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sz="8800" dirty="0"/>
              <a:t>m = h</a:t>
            </a:r>
            <a:r>
              <a:rPr lang="en-US" sz="8800" baseline="-25000" dirty="0"/>
              <a:t>i</a:t>
            </a:r>
            <a:r>
              <a:rPr lang="en-US" sz="8800" dirty="0"/>
              <a:t>/h</a:t>
            </a:r>
            <a:r>
              <a:rPr lang="en-US" sz="8800" baseline="-25000" dirty="0"/>
              <a:t>o</a:t>
            </a:r>
            <a:r>
              <a:rPr lang="en-US" sz="8800" dirty="0"/>
              <a:t> = -</a:t>
            </a:r>
            <a:r>
              <a:rPr lang="en-US" sz="8800" dirty="0" smtClean="0"/>
              <a:t>d</a:t>
            </a:r>
            <a:r>
              <a:rPr lang="en-US" sz="8800" baseline="-25000" dirty="0" smtClean="0"/>
              <a:t>i</a:t>
            </a:r>
            <a:r>
              <a:rPr lang="en-US" sz="8800" dirty="0" smtClean="0"/>
              <a:t>/d</a:t>
            </a:r>
            <a:r>
              <a:rPr lang="en-US" sz="8800" baseline="-25000" dirty="0" smtClean="0"/>
              <a:t>o</a:t>
            </a:r>
            <a:endParaRPr lang="en-US" sz="8800" baseline="-25000" dirty="0"/>
          </a:p>
        </p:txBody>
      </p:sp>
    </p:spTree>
    <p:extLst>
      <p:ext uri="{BB962C8B-B14F-4D97-AF65-F5344CB8AC3E}">
        <p14:creationId xmlns:p14="http://schemas.microsoft.com/office/powerpoint/2010/main" val="42628001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Optical power</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Optical power</a:t>
            </a:r>
            <a:r>
              <a:rPr lang="en-US" dirty="0"/>
              <a:t> (also referred to as </a:t>
            </a:r>
            <a:r>
              <a:rPr lang="en-US" b="1" dirty="0"/>
              <a:t>dioptric power</a:t>
            </a:r>
            <a:r>
              <a:rPr lang="en-US" dirty="0"/>
              <a:t>, </a:t>
            </a:r>
            <a:r>
              <a:rPr lang="en-US" b="1" dirty="0"/>
              <a:t>refractive power</a:t>
            </a:r>
            <a:r>
              <a:rPr lang="en-US" dirty="0"/>
              <a:t>, </a:t>
            </a:r>
            <a:r>
              <a:rPr lang="en-US" b="1" dirty="0"/>
              <a:t>focusing power</a:t>
            </a:r>
            <a:r>
              <a:rPr lang="en-US" dirty="0"/>
              <a:t>, or </a:t>
            </a:r>
            <a:r>
              <a:rPr lang="en-US" b="1" dirty="0"/>
              <a:t>convergence power</a:t>
            </a:r>
            <a:r>
              <a:rPr lang="en-US" dirty="0"/>
              <a:t>) is the degree to which a </a:t>
            </a:r>
            <a:r>
              <a:rPr lang="en-US" dirty="0">
                <a:hlinkClick r:id="rId2" tooltip="Lens (optics)"/>
              </a:rPr>
              <a:t>lens</a:t>
            </a:r>
            <a:r>
              <a:rPr lang="en-US" dirty="0"/>
              <a:t>, </a:t>
            </a:r>
            <a:r>
              <a:rPr lang="en-US" dirty="0">
                <a:hlinkClick r:id="rId3" tooltip="Mirror"/>
              </a:rPr>
              <a:t>mirror</a:t>
            </a:r>
            <a:r>
              <a:rPr lang="en-US" dirty="0"/>
              <a:t>, or other optical system converges or diverges light. It is equal to the </a:t>
            </a:r>
            <a:r>
              <a:rPr lang="en-US" dirty="0">
                <a:hlinkClick r:id="rId4" tooltip="Multiplicative inverse"/>
              </a:rPr>
              <a:t>reciprocal</a:t>
            </a:r>
            <a:r>
              <a:rPr lang="en-US" dirty="0"/>
              <a:t> of the </a:t>
            </a:r>
            <a:r>
              <a:rPr lang="en-US" dirty="0">
                <a:hlinkClick r:id="rId5" tooltip="Focal length"/>
              </a:rPr>
              <a:t>focal length</a:t>
            </a:r>
            <a:r>
              <a:rPr lang="en-US" dirty="0"/>
              <a:t> of the device: </a:t>
            </a:r>
            <a:r>
              <a:rPr lang="en-US" i="1" dirty="0"/>
              <a:t>P</a:t>
            </a:r>
            <a:r>
              <a:rPr lang="en-US" dirty="0"/>
              <a:t> = 1/</a:t>
            </a:r>
            <a:r>
              <a:rPr lang="en-US" i="1" dirty="0"/>
              <a:t>f</a:t>
            </a:r>
            <a:r>
              <a:rPr lang="en-US" dirty="0"/>
              <a:t>.</a:t>
            </a:r>
            <a:r>
              <a:rPr lang="en-US" baseline="30000" dirty="0">
                <a:hlinkClick r:id="rId6"/>
              </a:rPr>
              <a:t>[1]</a:t>
            </a:r>
            <a:r>
              <a:rPr lang="en-US" dirty="0"/>
              <a:t> High optical power corresponds to short focal length. The SI unit for optical power is the </a:t>
            </a:r>
            <a:r>
              <a:rPr lang="en-US" dirty="0">
                <a:hlinkClick r:id="rId7" tooltip="Inverse metre"/>
              </a:rPr>
              <a:t>inverse </a:t>
            </a:r>
            <a:r>
              <a:rPr lang="en-US" dirty="0" err="1">
                <a:hlinkClick r:id="rId7" tooltip="Inverse metre"/>
              </a:rPr>
              <a:t>metre</a:t>
            </a:r>
            <a:r>
              <a:rPr lang="en-US" dirty="0"/>
              <a:t> (m</a:t>
            </a:r>
            <a:r>
              <a:rPr lang="en-US" baseline="30000" dirty="0"/>
              <a:t>−1</a:t>
            </a:r>
            <a:r>
              <a:rPr lang="en-US" dirty="0"/>
              <a:t>), which is commonly called the </a:t>
            </a:r>
            <a:r>
              <a:rPr lang="en-US" dirty="0" err="1">
                <a:hlinkClick r:id="rId8" tooltip="Dioptre"/>
              </a:rPr>
              <a:t>dioptre</a:t>
            </a:r>
            <a:r>
              <a:rPr lang="en-US" dirty="0"/>
              <a:t>.</a:t>
            </a:r>
          </a:p>
          <a:p>
            <a:pPr marL="0" indent="0">
              <a:buNone/>
            </a:pPr>
            <a:r>
              <a:rPr lang="en-US" dirty="0">
                <a:hlinkClick r:id="rId9" tooltip="Converging lens"/>
              </a:rPr>
              <a:t>Converging lenses</a:t>
            </a:r>
            <a:r>
              <a:rPr lang="en-US" dirty="0"/>
              <a:t> have positive optical power, while </a:t>
            </a:r>
            <a:r>
              <a:rPr lang="en-US" dirty="0">
                <a:hlinkClick r:id="rId10" tooltip="Diverging lens"/>
              </a:rPr>
              <a:t>diverging lenses</a:t>
            </a:r>
            <a:r>
              <a:rPr lang="en-US" dirty="0"/>
              <a:t> have negative power. When a lens is immersed in a </a:t>
            </a:r>
            <a:r>
              <a:rPr lang="en-US" dirty="0">
                <a:hlinkClick r:id="rId11" tooltip="Medium (optics)"/>
              </a:rPr>
              <a:t>refractive medium</a:t>
            </a:r>
            <a:r>
              <a:rPr lang="en-US" dirty="0"/>
              <a:t>, its optical power and focal length change</a:t>
            </a:r>
            <a:r>
              <a:rPr lang="en-US" dirty="0" smtClean="0"/>
              <a:t>.</a:t>
            </a:r>
            <a:endParaRPr lang="en-US" dirty="0"/>
          </a:p>
        </p:txBody>
      </p:sp>
    </p:spTree>
    <p:extLst>
      <p:ext uri="{BB962C8B-B14F-4D97-AF65-F5344CB8AC3E}">
        <p14:creationId xmlns:p14="http://schemas.microsoft.com/office/powerpoint/2010/main" val="28012448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Combinations of lenses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3152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181600"/>
          </a:xfrm>
        </p:spPr>
        <p:txBody>
          <a:bodyPr>
            <a:noAutofit/>
          </a:bodyPr>
          <a:lstStyle/>
          <a:p>
            <a:pPr marL="0" indent="0">
              <a:buNone/>
            </a:pPr>
            <a:r>
              <a:rPr lang="en-US" sz="9600" dirty="0" smtClean="0">
                <a:solidFill>
                  <a:srgbClr val="FF0000"/>
                </a:solidFill>
              </a:rPr>
              <a:t>Optical systems:</a:t>
            </a:r>
          </a:p>
          <a:p>
            <a:pPr marL="0" indent="0">
              <a:buNone/>
            </a:pPr>
            <a:r>
              <a:rPr lang="en-US" sz="9600" dirty="0" smtClean="0">
                <a:solidFill>
                  <a:srgbClr val="FF0000"/>
                </a:solidFill>
              </a:rPr>
              <a:t>Real images</a:t>
            </a:r>
          </a:p>
          <a:p>
            <a:pPr marL="0" indent="0">
              <a:buNone/>
            </a:pPr>
            <a:r>
              <a:rPr lang="en-US" sz="9600" dirty="0" smtClean="0">
                <a:solidFill>
                  <a:srgbClr val="FF0000"/>
                </a:solidFill>
              </a:rPr>
              <a:t>Virtual images</a:t>
            </a:r>
            <a:endParaRPr lang="en-US" sz="9600" dirty="0">
              <a:solidFill>
                <a:srgbClr val="FF0000"/>
              </a:solidFill>
            </a:endParaRPr>
          </a:p>
        </p:txBody>
      </p:sp>
    </p:spTree>
    <p:extLst>
      <p:ext uri="{BB962C8B-B14F-4D97-AF65-F5344CB8AC3E}">
        <p14:creationId xmlns:p14="http://schemas.microsoft.com/office/powerpoint/2010/main" val="30658416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Lensmaker</a:t>
            </a:r>
            <a:r>
              <a:rPr lang="en-US" dirty="0" smtClean="0"/>
              <a:t> Equation</a:t>
            </a:r>
            <a:endParaRPr lang="en-US" dirty="0"/>
          </a:p>
        </p:txBody>
      </p:sp>
      <p:sp>
        <p:nvSpPr>
          <p:cNvPr id="3" name="Content Placeholder 2"/>
          <p:cNvSpPr>
            <a:spLocks noGrp="1"/>
          </p:cNvSpPr>
          <p:nvPr>
            <p:ph idx="1"/>
          </p:nvPr>
        </p:nvSpPr>
        <p:spPr/>
        <p:txBody>
          <a:bodyPr/>
          <a:lstStyle/>
          <a:p>
            <a:pPr marL="0" indent="0">
              <a:buNone/>
            </a:pPr>
            <a:r>
              <a:rPr lang="en-US" dirty="0"/>
              <a:t>The focal length of a lens </a:t>
            </a:r>
            <a:r>
              <a:rPr lang="en-US" i="1" dirty="0"/>
              <a:t>in air</a:t>
            </a:r>
            <a:r>
              <a:rPr lang="en-US" dirty="0"/>
              <a:t> can be calculated from the </a:t>
            </a:r>
            <a:r>
              <a:rPr lang="en-US" b="1" dirty="0" err="1"/>
              <a:t>lensmaker's</a:t>
            </a:r>
            <a:r>
              <a:rPr lang="en-US" b="1" dirty="0"/>
              <a:t> </a:t>
            </a:r>
            <a:r>
              <a:rPr lang="en-US" b="1" dirty="0" smtClean="0"/>
              <a:t>equation</a:t>
            </a:r>
            <a:endParaRPr lang="en-US" dirty="0"/>
          </a:p>
        </p:txBody>
      </p:sp>
    </p:spTree>
    <p:extLst>
      <p:ext uri="{BB962C8B-B14F-4D97-AF65-F5344CB8AC3E}">
        <p14:creationId xmlns:p14="http://schemas.microsoft.com/office/powerpoint/2010/main" val="27051084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Lensmaker</a:t>
            </a:r>
            <a:r>
              <a:rPr lang="en-US" dirty="0"/>
              <a:t> </a:t>
            </a:r>
            <a:r>
              <a:rPr lang="en-US" dirty="0" smtClean="0"/>
              <a:t>Equation (continued)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4691" y="1600200"/>
            <a:ext cx="6034617" cy="4525963"/>
          </a:xfrm>
        </p:spPr>
      </p:pic>
    </p:spTree>
    <p:extLst>
      <p:ext uri="{BB962C8B-B14F-4D97-AF65-F5344CB8AC3E}">
        <p14:creationId xmlns:p14="http://schemas.microsoft.com/office/powerpoint/2010/main" val="41612752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endParaRPr lang="en-US" dirty="0"/>
          </a:p>
        </p:txBody>
      </p:sp>
      <p:sp>
        <p:nvSpPr>
          <p:cNvPr id="3" name="Content Placeholder 2"/>
          <p:cNvSpPr>
            <a:spLocks noGrp="1"/>
          </p:cNvSpPr>
          <p:nvPr>
            <p:ph idx="1"/>
          </p:nvPr>
        </p:nvSpPr>
        <p:spPr/>
        <p:txBody>
          <a:bodyPr/>
          <a:lstStyle/>
          <a:p>
            <a:r>
              <a:rPr lang="en-US" dirty="0"/>
              <a:t>19.iii. Light traveling in air strikes a glass surface with n = 1.48. For what range of angles will total internal reflection occur?</a:t>
            </a:r>
            <a:endParaRPr lang="en-US" dirty="0" smtClean="0">
              <a:effectLst/>
            </a:endParaRPr>
          </a:p>
          <a:p>
            <a:r>
              <a:rPr lang="en-US" dirty="0"/>
              <a:t> </a:t>
            </a:r>
            <a:endParaRPr lang="en-US" dirty="0" smtClean="0">
              <a:effectLst/>
            </a:endParaRPr>
          </a:p>
          <a:p>
            <a:r>
              <a:rPr lang="en-US" dirty="0"/>
              <a:t>19.iv. Image formed by converging lens: What is the position and the size of the image of a 7.6-cm-high flower placed 1 m from a +50-mm-focal-length camera lens</a:t>
            </a:r>
            <a:r>
              <a:rPr lang="en-US" dirty="0" smtClean="0"/>
              <a:t>?</a:t>
            </a:r>
            <a:endParaRPr lang="en-US" dirty="0" smtClean="0">
              <a:effectLst/>
            </a:endParaRPr>
          </a:p>
        </p:txBody>
      </p:sp>
    </p:spTree>
    <p:extLst>
      <p:ext uri="{BB962C8B-B14F-4D97-AF65-F5344CB8AC3E}">
        <p14:creationId xmlns:p14="http://schemas.microsoft.com/office/powerpoint/2010/main" val="41076791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endParaRPr lang="en-US" dirty="0"/>
          </a:p>
        </p:txBody>
      </p:sp>
      <p:sp>
        <p:nvSpPr>
          <p:cNvPr id="3" name="Content Placeholder 2"/>
          <p:cNvSpPr>
            <a:spLocks noGrp="1"/>
          </p:cNvSpPr>
          <p:nvPr>
            <p:ph idx="1"/>
          </p:nvPr>
        </p:nvSpPr>
        <p:spPr/>
        <p:txBody>
          <a:bodyPr/>
          <a:lstStyle/>
          <a:p>
            <a:pPr marL="0" indent="0">
              <a:buNone/>
            </a:pPr>
            <a:r>
              <a:rPr lang="en-US" dirty="0"/>
              <a:t>Diverging lens: Where must a small insect be placed if a 25-cm-focal-length diverging lens is to form a virtual image 20 cm in front of the lens?</a:t>
            </a:r>
          </a:p>
        </p:txBody>
      </p:sp>
    </p:spTree>
    <p:extLst>
      <p:ext uri="{BB962C8B-B14F-4D97-AF65-F5344CB8AC3E}">
        <p14:creationId xmlns:p14="http://schemas.microsoft.com/office/powerpoint/2010/main" val="12824400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endParaRPr lang="en-US" dirty="0"/>
          </a:p>
        </p:txBody>
      </p:sp>
      <p:sp>
        <p:nvSpPr>
          <p:cNvPr id="3" name="Content Placeholder 2"/>
          <p:cNvSpPr>
            <a:spLocks noGrp="1"/>
          </p:cNvSpPr>
          <p:nvPr>
            <p:ph idx="1"/>
          </p:nvPr>
        </p:nvSpPr>
        <p:spPr/>
        <p:txBody>
          <a:bodyPr/>
          <a:lstStyle/>
          <a:p>
            <a:pPr marL="0" indent="0">
              <a:buNone/>
            </a:pPr>
            <a:r>
              <a:rPr lang="en-US" dirty="0"/>
              <a:t>Calculating f for converging lens: A convex meniscus lens is made from glass with n = 1.5. The radius of curvature of convex surface is 22.4 cm and that of the concave surface is 46.2 cm. What is the focal length</a:t>
            </a:r>
            <a:r>
              <a:rPr lang="en-US" dirty="0" smtClean="0"/>
              <a:t>?</a:t>
            </a:r>
            <a:endParaRPr lang="en-US" dirty="0" smtClean="0">
              <a:effectLst/>
            </a:endParaRPr>
          </a:p>
        </p:txBody>
      </p:sp>
    </p:spTree>
    <p:extLst>
      <p:ext uri="{BB962C8B-B14F-4D97-AF65-F5344CB8AC3E}">
        <p14:creationId xmlns:p14="http://schemas.microsoft.com/office/powerpoint/2010/main" val="5759647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endParaRPr lang="en-US" dirty="0"/>
          </a:p>
        </p:txBody>
      </p:sp>
      <p:sp>
        <p:nvSpPr>
          <p:cNvPr id="3" name="Content Placeholder 2"/>
          <p:cNvSpPr>
            <a:spLocks noGrp="1"/>
          </p:cNvSpPr>
          <p:nvPr>
            <p:ph idx="1"/>
          </p:nvPr>
        </p:nvSpPr>
        <p:spPr/>
        <p:txBody>
          <a:bodyPr/>
          <a:lstStyle/>
          <a:p>
            <a:r>
              <a:rPr lang="en-US" dirty="0"/>
              <a:t>21. Explain total internal reflection and fiber optics. </a:t>
            </a:r>
            <a:endParaRPr lang="en-US" dirty="0" smtClean="0">
              <a:effectLst/>
            </a:endParaRPr>
          </a:p>
          <a:p>
            <a:r>
              <a:rPr lang="en-US" dirty="0"/>
              <a:t>22. Draw the rays for the lenses. Write the equation of a lens. </a:t>
            </a:r>
            <a:endParaRPr lang="en-US" dirty="0" smtClean="0">
              <a:effectLst/>
            </a:endParaRPr>
          </a:p>
          <a:p>
            <a:r>
              <a:rPr lang="en-US" dirty="0"/>
              <a:t>23. Explain combination of lenses. </a:t>
            </a:r>
            <a:endParaRPr lang="en-US" dirty="0" smtClean="0">
              <a:effectLst/>
            </a:endParaRPr>
          </a:p>
        </p:txBody>
      </p:sp>
    </p:spTree>
    <p:extLst>
      <p:ext uri="{BB962C8B-B14F-4D97-AF65-F5344CB8AC3E}">
        <p14:creationId xmlns:p14="http://schemas.microsoft.com/office/powerpoint/2010/main" val="3919930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endParaRPr lang="en-US" dirty="0"/>
          </a:p>
        </p:txBody>
      </p:sp>
      <p:sp>
        <p:nvSpPr>
          <p:cNvPr id="3" name="Content Placeholder 2"/>
          <p:cNvSpPr>
            <a:spLocks noGrp="1"/>
          </p:cNvSpPr>
          <p:nvPr>
            <p:ph idx="1"/>
          </p:nvPr>
        </p:nvSpPr>
        <p:spPr/>
        <p:txBody>
          <a:bodyPr/>
          <a:lstStyle/>
          <a:p>
            <a:r>
              <a:rPr lang="en-US" dirty="0"/>
              <a:t>24. Give the </a:t>
            </a:r>
            <a:r>
              <a:rPr lang="en-US" dirty="0" err="1"/>
              <a:t>Lensmaker</a:t>
            </a:r>
            <a:r>
              <a:rPr lang="en-US" dirty="0"/>
              <a:t> equation.  </a:t>
            </a:r>
            <a:endParaRPr lang="en-US" dirty="0" smtClean="0">
              <a:effectLst/>
            </a:endParaRPr>
          </a:p>
          <a:p>
            <a:r>
              <a:rPr lang="en-US" dirty="0"/>
              <a:t>15. Define the index of refraction. </a:t>
            </a:r>
            <a:endParaRPr lang="en-US" dirty="0" smtClean="0">
              <a:effectLst/>
            </a:endParaRPr>
          </a:p>
          <a:p>
            <a:r>
              <a:rPr lang="en-US" dirty="0"/>
              <a:t>16. What is the speed of light in a diamond? v = 0.413c</a:t>
            </a:r>
            <a:endParaRPr lang="en-US" dirty="0" smtClean="0">
              <a:effectLst/>
            </a:endParaRPr>
          </a:p>
          <a:p>
            <a:r>
              <a:rPr lang="en-US" dirty="0"/>
              <a:t>17. Give Snell law.</a:t>
            </a:r>
          </a:p>
        </p:txBody>
      </p:sp>
    </p:spTree>
    <p:extLst>
      <p:ext uri="{BB962C8B-B14F-4D97-AF65-F5344CB8AC3E}">
        <p14:creationId xmlns:p14="http://schemas.microsoft.com/office/powerpoint/2010/main" val="2024510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endParaRPr lang="en-US" dirty="0"/>
          </a:p>
        </p:txBody>
      </p:sp>
      <p:sp>
        <p:nvSpPr>
          <p:cNvPr id="3" name="Content Placeholder 2"/>
          <p:cNvSpPr>
            <a:spLocks noGrp="1"/>
          </p:cNvSpPr>
          <p:nvPr>
            <p:ph idx="1"/>
          </p:nvPr>
        </p:nvSpPr>
        <p:spPr/>
        <p:txBody>
          <a:bodyPr/>
          <a:lstStyle/>
          <a:p>
            <a:pPr marL="0" indent="0">
              <a:buNone/>
            </a:pPr>
            <a:r>
              <a:rPr lang="en-US" dirty="0"/>
              <a:t>The light passes from medium n = 1.3 to medium n = 1.5, is the light bent toward or away from the perpendicular to the interface?</a:t>
            </a:r>
          </a:p>
        </p:txBody>
      </p:sp>
    </p:spTree>
    <p:extLst>
      <p:ext uri="{BB962C8B-B14F-4D97-AF65-F5344CB8AC3E}">
        <p14:creationId xmlns:p14="http://schemas.microsoft.com/office/powerpoint/2010/main" val="36279135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Wave nature of light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882071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Waves vs. particles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0210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Reflection</a:t>
            </a:r>
            <a:r>
              <a:rPr lang="en-US" dirty="0"/>
              <a:t> is the change in direction of a </a:t>
            </a:r>
            <a:r>
              <a:rPr lang="en-US" dirty="0" err="1">
                <a:hlinkClick r:id="rId2"/>
              </a:rPr>
              <a:t>wavefront</a:t>
            </a:r>
            <a:r>
              <a:rPr lang="en-US" dirty="0"/>
              <a:t> at an </a:t>
            </a:r>
            <a:r>
              <a:rPr lang="en-US" dirty="0">
                <a:hlinkClick r:id="rId3"/>
              </a:rPr>
              <a:t>interface</a:t>
            </a:r>
            <a:r>
              <a:rPr lang="en-US" dirty="0"/>
              <a:t> between two different </a:t>
            </a:r>
            <a:r>
              <a:rPr lang="en-US" dirty="0">
                <a:hlinkClick r:id="rId4"/>
              </a:rPr>
              <a:t>media</a:t>
            </a:r>
            <a:r>
              <a:rPr lang="en-US" dirty="0"/>
              <a:t> so that the </a:t>
            </a:r>
            <a:r>
              <a:rPr lang="en-US" dirty="0" err="1"/>
              <a:t>wavefront</a:t>
            </a:r>
            <a:r>
              <a:rPr lang="en-US" dirty="0"/>
              <a:t> returns into the medium from which it originated. Common examples include the reflection of </a:t>
            </a:r>
            <a:r>
              <a:rPr lang="en-US" dirty="0">
                <a:hlinkClick r:id="rId5"/>
              </a:rPr>
              <a:t>light</a:t>
            </a:r>
            <a:r>
              <a:rPr lang="en-US" dirty="0"/>
              <a:t>, </a:t>
            </a:r>
            <a:r>
              <a:rPr lang="en-US" dirty="0">
                <a:hlinkClick r:id="rId6"/>
              </a:rPr>
              <a:t>sound</a:t>
            </a:r>
            <a:r>
              <a:rPr lang="en-US" dirty="0"/>
              <a:t> and </a:t>
            </a:r>
            <a:r>
              <a:rPr lang="en-US" dirty="0">
                <a:hlinkClick r:id="rId7"/>
              </a:rPr>
              <a:t>water waves</a:t>
            </a:r>
            <a:r>
              <a:rPr lang="en-US" dirty="0"/>
              <a:t>. The </a:t>
            </a:r>
            <a:r>
              <a:rPr lang="en-US" i="1" dirty="0"/>
              <a:t>law of reflection</a:t>
            </a:r>
            <a:r>
              <a:rPr lang="en-US" dirty="0"/>
              <a:t> says that for </a:t>
            </a:r>
            <a:r>
              <a:rPr lang="en-US" dirty="0">
                <a:hlinkClick r:id="rId8"/>
              </a:rPr>
              <a:t>specular reflection</a:t>
            </a:r>
            <a:r>
              <a:rPr lang="en-US" dirty="0"/>
              <a:t> the angle at which the wave is incident on the surface equals the angle at which it is reflected. </a:t>
            </a:r>
            <a:r>
              <a:rPr lang="en-US" dirty="0">
                <a:hlinkClick r:id="rId9"/>
              </a:rPr>
              <a:t>Mirrors</a:t>
            </a:r>
            <a:r>
              <a:rPr lang="en-US" dirty="0"/>
              <a:t> exhibit specular reflection</a:t>
            </a:r>
            <a:r>
              <a:rPr lang="en-US" dirty="0" smtClean="0"/>
              <a:t>.</a:t>
            </a:r>
            <a:endParaRPr lang="en-US" dirty="0"/>
          </a:p>
        </p:txBody>
      </p:sp>
    </p:spTree>
    <p:extLst>
      <p:ext uri="{BB962C8B-B14F-4D97-AF65-F5344CB8AC3E}">
        <p14:creationId xmlns:p14="http://schemas.microsoft.com/office/powerpoint/2010/main" val="39560144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Huygens principles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794377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Huygens principle of diffraction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841314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Huygens principle of refraction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34372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Interference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853724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Young double slit experiment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938847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Visible spectrum and dispersion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113792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Diffraction by single slit or disk</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752907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Diffraction grating</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437713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Spectrometer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574221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Spectroscopy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34851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mirror</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In order to understand mirrors, we first must understand </a:t>
            </a:r>
            <a:r>
              <a:rPr lang="en-US" dirty="0">
                <a:hlinkClick r:id="rId2"/>
              </a:rPr>
              <a:t>light</a:t>
            </a:r>
            <a:r>
              <a:rPr lang="en-US" dirty="0"/>
              <a:t>. The </a:t>
            </a:r>
            <a:r>
              <a:rPr lang="en-US" b="1" dirty="0"/>
              <a:t>law of reflection</a:t>
            </a:r>
            <a:r>
              <a:rPr lang="en-US" dirty="0"/>
              <a:t> says that when a ray of light hits a surface, it bounces in a certain way, like a tennis ball thrown against a wall. The incoming angle, called the </a:t>
            </a:r>
            <a:r>
              <a:rPr lang="en-US" b="1" dirty="0"/>
              <a:t>angle of incidence</a:t>
            </a:r>
            <a:r>
              <a:rPr lang="en-US" dirty="0"/>
              <a:t>, is always equal to the angle leaving the surface, or the </a:t>
            </a:r>
            <a:r>
              <a:rPr lang="en-US" b="1" dirty="0"/>
              <a:t>angle of reflection</a:t>
            </a:r>
            <a:r>
              <a:rPr lang="en-US" dirty="0"/>
              <a:t>. When light hits a surface at a low angle -- like on a lake at sunset -- it bounces off at the same low angle and hits your eyes full blast, rather than obliquely as when the sun sits overhead. This is why the </a:t>
            </a:r>
            <a:r>
              <a:rPr lang="en-US" dirty="0">
                <a:hlinkClick r:id="rId3"/>
              </a:rPr>
              <a:t>sun's</a:t>
            </a:r>
            <a:r>
              <a:rPr lang="en-US" dirty="0"/>
              <a:t> glare during the evening and morning is so much more intense than during the rest of the day</a:t>
            </a:r>
            <a:r>
              <a:rPr lang="en-US" dirty="0" smtClean="0"/>
              <a:t>.</a:t>
            </a:r>
            <a:endParaRPr lang="en-US" dirty="0"/>
          </a:p>
        </p:txBody>
      </p:sp>
    </p:spTree>
    <p:extLst>
      <p:ext uri="{BB962C8B-B14F-4D97-AF65-F5344CB8AC3E}">
        <p14:creationId xmlns:p14="http://schemas.microsoft.com/office/powerpoint/2010/main" val="37683655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Interference by thin film</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137238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Michelson interferometer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818857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Polarization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01611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 crystal display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645572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Scattering of light by atmosphere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570735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endParaRPr lang="en-US" dirty="0"/>
          </a:p>
        </p:txBody>
      </p:sp>
      <p:sp>
        <p:nvSpPr>
          <p:cNvPr id="3" name="Content Placeholder 2"/>
          <p:cNvSpPr>
            <a:spLocks noGrp="1"/>
          </p:cNvSpPr>
          <p:nvPr>
            <p:ph idx="1"/>
          </p:nvPr>
        </p:nvSpPr>
        <p:spPr/>
        <p:txBody>
          <a:bodyPr/>
          <a:lstStyle/>
          <a:p>
            <a:r>
              <a:rPr lang="en-US" dirty="0"/>
              <a:t>25. Explain the wave – particle duality for light. </a:t>
            </a:r>
            <a:endParaRPr lang="en-US" dirty="0" smtClean="0">
              <a:effectLst/>
            </a:endParaRPr>
          </a:p>
          <a:p>
            <a:r>
              <a:rPr lang="en-US" dirty="0"/>
              <a:t>26. Describe the Huygens principle.  </a:t>
            </a:r>
            <a:endParaRPr lang="en-US" dirty="0" smtClean="0">
              <a:effectLst/>
            </a:endParaRPr>
          </a:p>
          <a:p>
            <a:pPr marL="0" indent="0">
              <a:buNone/>
            </a:pPr>
            <a:endParaRPr lang="en-US" dirty="0" smtClean="0">
              <a:effectLst/>
            </a:endParaRPr>
          </a:p>
          <a:p>
            <a:r>
              <a:rPr lang="en-US" dirty="0"/>
              <a:t>27. Give the Double Slit interference experiment of Young. </a:t>
            </a:r>
            <a:endParaRPr lang="en-US" dirty="0" smtClean="0">
              <a:effectLst/>
            </a:endParaRPr>
          </a:p>
          <a:p>
            <a:r>
              <a:rPr lang="en-US" dirty="0"/>
              <a:t>28. Explain coherency of light.</a:t>
            </a:r>
          </a:p>
        </p:txBody>
      </p:sp>
    </p:spTree>
    <p:extLst>
      <p:ext uri="{BB962C8B-B14F-4D97-AF65-F5344CB8AC3E}">
        <p14:creationId xmlns:p14="http://schemas.microsoft.com/office/powerpoint/2010/main" val="31462303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endParaRPr lang="en-US" dirty="0"/>
          </a:p>
        </p:txBody>
      </p:sp>
      <p:sp>
        <p:nvSpPr>
          <p:cNvPr id="3" name="Content Placeholder 2"/>
          <p:cNvSpPr>
            <a:spLocks noGrp="1"/>
          </p:cNvSpPr>
          <p:nvPr>
            <p:ph idx="1"/>
          </p:nvPr>
        </p:nvSpPr>
        <p:spPr/>
        <p:txBody>
          <a:bodyPr/>
          <a:lstStyle/>
          <a:p>
            <a:r>
              <a:rPr lang="en-US" dirty="0"/>
              <a:t>29. Describe diffraction. </a:t>
            </a:r>
            <a:endParaRPr lang="en-US" dirty="0" smtClean="0">
              <a:effectLst/>
            </a:endParaRPr>
          </a:p>
          <a:p>
            <a:r>
              <a:rPr lang="en-US" dirty="0"/>
              <a:t>30. Explain spectrometer and spectroscopy. </a:t>
            </a:r>
            <a:endParaRPr lang="en-US" dirty="0" smtClean="0">
              <a:effectLst/>
            </a:endParaRPr>
          </a:p>
          <a:p>
            <a:r>
              <a:rPr lang="en-US" dirty="0"/>
              <a:t>31. Describe thin film interference. </a:t>
            </a:r>
            <a:endParaRPr lang="en-US" dirty="0" smtClean="0">
              <a:effectLst/>
            </a:endParaRPr>
          </a:p>
          <a:p>
            <a:r>
              <a:rPr lang="en-US" dirty="0"/>
              <a:t>32. Explain Michelson interferometer. </a:t>
            </a:r>
            <a:endParaRPr lang="en-US" dirty="0" smtClean="0">
              <a:effectLst/>
            </a:endParaRPr>
          </a:p>
          <a:p>
            <a:r>
              <a:rPr lang="en-US" dirty="0"/>
              <a:t>33. Describe polarization.</a:t>
            </a:r>
          </a:p>
        </p:txBody>
      </p:sp>
    </p:spTree>
    <p:extLst>
      <p:ext uri="{BB962C8B-B14F-4D97-AF65-F5344CB8AC3E}">
        <p14:creationId xmlns:p14="http://schemas.microsoft.com/office/powerpoint/2010/main" val="30629125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Optical </a:t>
            </a:r>
            <a:r>
              <a:rPr lang="en-US" b="1" dirty="0" smtClean="0"/>
              <a:t>instrument</a:t>
            </a:r>
            <a:endParaRPr lang="en-US" dirty="0"/>
          </a:p>
        </p:txBody>
      </p:sp>
      <p:sp>
        <p:nvSpPr>
          <p:cNvPr id="3" name="Content Placeholder 2"/>
          <p:cNvSpPr>
            <a:spLocks noGrp="1"/>
          </p:cNvSpPr>
          <p:nvPr>
            <p:ph idx="1"/>
          </p:nvPr>
        </p:nvSpPr>
        <p:spPr/>
        <p:txBody>
          <a:bodyPr/>
          <a:lstStyle/>
          <a:p>
            <a:pPr marL="0" indent="0">
              <a:buNone/>
            </a:pPr>
            <a:r>
              <a:rPr lang="en-US" dirty="0" smtClean="0"/>
              <a:t>An </a:t>
            </a:r>
            <a:r>
              <a:rPr lang="en-US" b="1" dirty="0" smtClean="0"/>
              <a:t>optical instrument</a:t>
            </a:r>
            <a:r>
              <a:rPr lang="en-US" dirty="0" smtClean="0"/>
              <a:t> either processes </a:t>
            </a:r>
            <a:r>
              <a:rPr lang="en-US" dirty="0" smtClean="0">
                <a:hlinkClick r:id="rId2" tooltip="Light wave"/>
              </a:rPr>
              <a:t>light waves</a:t>
            </a:r>
            <a:r>
              <a:rPr lang="en-US" dirty="0" smtClean="0"/>
              <a:t> to enhance an image for viewing, or analyzes light waves (or </a:t>
            </a:r>
            <a:r>
              <a:rPr lang="en-US" dirty="0" smtClean="0">
                <a:hlinkClick r:id="rId3" tooltip="Photon"/>
              </a:rPr>
              <a:t>photons</a:t>
            </a:r>
            <a:r>
              <a:rPr lang="en-US" dirty="0" smtClean="0"/>
              <a:t>) to determine one of a number of characteristic properties.</a:t>
            </a:r>
          </a:p>
          <a:p>
            <a:pPr marL="0" indent="0">
              <a:buNone/>
            </a:pPr>
            <a:endParaRPr lang="en-US" dirty="0"/>
          </a:p>
        </p:txBody>
      </p:sp>
    </p:spTree>
    <p:extLst>
      <p:ext uri="{BB962C8B-B14F-4D97-AF65-F5344CB8AC3E}">
        <p14:creationId xmlns:p14="http://schemas.microsoft.com/office/powerpoint/2010/main" val="389276802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Cameras, film and digital</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1183737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f-stop</a:t>
            </a:r>
            <a:endParaRPr lang="en-US" dirty="0"/>
          </a:p>
        </p:txBody>
      </p:sp>
      <p:sp>
        <p:nvSpPr>
          <p:cNvPr id="3" name="Content Placeholder 2"/>
          <p:cNvSpPr>
            <a:spLocks noGrp="1"/>
          </p:cNvSpPr>
          <p:nvPr>
            <p:ph idx="1"/>
          </p:nvPr>
        </p:nvSpPr>
        <p:spPr/>
        <p:txBody>
          <a:bodyPr/>
          <a:lstStyle/>
          <a:p>
            <a:pPr marL="0" indent="0">
              <a:buNone/>
            </a:pPr>
            <a:r>
              <a:rPr lang="en-US" dirty="0"/>
              <a:t>In </a:t>
            </a:r>
            <a:r>
              <a:rPr lang="en-US" dirty="0">
                <a:hlinkClick r:id="rId2" tooltip="Optics"/>
              </a:rPr>
              <a:t>optics</a:t>
            </a:r>
            <a:r>
              <a:rPr lang="en-US" dirty="0"/>
              <a:t>, the </a:t>
            </a:r>
            <a:r>
              <a:rPr lang="en-US" b="1" dirty="0"/>
              <a:t>f-number</a:t>
            </a:r>
            <a:r>
              <a:rPr lang="en-US" dirty="0"/>
              <a:t> (sometimes called </a:t>
            </a:r>
            <a:r>
              <a:rPr lang="en-US" b="1" dirty="0"/>
              <a:t>focal ratio</a:t>
            </a:r>
            <a:r>
              <a:rPr lang="en-US" dirty="0"/>
              <a:t>, </a:t>
            </a:r>
            <a:r>
              <a:rPr lang="en-US" b="1" dirty="0"/>
              <a:t>f-ratio</a:t>
            </a:r>
            <a:r>
              <a:rPr lang="en-US" dirty="0"/>
              <a:t>, </a:t>
            </a:r>
            <a:r>
              <a:rPr lang="en-US" b="1" dirty="0"/>
              <a:t>f-stop</a:t>
            </a:r>
            <a:r>
              <a:rPr lang="en-US" dirty="0"/>
              <a:t>, or </a:t>
            </a:r>
            <a:r>
              <a:rPr lang="en-US" b="1" dirty="0"/>
              <a:t>relative aperture</a:t>
            </a:r>
            <a:r>
              <a:rPr lang="en-US" dirty="0"/>
              <a:t>) of an optical system is the </a:t>
            </a:r>
            <a:r>
              <a:rPr lang="en-US" dirty="0">
                <a:hlinkClick r:id="rId3" tooltip="Ratio"/>
              </a:rPr>
              <a:t>ratio</a:t>
            </a:r>
            <a:r>
              <a:rPr lang="en-US" dirty="0"/>
              <a:t> of the </a:t>
            </a:r>
            <a:r>
              <a:rPr lang="en-US" dirty="0">
                <a:hlinkClick r:id="rId4" tooltip="Photographic lens"/>
              </a:rPr>
              <a:t>lens's</a:t>
            </a:r>
            <a:r>
              <a:rPr lang="en-US" dirty="0"/>
              <a:t> </a:t>
            </a:r>
            <a:r>
              <a:rPr lang="en-US" dirty="0">
                <a:hlinkClick r:id="rId5" tooltip="Focal length"/>
              </a:rPr>
              <a:t>focal length</a:t>
            </a:r>
            <a:r>
              <a:rPr lang="en-US" dirty="0"/>
              <a:t> to the diameter of the </a:t>
            </a:r>
            <a:r>
              <a:rPr lang="en-US" dirty="0">
                <a:hlinkClick r:id="rId6" tooltip="Entrance pupil"/>
              </a:rPr>
              <a:t>entrance pupil</a:t>
            </a:r>
            <a:r>
              <a:rPr lang="en-US" dirty="0"/>
              <a:t>. It is a </a:t>
            </a:r>
            <a:r>
              <a:rPr lang="en-US" dirty="0">
                <a:hlinkClick r:id="rId7" tooltip="Dimensionless number"/>
              </a:rPr>
              <a:t>dimensionless number</a:t>
            </a:r>
            <a:r>
              <a:rPr lang="en-US" dirty="0"/>
              <a:t> that is a quantitative measure of </a:t>
            </a:r>
            <a:r>
              <a:rPr lang="en-US" dirty="0">
                <a:hlinkClick r:id="rId8" tooltip="Lens speed"/>
              </a:rPr>
              <a:t>lens speed</a:t>
            </a:r>
            <a:r>
              <a:rPr lang="en-US" dirty="0"/>
              <a:t>, and an important concept in </a:t>
            </a:r>
            <a:r>
              <a:rPr lang="en-US" dirty="0">
                <a:hlinkClick r:id="rId9" tooltip="Photography"/>
              </a:rPr>
              <a:t>photography</a:t>
            </a:r>
            <a:r>
              <a:rPr lang="en-US" dirty="0"/>
              <a:t>. The number is commonly notated using a </a:t>
            </a:r>
            <a:r>
              <a:rPr lang="en-US" dirty="0">
                <a:hlinkClick r:id="rId10" tooltip="Ƒ"/>
              </a:rPr>
              <a:t>hooked f</a:t>
            </a:r>
            <a:r>
              <a:rPr lang="en-US" dirty="0"/>
              <a:t>, i.e. </a:t>
            </a:r>
            <a:r>
              <a:rPr lang="en-US" i="1" dirty="0"/>
              <a:t>f</a:t>
            </a:r>
            <a:r>
              <a:rPr lang="en-US" dirty="0"/>
              <a:t>/N, where N is the f-number</a:t>
            </a:r>
            <a:r>
              <a:rPr lang="en-US" dirty="0" smtClean="0"/>
              <a:t>.</a:t>
            </a:r>
            <a:endParaRPr lang="en-US" dirty="0"/>
          </a:p>
        </p:txBody>
      </p:sp>
    </p:spTree>
    <p:extLst>
      <p:ext uri="{BB962C8B-B14F-4D97-AF65-F5344CB8AC3E}">
        <p14:creationId xmlns:p14="http://schemas.microsoft.com/office/powerpoint/2010/main" val="1707612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Plane mirror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7099848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Simple Magnifier</a:t>
            </a:r>
            <a:endParaRPr lang="en-US" dirty="0"/>
          </a:p>
        </p:txBody>
      </p:sp>
      <p:sp>
        <p:nvSpPr>
          <p:cNvPr id="3" name="Content Placeholder 2"/>
          <p:cNvSpPr>
            <a:spLocks noGrp="1"/>
          </p:cNvSpPr>
          <p:nvPr>
            <p:ph idx="1"/>
          </p:nvPr>
        </p:nvSpPr>
        <p:spPr/>
        <p:txBody>
          <a:bodyPr/>
          <a:lstStyle/>
          <a:p>
            <a:pPr marL="0" indent="0">
              <a:buNone/>
            </a:pPr>
            <a:r>
              <a:rPr lang="en-US" dirty="0"/>
              <a:t>The simple magnifier achieves </a:t>
            </a:r>
            <a:r>
              <a:rPr lang="en-US" dirty="0">
                <a:hlinkClick r:id="rId2"/>
              </a:rPr>
              <a:t>angular magnification</a:t>
            </a:r>
            <a:r>
              <a:rPr lang="en-US" dirty="0"/>
              <a:t> by permitting the placement of the object closer to the eye than the eye could normally focus. The standard close focus distance is taken as 25 </a:t>
            </a:r>
            <a:r>
              <a:rPr lang="en-US" dirty="0" smtClean="0"/>
              <a:t>cm.</a:t>
            </a:r>
            <a:endParaRPr lang="en-US" dirty="0"/>
          </a:p>
        </p:txBody>
      </p:sp>
    </p:spTree>
    <p:extLst>
      <p:ext uri="{BB962C8B-B14F-4D97-AF65-F5344CB8AC3E}">
        <p14:creationId xmlns:p14="http://schemas.microsoft.com/office/powerpoint/2010/main" val="204074502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Angular magnification</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Magnification</a:t>
            </a:r>
            <a:r>
              <a:rPr lang="en-US" dirty="0"/>
              <a:t> is the process of enlarging something only in appearance, not in physical size. This enlargement is quantified by a calculated number also called "magnification". When this number is less than one, it refers to a reduction in size, sometimes called "</a:t>
            </a:r>
            <a:r>
              <a:rPr lang="en-US" dirty="0" err="1"/>
              <a:t>minification</a:t>
            </a:r>
            <a:r>
              <a:rPr lang="en-US" dirty="0"/>
              <a:t>" or "de-magnification".</a:t>
            </a:r>
          </a:p>
          <a:p>
            <a:pPr marL="0" indent="0">
              <a:buNone/>
            </a:pPr>
            <a:r>
              <a:rPr lang="en-US" dirty="0"/>
              <a:t>Typically, magnification is related to scaling up </a:t>
            </a:r>
            <a:r>
              <a:rPr lang="en-US" dirty="0">
                <a:hlinkClick r:id="rId2" tooltip="Visual"/>
              </a:rPr>
              <a:t>visuals</a:t>
            </a:r>
            <a:r>
              <a:rPr lang="en-US" dirty="0"/>
              <a:t> or </a:t>
            </a:r>
            <a:r>
              <a:rPr lang="en-US" dirty="0">
                <a:hlinkClick r:id="rId3" tooltip="Image"/>
              </a:rPr>
              <a:t>images</a:t>
            </a:r>
            <a:r>
              <a:rPr lang="en-US" dirty="0"/>
              <a:t> to be able to see more detail, increasing </a:t>
            </a:r>
            <a:r>
              <a:rPr lang="en-US" dirty="0">
                <a:hlinkClick r:id="rId4" tooltip="Angular resolution"/>
              </a:rPr>
              <a:t>resolution</a:t>
            </a:r>
            <a:r>
              <a:rPr lang="en-US" dirty="0"/>
              <a:t>, using </a:t>
            </a:r>
            <a:r>
              <a:rPr lang="en-US" dirty="0">
                <a:hlinkClick r:id="rId5" tooltip="Microscope"/>
              </a:rPr>
              <a:t>microscope</a:t>
            </a:r>
            <a:r>
              <a:rPr lang="en-US" dirty="0"/>
              <a:t>, </a:t>
            </a:r>
            <a:r>
              <a:rPr lang="en-US" dirty="0">
                <a:hlinkClick r:id="rId6" tooltip="Printing"/>
              </a:rPr>
              <a:t>printing</a:t>
            </a:r>
            <a:r>
              <a:rPr lang="en-US" dirty="0"/>
              <a:t> techniques, or </a:t>
            </a:r>
            <a:r>
              <a:rPr lang="en-US" dirty="0">
                <a:hlinkClick r:id="rId7" tooltip="Digital processing"/>
              </a:rPr>
              <a:t>digital processing</a:t>
            </a:r>
            <a:r>
              <a:rPr lang="en-US" dirty="0"/>
              <a:t>. In all cases, the magnification of the image does not change the </a:t>
            </a:r>
            <a:r>
              <a:rPr lang="en-US" dirty="0">
                <a:hlinkClick r:id="rId8" tooltip="Perspective (visual)"/>
              </a:rPr>
              <a:t>perspective</a:t>
            </a:r>
            <a:r>
              <a:rPr lang="en-US" dirty="0"/>
              <a:t> of the image.</a:t>
            </a:r>
          </a:p>
        </p:txBody>
      </p:sp>
    </p:spTree>
    <p:extLst>
      <p:ext uri="{BB962C8B-B14F-4D97-AF65-F5344CB8AC3E}">
        <p14:creationId xmlns:p14="http://schemas.microsoft.com/office/powerpoint/2010/main" val="55040000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Eye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890734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Corrective lenses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3064725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Lens aberration</a:t>
            </a:r>
            <a:endParaRPr lang="en-US" b="1" dirty="0"/>
          </a:p>
        </p:txBody>
      </p:sp>
      <p:sp>
        <p:nvSpPr>
          <p:cNvPr id="3" name="Content Placeholder 2"/>
          <p:cNvSpPr>
            <a:spLocks noGrp="1"/>
          </p:cNvSpPr>
          <p:nvPr>
            <p:ph idx="1"/>
          </p:nvPr>
        </p:nvSpPr>
        <p:spPr/>
        <p:txBody>
          <a:bodyPr/>
          <a:lstStyle/>
          <a:p>
            <a:pPr marL="0" indent="0">
              <a:buNone/>
            </a:pPr>
            <a:r>
              <a:rPr lang="en-US" dirty="0"/>
              <a:t>In an ideal optical system, all rays of light from a point in the object plane would converge to the same point in the image plane, forming a clear image. The influences which cause different rays to converge to different points are called aberrations.</a:t>
            </a:r>
          </a:p>
        </p:txBody>
      </p:sp>
    </p:spTree>
    <p:extLst>
      <p:ext uri="{BB962C8B-B14F-4D97-AF65-F5344CB8AC3E}">
        <p14:creationId xmlns:p14="http://schemas.microsoft.com/office/powerpoint/2010/main" val="169735164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Spherical aberration</a:t>
            </a:r>
            <a:endParaRPr lang="en-US" dirty="0"/>
          </a:p>
        </p:txBody>
      </p:sp>
      <p:sp>
        <p:nvSpPr>
          <p:cNvPr id="3" name="Content Placeholder 2"/>
          <p:cNvSpPr>
            <a:spLocks noGrp="1"/>
          </p:cNvSpPr>
          <p:nvPr>
            <p:ph idx="1"/>
          </p:nvPr>
        </p:nvSpPr>
        <p:spPr/>
        <p:txBody>
          <a:bodyPr/>
          <a:lstStyle/>
          <a:p>
            <a:pPr marL="0" indent="0">
              <a:buNone/>
            </a:pPr>
            <a:r>
              <a:rPr lang="en-US" b="1" dirty="0"/>
              <a:t>Spherical aberration</a:t>
            </a:r>
            <a:r>
              <a:rPr lang="en-US" dirty="0"/>
              <a:t> is an optical effect observed in an </a:t>
            </a:r>
            <a:r>
              <a:rPr lang="en-US" dirty="0">
                <a:hlinkClick r:id="rId2" tooltip="Optical device"/>
              </a:rPr>
              <a:t>optical device</a:t>
            </a:r>
            <a:r>
              <a:rPr lang="en-US" dirty="0"/>
              <a:t> (</a:t>
            </a:r>
            <a:r>
              <a:rPr lang="en-US" dirty="0">
                <a:hlinkClick r:id="rId3" tooltip="Lens (optics)"/>
              </a:rPr>
              <a:t>lens</a:t>
            </a:r>
            <a:r>
              <a:rPr lang="en-US" dirty="0"/>
              <a:t>, </a:t>
            </a:r>
            <a:r>
              <a:rPr lang="en-US" dirty="0">
                <a:hlinkClick r:id="rId4" tooltip="Mirror"/>
              </a:rPr>
              <a:t>mirror</a:t>
            </a:r>
            <a:r>
              <a:rPr lang="en-US" dirty="0"/>
              <a:t>, etc.) that occurs due to the increased </a:t>
            </a:r>
            <a:r>
              <a:rPr lang="en-US" dirty="0">
                <a:hlinkClick r:id="rId5" tooltip="Refraction"/>
              </a:rPr>
              <a:t>refraction</a:t>
            </a:r>
            <a:r>
              <a:rPr lang="en-US" dirty="0"/>
              <a:t> of light rays when they strike a lens or a </a:t>
            </a:r>
            <a:r>
              <a:rPr lang="en-US" dirty="0">
                <a:hlinkClick r:id="rId6" tooltip="Reflection (physics)"/>
              </a:rPr>
              <a:t>reflection</a:t>
            </a:r>
            <a:r>
              <a:rPr lang="en-US" dirty="0"/>
              <a:t> of light rays when they strike a mirror near its edge, in comparison with those that strike nearer the </a:t>
            </a:r>
            <a:r>
              <a:rPr lang="en-US" dirty="0" err="1"/>
              <a:t>centre</a:t>
            </a:r>
            <a:r>
              <a:rPr lang="en-US" dirty="0"/>
              <a:t>. It signifies a deviation of the device from the norm, i.e., it results in an imperfection of the produced image.</a:t>
            </a:r>
          </a:p>
        </p:txBody>
      </p:sp>
    </p:spTree>
    <p:extLst>
      <p:ext uri="{BB962C8B-B14F-4D97-AF65-F5344CB8AC3E}">
        <p14:creationId xmlns:p14="http://schemas.microsoft.com/office/powerpoint/2010/main" val="28718028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Chromatic aberration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In </a:t>
            </a:r>
            <a:r>
              <a:rPr lang="en-US" dirty="0">
                <a:hlinkClick r:id="rId2" tooltip="Optics"/>
              </a:rPr>
              <a:t>optics</a:t>
            </a:r>
            <a:r>
              <a:rPr lang="en-US" dirty="0"/>
              <a:t>, </a:t>
            </a:r>
            <a:r>
              <a:rPr lang="en-US" b="1" dirty="0"/>
              <a:t>chromatic aberration</a:t>
            </a:r>
            <a:r>
              <a:rPr lang="en-US" dirty="0"/>
              <a:t> (CA, also called </a:t>
            </a:r>
            <a:r>
              <a:rPr lang="en-US" b="1" dirty="0" err="1"/>
              <a:t>achromatism</a:t>
            </a:r>
            <a:r>
              <a:rPr lang="en-US" b="1" dirty="0"/>
              <a:t>,</a:t>
            </a:r>
            <a:r>
              <a:rPr lang="en-US" dirty="0"/>
              <a:t> </a:t>
            </a:r>
            <a:r>
              <a:rPr lang="en-US" b="1" dirty="0"/>
              <a:t>chromatic distortion,</a:t>
            </a:r>
            <a:r>
              <a:rPr lang="en-US" dirty="0"/>
              <a:t> and </a:t>
            </a:r>
            <a:r>
              <a:rPr lang="en-US" b="1" dirty="0" err="1"/>
              <a:t>spherochromatism</a:t>
            </a:r>
            <a:r>
              <a:rPr lang="en-US" dirty="0"/>
              <a:t>) is a type of </a:t>
            </a:r>
            <a:r>
              <a:rPr lang="en-US" dirty="0">
                <a:hlinkClick r:id="rId3" tooltip="Distortion"/>
              </a:rPr>
              <a:t>distortion</a:t>
            </a:r>
            <a:r>
              <a:rPr lang="en-US" dirty="0"/>
              <a:t> in which there is a failure of a </a:t>
            </a:r>
            <a:r>
              <a:rPr lang="en-US" dirty="0">
                <a:hlinkClick r:id="rId4" tooltip="Lens (optics)"/>
              </a:rPr>
              <a:t>lens</a:t>
            </a:r>
            <a:r>
              <a:rPr lang="en-US" dirty="0"/>
              <a:t> to </a:t>
            </a:r>
            <a:r>
              <a:rPr lang="en-US" dirty="0">
                <a:hlinkClick r:id="rId5" tooltip="Focus (optics)"/>
              </a:rPr>
              <a:t>focus</a:t>
            </a:r>
            <a:r>
              <a:rPr lang="en-US" dirty="0"/>
              <a:t> all </a:t>
            </a:r>
            <a:r>
              <a:rPr lang="en-US" dirty="0">
                <a:hlinkClick r:id="rId6" tooltip="Color"/>
              </a:rPr>
              <a:t>colors</a:t>
            </a:r>
            <a:r>
              <a:rPr lang="en-US" dirty="0"/>
              <a:t> to the same convergence point. It occurs because lenses have different </a:t>
            </a:r>
            <a:r>
              <a:rPr lang="en-US" dirty="0">
                <a:hlinkClick r:id="rId7" tooltip="Refractive indices"/>
              </a:rPr>
              <a:t>refractive indices</a:t>
            </a:r>
            <a:r>
              <a:rPr lang="en-US" dirty="0"/>
              <a:t> for different </a:t>
            </a:r>
            <a:r>
              <a:rPr lang="en-US" dirty="0">
                <a:hlinkClick r:id="rId8" tooltip="Wavelengths"/>
              </a:rPr>
              <a:t>wavelengths</a:t>
            </a:r>
            <a:r>
              <a:rPr lang="en-US" dirty="0"/>
              <a:t> of </a:t>
            </a:r>
            <a:r>
              <a:rPr lang="en-US" dirty="0">
                <a:hlinkClick r:id="rId9" tooltip="Light"/>
              </a:rPr>
              <a:t>light</a:t>
            </a:r>
            <a:r>
              <a:rPr lang="en-US" dirty="0"/>
              <a:t> (the </a:t>
            </a:r>
            <a:r>
              <a:rPr lang="en-US" dirty="0">
                <a:hlinkClick r:id="rId10" tooltip="Dispersion (optics)"/>
              </a:rPr>
              <a:t>dispersion</a:t>
            </a:r>
            <a:r>
              <a:rPr lang="en-US" dirty="0"/>
              <a:t> of the lens). The refractive index decreases with increasing wavelength.</a:t>
            </a:r>
          </a:p>
          <a:p>
            <a:pPr marL="0" indent="0">
              <a:buNone/>
            </a:pPr>
            <a:r>
              <a:rPr lang="en-US" dirty="0"/>
              <a:t>Chromatic </a:t>
            </a:r>
            <a:r>
              <a:rPr lang="en-US" dirty="0">
                <a:hlinkClick r:id="rId11" tooltip="Aberration in optical systems"/>
              </a:rPr>
              <a:t>aberration</a:t>
            </a:r>
            <a:r>
              <a:rPr lang="en-US" dirty="0"/>
              <a:t> manifests itself as "fringes" of color along boundaries that separate dark and bright parts of the image, because each color in the </a:t>
            </a:r>
            <a:r>
              <a:rPr lang="en-US" dirty="0">
                <a:hlinkClick r:id="rId12" tooltip="Optical spectrum"/>
              </a:rPr>
              <a:t>optical spectrum</a:t>
            </a:r>
            <a:r>
              <a:rPr lang="en-US" dirty="0"/>
              <a:t> cannot be focused at a single common point. Since the </a:t>
            </a:r>
            <a:r>
              <a:rPr lang="en-US" dirty="0">
                <a:hlinkClick r:id="rId13" tooltip="Focal length"/>
              </a:rPr>
              <a:t>focal length</a:t>
            </a:r>
            <a:r>
              <a:rPr lang="en-US" dirty="0"/>
              <a:t> </a:t>
            </a:r>
            <a:r>
              <a:rPr lang="en-US" i="1" dirty="0"/>
              <a:t>f</a:t>
            </a:r>
            <a:r>
              <a:rPr lang="en-US" dirty="0"/>
              <a:t> of a lens is dependent on the refractive index </a:t>
            </a:r>
            <a:r>
              <a:rPr lang="en-US" i="1" dirty="0"/>
              <a:t>n</a:t>
            </a:r>
            <a:r>
              <a:rPr lang="en-US" dirty="0"/>
              <a:t>, different wavelengths of light will be focused on different positions.</a:t>
            </a:r>
          </a:p>
        </p:txBody>
      </p:sp>
    </p:spTree>
    <p:extLst>
      <p:ext uri="{BB962C8B-B14F-4D97-AF65-F5344CB8AC3E}">
        <p14:creationId xmlns:p14="http://schemas.microsoft.com/office/powerpoint/2010/main" val="372821981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Magnifying glass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2058099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Telescope</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A </a:t>
            </a:r>
            <a:r>
              <a:rPr lang="en-US" b="1" dirty="0"/>
              <a:t>telescope</a:t>
            </a:r>
            <a:r>
              <a:rPr lang="en-US" dirty="0"/>
              <a:t> is an instrument that aids in the observation of remote objects by collecting </a:t>
            </a:r>
            <a:r>
              <a:rPr lang="en-US" dirty="0">
                <a:hlinkClick r:id="rId2" tooltip="Electromagnetic radiation"/>
              </a:rPr>
              <a:t>electromagnetic radiation</a:t>
            </a:r>
            <a:r>
              <a:rPr lang="en-US" dirty="0"/>
              <a:t> (such as </a:t>
            </a:r>
            <a:r>
              <a:rPr lang="en-US" dirty="0">
                <a:hlinkClick r:id="rId3" tooltip="Visible light"/>
              </a:rPr>
              <a:t>visible light</a:t>
            </a:r>
            <a:r>
              <a:rPr lang="en-US" dirty="0"/>
              <a:t>). The first known practical telescopes were invented in the </a:t>
            </a:r>
            <a:r>
              <a:rPr lang="en-US" dirty="0">
                <a:hlinkClick r:id="rId4" tooltip="Netherlands"/>
              </a:rPr>
              <a:t>Netherlands</a:t>
            </a:r>
            <a:r>
              <a:rPr lang="en-US" dirty="0"/>
              <a:t> at the beginning of the 17th century, using glass lenses. They found use in terrestrial applications and astronomy.</a:t>
            </a:r>
          </a:p>
          <a:p>
            <a:pPr marL="0" indent="0">
              <a:buNone/>
            </a:pPr>
            <a:r>
              <a:rPr lang="en-US" dirty="0"/>
              <a:t>Within a few decades, the </a:t>
            </a:r>
            <a:r>
              <a:rPr lang="en-US" dirty="0">
                <a:hlinkClick r:id="rId5" tooltip="Reflecting telescope"/>
              </a:rPr>
              <a:t>reflecting telescope</a:t>
            </a:r>
            <a:r>
              <a:rPr lang="en-US" dirty="0"/>
              <a:t> was invented, which used mirrors. In the 20th century many new types of telescopes were invented, including </a:t>
            </a:r>
            <a:r>
              <a:rPr lang="en-US" dirty="0">
                <a:hlinkClick r:id="rId6" tooltip="Radio telescopes"/>
              </a:rPr>
              <a:t>radio telescopes</a:t>
            </a:r>
            <a:r>
              <a:rPr lang="en-US" dirty="0"/>
              <a:t> in the 1930s and </a:t>
            </a:r>
            <a:r>
              <a:rPr lang="en-US" dirty="0">
                <a:hlinkClick r:id="rId7" tooltip="Infrared telescopes"/>
              </a:rPr>
              <a:t>infrared telescopes</a:t>
            </a:r>
            <a:r>
              <a:rPr lang="en-US" dirty="0"/>
              <a:t> in the 1960s. The word </a:t>
            </a:r>
            <a:r>
              <a:rPr lang="en-US" i="1" dirty="0"/>
              <a:t>telescope</a:t>
            </a:r>
            <a:r>
              <a:rPr lang="en-US" dirty="0"/>
              <a:t> now refers to a wide range of instruments detecting different regions of the </a:t>
            </a:r>
            <a:r>
              <a:rPr lang="en-US" dirty="0">
                <a:hlinkClick r:id="rId8" tooltip="Electromagnetic spectrum"/>
              </a:rPr>
              <a:t>electromagnetic spectrum</a:t>
            </a:r>
            <a:r>
              <a:rPr lang="en-US" dirty="0"/>
              <a:t>, and in some cases other types of detectors.</a:t>
            </a:r>
          </a:p>
          <a:p>
            <a:pPr marL="0" indent="0">
              <a:buNone/>
            </a:pPr>
            <a:r>
              <a:rPr lang="en-US" dirty="0"/>
              <a:t>The word "</a:t>
            </a:r>
            <a:r>
              <a:rPr lang="en-US" i="1" dirty="0"/>
              <a:t>telescope</a:t>
            </a:r>
            <a:r>
              <a:rPr lang="en-US" dirty="0"/>
              <a:t>" (from the </a:t>
            </a:r>
            <a:r>
              <a:rPr lang="en-US" dirty="0">
                <a:hlinkClick r:id="rId9" tooltip="Greek language"/>
              </a:rPr>
              <a:t>Greek</a:t>
            </a:r>
            <a:r>
              <a:rPr lang="en-US" dirty="0"/>
              <a:t> </a:t>
            </a:r>
            <a:r>
              <a:rPr lang="en-US" dirty="0" err="1">
                <a:hlinkClick r:id="rId10" tooltip="wikt:τῆλε"/>
              </a:rPr>
              <a:t>τῆλε</a:t>
            </a:r>
            <a:r>
              <a:rPr lang="en-US" dirty="0"/>
              <a:t>, </a:t>
            </a:r>
            <a:r>
              <a:rPr lang="en-US" i="1" dirty="0" err="1"/>
              <a:t>tele</a:t>
            </a:r>
            <a:r>
              <a:rPr lang="en-US" dirty="0"/>
              <a:t> "far" and </a:t>
            </a:r>
            <a:r>
              <a:rPr lang="en-US" dirty="0" err="1">
                <a:hlinkClick r:id="rId11" tooltip="wikt:σκοπέω"/>
              </a:rPr>
              <a:t>σκο</a:t>
            </a:r>
            <a:r>
              <a:rPr lang="en-US" dirty="0">
                <a:hlinkClick r:id="rId11" tooltip="wikt:σκοπέω"/>
              </a:rPr>
              <a:t>πεῖν</a:t>
            </a:r>
            <a:r>
              <a:rPr lang="en-US" dirty="0"/>
              <a:t>, </a:t>
            </a:r>
            <a:r>
              <a:rPr lang="en-US" i="1" dirty="0"/>
              <a:t>skopein</a:t>
            </a:r>
            <a:r>
              <a:rPr lang="en-US" dirty="0"/>
              <a:t> "to look or see"; τηλεσκόπος, </a:t>
            </a:r>
            <a:r>
              <a:rPr lang="en-US" i="1" dirty="0"/>
              <a:t>teleskopos</a:t>
            </a:r>
            <a:r>
              <a:rPr lang="en-US" dirty="0"/>
              <a:t> "far-seeing") was coined in 1611 by the Greek mathematician </a:t>
            </a:r>
            <a:r>
              <a:rPr lang="en-US" dirty="0">
                <a:hlinkClick r:id="rId12" tooltip="Giovanni Demisiani"/>
              </a:rPr>
              <a:t>Giovanni Demisiani</a:t>
            </a:r>
            <a:r>
              <a:rPr lang="en-US" dirty="0"/>
              <a:t> for one of </a:t>
            </a:r>
            <a:r>
              <a:rPr lang="en-US" dirty="0">
                <a:hlinkClick r:id="rId13" tooltip="Galileo Galilei"/>
              </a:rPr>
              <a:t>Galileo Galilei</a:t>
            </a:r>
            <a:r>
              <a:rPr lang="en-US" dirty="0"/>
              <a:t>'s instruments presented at a banquet at the </a:t>
            </a:r>
            <a:r>
              <a:rPr lang="en-US" dirty="0">
                <a:hlinkClick r:id="rId14" tooltip="Accademia dei Lincei"/>
              </a:rPr>
              <a:t>Accademia dei Lincei</a:t>
            </a:r>
            <a:r>
              <a:rPr lang="en-US" dirty="0"/>
              <a:t>. In the </a:t>
            </a:r>
            <a:r>
              <a:rPr lang="en-US" i="1" dirty="0">
                <a:hlinkClick r:id="rId15" tooltip="Starry Messenger"/>
              </a:rPr>
              <a:t>Starry Messenger</a:t>
            </a:r>
            <a:r>
              <a:rPr lang="en-US" dirty="0"/>
              <a:t>, Galileo had used the term "</a:t>
            </a:r>
            <a:r>
              <a:rPr lang="en-US" dirty="0" err="1"/>
              <a:t>perspicillum</a:t>
            </a:r>
            <a:r>
              <a:rPr lang="en-US" dirty="0" smtClean="0"/>
              <a:t>".</a:t>
            </a:r>
            <a:endParaRPr lang="en-US" dirty="0"/>
          </a:p>
        </p:txBody>
      </p:sp>
    </p:spTree>
    <p:extLst>
      <p:ext uri="{BB962C8B-B14F-4D97-AF65-F5344CB8AC3E}">
        <p14:creationId xmlns:p14="http://schemas.microsoft.com/office/powerpoint/2010/main" val="3840420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Microscope</a:t>
            </a:r>
            <a:endParaRPr lang="en-US" dirty="0"/>
          </a:p>
        </p:txBody>
      </p:sp>
      <p:sp>
        <p:nvSpPr>
          <p:cNvPr id="3" name="Content Placeholder 2"/>
          <p:cNvSpPr>
            <a:spLocks noGrp="1"/>
          </p:cNvSpPr>
          <p:nvPr>
            <p:ph idx="1"/>
          </p:nvPr>
        </p:nvSpPr>
        <p:spPr/>
        <p:txBody>
          <a:bodyPr/>
          <a:lstStyle/>
          <a:p>
            <a:pPr marL="0" indent="0">
              <a:buNone/>
            </a:pPr>
            <a:r>
              <a:rPr lang="en-US" dirty="0"/>
              <a:t>A </a:t>
            </a:r>
            <a:r>
              <a:rPr lang="en-US" b="1" dirty="0"/>
              <a:t>microscope</a:t>
            </a:r>
            <a:r>
              <a:rPr lang="en-US" dirty="0"/>
              <a:t> (from the </a:t>
            </a:r>
            <a:r>
              <a:rPr lang="en-US" dirty="0">
                <a:hlinkClick r:id="rId2" tooltip="Ancient Greek"/>
              </a:rPr>
              <a:t>Ancient Greek</a:t>
            </a:r>
            <a:r>
              <a:rPr lang="en-US" dirty="0"/>
              <a:t>: </a:t>
            </a:r>
            <a:r>
              <a:rPr lang="en-US" dirty="0" err="1"/>
              <a:t>μικρός</a:t>
            </a:r>
            <a:r>
              <a:rPr lang="en-US" dirty="0"/>
              <a:t>, </a:t>
            </a:r>
            <a:r>
              <a:rPr lang="en-US" i="1" dirty="0" err="1"/>
              <a:t>mikrós</a:t>
            </a:r>
            <a:r>
              <a:rPr lang="en-US" dirty="0"/>
              <a:t>, "small" and </a:t>
            </a:r>
            <a:r>
              <a:rPr lang="en-US" dirty="0" err="1"/>
              <a:t>σκο</a:t>
            </a:r>
            <a:r>
              <a:rPr lang="en-US" dirty="0"/>
              <a:t>πεῖν, </a:t>
            </a:r>
            <a:r>
              <a:rPr lang="en-US" i="1" dirty="0"/>
              <a:t>skopeîn</a:t>
            </a:r>
            <a:r>
              <a:rPr lang="en-US" dirty="0"/>
              <a:t>, "to look" or "see") is an </a:t>
            </a:r>
            <a:r>
              <a:rPr lang="en-US" dirty="0">
                <a:hlinkClick r:id="rId3" tooltip="Laboratory equipment"/>
              </a:rPr>
              <a:t>instrument</a:t>
            </a:r>
            <a:r>
              <a:rPr lang="en-US" dirty="0"/>
              <a:t> used to see objects that are too small for the naked eye. The science of investigating small objects using such an instrument is called </a:t>
            </a:r>
            <a:r>
              <a:rPr lang="en-US" dirty="0">
                <a:hlinkClick r:id="rId4" tooltip="Microscopy"/>
              </a:rPr>
              <a:t>microscopy</a:t>
            </a:r>
            <a:r>
              <a:rPr lang="en-US" dirty="0"/>
              <a:t>. </a:t>
            </a:r>
            <a:r>
              <a:rPr lang="en-US" dirty="0">
                <a:hlinkClick r:id="rId5" tooltip="Microscopic"/>
              </a:rPr>
              <a:t>Microscopic</a:t>
            </a:r>
            <a:r>
              <a:rPr lang="en-US" dirty="0"/>
              <a:t> means invisible to the eye unless aided by a microscope.</a:t>
            </a:r>
          </a:p>
        </p:txBody>
      </p:sp>
    </p:spTree>
    <p:extLst>
      <p:ext uri="{BB962C8B-B14F-4D97-AF65-F5344CB8AC3E}">
        <p14:creationId xmlns:p14="http://schemas.microsoft.com/office/powerpoint/2010/main" val="522928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Spherical mirror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3700234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Microscope (continued)</a:t>
            </a:r>
            <a:endParaRPr lang="en-US" dirty="0"/>
          </a:p>
        </p:txBody>
      </p:sp>
      <p:sp>
        <p:nvSpPr>
          <p:cNvPr id="3" name="Content Placeholder 2"/>
          <p:cNvSpPr>
            <a:spLocks noGrp="1"/>
          </p:cNvSpPr>
          <p:nvPr>
            <p:ph idx="1"/>
          </p:nvPr>
        </p:nvSpPr>
        <p:spPr/>
        <p:txBody>
          <a:bodyPr/>
          <a:lstStyle/>
          <a:p>
            <a:pPr marL="0" indent="0">
              <a:buNone/>
            </a:pPr>
            <a:r>
              <a:rPr lang="en-US" dirty="0"/>
              <a:t>There are many types of microscopes. The most common (and the first to be invented) is the </a:t>
            </a:r>
            <a:r>
              <a:rPr lang="en-US" dirty="0">
                <a:hlinkClick r:id="rId2" tooltip="Optical microscope"/>
              </a:rPr>
              <a:t>optical microscope</a:t>
            </a:r>
            <a:r>
              <a:rPr lang="en-US" dirty="0"/>
              <a:t>, which uses </a:t>
            </a:r>
            <a:r>
              <a:rPr lang="en-US" dirty="0">
                <a:hlinkClick r:id="rId3" tooltip="Light"/>
              </a:rPr>
              <a:t>light</a:t>
            </a:r>
            <a:r>
              <a:rPr lang="en-US" dirty="0"/>
              <a:t> to image the sample. Other major types of microscopes are the </a:t>
            </a:r>
            <a:r>
              <a:rPr lang="en-US" dirty="0">
                <a:hlinkClick r:id="rId4" tooltip="Electron microscope"/>
              </a:rPr>
              <a:t>electron microscope</a:t>
            </a:r>
            <a:r>
              <a:rPr lang="en-US" dirty="0"/>
              <a:t> (both the </a:t>
            </a:r>
            <a:r>
              <a:rPr lang="en-US" dirty="0">
                <a:hlinkClick r:id="rId5" tooltip="Transmission electron microscope"/>
              </a:rPr>
              <a:t>transmission electron microscope</a:t>
            </a:r>
            <a:r>
              <a:rPr lang="en-US" dirty="0"/>
              <a:t> and the </a:t>
            </a:r>
            <a:r>
              <a:rPr lang="en-US" dirty="0">
                <a:hlinkClick r:id="rId6" tooltip="Scanning electron microscope"/>
              </a:rPr>
              <a:t>scanning electron microscope</a:t>
            </a:r>
            <a:r>
              <a:rPr lang="en-US" dirty="0"/>
              <a:t>), the </a:t>
            </a:r>
            <a:r>
              <a:rPr lang="en-US" dirty="0" err="1">
                <a:hlinkClick r:id="rId7" tooltip="Ultramicroscope"/>
              </a:rPr>
              <a:t>ultramicroscope</a:t>
            </a:r>
            <a:r>
              <a:rPr lang="en-US" dirty="0"/>
              <a:t>, and the various types of </a:t>
            </a:r>
            <a:r>
              <a:rPr lang="en-US" dirty="0">
                <a:hlinkClick r:id="rId8" tooltip="Scanning probe microscope"/>
              </a:rPr>
              <a:t>scanning probe microscope</a:t>
            </a:r>
            <a:r>
              <a:rPr lang="en-US" dirty="0"/>
              <a:t>.</a:t>
            </a:r>
          </a:p>
        </p:txBody>
      </p:sp>
    </p:spTree>
    <p:extLst>
      <p:ext uri="{BB962C8B-B14F-4D97-AF65-F5344CB8AC3E}">
        <p14:creationId xmlns:p14="http://schemas.microsoft.com/office/powerpoint/2010/main" val="56419903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Microscope (continued)</a:t>
            </a:r>
          </a:p>
        </p:txBody>
      </p:sp>
      <p:sp>
        <p:nvSpPr>
          <p:cNvPr id="3" name="Content Placeholder 2"/>
          <p:cNvSpPr>
            <a:spLocks noGrp="1"/>
          </p:cNvSpPr>
          <p:nvPr>
            <p:ph idx="1"/>
          </p:nvPr>
        </p:nvSpPr>
        <p:spPr/>
        <p:txBody>
          <a:bodyPr/>
          <a:lstStyle/>
          <a:p>
            <a:pPr marL="0" indent="0">
              <a:buNone/>
            </a:pPr>
            <a:r>
              <a:rPr lang="en-US" dirty="0"/>
              <a:t>On October 8, 2014, the </a:t>
            </a:r>
            <a:r>
              <a:rPr lang="en-US" dirty="0">
                <a:hlinkClick r:id="rId2" tooltip="Nobel Prize in Chemistry"/>
              </a:rPr>
              <a:t>Nobel Prize in Chemistry</a:t>
            </a:r>
            <a:r>
              <a:rPr lang="en-US" dirty="0"/>
              <a:t> was awarded to </a:t>
            </a:r>
            <a:r>
              <a:rPr lang="en-US" dirty="0">
                <a:hlinkClick r:id="rId3" tooltip="Eric Betzig"/>
              </a:rPr>
              <a:t>Eric </a:t>
            </a:r>
            <a:r>
              <a:rPr lang="en-US" dirty="0" err="1">
                <a:hlinkClick r:id="rId3" tooltip="Eric Betzig"/>
              </a:rPr>
              <a:t>Betzig</a:t>
            </a:r>
            <a:r>
              <a:rPr lang="en-US" dirty="0"/>
              <a:t>, </a:t>
            </a:r>
            <a:r>
              <a:rPr lang="en-US" dirty="0">
                <a:hlinkClick r:id="rId4" tooltip="William Moerner"/>
              </a:rPr>
              <a:t>William </a:t>
            </a:r>
            <a:r>
              <a:rPr lang="en-US" dirty="0" err="1">
                <a:hlinkClick r:id="rId4" tooltip="William Moerner"/>
              </a:rPr>
              <a:t>Moerner</a:t>
            </a:r>
            <a:r>
              <a:rPr lang="en-US" dirty="0"/>
              <a:t> and </a:t>
            </a:r>
            <a:r>
              <a:rPr lang="en-US" dirty="0">
                <a:hlinkClick r:id="rId5" tooltip="Stefan Hell"/>
              </a:rPr>
              <a:t>Stefan Hell</a:t>
            </a:r>
            <a:r>
              <a:rPr lang="en-US" dirty="0"/>
              <a:t> for "the development of super-resolved </a:t>
            </a:r>
            <a:r>
              <a:rPr lang="en-US" dirty="0">
                <a:hlinkClick r:id="rId6" tooltip="Fluorescence microscopy"/>
              </a:rPr>
              <a:t>fluorescence microscopy</a:t>
            </a:r>
            <a:r>
              <a:rPr lang="en-US" dirty="0"/>
              <a:t>," which brings "</a:t>
            </a:r>
            <a:r>
              <a:rPr lang="en-US" dirty="0">
                <a:hlinkClick r:id="rId7" tooltip="Optical microscopy"/>
              </a:rPr>
              <a:t>optical microscopy</a:t>
            </a:r>
            <a:r>
              <a:rPr lang="en-US" dirty="0"/>
              <a:t> into the </a:t>
            </a:r>
            <a:r>
              <a:rPr lang="en-US" dirty="0" err="1">
                <a:hlinkClick r:id="rId8" tooltip="Nanoscopic scale"/>
              </a:rPr>
              <a:t>nanodimension</a:t>
            </a:r>
            <a:r>
              <a:rPr lang="en-US" dirty="0" smtClean="0"/>
              <a:t>".</a:t>
            </a:r>
            <a:endParaRPr lang="en-US" dirty="0"/>
          </a:p>
        </p:txBody>
      </p:sp>
    </p:spTree>
    <p:extLst>
      <p:ext uri="{BB962C8B-B14F-4D97-AF65-F5344CB8AC3E}">
        <p14:creationId xmlns:p14="http://schemas.microsoft.com/office/powerpoint/2010/main" val="266709708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Aberrations of lenses and mirrors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1118490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Optical resolution</a:t>
            </a:r>
            <a:endParaRPr lang="en-US" dirty="0"/>
          </a:p>
        </p:txBody>
      </p:sp>
      <p:sp>
        <p:nvSpPr>
          <p:cNvPr id="3" name="Content Placeholder 2"/>
          <p:cNvSpPr>
            <a:spLocks noGrp="1"/>
          </p:cNvSpPr>
          <p:nvPr>
            <p:ph idx="1"/>
          </p:nvPr>
        </p:nvSpPr>
        <p:spPr/>
        <p:txBody>
          <a:bodyPr/>
          <a:lstStyle/>
          <a:p>
            <a:pPr marL="0" indent="0">
              <a:buNone/>
            </a:pPr>
            <a:r>
              <a:rPr lang="en-US" b="1" dirty="0"/>
              <a:t>Optical resolution</a:t>
            </a:r>
            <a:r>
              <a:rPr lang="en-US" dirty="0"/>
              <a:t> describes the ability of an imaging system to resolve detail in the object that is being imaged.</a:t>
            </a:r>
          </a:p>
          <a:p>
            <a:pPr marL="0" indent="0">
              <a:buNone/>
            </a:pPr>
            <a:r>
              <a:rPr lang="en-US" dirty="0"/>
              <a:t>An imaging system may have many individual components including a lens and recording and display components. Each of these contributes to the optical resolution of the system, as will the environment in which the imaging is done.</a:t>
            </a:r>
          </a:p>
        </p:txBody>
      </p:sp>
    </p:spTree>
    <p:extLst>
      <p:ext uri="{BB962C8B-B14F-4D97-AF65-F5344CB8AC3E}">
        <p14:creationId xmlns:p14="http://schemas.microsoft.com/office/powerpoint/2010/main" val="199120124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 of resolution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9776069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Circular apertures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8388247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0783534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X-ray</a:t>
            </a:r>
            <a:endParaRPr lang="en-US" dirty="0"/>
          </a:p>
        </p:txBody>
      </p:sp>
      <p:sp>
        <p:nvSpPr>
          <p:cNvPr id="3" name="Content Placeholder 2"/>
          <p:cNvSpPr>
            <a:spLocks noGrp="1"/>
          </p:cNvSpPr>
          <p:nvPr>
            <p:ph idx="1"/>
          </p:nvPr>
        </p:nvSpPr>
        <p:spPr/>
        <p:txBody>
          <a:bodyPr/>
          <a:lstStyle/>
          <a:p>
            <a:pPr marL="0" indent="0">
              <a:buNone/>
            </a:pPr>
            <a:r>
              <a:rPr lang="en-US" b="1" dirty="0"/>
              <a:t>X-radiation</a:t>
            </a:r>
            <a:r>
              <a:rPr lang="en-US" dirty="0"/>
              <a:t> (composed of </a:t>
            </a:r>
            <a:r>
              <a:rPr lang="en-US" b="1" dirty="0"/>
              <a:t>X-rays</a:t>
            </a:r>
            <a:r>
              <a:rPr lang="en-US" dirty="0"/>
              <a:t>) is a form of </a:t>
            </a:r>
            <a:r>
              <a:rPr lang="en-US" dirty="0">
                <a:hlinkClick r:id="rId2" tooltip="Electromagnetic radiation"/>
              </a:rPr>
              <a:t>electromagnetic radiation</a:t>
            </a:r>
            <a:r>
              <a:rPr lang="en-US" dirty="0"/>
              <a:t>. Most X-rays have a </a:t>
            </a:r>
            <a:r>
              <a:rPr lang="en-US" dirty="0">
                <a:hlinkClick r:id="rId3" tooltip="Wavelength"/>
              </a:rPr>
              <a:t>wavelength</a:t>
            </a:r>
            <a:r>
              <a:rPr lang="en-US" dirty="0"/>
              <a:t> in the range of 0.01 to 10 </a:t>
            </a:r>
            <a:r>
              <a:rPr lang="en-US" dirty="0">
                <a:hlinkClick r:id="rId4" tooltip="Nanometer"/>
              </a:rPr>
              <a:t>nanometers</a:t>
            </a:r>
            <a:r>
              <a:rPr lang="en-US" dirty="0"/>
              <a:t>, corresponding to </a:t>
            </a:r>
            <a:r>
              <a:rPr lang="en-US" dirty="0">
                <a:hlinkClick r:id="rId5" tooltip="Frequency"/>
              </a:rPr>
              <a:t>frequencies</a:t>
            </a:r>
            <a:r>
              <a:rPr lang="en-US" dirty="0"/>
              <a:t> in the range 30 </a:t>
            </a:r>
            <a:r>
              <a:rPr lang="en-US" dirty="0" err="1">
                <a:hlinkClick r:id="rId6" tooltip="Hertz"/>
              </a:rPr>
              <a:t>petahertz</a:t>
            </a:r>
            <a:r>
              <a:rPr lang="en-US" dirty="0"/>
              <a:t> to 30 </a:t>
            </a:r>
            <a:r>
              <a:rPr lang="en-US" dirty="0" err="1">
                <a:hlinkClick r:id="rId6" tooltip="Hertz"/>
              </a:rPr>
              <a:t>exahertz</a:t>
            </a:r>
            <a:endParaRPr lang="en-US" dirty="0"/>
          </a:p>
        </p:txBody>
      </p:sp>
    </p:spTree>
    <p:extLst>
      <p:ext uri="{BB962C8B-B14F-4D97-AF65-F5344CB8AC3E}">
        <p14:creationId xmlns:p14="http://schemas.microsoft.com/office/powerpoint/2010/main" val="321657132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X-ray (continued)</a:t>
            </a:r>
            <a:endParaRPr lang="en-US" dirty="0"/>
          </a:p>
        </p:txBody>
      </p:sp>
      <p:sp>
        <p:nvSpPr>
          <p:cNvPr id="3" name="Content Placeholder 2"/>
          <p:cNvSpPr>
            <a:spLocks noGrp="1"/>
          </p:cNvSpPr>
          <p:nvPr>
            <p:ph idx="1"/>
          </p:nvPr>
        </p:nvSpPr>
        <p:spPr/>
        <p:txBody>
          <a:bodyPr/>
          <a:lstStyle/>
          <a:p>
            <a:pPr marL="0" indent="0">
              <a:buNone/>
            </a:pPr>
            <a:r>
              <a:rPr lang="en-US" dirty="0"/>
              <a:t>X-ray wavelengths are shorter than those of </a:t>
            </a:r>
            <a:r>
              <a:rPr lang="en-US" dirty="0">
                <a:hlinkClick r:id="rId2" tooltip="Ultraviolet"/>
              </a:rPr>
              <a:t>UV</a:t>
            </a:r>
            <a:r>
              <a:rPr lang="en-US" dirty="0"/>
              <a:t> rays and typically longer than those of </a:t>
            </a:r>
            <a:r>
              <a:rPr lang="en-US" dirty="0">
                <a:hlinkClick r:id="rId3" tooltip="Gamma ray"/>
              </a:rPr>
              <a:t>gamma rays</a:t>
            </a:r>
            <a:r>
              <a:rPr lang="en-US" dirty="0"/>
              <a:t>. In many languages, X-radiation is referred to with terms meaning </a:t>
            </a:r>
            <a:r>
              <a:rPr lang="en-US" b="1" dirty="0" err="1"/>
              <a:t>Röntgen</a:t>
            </a:r>
            <a:r>
              <a:rPr lang="en-US" b="1" dirty="0"/>
              <a:t> radiation</a:t>
            </a:r>
            <a:r>
              <a:rPr lang="en-US" dirty="0"/>
              <a:t>, after </a:t>
            </a:r>
            <a:r>
              <a:rPr lang="en-US" dirty="0">
                <a:hlinkClick r:id="rId4" tooltip="Wilhelm Röntgen"/>
              </a:rPr>
              <a:t>Wilhelm </a:t>
            </a:r>
            <a:r>
              <a:rPr lang="en-US" dirty="0" err="1">
                <a:hlinkClick r:id="rId4" tooltip="Wilhelm Röntgen"/>
              </a:rPr>
              <a:t>Röntgen</a:t>
            </a:r>
            <a:r>
              <a:rPr lang="en-US" dirty="0"/>
              <a:t>, who is usually credited as its discoverer, and who had named it </a:t>
            </a:r>
            <a:r>
              <a:rPr lang="en-US" i="1" dirty="0"/>
              <a:t>X-radiation</a:t>
            </a:r>
            <a:r>
              <a:rPr lang="en-US" dirty="0"/>
              <a:t> to signify an unknown type of radiation. Spelling of </a:t>
            </a:r>
            <a:r>
              <a:rPr lang="en-US" i="1" dirty="0"/>
              <a:t>X-ray(s)</a:t>
            </a:r>
            <a:r>
              <a:rPr lang="en-US" dirty="0"/>
              <a:t> in the English language includes the variants </a:t>
            </a:r>
            <a:r>
              <a:rPr lang="en-US" i="1" dirty="0"/>
              <a:t>x-ray(s)</a:t>
            </a:r>
            <a:r>
              <a:rPr lang="en-US" dirty="0"/>
              <a:t>, </a:t>
            </a:r>
            <a:r>
              <a:rPr lang="en-US" i="1" dirty="0" err="1"/>
              <a:t>xray</a:t>
            </a:r>
            <a:r>
              <a:rPr lang="en-US" i="1" dirty="0"/>
              <a:t>(s)</a:t>
            </a:r>
            <a:r>
              <a:rPr lang="en-US" dirty="0"/>
              <a:t> and </a:t>
            </a:r>
            <a:r>
              <a:rPr lang="en-US" i="1" dirty="0"/>
              <a:t>X ray(s</a:t>
            </a:r>
            <a:r>
              <a:rPr lang="en-US" i="1" dirty="0" smtClean="0"/>
              <a:t>)</a:t>
            </a:r>
            <a:r>
              <a:rPr lang="en-US" dirty="0" smtClean="0"/>
              <a:t>.</a:t>
            </a:r>
            <a:endParaRPr lang="en-US" dirty="0"/>
          </a:p>
        </p:txBody>
      </p:sp>
    </p:spTree>
    <p:extLst>
      <p:ext uri="{BB962C8B-B14F-4D97-AF65-F5344CB8AC3E}">
        <p14:creationId xmlns:p14="http://schemas.microsoft.com/office/powerpoint/2010/main" val="176366076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Tomography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32013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Focal length of spherical mirror</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sz="9600" dirty="0" smtClean="0"/>
              <a:t>F = R/2</a:t>
            </a:r>
            <a:endParaRPr lang="en-US" sz="9600" dirty="0"/>
          </a:p>
        </p:txBody>
      </p:sp>
    </p:spTree>
    <p:extLst>
      <p:ext uri="{BB962C8B-B14F-4D97-AF65-F5344CB8AC3E}">
        <p14:creationId xmlns:p14="http://schemas.microsoft.com/office/powerpoint/2010/main" val="402391328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computed tomography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X-ray computed tomography</a:t>
            </a:r>
            <a:r>
              <a:rPr lang="en-US" dirty="0"/>
              <a:t> (</a:t>
            </a:r>
            <a:r>
              <a:rPr lang="en-US" b="1" dirty="0"/>
              <a:t>x-ray CT</a:t>
            </a:r>
            <a:r>
              <a:rPr lang="en-US" dirty="0"/>
              <a:t>) is a technology that uses computer-processed </a:t>
            </a:r>
            <a:r>
              <a:rPr lang="en-US" dirty="0">
                <a:hlinkClick r:id="rId2" tooltip="X-ray"/>
              </a:rPr>
              <a:t>x-rays</a:t>
            </a:r>
            <a:r>
              <a:rPr lang="en-US" dirty="0"/>
              <a:t> to produce </a:t>
            </a:r>
            <a:r>
              <a:rPr lang="en-US" dirty="0">
                <a:hlinkClick r:id="rId3" tooltip="Tomography"/>
              </a:rPr>
              <a:t>tomographic images</a:t>
            </a:r>
            <a:r>
              <a:rPr lang="en-US" dirty="0"/>
              <a:t> (virtual 'slices') of specific areas of the scanned object, allowing the user to see inside without cutting. </a:t>
            </a:r>
            <a:r>
              <a:rPr lang="en-US" dirty="0">
                <a:hlinkClick r:id="rId4" tooltip="Geometry processing"/>
              </a:rPr>
              <a:t>Digital geometry processing</a:t>
            </a:r>
            <a:r>
              <a:rPr lang="en-US" dirty="0"/>
              <a:t> is used to generate a </a:t>
            </a:r>
            <a:r>
              <a:rPr lang="en-US" dirty="0">
                <a:hlinkClick r:id="rId5" tooltip="Three-dimensional space"/>
              </a:rPr>
              <a:t>three-dimensional</a:t>
            </a:r>
            <a:r>
              <a:rPr lang="en-US" dirty="0"/>
              <a:t> image of the inside of an object from a large series of two-dimensional </a:t>
            </a:r>
            <a:r>
              <a:rPr lang="en-US" dirty="0">
                <a:hlinkClick r:id="rId6" tooltip="Radiography"/>
              </a:rPr>
              <a:t>radiographic</a:t>
            </a:r>
            <a:r>
              <a:rPr lang="en-US" dirty="0"/>
              <a:t> images taken around a single </a:t>
            </a:r>
            <a:r>
              <a:rPr lang="en-US" dirty="0">
                <a:hlinkClick r:id="rId7" tooltip="Axis of rotation"/>
              </a:rPr>
              <a:t>axis of rotation</a:t>
            </a:r>
            <a:r>
              <a:rPr lang="en-US" dirty="0"/>
              <a:t>. </a:t>
            </a:r>
            <a:r>
              <a:rPr lang="en-US" dirty="0">
                <a:hlinkClick r:id="rId8" tooltip="Medical imaging"/>
              </a:rPr>
              <a:t>Medical imaging</a:t>
            </a:r>
            <a:r>
              <a:rPr lang="en-US" dirty="0"/>
              <a:t> is the most common application of x-ray CT. Its cross-sectional images are used for </a:t>
            </a:r>
            <a:r>
              <a:rPr lang="en-US" dirty="0">
                <a:hlinkClick r:id="rId9" tooltip="Diagnosis"/>
              </a:rPr>
              <a:t>diagnostic</a:t>
            </a:r>
            <a:r>
              <a:rPr lang="en-US" dirty="0"/>
              <a:t> and therapeutic purposes in various medical disciplines. The rest of this article discusses medical-imaging x-ray CT; industrial applications of x-ray CT are discussed at </a:t>
            </a:r>
            <a:r>
              <a:rPr lang="en-US" i="1" dirty="0">
                <a:hlinkClick r:id="rId10" tooltip="Industrial computed tomography scanning"/>
              </a:rPr>
              <a:t>industrial computed tomography scanning</a:t>
            </a:r>
            <a:r>
              <a:rPr lang="en-US" dirty="0" smtClean="0"/>
              <a:t>.</a:t>
            </a:r>
            <a:endParaRPr lang="en-US" dirty="0"/>
          </a:p>
        </p:txBody>
      </p:sp>
    </p:spTree>
    <p:extLst>
      <p:ext uri="{BB962C8B-B14F-4D97-AF65-F5344CB8AC3E}">
        <p14:creationId xmlns:p14="http://schemas.microsoft.com/office/powerpoint/2010/main" val="29556780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endParaRPr lang="en-US" dirty="0"/>
          </a:p>
        </p:txBody>
      </p:sp>
      <p:sp>
        <p:nvSpPr>
          <p:cNvPr id="3" name="Content Placeholder 2"/>
          <p:cNvSpPr>
            <a:spLocks noGrp="1"/>
          </p:cNvSpPr>
          <p:nvPr>
            <p:ph idx="1"/>
          </p:nvPr>
        </p:nvSpPr>
        <p:spPr/>
        <p:txBody>
          <a:bodyPr/>
          <a:lstStyle/>
          <a:p>
            <a:r>
              <a:rPr lang="en-US" dirty="0"/>
              <a:t>34. Explain the workings of a digital camera, microscope and telescope. </a:t>
            </a:r>
            <a:endParaRPr lang="en-US" dirty="0" smtClean="0">
              <a:effectLst/>
            </a:endParaRPr>
          </a:p>
          <a:p>
            <a:r>
              <a:rPr lang="en-US" dirty="0"/>
              <a:t>35. Explain optical resolution and apertures. </a:t>
            </a:r>
          </a:p>
        </p:txBody>
      </p:sp>
    </p:spTree>
    <p:extLst>
      <p:ext uri="{BB962C8B-B14F-4D97-AF65-F5344CB8AC3E}">
        <p14:creationId xmlns:p14="http://schemas.microsoft.com/office/powerpoint/2010/main" val="407038253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endParaRPr lang="en-US" dirty="0"/>
          </a:p>
        </p:txBody>
      </p:sp>
      <p:sp>
        <p:nvSpPr>
          <p:cNvPr id="3" name="Content Placeholder 2"/>
          <p:cNvSpPr>
            <a:spLocks noGrp="1"/>
          </p:cNvSpPr>
          <p:nvPr>
            <p:ph idx="1"/>
          </p:nvPr>
        </p:nvSpPr>
        <p:spPr/>
        <p:txBody>
          <a:bodyPr/>
          <a:lstStyle/>
          <a:p>
            <a:pPr marL="0" indent="0">
              <a:buNone/>
            </a:pPr>
            <a:r>
              <a:rPr lang="en-US" dirty="0"/>
              <a:t>A spy satellite camera can recognize 3 cm objects from the altitude of 100 km. If diffraction was the only limitation (the wave length Lambda = 500 nm), determine what diameter lens the camera has.</a:t>
            </a:r>
          </a:p>
        </p:txBody>
      </p:sp>
    </p:spTree>
    <p:extLst>
      <p:ext uri="{BB962C8B-B14F-4D97-AF65-F5344CB8AC3E}">
        <p14:creationId xmlns:p14="http://schemas.microsoft.com/office/powerpoint/2010/main" val="41136721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Quantum physics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7243532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body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3446603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Quantum </a:t>
            </a:r>
            <a:r>
              <a:rPr lang="en-US" b="1" dirty="0" smtClean="0"/>
              <a:t>number</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Quantum numbers</a:t>
            </a:r>
            <a:r>
              <a:rPr lang="en-US" dirty="0"/>
              <a:t> describe values of conserved quantities in the dynamics of a </a:t>
            </a:r>
            <a:r>
              <a:rPr lang="en-US" dirty="0">
                <a:hlinkClick r:id="rId2" tooltip="Quantum system"/>
              </a:rPr>
              <a:t>quantum system</a:t>
            </a:r>
            <a:r>
              <a:rPr lang="en-US" dirty="0"/>
              <a:t>. In the case of quantum numbers of electrons, they can be defined as "The sets of numerical values which give acceptable solutions to the </a:t>
            </a:r>
            <a:r>
              <a:rPr lang="en-US" dirty="0">
                <a:hlinkClick r:id="rId3" tooltip="Schrödinger equation"/>
              </a:rPr>
              <a:t>Schrödinger wave equation</a:t>
            </a:r>
            <a:r>
              <a:rPr lang="en-US" dirty="0"/>
              <a:t> for the </a:t>
            </a:r>
            <a:r>
              <a:rPr lang="en-US" dirty="0">
                <a:hlinkClick r:id="rId4" tooltip="Hydrogen"/>
              </a:rPr>
              <a:t>Hydrogen</a:t>
            </a:r>
            <a:r>
              <a:rPr lang="en-US" dirty="0"/>
              <a:t> </a:t>
            </a:r>
            <a:r>
              <a:rPr lang="en-US" dirty="0">
                <a:hlinkClick r:id="rId5" tooltip="Atom"/>
              </a:rPr>
              <a:t>atom</a:t>
            </a:r>
            <a:r>
              <a:rPr lang="en-US" dirty="0"/>
              <a:t>". Perhaps the most important aspect of </a:t>
            </a:r>
            <a:r>
              <a:rPr lang="en-US" dirty="0">
                <a:hlinkClick r:id="rId6" tooltip="Quantum mechanics"/>
              </a:rPr>
              <a:t>quantum mechanics</a:t>
            </a:r>
            <a:r>
              <a:rPr lang="en-US" dirty="0"/>
              <a:t> is the </a:t>
            </a:r>
            <a:r>
              <a:rPr lang="en-US" dirty="0">
                <a:hlinkClick r:id="rId7" tooltip="Quantization (physics)"/>
              </a:rPr>
              <a:t>quantization</a:t>
            </a:r>
            <a:r>
              <a:rPr lang="en-US" dirty="0"/>
              <a:t> of observable quantities, since quantum numbers are </a:t>
            </a:r>
            <a:r>
              <a:rPr lang="en-US" dirty="0">
                <a:hlinkClick r:id="rId8" tooltip="Discrete mathematics"/>
              </a:rPr>
              <a:t>discrete sets of integers</a:t>
            </a:r>
            <a:r>
              <a:rPr lang="en-US" dirty="0"/>
              <a:t> or half-integers, although they could approach </a:t>
            </a:r>
            <a:r>
              <a:rPr lang="en-US" dirty="0">
                <a:hlinkClick r:id="rId9" tooltip="Infinity"/>
              </a:rPr>
              <a:t>infinity</a:t>
            </a:r>
            <a:r>
              <a:rPr lang="en-US" dirty="0"/>
              <a:t> in some cases. This is distinguished from </a:t>
            </a:r>
            <a:r>
              <a:rPr lang="en-US" dirty="0">
                <a:hlinkClick r:id="rId10" tooltip="Classical mechanics"/>
              </a:rPr>
              <a:t>classical mechanics</a:t>
            </a:r>
            <a:r>
              <a:rPr lang="en-US" dirty="0"/>
              <a:t> where the values can range continuously. Quantum numbers often describe specifically the </a:t>
            </a:r>
            <a:r>
              <a:rPr lang="en-US" dirty="0">
                <a:hlinkClick r:id="rId11" tooltip="Energy level"/>
              </a:rPr>
              <a:t>energy levels</a:t>
            </a:r>
            <a:r>
              <a:rPr lang="en-US" dirty="0"/>
              <a:t> of </a:t>
            </a:r>
            <a:r>
              <a:rPr lang="en-US" dirty="0">
                <a:hlinkClick r:id="rId12" tooltip="Electron"/>
              </a:rPr>
              <a:t>electrons</a:t>
            </a:r>
            <a:r>
              <a:rPr lang="en-US" dirty="0"/>
              <a:t> in </a:t>
            </a:r>
            <a:r>
              <a:rPr lang="en-US" dirty="0">
                <a:hlinkClick r:id="rId5" tooltip="Atom"/>
              </a:rPr>
              <a:t>atoms</a:t>
            </a:r>
            <a:r>
              <a:rPr lang="en-US" dirty="0"/>
              <a:t>, but other possibilities include </a:t>
            </a:r>
            <a:r>
              <a:rPr lang="en-US" dirty="0">
                <a:hlinkClick r:id="rId13" tooltip="Angular momentum"/>
              </a:rPr>
              <a:t>angular momentum</a:t>
            </a:r>
            <a:r>
              <a:rPr lang="en-US" dirty="0"/>
              <a:t>, </a:t>
            </a:r>
            <a:r>
              <a:rPr lang="en-US" dirty="0">
                <a:hlinkClick r:id="rId14" tooltip="Spin (physics)"/>
              </a:rPr>
              <a:t>spin</a:t>
            </a:r>
            <a:r>
              <a:rPr lang="en-US" dirty="0"/>
              <a:t>, etc. Any quantum system can have one or more quantum numbers; it is thus difficult to list all possible quantum numbers.</a:t>
            </a:r>
          </a:p>
        </p:txBody>
      </p:sp>
    </p:spTree>
    <p:extLst>
      <p:ext uri="{BB962C8B-B14F-4D97-AF65-F5344CB8AC3E}">
        <p14:creationId xmlns:p14="http://schemas.microsoft.com/office/powerpoint/2010/main" val="424249360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Plank’s hypothesis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In 1900 Max Planck proposed a formula for the intensity curve which did fit the experimental data quite well. He then set out to find a set of assumptions -- a model -- that would produce his formula. Instead of allowing energy to be continuously distributed among all frequencies, Planck's model required that the energy in the atomic vibrations of frequency f was some integer times a small, minimum, discrete </a:t>
            </a:r>
            <a:r>
              <a:rPr lang="en-US" dirty="0" smtClean="0"/>
              <a:t>energy E = </a:t>
            </a:r>
            <a:r>
              <a:rPr lang="en-US" dirty="0" err="1" smtClean="0"/>
              <a:t>hf</a:t>
            </a:r>
            <a:endParaRPr lang="en-US" dirty="0"/>
          </a:p>
        </p:txBody>
      </p:sp>
    </p:spTree>
    <p:extLst>
      <p:ext uri="{BB962C8B-B14F-4D97-AF65-F5344CB8AC3E}">
        <p14:creationId xmlns:p14="http://schemas.microsoft.com/office/powerpoint/2010/main" val="24247568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 Broglie hypothesis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All </a:t>
            </a:r>
            <a:r>
              <a:rPr lang="en-US" dirty="0">
                <a:hlinkClick r:id="rId2" tooltip="Matter"/>
              </a:rPr>
              <a:t>matter</a:t>
            </a:r>
            <a:r>
              <a:rPr lang="en-US" dirty="0"/>
              <a:t> can exhibit </a:t>
            </a:r>
            <a:r>
              <a:rPr lang="en-US" dirty="0">
                <a:hlinkClick r:id="rId3" tooltip="Wave"/>
              </a:rPr>
              <a:t>wave</a:t>
            </a:r>
            <a:r>
              <a:rPr lang="en-US" dirty="0"/>
              <a:t>-like </a:t>
            </a:r>
            <a:r>
              <a:rPr lang="en-US" dirty="0" err="1"/>
              <a:t>behaviour</a:t>
            </a:r>
            <a:r>
              <a:rPr lang="en-US" dirty="0"/>
              <a:t>. For example a beam of </a:t>
            </a:r>
            <a:r>
              <a:rPr lang="en-US" dirty="0">
                <a:hlinkClick r:id="rId4" tooltip="Electron"/>
              </a:rPr>
              <a:t>electrons</a:t>
            </a:r>
            <a:r>
              <a:rPr lang="en-US" dirty="0"/>
              <a:t> can be </a:t>
            </a:r>
            <a:r>
              <a:rPr lang="en-US" dirty="0">
                <a:hlinkClick r:id="rId5" tooltip="Diffraction"/>
              </a:rPr>
              <a:t>diffracted</a:t>
            </a:r>
            <a:r>
              <a:rPr lang="en-US" dirty="0"/>
              <a:t> just like a beam of light or a water wave. </a:t>
            </a:r>
            <a:r>
              <a:rPr lang="en-US" b="1" dirty="0"/>
              <a:t>Matter waves</a:t>
            </a:r>
            <a:r>
              <a:rPr lang="en-US" dirty="0"/>
              <a:t> are a central part of the theory of </a:t>
            </a:r>
            <a:r>
              <a:rPr lang="en-US" dirty="0">
                <a:hlinkClick r:id="rId6" tooltip="Quantum mechanics"/>
              </a:rPr>
              <a:t>quantum mechanics</a:t>
            </a:r>
            <a:r>
              <a:rPr lang="en-US" dirty="0"/>
              <a:t>, an example of </a:t>
            </a:r>
            <a:r>
              <a:rPr lang="en-US" dirty="0">
                <a:hlinkClick r:id="rId7" tooltip="Wave–particle duality"/>
              </a:rPr>
              <a:t>wave–particle duality</a:t>
            </a:r>
            <a:r>
              <a:rPr lang="en-US" dirty="0"/>
              <a:t>. The concept that matter behaves like a wave is also referred to as the </a:t>
            </a:r>
            <a:r>
              <a:rPr lang="en-US" b="1" dirty="0"/>
              <a:t>de Broglie hypothesis</a:t>
            </a:r>
            <a:r>
              <a:rPr lang="en-US" dirty="0"/>
              <a:t> (</a:t>
            </a:r>
            <a:r>
              <a:rPr lang="en-US" dirty="0">
                <a:hlinkClick r:id="rId8" tooltip="Help:IPA for English"/>
              </a:rPr>
              <a:t>/</a:t>
            </a:r>
            <a:r>
              <a:rPr lang="en-US" dirty="0" err="1">
                <a:hlinkClick r:id="rId9" tooltip="Help:IPA for English"/>
              </a:rPr>
              <a:t>dəˈbrɔɪ</a:t>
            </a:r>
            <a:r>
              <a:rPr lang="en-US" dirty="0">
                <a:hlinkClick r:id="rId8" tooltip="Help:IPA for English"/>
              </a:rPr>
              <a:t>/</a:t>
            </a:r>
            <a:r>
              <a:rPr lang="en-US" dirty="0"/>
              <a:t>) due to having been proposed by </a:t>
            </a:r>
            <a:r>
              <a:rPr lang="en-US" dirty="0">
                <a:hlinkClick r:id="rId10" tooltip="Louis de Broglie"/>
              </a:rPr>
              <a:t>Louis de Broglie</a:t>
            </a:r>
            <a:r>
              <a:rPr lang="en-US" dirty="0"/>
              <a:t> in </a:t>
            </a:r>
            <a:r>
              <a:rPr lang="en-US" dirty="0" smtClean="0"/>
              <a:t>1924. </a:t>
            </a:r>
            <a:r>
              <a:rPr lang="en-US" dirty="0"/>
              <a:t>Matter waves are often referred to as </a:t>
            </a:r>
            <a:r>
              <a:rPr lang="en-US" b="1" dirty="0"/>
              <a:t>de Broglie waves</a:t>
            </a:r>
            <a:r>
              <a:rPr lang="en-US" dirty="0" smtClean="0"/>
              <a:t>.</a:t>
            </a:r>
            <a:endParaRPr lang="en-US" dirty="0"/>
          </a:p>
        </p:txBody>
      </p:sp>
    </p:spTree>
    <p:extLst>
      <p:ext uri="{BB962C8B-B14F-4D97-AF65-F5344CB8AC3E}">
        <p14:creationId xmlns:p14="http://schemas.microsoft.com/office/powerpoint/2010/main" val="250727302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Schrödinger </a:t>
            </a:r>
            <a:r>
              <a:rPr lang="en-US" b="1" dirty="0" smtClean="0"/>
              <a:t>equation</a:t>
            </a:r>
            <a:endParaRPr lang="en-US" dirty="0"/>
          </a:p>
        </p:txBody>
      </p:sp>
      <p:sp>
        <p:nvSpPr>
          <p:cNvPr id="3" name="Content Placeholder 2"/>
          <p:cNvSpPr>
            <a:spLocks noGrp="1"/>
          </p:cNvSpPr>
          <p:nvPr>
            <p:ph idx="1"/>
          </p:nvPr>
        </p:nvSpPr>
        <p:spPr/>
        <p:txBody>
          <a:bodyPr/>
          <a:lstStyle/>
          <a:p>
            <a:pPr marL="0" indent="0">
              <a:buNone/>
            </a:pPr>
            <a:r>
              <a:rPr lang="en-US" dirty="0"/>
              <a:t>In </a:t>
            </a:r>
            <a:r>
              <a:rPr lang="en-US" dirty="0">
                <a:hlinkClick r:id="rId2" tooltip="Quantum mechanics"/>
              </a:rPr>
              <a:t>quantum mechanics</a:t>
            </a:r>
            <a:r>
              <a:rPr lang="en-US" dirty="0"/>
              <a:t>, the </a:t>
            </a:r>
            <a:r>
              <a:rPr lang="en-US" b="1" dirty="0"/>
              <a:t>Schrödinger equation</a:t>
            </a:r>
            <a:r>
              <a:rPr lang="en-US" dirty="0"/>
              <a:t> is a </a:t>
            </a:r>
            <a:r>
              <a:rPr lang="en-US" dirty="0">
                <a:hlinkClick r:id="rId3" tooltip="Partial differential equation"/>
              </a:rPr>
              <a:t>partial differential equation</a:t>
            </a:r>
            <a:r>
              <a:rPr lang="en-US" dirty="0"/>
              <a:t> that describes how the </a:t>
            </a:r>
            <a:r>
              <a:rPr lang="en-US" dirty="0">
                <a:hlinkClick r:id="rId4" tooltip="Quantum state"/>
              </a:rPr>
              <a:t>quantum state</a:t>
            </a:r>
            <a:r>
              <a:rPr lang="en-US" dirty="0"/>
              <a:t> of a </a:t>
            </a:r>
            <a:r>
              <a:rPr lang="en-US" dirty="0">
                <a:hlinkClick r:id="rId5" tooltip="Physical system"/>
              </a:rPr>
              <a:t>physical system</a:t>
            </a:r>
            <a:r>
              <a:rPr lang="en-US" dirty="0"/>
              <a:t> changes with time. It was formulated in late 1925, and published in 1926, by the Austrian physicist </a:t>
            </a:r>
            <a:r>
              <a:rPr lang="en-US" dirty="0">
                <a:hlinkClick r:id="rId6" tooltip="Erwin Schrödinger"/>
              </a:rPr>
              <a:t>Erwin Schrödinger</a:t>
            </a:r>
            <a:r>
              <a:rPr lang="en-US" dirty="0"/>
              <a:t>.</a:t>
            </a:r>
          </a:p>
        </p:txBody>
      </p:sp>
    </p:spTree>
    <p:extLst>
      <p:ext uri="{BB962C8B-B14F-4D97-AF65-F5344CB8AC3E}">
        <p14:creationId xmlns:p14="http://schemas.microsoft.com/office/powerpoint/2010/main" val="94352665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Dirac </a:t>
            </a:r>
            <a:r>
              <a:rPr lang="en-US" b="1" dirty="0" smtClean="0"/>
              <a:t>equation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In </a:t>
            </a:r>
            <a:r>
              <a:rPr lang="en-US" dirty="0">
                <a:hlinkClick r:id="rId2" tooltip="Particle physics"/>
              </a:rPr>
              <a:t>particle physics</a:t>
            </a:r>
            <a:r>
              <a:rPr lang="en-US" dirty="0"/>
              <a:t>, the </a:t>
            </a:r>
            <a:r>
              <a:rPr lang="en-US" b="1" dirty="0"/>
              <a:t>Dirac equation</a:t>
            </a:r>
            <a:r>
              <a:rPr lang="en-US" dirty="0"/>
              <a:t> is a </a:t>
            </a:r>
            <a:r>
              <a:rPr lang="en-US" dirty="0">
                <a:hlinkClick r:id="rId3" tooltip="Relativistic wave equation"/>
              </a:rPr>
              <a:t>relativistic wave equation</a:t>
            </a:r>
            <a:r>
              <a:rPr lang="en-US" dirty="0"/>
              <a:t> derived by British physicist </a:t>
            </a:r>
            <a:r>
              <a:rPr lang="en-US" dirty="0">
                <a:hlinkClick r:id="rId4" tooltip="Paul Dirac"/>
              </a:rPr>
              <a:t>Paul Dirac</a:t>
            </a:r>
            <a:r>
              <a:rPr lang="en-US" dirty="0"/>
              <a:t> in 1928. In its </a:t>
            </a:r>
            <a:r>
              <a:rPr lang="en-US" dirty="0">
                <a:hlinkClick r:id="rId5" tooltip="Dirac equation"/>
              </a:rPr>
              <a:t>free form</a:t>
            </a:r>
            <a:r>
              <a:rPr lang="en-US" dirty="0"/>
              <a:t>, or including </a:t>
            </a:r>
            <a:r>
              <a:rPr lang="en-US" dirty="0">
                <a:hlinkClick r:id="rId6" tooltip="Dirac equation"/>
              </a:rPr>
              <a:t>electromagnetic interactions</a:t>
            </a:r>
            <a:r>
              <a:rPr lang="en-US" dirty="0"/>
              <a:t>, it describes all </a:t>
            </a:r>
            <a:r>
              <a:rPr lang="en-US" dirty="0">
                <a:hlinkClick r:id="rId7" tooltip="Spin-½"/>
              </a:rPr>
              <a:t>spin-½</a:t>
            </a:r>
            <a:r>
              <a:rPr lang="en-US" dirty="0"/>
              <a:t> massive </a:t>
            </a:r>
            <a:r>
              <a:rPr lang="en-US" dirty="0">
                <a:hlinkClick r:id="rId8" tooltip="Particle"/>
              </a:rPr>
              <a:t>particles</a:t>
            </a:r>
            <a:r>
              <a:rPr lang="en-US" dirty="0"/>
              <a:t>, for which </a:t>
            </a:r>
            <a:r>
              <a:rPr lang="en-US" dirty="0">
                <a:hlinkClick r:id="rId9" tooltip="P-symmetry"/>
              </a:rPr>
              <a:t>parity</a:t>
            </a:r>
            <a:r>
              <a:rPr lang="en-US" dirty="0"/>
              <a:t> is a symmetry, such as </a:t>
            </a:r>
            <a:r>
              <a:rPr lang="en-US" dirty="0">
                <a:hlinkClick r:id="rId10" tooltip="Electron"/>
              </a:rPr>
              <a:t>electrons</a:t>
            </a:r>
            <a:r>
              <a:rPr lang="en-US" dirty="0"/>
              <a:t> and </a:t>
            </a:r>
            <a:r>
              <a:rPr lang="en-US" dirty="0">
                <a:hlinkClick r:id="rId11" tooltip="Quark"/>
              </a:rPr>
              <a:t>quarks</a:t>
            </a:r>
            <a:r>
              <a:rPr lang="en-US" dirty="0"/>
              <a:t>, and is consistent with both the principles of </a:t>
            </a:r>
            <a:r>
              <a:rPr lang="en-US" dirty="0">
                <a:hlinkClick r:id="rId12" tooltip="Quantum mechanics"/>
              </a:rPr>
              <a:t>quantum mechanics</a:t>
            </a:r>
            <a:r>
              <a:rPr lang="en-US" dirty="0"/>
              <a:t> and the theory of </a:t>
            </a:r>
            <a:r>
              <a:rPr lang="en-US" dirty="0">
                <a:hlinkClick r:id="rId13" tooltip="Special relativity"/>
              </a:rPr>
              <a:t>special relativity</a:t>
            </a:r>
            <a:r>
              <a:rPr lang="en-US" dirty="0" smtClean="0"/>
              <a:t>, </a:t>
            </a:r>
            <a:r>
              <a:rPr lang="en-US" dirty="0"/>
              <a:t>and was the first theory to account fully for </a:t>
            </a:r>
            <a:r>
              <a:rPr lang="en-US" dirty="0">
                <a:hlinkClick r:id="rId13" tooltip="Special relativity"/>
              </a:rPr>
              <a:t>special relativity</a:t>
            </a:r>
            <a:r>
              <a:rPr lang="en-US" dirty="0"/>
              <a:t> in the context of </a:t>
            </a:r>
            <a:r>
              <a:rPr lang="en-US" dirty="0">
                <a:hlinkClick r:id="rId12" tooltip="Quantum mechanics"/>
              </a:rPr>
              <a:t>quantum mechanics</a:t>
            </a:r>
            <a:r>
              <a:rPr lang="en-US" dirty="0" smtClean="0"/>
              <a:t>.</a:t>
            </a:r>
            <a:endParaRPr lang="en-US" dirty="0"/>
          </a:p>
        </p:txBody>
      </p:sp>
    </p:spTree>
    <p:extLst>
      <p:ext uri="{BB962C8B-B14F-4D97-AF65-F5344CB8AC3E}">
        <p14:creationId xmlns:p14="http://schemas.microsoft.com/office/powerpoint/2010/main" val="1395583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4374</Words>
  <Application>Microsoft Office PowerPoint</Application>
  <PresentationFormat>On-screen Show (4:3)</PresentationFormat>
  <Paragraphs>204</Paragraphs>
  <Slides>104</Slides>
  <Notes>0</Notes>
  <HiddenSlides>0</HiddenSlides>
  <MMClips>0</MMClips>
  <ScaleCrop>false</ScaleCrop>
  <HeadingPairs>
    <vt:vector size="4" baseType="variant">
      <vt:variant>
        <vt:lpstr>Theme</vt:lpstr>
      </vt:variant>
      <vt:variant>
        <vt:i4>1</vt:i4>
      </vt:variant>
      <vt:variant>
        <vt:lpstr>Slide Titles</vt:lpstr>
      </vt:variant>
      <vt:variant>
        <vt:i4>104</vt:i4>
      </vt:variant>
    </vt:vector>
  </HeadingPairs>
  <TitlesOfParts>
    <vt:vector size="105" baseType="lpstr">
      <vt:lpstr>Office Theme</vt:lpstr>
      <vt:lpstr>11 Lecture in physics</vt:lpstr>
      <vt:lpstr>Geometrical optics</vt:lpstr>
      <vt:lpstr>Ray model of light</vt:lpstr>
      <vt:lpstr>PowerPoint Presentation</vt:lpstr>
      <vt:lpstr>Reflection</vt:lpstr>
      <vt:lpstr>mirror</vt:lpstr>
      <vt:lpstr>Plane mirror</vt:lpstr>
      <vt:lpstr>Spherical mirror</vt:lpstr>
      <vt:lpstr>Focal length of spherical mirror</vt:lpstr>
      <vt:lpstr>Mirror Magnification</vt:lpstr>
      <vt:lpstr>Mirror equation</vt:lpstr>
      <vt:lpstr>Antennas</vt:lpstr>
      <vt:lpstr>Tasks</vt:lpstr>
      <vt:lpstr>Tasks</vt:lpstr>
      <vt:lpstr>Tasks</vt:lpstr>
      <vt:lpstr>Refraction</vt:lpstr>
      <vt:lpstr>Refraction (continued)</vt:lpstr>
      <vt:lpstr>Refraction (continued)</vt:lpstr>
      <vt:lpstr>Index of refraction</vt:lpstr>
      <vt:lpstr>Snell Law</vt:lpstr>
      <vt:lpstr>Snell Law (continued)</vt:lpstr>
      <vt:lpstr>Snell Law (continued)</vt:lpstr>
      <vt:lpstr>Snell Law (continued)</vt:lpstr>
      <vt:lpstr>Total internal reflection</vt:lpstr>
      <vt:lpstr>Total internal reflection (continued)</vt:lpstr>
      <vt:lpstr>Total internal reflection (continued)</vt:lpstr>
      <vt:lpstr>Fiber optics</vt:lpstr>
      <vt:lpstr>Fiber optics (continued)</vt:lpstr>
      <vt:lpstr>Fiber optics (continued)</vt:lpstr>
      <vt:lpstr>Fiber optics (continued)</vt:lpstr>
      <vt:lpstr>PowerPoint Presentation</vt:lpstr>
      <vt:lpstr>Lenses</vt:lpstr>
      <vt:lpstr>Thin lenses</vt:lpstr>
      <vt:lpstr>Ray tracing</vt:lpstr>
      <vt:lpstr>Lens Equation</vt:lpstr>
      <vt:lpstr>Lens equation</vt:lpstr>
      <vt:lpstr>Magnification of Lens</vt:lpstr>
      <vt:lpstr>Optical power</vt:lpstr>
      <vt:lpstr>Combinations of lenses</vt:lpstr>
      <vt:lpstr>Lensmaker Equation</vt:lpstr>
      <vt:lpstr>Lensmaker Equation (continued)</vt:lpstr>
      <vt:lpstr>Tasks</vt:lpstr>
      <vt:lpstr>Tasks</vt:lpstr>
      <vt:lpstr>Tasks</vt:lpstr>
      <vt:lpstr>Tasks</vt:lpstr>
      <vt:lpstr>Tasks</vt:lpstr>
      <vt:lpstr>Tasks</vt:lpstr>
      <vt:lpstr>Wave nature of light</vt:lpstr>
      <vt:lpstr>Waves vs. particles</vt:lpstr>
      <vt:lpstr>Huygens principles</vt:lpstr>
      <vt:lpstr>Huygens principle of diffraction</vt:lpstr>
      <vt:lpstr>Huygens principle of refraction</vt:lpstr>
      <vt:lpstr>Interference</vt:lpstr>
      <vt:lpstr>Young double slit experiment</vt:lpstr>
      <vt:lpstr>Visible spectrum and dispersion</vt:lpstr>
      <vt:lpstr>Diffraction by single slit or disk</vt:lpstr>
      <vt:lpstr>Diffraction grating</vt:lpstr>
      <vt:lpstr>Spectrometer</vt:lpstr>
      <vt:lpstr>Spectroscopy</vt:lpstr>
      <vt:lpstr>Interference by thin film</vt:lpstr>
      <vt:lpstr>Michelson interferometer</vt:lpstr>
      <vt:lpstr>Polarization</vt:lpstr>
      <vt:lpstr>Liquid crystal display</vt:lpstr>
      <vt:lpstr>Scattering of light by atmosphere</vt:lpstr>
      <vt:lpstr>Tasks</vt:lpstr>
      <vt:lpstr>Tasks</vt:lpstr>
      <vt:lpstr>Optical instrument</vt:lpstr>
      <vt:lpstr>Cameras, film and digital</vt:lpstr>
      <vt:lpstr>f-stop</vt:lpstr>
      <vt:lpstr>Simple Magnifier</vt:lpstr>
      <vt:lpstr>Angular magnification</vt:lpstr>
      <vt:lpstr>Eye</vt:lpstr>
      <vt:lpstr>Corrective lenses</vt:lpstr>
      <vt:lpstr>Lens aberration</vt:lpstr>
      <vt:lpstr>Spherical aberration</vt:lpstr>
      <vt:lpstr>Chromatic aberration</vt:lpstr>
      <vt:lpstr>Magnifying glass</vt:lpstr>
      <vt:lpstr>Telescope</vt:lpstr>
      <vt:lpstr>Microscope</vt:lpstr>
      <vt:lpstr>Microscope (continued)</vt:lpstr>
      <vt:lpstr>Microscope (continued)</vt:lpstr>
      <vt:lpstr>Aberrations of lenses and mirrors</vt:lpstr>
      <vt:lpstr>Optical resolution</vt:lpstr>
      <vt:lpstr>Limit of resolution</vt:lpstr>
      <vt:lpstr>Circular apertures</vt:lpstr>
      <vt:lpstr>Resolutions</vt:lpstr>
      <vt:lpstr>X-ray</vt:lpstr>
      <vt:lpstr>X-ray (continued)</vt:lpstr>
      <vt:lpstr>Tomography</vt:lpstr>
      <vt:lpstr>computed tomography</vt:lpstr>
      <vt:lpstr>Tasks</vt:lpstr>
      <vt:lpstr>Tasks</vt:lpstr>
      <vt:lpstr>Quantum physics</vt:lpstr>
      <vt:lpstr>Black body</vt:lpstr>
      <vt:lpstr>Quantum number</vt:lpstr>
      <vt:lpstr>Plank’s hypothesis</vt:lpstr>
      <vt:lpstr>de Broglie hypothesis</vt:lpstr>
      <vt:lpstr>Schrödinger equation</vt:lpstr>
      <vt:lpstr>Dirac equation</vt:lpstr>
      <vt:lpstr>Dirac equation (continued)</vt:lpstr>
      <vt:lpstr>Dirac equation (continued)</vt:lpstr>
      <vt:lpstr>Tasks</vt:lpstr>
      <vt:lpstr>Tasks</vt:lpstr>
      <vt:lpstr>Tasks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Lecture in physics</dc:title>
  <dc:creator>LENOVO</dc:creator>
  <cp:lastModifiedBy>LENOVO</cp:lastModifiedBy>
  <cp:revision>127</cp:revision>
  <dcterms:created xsi:type="dcterms:W3CDTF">2014-12-01T21:44:12Z</dcterms:created>
  <dcterms:modified xsi:type="dcterms:W3CDTF">2014-12-02T00:25:33Z</dcterms:modified>
</cp:coreProperties>
</file>