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8" r:id="rId3"/>
    <p:sldId id="258" r:id="rId4"/>
    <p:sldId id="283" r:id="rId5"/>
    <p:sldId id="257" r:id="rId6"/>
    <p:sldId id="259" r:id="rId7"/>
    <p:sldId id="260" r:id="rId8"/>
    <p:sldId id="261" r:id="rId9"/>
    <p:sldId id="284" r:id="rId10"/>
    <p:sldId id="288" r:id="rId11"/>
    <p:sldId id="289" r:id="rId12"/>
    <p:sldId id="290" r:id="rId13"/>
    <p:sldId id="291" r:id="rId14"/>
    <p:sldId id="302" r:id="rId15"/>
    <p:sldId id="303" r:id="rId16"/>
    <p:sldId id="269" r:id="rId17"/>
    <p:sldId id="272" r:id="rId18"/>
    <p:sldId id="301" r:id="rId19"/>
    <p:sldId id="282" r:id="rId20"/>
    <p:sldId id="279" r:id="rId21"/>
    <p:sldId id="281" r:id="rId22"/>
    <p:sldId id="307" r:id="rId23"/>
    <p:sldId id="270" r:id="rId24"/>
    <p:sldId id="304" r:id="rId25"/>
    <p:sldId id="305" r:id="rId26"/>
    <p:sldId id="262" r:id="rId27"/>
    <p:sldId id="280" r:id="rId28"/>
    <p:sldId id="271" r:id="rId29"/>
    <p:sldId id="298" r:id="rId30"/>
    <p:sldId id="299" r:id="rId31"/>
    <p:sldId id="300" r:id="rId32"/>
    <p:sldId id="306" r:id="rId33"/>
    <p:sldId id="275" r:id="rId34"/>
    <p:sldId id="287" r:id="rId35"/>
    <p:sldId id="263" r:id="rId36"/>
    <p:sldId id="285" r:id="rId37"/>
    <p:sldId id="297" r:id="rId38"/>
    <p:sldId id="267" r:id="rId39"/>
    <p:sldId id="278" r:id="rId40"/>
    <p:sldId id="293" r:id="rId41"/>
    <p:sldId id="294" r:id="rId42"/>
    <p:sldId id="295" r:id="rId43"/>
    <p:sldId id="296" r:id="rId44"/>
    <p:sldId id="292" r:id="rId45"/>
    <p:sldId id="266" r:id="rId46"/>
    <p:sldId id="276" r:id="rId47"/>
    <p:sldId id="277" r:id="rId48"/>
    <p:sldId id="28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B8E57-42A9-42D9-BFA0-6550C3A8774D}" type="datetimeFigureOut">
              <a:rPr lang="en-US" smtClean="0"/>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AF190-08D6-49D2-A732-1C0D3E384E54}" type="slidenum">
              <a:rPr lang="en-US" smtClean="0"/>
              <a:t>‹#›</a:t>
            </a:fld>
            <a:endParaRPr lang="en-US"/>
          </a:p>
        </p:txBody>
      </p:sp>
    </p:spTree>
    <p:extLst>
      <p:ext uri="{BB962C8B-B14F-4D97-AF65-F5344CB8AC3E}">
        <p14:creationId xmlns:p14="http://schemas.microsoft.com/office/powerpoint/2010/main" val="308997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AF190-08D6-49D2-A732-1C0D3E384E54}" type="slidenum">
              <a:rPr lang="en-US" smtClean="0"/>
              <a:t>48</a:t>
            </a:fld>
            <a:endParaRPr lang="en-US"/>
          </a:p>
        </p:txBody>
      </p:sp>
    </p:spTree>
    <p:extLst>
      <p:ext uri="{BB962C8B-B14F-4D97-AF65-F5344CB8AC3E}">
        <p14:creationId xmlns:p14="http://schemas.microsoft.com/office/powerpoint/2010/main" val="10311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CBE1EA-0A27-4256-AA5D-6A3557F9912D}" type="datetimeFigureOut">
              <a:rPr lang="en-US" smtClean="0"/>
              <a:t>8/28/2015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BF096DE-F189-4201-9F53-5DD4BFAF996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BE1EA-0A27-4256-AA5D-6A3557F9912D}"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BE1EA-0A27-4256-AA5D-6A3557F9912D}"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CBE1EA-0A27-4256-AA5D-6A3557F9912D}"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CBE1EA-0A27-4256-AA5D-6A3557F9912D}"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BF096DE-F189-4201-9F53-5DD4BFAF99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CBE1EA-0A27-4256-AA5D-6A3557F9912D}"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CBE1EA-0A27-4256-AA5D-6A3557F9912D}"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CBE1EA-0A27-4256-AA5D-6A3557F9912D}"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E1EA-0A27-4256-AA5D-6A3557F9912D}"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CBE1EA-0A27-4256-AA5D-6A3557F9912D}"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CBE1EA-0A27-4256-AA5D-6A3557F9912D}"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96DE-F189-4201-9F53-5DD4BFAF99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CBE1EA-0A27-4256-AA5D-6A3557F9912D}" type="datetimeFigureOut">
              <a:rPr lang="en-US" smtClean="0"/>
              <a:t>8/28/2015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BF096DE-F189-4201-9F53-5DD4BFAF996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lassical_mechanics" TargetMode="External"/><Relationship Id="rId2" Type="http://schemas.openxmlformats.org/officeDocument/2006/relationships/hyperlink" Target="https://en.wikipedia.org/wiki/Physical_law" TargetMode="External"/><Relationship Id="rId1" Type="http://schemas.openxmlformats.org/officeDocument/2006/relationships/slideLayout" Target="../slideLayouts/slideLayout2.xml"/><Relationship Id="rId5" Type="http://schemas.openxmlformats.org/officeDocument/2006/relationships/hyperlink" Target="https://en.wikipedia.org/wiki/Motion_%28physics%29" TargetMode="External"/><Relationship Id="rId4" Type="http://schemas.openxmlformats.org/officeDocument/2006/relationships/hyperlink" Target="https://en.wikipedia.org/wiki/For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Velocity" TargetMode="External"/><Relationship Id="rId2" Type="http://schemas.openxmlformats.org/officeDocument/2006/relationships/hyperlink" Target="https://en.wikipedia.org/wiki/Inertial_reference_frame" TargetMode="External"/><Relationship Id="rId1" Type="http://schemas.openxmlformats.org/officeDocument/2006/relationships/slideLayout" Target="../slideLayouts/slideLayout2.xml"/><Relationship Id="rId4" Type="http://schemas.openxmlformats.org/officeDocument/2006/relationships/hyperlink" Target="https://en.wikipedia.org/wiki/For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orces" TargetMode="External"/><Relationship Id="rId2" Type="http://schemas.openxmlformats.org/officeDocument/2006/relationships/hyperlink" Target="https://en.wikipedia.org/wiki/Vector_sum" TargetMode="External"/><Relationship Id="rId1" Type="http://schemas.openxmlformats.org/officeDocument/2006/relationships/slideLayout" Target="../slideLayouts/slideLayout2.xml"/><Relationship Id="rId5" Type="http://schemas.openxmlformats.org/officeDocument/2006/relationships/hyperlink" Target="https://en.wikipedia.org/wiki/Acceleration" TargetMode="External"/><Relationship Id="rId4" Type="http://schemas.openxmlformats.org/officeDocument/2006/relationships/hyperlink" Target="https://en.wikipedia.org/wiki/Ma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Sine_wave" TargetMode="External"/><Relationship Id="rId13" Type="http://schemas.openxmlformats.org/officeDocument/2006/relationships/hyperlink" Target="https://en.wikipedia.org/wiki/Modulation" TargetMode="External"/><Relationship Id="rId3" Type="http://schemas.openxmlformats.org/officeDocument/2006/relationships/hyperlink" Target="https://en.wikipedia.org/wiki/Electric_charge" TargetMode="External"/><Relationship Id="rId7" Type="http://schemas.openxmlformats.org/officeDocument/2006/relationships/hyperlink" Target="https://en.wikipedia.org/wiki/Waveform" TargetMode="External"/><Relationship Id="rId12" Type="http://schemas.openxmlformats.org/officeDocument/2006/relationships/hyperlink" Target="https://en.wikipedia.org/wiki/Radio_frequency" TargetMode="External"/><Relationship Id="rId2" Type="http://schemas.openxmlformats.org/officeDocument/2006/relationships/hyperlink" Target="https://en.wikipedia.org/wiki/Electric_current" TargetMode="External"/><Relationship Id="rId1" Type="http://schemas.openxmlformats.org/officeDocument/2006/relationships/slideLayout" Target="../slideLayouts/slideLayout2.xml"/><Relationship Id="rId6" Type="http://schemas.openxmlformats.org/officeDocument/2006/relationships/hyperlink" Target="https://en.wikipedia.org/wiki/Electric_power" TargetMode="External"/><Relationship Id="rId11" Type="http://schemas.openxmlformats.org/officeDocument/2006/relationships/hyperlink" Target="https://en.wikipedia.org/wiki/Audio_frequency" TargetMode="External"/><Relationship Id="rId5" Type="http://schemas.openxmlformats.org/officeDocument/2006/relationships/hyperlink" Target="https://en.wikipedia.org/wiki/Voltage" TargetMode="External"/><Relationship Id="rId10" Type="http://schemas.openxmlformats.org/officeDocument/2006/relationships/hyperlink" Target="https://en.wikipedia.org/wiki/Square_wave" TargetMode="External"/><Relationship Id="rId4" Type="http://schemas.openxmlformats.org/officeDocument/2006/relationships/hyperlink" Target="https://en.wikipedia.org/wiki/Direct_current" TargetMode="External"/><Relationship Id="rId9" Type="http://schemas.openxmlformats.org/officeDocument/2006/relationships/hyperlink" Target="https://en.wikipedia.org/wiki/Triangle_wav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Electronic_oscillator" TargetMode="External"/><Relationship Id="rId3" Type="http://schemas.openxmlformats.org/officeDocument/2006/relationships/hyperlink" Target="https://en.wikipedia.org/wiki/Inductor" TargetMode="External"/><Relationship Id="rId7" Type="http://schemas.openxmlformats.org/officeDocument/2006/relationships/hyperlink" Target="https://en.wikipedia.org/wiki/Resonant_frequency" TargetMode="External"/><Relationship Id="rId2" Type="http://schemas.openxmlformats.org/officeDocument/2006/relationships/hyperlink" Target="https://en.wikipedia.org/wiki/Electric_circuit" TargetMode="External"/><Relationship Id="rId1" Type="http://schemas.openxmlformats.org/officeDocument/2006/relationships/slideLayout" Target="../slideLayouts/slideLayout2.xml"/><Relationship Id="rId6" Type="http://schemas.openxmlformats.org/officeDocument/2006/relationships/hyperlink" Target="https://en.wikipedia.org/wiki/Tuning_fork" TargetMode="External"/><Relationship Id="rId11" Type="http://schemas.openxmlformats.org/officeDocument/2006/relationships/hyperlink" Target="https://en.wikipedia.org/wiki/Frequency_mixer" TargetMode="External"/><Relationship Id="rId5" Type="http://schemas.openxmlformats.org/officeDocument/2006/relationships/hyperlink" Target="https://en.wikipedia.org/wiki/Resonator" TargetMode="External"/><Relationship Id="rId10" Type="http://schemas.openxmlformats.org/officeDocument/2006/relationships/hyperlink" Target="https://en.wikipedia.org/wiki/Tuner_(electronics)" TargetMode="External"/><Relationship Id="rId4" Type="http://schemas.openxmlformats.org/officeDocument/2006/relationships/hyperlink" Target="https://en.wikipedia.org/wiki/Capacitor" TargetMode="External"/><Relationship Id="rId9" Type="http://schemas.openxmlformats.org/officeDocument/2006/relationships/hyperlink" Target="https://en.wikipedia.org/wiki/Electronic_filt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Damping" TargetMode="External"/><Relationship Id="rId2" Type="http://schemas.openxmlformats.org/officeDocument/2006/relationships/hyperlink" Target="https://en.wikipedia.org/wiki/Electrical_resistance" TargetMode="External"/><Relationship Id="rId1" Type="http://schemas.openxmlformats.org/officeDocument/2006/relationships/slideLayout" Target="../slideLayouts/slideLayout2.xml"/><Relationship Id="rId4" Type="http://schemas.openxmlformats.org/officeDocument/2006/relationships/hyperlink" Target="https://en.wikipedia.org/wiki/RLC_circu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Amplitude" TargetMode="External"/><Relationship Id="rId2" Type="http://schemas.openxmlformats.org/officeDocument/2006/relationships/hyperlink" Target="https://en.wikipedia.org/wiki/Oscillate" TargetMode="External"/><Relationship Id="rId1" Type="http://schemas.openxmlformats.org/officeDocument/2006/relationships/slideLayout" Target="../slideLayouts/slideLayout2.xml"/><Relationship Id="rId4" Type="http://schemas.openxmlformats.org/officeDocument/2006/relationships/hyperlink" Target="https://en.wikipedia.org/wiki/Frequen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Dielectric" TargetMode="External"/><Relationship Id="rId3" Type="http://schemas.openxmlformats.org/officeDocument/2006/relationships/hyperlink" Target="https://en.wikipedia.org/wiki/Insulator_%28electricity%29" TargetMode="External"/><Relationship Id="rId7" Type="http://schemas.openxmlformats.org/officeDocument/2006/relationships/hyperlink" Target="https://en.wikipedia.org/wiki/Electric_arc" TargetMode="External"/><Relationship Id="rId2" Type="http://schemas.openxmlformats.org/officeDocument/2006/relationships/hyperlink" Target="https://en.wikipedia.org/wiki/Electrical_resistivity_and_conductivity" TargetMode="External"/><Relationship Id="rId1" Type="http://schemas.openxmlformats.org/officeDocument/2006/relationships/slideLayout" Target="../slideLayouts/slideLayout2.xml"/><Relationship Id="rId6" Type="http://schemas.openxmlformats.org/officeDocument/2006/relationships/hyperlink" Target="https://en.wikipedia.org/wiki/Electrostatic_discharge" TargetMode="External"/><Relationship Id="rId5" Type="http://schemas.openxmlformats.org/officeDocument/2006/relationships/hyperlink" Target="https://en.wikipedia.org/wiki/Electrical_conductor" TargetMode="External"/><Relationship Id="rId4" Type="http://schemas.openxmlformats.org/officeDocument/2006/relationships/hyperlink" Target="https://en.wikipedia.org/wiki/Breakdown_voltag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Alternating_current" TargetMode="External"/><Relationship Id="rId13" Type="http://schemas.openxmlformats.org/officeDocument/2006/relationships/hyperlink" Target="https://en.wikipedia.org/wiki/Power_grid" TargetMode="External"/><Relationship Id="rId3" Type="http://schemas.openxmlformats.org/officeDocument/2006/relationships/hyperlink" Target="https://en.wikipedia.org/wiki/Magnetic_flux" TargetMode="External"/><Relationship Id="rId7" Type="http://schemas.openxmlformats.org/officeDocument/2006/relationships/hyperlink" Target="https://en.wikipedia.org/wiki/Permeability_%28electromagnetism%29" TargetMode="External"/><Relationship Id="rId12" Type="http://schemas.openxmlformats.org/officeDocument/2006/relationships/hyperlink" Target="https://en.wikipedia.org/wiki/RF" TargetMode="External"/><Relationship Id="rId2" Type="http://schemas.openxmlformats.org/officeDocument/2006/relationships/hyperlink" Target="https://en.wikipedia.org/wiki/Electromagnetic_induction" TargetMode="External"/><Relationship Id="rId1" Type="http://schemas.openxmlformats.org/officeDocument/2006/relationships/slideLayout" Target="../slideLayouts/slideLayout2.xml"/><Relationship Id="rId6" Type="http://schemas.openxmlformats.org/officeDocument/2006/relationships/hyperlink" Target="https://en.wikipedia.org/wiki/Faraday%27s_law_of_induction" TargetMode="External"/><Relationship Id="rId11" Type="http://schemas.openxmlformats.org/officeDocument/2006/relationships/hyperlink" Target="https://en.wikipedia.org/wiki/Electric_power_distribution" TargetMode="External"/><Relationship Id="rId5" Type="http://schemas.openxmlformats.org/officeDocument/2006/relationships/hyperlink" Target="https://en.wikipedia.org/wiki/Electromotive_force" TargetMode="External"/><Relationship Id="rId10" Type="http://schemas.openxmlformats.org/officeDocument/2006/relationships/hyperlink" Target="https://en.wikipedia.org/wiki/Electric_power_transmission" TargetMode="External"/><Relationship Id="rId4" Type="http://schemas.openxmlformats.org/officeDocument/2006/relationships/hyperlink" Target="https://en.wikipedia.org/wiki/Magnetic_field" TargetMode="External"/><Relationship Id="rId9" Type="http://schemas.openxmlformats.org/officeDocument/2006/relationships/hyperlink" Target="https://en.wikipedia.org/wiki/Potential_energ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Tuned_circuit" TargetMode="External"/><Relationship Id="rId13" Type="http://schemas.openxmlformats.org/officeDocument/2006/relationships/hyperlink" Target="https://en.wikipedia.org/wiki/Electrotherapy" TargetMode="External"/><Relationship Id="rId3" Type="http://schemas.openxmlformats.org/officeDocument/2006/relationships/hyperlink" Target="https://en.wikipedia.org/wiki/Nikola_Tesla" TargetMode="External"/><Relationship Id="rId7" Type="http://schemas.openxmlformats.org/officeDocument/2006/relationships/hyperlink" Target="https://en.wikipedia.org/wiki/Alternating_current" TargetMode="External"/><Relationship Id="rId12" Type="http://schemas.openxmlformats.org/officeDocument/2006/relationships/hyperlink" Target="https://en.wikipedia.org/wiki/High_frequency" TargetMode="External"/><Relationship Id="rId17" Type="http://schemas.openxmlformats.org/officeDocument/2006/relationships/hyperlink" Target="https://en.wikipedia.org/wiki/Violet_ray" TargetMode="External"/><Relationship Id="rId2" Type="http://schemas.openxmlformats.org/officeDocument/2006/relationships/hyperlink" Target="https://en.wikipedia.org/wiki/Resonant_transformer" TargetMode="External"/><Relationship Id="rId16" Type="http://schemas.openxmlformats.org/officeDocument/2006/relationships/hyperlink" Target="https://en.wikipedia.org/wiki/Wireless_telegraphy" TargetMode="External"/><Relationship Id="rId1" Type="http://schemas.openxmlformats.org/officeDocument/2006/relationships/slideLayout" Target="../slideLayouts/slideLayout2.xml"/><Relationship Id="rId6" Type="http://schemas.openxmlformats.org/officeDocument/2006/relationships/hyperlink" Target="https://en.wikipedia.org/wiki/Frequency" TargetMode="External"/><Relationship Id="rId11" Type="http://schemas.openxmlformats.org/officeDocument/2006/relationships/hyperlink" Target="https://en.wikipedia.org/wiki/X-ray_generation" TargetMode="External"/><Relationship Id="rId5" Type="http://schemas.openxmlformats.org/officeDocument/2006/relationships/hyperlink" Target="https://en.wikipedia.org/wiki/Electric_current" TargetMode="External"/><Relationship Id="rId15" Type="http://schemas.openxmlformats.org/officeDocument/2006/relationships/hyperlink" Target="https://en.wikipedia.org/wiki/Sparkgap_transmitter" TargetMode="External"/><Relationship Id="rId10" Type="http://schemas.openxmlformats.org/officeDocument/2006/relationships/hyperlink" Target="https://en.wikipedia.org/wiki/Phosphorescence" TargetMode="External"/><Relationship Id="rId4" Type="http://schemas.openxmlformats.org/officeDocument/2006/relationships/hyperlink" Target="https://en.wikipedia.org/wiki/Voltage" TargetMode="External"/><Relationship Id="rId9" Type="http://schemas.openxmlformats.org/officeDocument/2006/relationships/hyperlink" Target="https://en.wikipedia.org/wiki/Lighting" TargetMode="External"/><Relationship Id="rId14" Type="http://schemas.openxmlformats.org/officeDocument/2006/relationships/hyperlink" Target="https://en.wikipedia.org/wiki/Wireless_energy_transmissio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Weapon" TargetMode="External"/><Relationship Id="rId2" Type="http://schemas.openxmlformats.org/officeDocument/2006/relationships/hyperlink" Target="https://en.wikipedia.org/wiki/Incapacitant" TargetMode="External"/><Relationship Id="rId1" Type="http://schemas.openxmlformats.org/officeDocument/2006/relationships/slideLayout" Target="../slideLayouts/slideLayout2.xml"/><Relationship Id="rId6" Type="http://schemas.openxmlformats.org/officeDocument/2006/relationships/hyperlink" Target="https://en.wikipedia.org/wiki/Taser" TargetMode="External"/><Relationship Id="rId5" Type="http://schemas.openxmlformats.org/officeDocument/2006/relationships/hyperlink" Target="https://en.wikipedia.org/wiki/Muscle" TargetMode="External"/><Relationship Id="rId4" Type="http://schemas.openxmlformats.org/officeDocument/2006/relationships/hyperlink" Target="https://en.wikipedia.org/wiki/Electric_shoc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lectromechanical" TargetMode="External"/><Relationship Id="rId2" Type="http://schemas.openxmlformats.org/officeDocument/2006/relationships/hyperlink" Target="https://en.wikipedia.org/wiki/Electric_machine" TargetMode="External"/><Relationship Id="rId1" Type="http://schemas.openxmlformats.org/officeDocument/2006/relationships/slideLayout" Target="../slideLayouts/slideLayout2.xml"/><Relationship Id="rId6" Type="http://schemas.openxmlformats.org/officeDocument/2006/relationships/hyperlink" Target="https://en.wikipedia.org/wiki/Electric_generator" TargetMode="External"/><Relationship Id="rId5" Type="http://schemas.openxmlformats.org/officeDocument/2006/relationships/hyperlink" Target="https://en.wikipedia.org/wiki/Electrical_energy" TargetMode="External"/><Relationship Id="rId4" Type="http://schemas.openxmlformats.org/officeDocument/2006/relationships/hyperlink" Target="https://en.wikipedia.org/wiki/Mechanical_energ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lectrical_conductor" TargetMode="External"/><Relationship Id="rId2" Type="http://schemas.openxmlformats.org/officeDocument/2006/relationships/hyperlink" Target="https://en.wikipedia.org/wiki/Magnetic_field" TargetMode="External"/><Relationship Id="rId1" Type="http://schemas.openxmlformats.org/officeDocument/2006/relationships/slideLayout" Target="../slideLayouts/slideLayout2.xml"/><Relationship Id="rId5" Type="http://schemas.openxmlformats.org/officeDocument/2006/relationships/hyperlink" Target="https://en.wikipedia.org/wiki/Regenerative_braking" TargetMode="External"/><Relationship Id="rId4" Type="http://schemas.openxmlformats.org/officeDocument/2006/relationships/hyperlink" Target="https://en.wikipedia.org/wiki/Traction_moto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Alternating_current" TargetMode="External"/><Relationship Id="rId2" Type="http://schemas.openxmlformats.org/officeDocument/2006/relationships/hyperlink" Target="https://en.wikipedia.org/wiki/Direct_current" TargetMode="External"/><Relationship Id="rId1" Type="http://schemas.openxmlformats.org/officeDocument/2006/relationships/slideLayout" Target="../slideLayouts/slideLayout2.xml"/><Relationship Id="rId5" Type="http://schemas.openxmlformats.org/officeDocument/2006/relationships/hyperlink" Target="https://en.wikipedia.org/wiki/Pumped-storage_hydroelectricity" TargetMode="External"/><Relationship Id="rId4" Type="http://schemas.openxmlformats.org/officeDocument/2006/relationships/hyperlink" Target="https://en.wikipedia.org/wiki/Inverter_(electrica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Torqu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hyperlink" Target="https://en.wikipedia.org/wiki/History_of_science_in_the_Middle_Ages" TargetMode="External"/><Relationship Id="rId1" Type="http://schemas.openxmlformats.org/officeDocument/2006/relationships/slideLayout" Target="../slideLayouts/slideLayout2.xml"/><Relationship Id="rId4" Type="http://schemas.openxmlformats.org/officeDocument/2006/relationships/hyperlink" Target="https://en.wikipedia.org/wiki/Sublunary_spher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Michelson%E2%80%93Morley_experiment" TargetMode="External"/><Relationship Id="rId2" Type="http://schemas.openxmlformats.org/officeDocument/2006/relationships/hyperlink" Target="https://en.wikipedia.org/wiki/Vacuu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Matter" TargetMode="External"/><Relationship Id="rId7" Type="http://schemas.openxmlformats.org/officeDocument/2006/relationships/hyperlink" Target="https://en.wikipedia.org/wiki/Outer_space" TargetMode="External"/><Relationship Id="rId2" Type="http://schemas.openxmlformats.org/officeDocument/2006/relationships/hyperlink" Target="https://en.wikipedia.org/wiki/Space" TargetMode="External"/><Relationship Id="rId1" Type="http://schemas.openxmlformats.org/officeDocument/2006/relationships/slideLayout" Target="../slideLayouts/slideLayout2.xml"/><Relationship Id="rId6" Type="http://schemas.openxmlformats.org/officeDocument/2006/relationships/hyperlink" Target="https://en.wikipedia.org/wiki/Laboratory" TargetMode="External"/><Relationship Id="rId5" Type="http://schemas.openxmlformats.org/officeDocument/2006/relationships/hyperlink" Target="https://en.wikipedia.org/wiki/Atmospheric_pressure" TargetMode="External"/><Relationship Id="rId4" Type="http://schemas.openxmlformats.org/officeDocument/2006/relationships/hyperlink" Target="https://en.wikipedia.org/wiki/Pressu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Vacuum_cleaner" TargetMode="External"/><Relationship Id="rId7" Type="http://schemas.openxmlformats.org/officeDocument/2006/relationships/hyperlink" Target="https://en.wikipedia.org/wiki/Outer_space" TargetMode="External"/><Relationship Id="rId2" Type="http://schemas.openxmlformats.org/officeDocument/2006/relationships/hyperlink" Target="https://en.wikipedia.org/wiki/Pressure" TargetMode="External"/><Relationship Id="rId1" Type="http://schemas.openxmlformats.org/officeDocument/2006/relationships/slideLayout" Target="../slideLayouts/slideLayout2.xml"/><Relationship Id="rId6" Type="http://schemas.openxmlformats.org/officeDocument/2006/relationships/hyperlink" Target="https://en.wikipedia.org/wiki/Vacuum#cite_note-Gabrielse-4" TargetMode="External"/><Relationship Id="rId5" Type="http://schemas.openxmlformats.org/officeDocument/2006/relationships/hyperlink" Target="https://en.wikipedia.org/wiki/Ultra-high_vacuum" TargetMode="External"/><Relationship Id="rId4" Type="http://schemas.openxmlformats.org/officeDocument/2006/relationships/hyperlink" Target="https://en.wikipedia.org/wiki/Suctio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Ground_state" TargetMode="External"/><Relationship Id="rId3" Type="http://schemas.openxmlformats.org/officeDocument/2006/relationships/hyperlink" Target="https://en.wikipedia.org/wiki/Dark_energy" TargetMode="External"/><Relationship Id="rId7" Type="http://schemas.openxmlformats.org/officeDocument/2006/relationships/hyperlink" Target="https://en.wikipedia.org/wiki/Vacuum_state" TargetMode="External"/><Relationship Id="rId2" Type="http://schemas.openxmlformats.org/officeDocument/2006/relationships/hyperlink" Target="https://en.wikipedia.org/wiki/Vacuum_fluctuations" TargetMode="External"/><Relationship Id="rId1" Type="http://schemas.openxmlformats.org/officeDocument/2006/relationships/slideLayout" Target="../slideLayouts/slideLayout2.xml"/><Relationship Id="rId6" Type="http://schemas.openxmlformats.org/officeDocument/2006/relationships/hyperlink" Target="https://en.wikipedia.org/wiki/Luminiferous_aether" TargetMode="External"/><Relationship Id="rId5" Type="http://schemas.openxmlformats.org/officeDocument/2006/relationships/hyperlink" Target="https://en.wikipedia.org/wiki/Electromagnetism" TargetMode="External"/><Relationship Id="rId4" Type="http://schemas.openxmlformats.org/officeDocument/2006/relationships/hyperlink" Target="https://en.wikipedia.org/wiki/Quantum_physic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Ancient_Greece" TargetMode="External"/><Relationship Id="rId2" Type="http://schemas.openxmlformats.org/officeDocument/2006/relationships/hyperlink" Target="https://en.wikipedia.org/wiki/Philosophical" TargetMode="External"/><Relationship Id="rId1" Type="http://schemas.openxmlformats.org/officeDocument/2006/relationships/slideLayout" Target="../slideLayouts/slideLayout2.xml"/><Relationship Id="rId5" Type="http://schemas.openxmlformats.org/officeDocument/2006/relationships/hyperlink" Target="https://en.wikipedia.org/wiki/Atmospheric_pressure" TargetMode="External"/><Relationship Id="rId4" Type="http://schemas.openxmlformats.org/officeDocument/2006/relationships/hyperlink" Target="https://en.wikipedia.org/wiki/Evangelista_Torricelli"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Vacuum_tube" TargetMode="External"/><Relationship Id="rId2" Type="http://schemas.openxmlformats.org/officeDocument/2006/relationships/hyperlink" Target="https://en.wikipedia.org/wiki/Incandescent_light_bulb" TargetMode="External"/><Relationship Id="rId1" Type="http://schemas.openxmlformats.org/officeDocument/2006/relationships/slideLayout" Target="../slideLayouts/slideLayout2.xml"/><Relationship Id="rId4" Type="http://schemas.openxmlformats.org/officeDocument/2006/relationships/hyperlink" Target="https://en.wikipedia.org/wiki/Human_spacefligh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Charles_Hard_Townes" TargetMode="External"/><Relationship Id="rId13" Type="http://schemas.openxmlformats.org/officeDocument/2006/relationships/hyperlink" Target="https://en.wikipedia.org/wiki/Photolithography#Light_sources" TargetMode="External"/><Relationship Id="rId18" Type="http://schemas.openxmlformats.org/officeDocument/2006/relationships/hyperlink" Target="https://en.wikipedia.org/wiki/Ultrashort_pulse" TargetMode="External"/><Relationship Id="rId26" Type="http://schemas.openxmlformats.org/officeDocument/2006/relationships/hyperlink" Target="https://en.wikipedia.org/wiki/Welding" TargetMode="External"/><Relationship Id="rId3" Type="http://schemas.openxmlformats.org/officeDocument/2006/relationships/hyperlink" Target="https://en.wikipedia.org/wiki/Optical_amplification" TargetMode="External"/><Relationship Id="rId21" Type="http://schemas.openxmlformats.org/officeDocument/2006/relationships/hyperlink" Target="https://en.wikipedia.org/wiki/Laser_printer" TargetMode="External"/><Relationship Id="rId7" Type="http://schemas.openxmlformats.org/officeDocument/2006/relationships/hyperlink" Target="https://en.wikipedia.org/wiki/Theodore_H._Maiman" TargetMode="External"/><Relationship Id="rId12" Type="http://schemas.openxmlformats.org/officeDocument/2006/relationships/hyperlink" Target="https://en.wikipedia.org/wiki/Laser_cutting" TargetMode="External"/><Relationship Id="rId17" Type="http://schemas.openxmlformats.org/officeDocument/2006/relationships/hyperlink" Target="https://en.wikipedia.org/wiki/Frequency_spectrum" TargetMode="External"/><Relationship Id="rId25" Type="http://schemas.openxmlformats.org/officeDocument/2006/relationships/hyperlink" Target="https://en.wikipedia.org/wiki/Laser_surgery" TargetMode="External"/><Relationship Id="rId2" Type="http://schemas.openxmlformats.org/officeDocument/2006/relationships/hyperlink" Target="https://en.wikipedia.org/wiki/Light" TargetMode="External"/><Relationship Id="rId16" Type="http://schemas.openxmlformats.org/officeDocument/2006/relationships/hyperlink" Target="https://en.wikipedia.org/wiki/Temporal_coherence" TargetMode="External"/><Relationship Id="rId20" Type="http://schemas.openxmlformats.org/officeDocument/2006/relationships/hyperlink" Target="https://en.wikipedia.org/wiki/Optical_disk_drive" TargetMode="External"/><Relationship Id="rId29" Type="http://schemas.openxmlformats.org/officeDocument/2006/relationships/hyperlink" Target="https://en.wikipedia.org/wiki/Laser_lighting_display" TargetMode="External"/><Relationship Id="rId1" Type="http://schemas.openxmlformats.org/officeDocument/2006/relationships/slideLayout" Target="../slideLayouts/slideLayout2.xml"/><Relationship Id="rId6" Type="http://schemas.openxmlformats.org/officeDocument/2006/relationships/hyperlink" Target="https://en.wikipedia.org/wiki/Acronym" TargetMode="External"/><Relationship Id="rId11" Type="http://schemas.openxmlformats.org/officeDocument/2006/relationships/hyperlink" Target="https://en.wikipedia.org/wiki/Spatial_coherence" TargetMode="External"/><Relationship Id="rId24" Type="http://schemas.openxmlformats.org/officeDocument/2006/relationships/hyperlink" Target="https://en.wikipedia.org/wiki/Free-space_optical_communication" TargetMode="External"/><Relationship Id="rId5" Type="http://schemas.openxmlformats.org/officeDocument/2006/relationships/hyperlink" Target="https://en.wikipedia.org/wiki/Electromagnetic_radiation" TargetMode="External"/><Relationship Id="rId15" Type="http://schemas.openxmlformats.org/officeDocument/2006/relationships/hyperlink" Target="https://en.wikipedia.org/wiki/Laser_pointer" TargetMode="External"/><Relationship Id="rId23" Type="http://schemas.openxmlformats.org/officeDocument/2006/relationships/hyperlink" Target="https://en.wikipedia.org/wiki/Fiber-optic_communication" TargetMode="External"/><Relationship Id="rId28" Type="http://schemas.openxmlformats.org/officeDocument/2006/relationships/hyperlink" Target="https://en.wikipedia.org/wiki/Laser_rangefinder#Military" TargetMode="External"/><Relationship Id="rId10" Type="http://schemas.openxmlformats.org/officeDocument/2006/relationships/hyperlink" Target="https://en.wikipedia.org/wiki/Coherence_(physics)" TargetMode="External"/><Relationship Id="rId19" Type="http://schemas.openxmlformats.org/officeDocument/2006/relationships/hyperlink" Target="https://en.wikipedia.org/wiki/Femtosecond" TargetMode="External"/><Relationship Id="rId4" Type="http://schemas.openxmlformats.org/officeDocument/2006/relationships/hyperlink" Target="https://en.wikipedia.org/wiki/Stimulated_emission" TargetMode="External"/><Relationship Id="rId9" Type="http://schemas.openxmlformats.org/officeDocument/2006/relationships/hyperlink" Target="https://en.wikipedia.org/wiki/Arthur_Leonard_Schawlow" TargetMode="External"/><Relationship Id="rId14" Type="http://schemas.openxmlformats.org/officeDocument/2006/relationships/hyperlink" Target="https://en.wikipedia.org/wiki/Collimated_light" TargetMode="External"/><Relationship Id="rId22" Type="http://schemas.openxmlformats.org/officeDocument/2006/relationships/hyperlink" Target="https://en.wikipedia.org/wiki/Barcode_scanner" TargetMode="External"/><Relationship Id="rId27" Type="http://schemas.openxmlformats.org/officeDocument/2006/relationships/hyperlink" Target="https://en.wikipedia.org/wiki/Law_enforcement"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en.wikipedia.org/wiki/Nikolay_Basov" TargetMode="External"/><Relationship Id="rId13" Type="http://schemas.openxmlformats.org/officeDocument/2006/relationships/hyperlink" Target="https://en.wikipedia.org/wiki/Radio_telescope" TargetMode="External"/><Relationship Id="rId18" Type="http://schemas.openxmlformats.org/officeDocument/2006/relationships/hyperlink" Target="https://en.wikipedia.org/wiki/Arthur_Leonard_Schawlow" TargetMode="External"/><Relationship Id="rId3" Type="http://schemas.openxmlformats.org/officeDocument/2006/relationships/hyperlink" Target="https://en.wikipedia.org/wiki/Radiation" TargetMode="External"/><Relationship Id="rId7" Type="http://schemas.openxmlformats.org/officeDocument/2006/relationships/hyperlink" Target="https://en.wikipedia.org/wiki/Charles_H._Townes" TargetMode="External"/><Relationship Id="rId12" Type="http://schemas.openxmlformats.org/officeDocument/2006/relationships/hyperlink" Target="https://en.wikipedia.org/wiki/Amplifier" TargetMode="External"/><Relationship Id="rId17" Type="http://schemas.openxmlformats.org/officeDocument/2006/relationships/hyperlink" Target="https://en.wikipedia.org/wiki/Laser" TargetMode="External"/><Relationship Id="rId2" Type="http://schemas.openxmlformats.org/officeDocument/2006/relationships/hyperlink" Target="https://en.wikipedia.org/wiki/Optical_amplification" TargetMode="External"/><Relationship Id="rId16" Type="http://schemas.openxmlformats.org/officeDocument/2006/relationships/hyperlink" Target="https://en.wikipedia.org/wiki/Frequency" TargetMode="External"/><Relationship Id="rId1" Type="http://schemas.openxmlformats.org/officeDocument/2006/relationships/slideLayout" Target="../slideLayouts/slideLayout2.xml"/><Relationship Id="rId6" Type="http://schemas.openxmlformats.org/officeDocument/2006/relationships/hyperlink" Target="https://en.wikipedia.org/wiki/Stimulated_emission" TargetMode="External"/><Relationship Id="rId11" Type="http://schemas.openxmlformats.org/officeDocument/2006/relationships/hyperlink" Target="https://en.wikipedia.org/wiki/Atomic_clock" TargetMode="External"/><Relationship Id="rId5" Type="http://schemas.openxmlformats.org/officeDocument/2006/relationships/hyperlink" Target="https://en.wikipedia.org/wiki/Electromagnetic_waves" TargetMode="External"/><Relationship Id="rId15" Type="http://schemas.openxmlformats.org/officeDocument/2006/relationships/hyperlink" Target="https://en.wikipedia.org/wiki/Electromagnetic_wave" TargetMode="External"/><Relationship Id="rId10" Type="http://schemas.openxmlformats.org/officeDocument/2006/relationships/hyperlink" Target="https://en.wikipedia.org/wiki/Nobel_Prize_in_Physics" TargetMode="External"/><Relationship Id="rId19" Type="http://schemas.openxmlformats.org/officeDocument/2006/relationships/hyperlink" Target="https://en.wikipedia.org/wiki/Gordon_Gould" TargetMode="External"/><Relationship Id="rId4" Type="http://schemas.openxmlformats.org/officeDocument/2006/relationships/hyperlink" Target="https://en.wikipedia.org/wiki/Coherence_(physics)" TargetMode="External"/><Relationship Id="rId9" Type="http://schemas.openxmlformats.org/officeDocument/2006/relationships/hyperlink" Target="https://en.wikipedia.org/wiki/Alexander_Prokhorov" TargetMode="External"/><Relationship Id="rId14" Type="http://schemas.openxmlformats.org/officeDocument/2006/relationships/hyperlink" Target="https://en.wikipedia.org/wiki/Spacecraft_communication"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en.wikipedia.org/wiki/Statistical_physics"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Statistical_fina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Chaos_theory" TargetMode="External"/><Relationship Id="rId5" Type="http://schemas.openxmlformats.org/officeDocument/2006/relationships/hyperlink" Target="https://en.wikipedia.org/wiki/Stochastic_process" TargetMode="External"/><Relationship Id="rId4" Type="http://schemas.openxmlformats.org/officeDocument/2006/relationships/hyperlink" Target="https://en.wikipedia.org/wiki/Economic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Electricity_supply" TargetMode="External"/><Relationship Id="rId3" Type="http://schemas.openxmlformats.org/officeDocument/2006/relationships/hyperlink" Target="https://en.wikipedia.org/wiki/Electrical_engineer" TargetMode="External"/><Relationship Id="rId7" Type="http://schemas.openxmlformats.org/officeDocument/2006/relationships/hyperlink" Target="https://en.wikipedia.org/wiki/Alternating_current" TargetMode="External"/><Relationship Id="rId2" Type="http://schemas.openxmlformats.org/officeDocument/2006/relationships/hyperlink" Target="https://en.wikipedia.org/wiki/Serbian_American" TargetMode="External"/><Relationship Id="rId1" Type="http://schemas.openxmlformats.org/officeDocument/2006/relationships/slideLayout" Target="../slideLayouts/slideLayout2.xml"/><Relationship Id="rId6" Type="http://schemas.openxmlformats.org/officeDocument/2006/relationships/hyperlink" Target="https://en.wikipedia.org/wiki/Futurist" TargetMode="External"/><Relationship Id="rId5" Type="http://schemas.openxmlformats.org/officeDocument/2006/relationships/hyperlink" Target="https://en.wikipedia.org/wiki/Physicist" TargetMode="External"/><Relationship Id="rId4" Type="http://schemas.openxmlformats.org/officeDocument/2006/relationships/hyperlink" Target="https://en.wikipedia.org/wiki/Mechanical_engineeri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Direct_current"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George_Westinghouse" TargetMode="External"/><Relationship Id="rId2" Type="http://schemas.openxmlformats.org/officeDocument/2006/relationships/hyperlink" Target="https://en.wikipedia.org/wiki/Telephony" TargetMode="External"/><Relationship Id="rId1" Type="http://schemas.openxmlformats.org/officeDocument/2006/relationships/slideLayout" Target="../slideLayouts/slideLayout2.xml"/><Relationship Id="rId6" Type="http://schemas.openxmlformats.org/officeDocument/2006/relationships/hyperlink" Target="https://en.wikipedia.org/wiki/Induction_motor" TargetMode="External"/><Relationship Id="rId5" Type="http://schemas.openxmlformats.org/officeDocument/2006/relationships/hyperlink" Target="https://en.wikipedia.org/wiki/Patent" TargetMode="External"/><Relationship Id="rId4" Type="http://schemas.openxmlformats.org/officeDocument/2006/relationships/hyperlink" Target="https://en.wikipedia.org/wiki/Thomas_Edison" TargetMode="External"/><Relationship Id="rId9" Type="http://schemas.openxmlformats.org/officeDocument/2006/relationships/hyperlink" Target="https://en.wikipedia.org/wiki/War_of_Curr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Wardenclyffe_Tower" TargetMode="External"/><Relationship Id="rId2" Type="http://schemas.openxmlformats.org/officeDocument/2006/relationships/hyperlink" Target="https://en.wikipedia.org/wiki/Wireless_communic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ad_scientist" TargetMode="External"/><Relationship Id="rId2" Type="http://schemas.openxmlformats.org/officeDocument/2006/relationships/hyperlink" Target="https://en.wikipedia.org/wiki/Popular_culture" TargetMode="External"/><Relationship Id="rId1" Type="http://schemas.openxmlformats.org/officeDocument/2006/relationships/slideLayout" Target="../slideLayouts/slideLayout2.xml"/><Relationship Id="rId6" Type="http://schemas.openxmlformats.org/officeDocument/2006/relationships/hyperlink" Target="https://en.wikipedia.org/wiki/Tesla_(unit)" TargetMode="External"/><Relationship Id="rId5" Type="http://schemas.openxmlformats.org/officeDocument/2006/relationships/hyperlink" Target="https://en.wikipedia.org/wiki/SI_unit" TargetMode="External"/><Relationship Id="rId4" Type="http://schemas.openxmlformats.org/officeDocument/2006/relationships/hyperlink" Target="https://en.wikipedia.org/wiki/General_Conference_on_Weights_and_Measur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924800" cy="4419600"/>
          </a:xfrm>
        </p:spPr>
        <p:txBody>
          <a:bodyPr>
            <a:noAutofit/>
          </a:bodyPr>
          <a:lstStyle/>
          <a:p>
            <a:r>
              <a:rPr lang="en-US" sz="9000" cap="none" dirty="0" smtClean="0"/>
              <a:t>P</a:t>
            </a:r>
            <a:r>
              <a:rPr lang="en-US" sz="9000" b="1" cap="none" dirty="0" smtClean="0"/>
              <a:t>hysics</a:t>
            </a:r>
            <a:br>
              <a:rPr lang="en-US" sz="9000" b="1" cap="none" dirty="0" smtClean="0"/>
            </a:br>
            <a:r>
              <a:rPr lang="en-US" sz="9000" b="1" cap="none" dirty="0" smtClean="0"/>
              <a:t>of</a:t>
            </a:r>
            <a:br>
              <a:rPr lang="en-US" sz="9000" b="1" cap="none" dirty="0" smtClean="0"/>
            </a:br>
            <a:r>
              <a:rPr lang="en-US" sz="9000" b="1" cap="none" dirty="0" smtClean="0"/>
              <a:t>Nikola Tesla</a:t>
            </a:r>
            <a:endParaRPr lang="en-US" sz="9000" cap="none" dirty="0"/>
          </a:p>
        </p:txBody>
      </p:sp>
    </p:spTree>
    <p:extLst>
      <p:ext uri="{BB962C8B-B14F-4D97-AF65-F5344CB8AC3E}">
        <p14:creationId xmlns:p14="http://schemas.microsoft.com/office/powerpoint/2010/main" val="384667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700" dirty="0"/>
              <a:t>Newton's </a:t>
            </a:r>
            <a:r>
              <a:rPr lang="en-US" sz="7700" dirty="0" smtClean="0"/>
              <a:t>laws</a:t>
            </a:r>
            <a:endParaRPr lang="en-US" sz="7700" dirty="0"/>
          </a:p>
        </p:txBody>
      </p:sp>
      <p:sp>
        <p:nvSpPr>
          <p:cNvPr id="3" name="Content Placeholder 2"/>
          <p:cNvSpPr>
            <a:spLocks noGrp="1"/>
          </p:cNvSpPr>
          <p:nvPr>
            <p:ph idx="1"/>
          </p:nvPr>
        </p:nvSpPr>
        <p:spPr/>
        <p:txBody>
          <a:bodyPr/>
          <a:lstStyle/>
          <a:p>
            <a:pPr marL="137160" indent="0">
              <a:buNone/>
            </a:pPr>
            <a:r>
              <a:rPr lang="en-US" b="1" dirty="0"/>
              <a:t>Newton's laws of motion</a:t>
            </a:r>
            <a:r>
              <a:rPr lang="en-US" dirty="0"/>
              <a:t> are three </a:t>
            </a:r>
            <a:r>
              <a:rPr lang="en-US" dirty="0">
                <a:hlinkClick r:id="rId2" tooltip="Physical law"/>
              </a:rPr>
              <a:t>physical laws</a:t>
            </a:r>
            <a:r>
              <a:rPr lang="en-US" dirty="0"/>
              <a:t> that, together, laid the foundation for </a:t>
            </a:r>
            <a:r>
              <a:rPr lang="en-US" dirty="0">
                <a:hlinkClick r:id="rId3" tooltip="Classical mechanics"/>
              </a:rPr>
              <a:t>classical mechanics</a:t>
            </a:r>
            <a:r>
              <a:rPr lang="en-US" dirty="0"/>
              <a:t>. They describe the relationship between a body and the </a:t>
            </a:r>
            <a:r>
              <a:rPr lang="en-US" dirty="0">
                <a:hlinkClick r:id="rId4" tooltip="Force"/>
              </a:rPr>
              <a:t>forces</a:t>
            </a:r>
            <a:r>
              <a:rPr lang="en-US" dirty="0"/>
              <a:t> acting upon it, and its </a:t>
            </a:r>
            <a:r>
              <a:rPr lang="en-US" dirty="0">
                <a:hlinkClick r:id="rId5" tooltip="Motion (physics)"/>
              </a:rPr>
              <a:t>motion</a:t>
            </a:r>
            <a:r>
              <a:rPr lang="en-US" dirty="0"/>
              <a:t> in response to those forces. They have been expressed in several different ways, over nearly three </a:t>
            </a:r>
            <a:r>
              <a:rPr lang="en-US" dirty="0" smtClean="0"/>
              <a:t>centuries,</a:t>
            </a:r>
            <a:r>
              <a:rPr lang="en-US" baseline="30000" dirty="0"/>
              <a:t> </a:t>
            </a:r>
            <a:r>
              <a:rPr lang="en-US" dirty="0" smtClean="0"/>
              <a:t>and </a:t>
            </a:r>
            <a:r>
              <a:rPr lang="en-US" dirty="0"/>
              <a:t>can be </a:t>
            </a:r>
            <a:r>
              <a:rPr lang="en-US" dirty="0" smtClean="0"/>
              <a:t>summarized </a:t>
            </a:r>
            <a:r>
              <a:rPr lang="en-US" dirty="0"/>
              <a:t>as follows.</a:t>
            </a:r>
          </a:p>
        </p:txBody>
      </p:sp>
    </p:spTree>
    <p:extLst>
      <p:ext uri="{BB962C8B-B14F-4D97-AF65-F5344CB8AC3E}">
        <p14:creationId xmlns:p14="http://schemas.microsoft.com/office/powerpoint/2010/main" val="26694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law</a:t>
            </a:r>
          </a:p>
        </p:txBody>
      </p:sp>
      <p:sp>
        <p:nvSpPr>
          <p:cNvPr id="3" name="Content Placeholder 2"/>
          <p:cNvSpPr>
            <a:spLocks noGrp="1"/>
          </p:cNvSpPr>
          <p:nvPr>
            <p:ph idx="1"/>
          </p:nvPr>
        </p:nvSpPr>
        <p:spPr/>
        <p:txBody>
          <a:bodyPr/>
          <a:lstStyle/>
          <a:p>
            <a:pPr marL="137160" indent="0">
              <a:buNone/>
            </a:pPr>
            <a:r>
              <a:rPr lang="en-US" dirty="0"/>
              <a:t>When viewed in an </a:t>
            </a:r>
            <a:r>
              <a:rPr lang="en-US" dirty="0">
                <a:hlinkClick r:id="rId2" tooltip="Inertial reference frame"/>
              </a:rPr>
              <a:t>inertial reference frame</a:t>
            </a:r>
            <a:r>
              <a:rPr lang="en-US" dirty="0"/>
              <a:t>, an object either remains at rest or continues to move at a constant </a:t>
            </a:r>
            <a:r>
              <a:rPr lang="en-US" dirty="0">
                <a:hlinkClick r:id="rId3" tooltip="Velocity"/>
              </a:rPr>
              <a:t>velocity</a:t>
            </a:r>
            <a:r>
              <a:rPr lang="en-US" dirty="0"/>
              <a:t>, unless acted upon by an external </a:t>
            </a:r>
            <a:r>
              <a:rPr lang="en-US" dirty="0">
                <a:hlinkClick r:id="rId4" tooltip="Force"/>
              </a:rPr>
              <a:t>force</a:t>
            </a:r>
            <a:r>
              <a:rPr lang="en-US" dirty="0"/>
              <a:t>.</a:t>
            </a:r>
          </a:p>
        </p:txBody>
      </p:sp>
    </p:spTree>
    <p:extLst>
      <p:ext uri="{BB962C8B-B14F-4D97-AF65-F5344CB8AC3E}">
        <p14:creationId xmlns:p14="http://schemas.microsoft.com/office/powerpoint/2010/main" val="20863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law</a:t>
            </a:r>
          </a:p>
        </p:txBody>
      </p:sp>
      <p:sp>
        <p:nvSpPr>
          <p:cNvPr id="3" name="Content Placeholder 2"/>
          <p:cNvSpPr>
            <a:spLocks noGrp="1"/>
          </p:cNvSpPr>
          <p:nvPr>
            <p:ph idx="1"/>
          </p:nvPr>
        </p:nvSpPr>
        <p:spPr/>
        <p:txBody>
          <a:bodyPr/>
          <a:lstStyle/>
          <a:p>
            <a:pPr marL="137160" indent="0">
              <a:buNone/>
            </a:pPr>
            <a:r>
              <a:rPr lang="en-US" dirty="0"/>
              <a:t>The </a:t>
            </a:r>
            <a:r>
              <a:rPr lang="en-US" dirty="0">
                <a:hlinkClick r:id="rId2" tooltip="Vector sum"/>
              </a:rPr>
              <a:t>vector sum</a:t>
            </a:r>
            <a:r>
              <a:rPr lang="en-US" dirty="0"/>
              <a:t> of the external </a:t>
            </a:r>
            <a:r>
              <a:rPr lang="en-US" dirty="0">
                <a:hlinkClick r:id="rId3" tooltip="Forces"/>
              </a:rPr>
              <a:t>forces</a:t>
            </a:r>
            <a:r>
              <a:rPr lang="en-US" dirty="0"/>
              <a:t> </a:t>
            </a:r>
            <a:r>
              <a:rPr lang="en-US" b="1" dirty="0"/>
              <a:t>F</a:t>
            </a:r>
            <a:r>
              <a:rPr lang="en-US" dirty="0"/>
              <a:t> on an object is equal to the </a:t>
            </a:r>
            <a:r>
              <a:rPr lang="en-US" dirty="0">
                <a:hlinkClick r:id="rId4" tooltip="Mass"/>
              </a:rPr>
              <a:t>mass</a:t>
            </a:r>
            <a:r>
              <a:rPr lang="en-US" dirty="0"/>
              <a:t> </a:t>
            </a:r>
            <a:r>
              <a:rPr lang="en-US" i="1" dirty="0"/>
              <a:t>m</a:t>
            </a:r>
            <a:r>
              <a:rPr lang="en-US" dirty="0"/>
              <a:t> of that object multiplied by the </a:t>
            </a:r>
            <a:r>
              <a:rPr lang="en-US" dirty="0">
                <a:hlinkClick r:id="rId5" tooltip="Acceleration"/>
              </a:rPr>
              <a:t>acceleration</a:t>
            </a:r>
            <a:r>
              <a:rPr lang="en-US" dirty="0"/>
              <a:t> vector </a:t>
            </a:r>
            <a:r>
              <a:rPr lang="en-US" b="1" dirty="0"/>
              <a:t>a</a:t>
            </a:r>
            <a:r>
              <a:rPr lang="en-US" dirty="0"/>
              <a:t> of the object: </a:t>
            </a:r>
            <a:r>
              <a:rPr lang="en-US" b="1" dirty="0"/>
              <a:t>F</a:t>
            </a:r>
            <a:r>
              <a:rPr lang="en-US" dirty="0"/>
              <a:t> = </a:t>
            </a:r>
            <a:r>
              <a:rPr lang="en-US" i="1" dirty="0"/>
              <a:t>m</a:t>
            </a:r>
            <a:r>
              <a:rPr lang="en-US" b="1" dirty="0"/>
              <a:t>a</a:t>
            </a:r>
            <a:r>
              <a:rPr lang="en-US" dirty="0"/>
              <a:t>.</a:t>
            </a:r>
          </a:p>
        </p:txBody>
      </p:sp>
    </p:spTree>
    <p:extLst>
      <p:ext uri="{BB962C8B-B14F-4D97-AF65-F5344CB8AC3E}">
        <p14:creationId xmlns:p14="http://schemas.microsoft.com/office/powerpoint/2010/main" val="291945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law</a:t>
            </a:r>
          </a:p>
        </p:txBody>
      </p:sp>
      <p:sp>
        <p:nvSpPr>
          <p:cNvPr id="3" name="Content Placeholder 2"/>
          <p:cNvSpPr>
            <a:spLocks noGrp="1"/>
          </p:cNvSpPr>
          <p:nvPr>
            <p:ph idx="1"/>
          </p:nvPr>
        </p:nvSpPr>
        <p:spPr/>
        <p:txBody>
          <a:bodyPr/>
          <a:lstStyle/>
          <a:p>
            <a:pPr marL="137160" indent="0">
              <a:buNone/>
            </a:pPr>
            <a:r>
              <a:rPr lang="en-US" dirty="0"/>
              <a:t>When one body exerts a force on a second body, the second body simultaneously exerts a force equal in magnitude and opposite in direction on the first body.</a:t>
            </a:r>
          </a:p>
        </p:txBody>
      </p:sp>
    </p:spTree>
    <p:extLst>
      <p:ext uri="{BB962C8B-B14F-4D97-AF65-F5344CB8AC3E}">
        <p14:creationId xmlns:p14="http://schemas.microsoft.com/office/powerpoint/2010/main" val="364208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Newton's laws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7391400" cy="4961338"/>
          </a:xfrm>
        </p:spPr>
      </p:pic>
    </p:spTree>
    <p:extLst>
      <p:ext uri="{BB962C8B-B14F-4D97-AF65-F5344CB8AC3E}">
        <p14:creationId xmlns:p14="http://schemas.microsoft.com/office/powerpoint/2010/main" val="66189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Newton's laws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7696200" cy="4839554"/>
          </a:xfrm>
        </p:spPr>
      </p:pic>
    </p:spTree>
    <p:extLst>
      <p:ext uri="{BB962C8B-B14F-4D97-AF65-F5344CB8AC3E}">
        <p14:creationId xmlns:p14="http://schemas.microsoft.com/office/powerpoint/2010/main" val="232352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a:t>Alternating </a:t>
            </a:r>
            <a:r>
              <a:rPr lang="en-US" sz="5500" dirty="0" smtClean="0"/>
              <a:t>current</a:t>
            </a:r>
            <a:endParaRPr lang="en-US" sz="5500" dirty="0"/>
          </a:p>
        </p:txBody>
      </p:sp>
      <p:sp>
        <p:nvSpPr>
          <p:cNvPr id="3" name="Content Placeholder 2"/>
          <p:cNvSpPr>
            <a:spLocks noGrp="1"/>
          </p:cNvSpPr>
          <p:nvPr>
            <p:ph idx="1"/>
          </p:nvPr>
        </p:nvSpPr>
        <p:spPr/>
        <p:txBody>
          <a:bodyPr>
            <a:normAutofit fontScale="85000" lnSpcReduction="20000"/>
          </a:bodyPr>
          <a:lstStyle/>
          <a:p>
            <a:pPr marL="137160" indent="0">
              <a:buNone/>
            </a:pPr>
            <a:r>
              <a:rPr lang="en-US" b="1" dirty="0"/>
              <a:t>Alternating current</a:t>
            </a:r>
            <a:r>
              <a:rPr lang="en-US" dirty="0"/>
              <a:t> (</a:t>
            </a:r>
            <a:r>
              <a:rPr lang="en-US" b="1" dirty="0"/>
              <a:t>AC</a:t>
            </a:r>
            <a:r>
              <a:rPr lang="en-US" dirty="0"/>
              <a:t>), is an </a:t>
            </a:r>
            <a:r>
              <a:rPr lang="en-US" u="sng" dirty="0">
                <a:solidFill>
                  <a:schemeClr val="bg1"/>
                </a:solidFill>
                <a:hlinkClick r:id="rId2" tooltip="Electric current"/>
              </a:rPr>
              <a:t>electric current</a:t>
            </a:r>
            <a:r>
              <a:rPr lang="en-US" dirty="0"/>
              <a:t> in which the flow of </a:t>
            </a:r>
            <a:r>
              <a:rPr lang="en-US" dirty="0">
                <a:hlinkClick r:id="rId3" tooltip="Electric charge"/>
              </a:rPr>
              <a:t>electric charge</a:t>
            </a:r>
            <a:r>
              <a:rPr lang="en-US" dirty="0"/>
              <a:t> periodically reverses direction, whereas in </a:t>
            </a:r>
            <a:r>
              <a:rPr lang="en-US" dirty="0">
                <a:hlinkClick r:id="rId4" tooltip="Direct current"/>
              </a:rPr>
              <a:t>direct current</a:t>
            </a:r>
            <a:r>
              <a:rPr lang="en-US" dirty="0"/>
              <a:t> (</a:t>
            </a:r>
            <a:r>
              <a:rPr lang="en-US" b="1" dirty="0"/>
              <a:t>DC</a:t>
            </a:r>
            <a:r>
              <a:rPr lang="en-US" dirty="0"/>
              <a:t>, also </a:t>
            </a:r>
            <a:r>
              <a:rPr lang="en-US" b="1" dirty="0"/>
              <a:t>dc</a:t>
            </a:r>
            <a:r>
              <a:rPr lang="en-US" dirty="0"/>
              <a:t>), the flow of electric charge is only in one direction. The abbreviations </a:t>
            </a:r>
            <a:r>
              <a:rPr lang="en-US" i="1" dirty="0"/>
              <a:t>AC</a:t>
            </a:r>
            <a:r>
              <a:rPr lang="en-US" dirty="0"/>
              <a:t> and </a:t>
            </a:r>
            <a:r>
              <a:rPr lang="en-US" i="1" dirty="0"/>
              <a:t>DC</a:t>
            </a:r>
            <a:r>
              <a:rPr lang="en-US" dirty="0"/>
              <a:t> are often used to mean simply </a:t>
            </a:r>
            <a:r>
              <a:rPr lang="en-US" i="1" dirty="0"/>
              <a:t>alternating</a:t>
            </a:r>
            <a:r>
              <a:rPr lang="en-US" dirty="0"/>
              <a:t> and </a:t>
            </a:r>
            <a:r>
              <a:rPr lang="en-US" i="1" dirty="0"/>
              <a:t>direct</a:t>
            </a:r>
            <a:r>
              <a:rPr lang="en-US" dirty="0"/>
              <a:t>, as when they modify </a:t>
            </a:r>
            <a:r>
              <a:rPr lang="en-US" i="1" dirty="0">
                <a:hlinkClick r:id="rId2" tooltip="Electric current"/>
              </a:rPr>
              <a:t>current</a:t>
            </a:r>
            <a:r>
              <a:rPr lang="en-US" dirty="0"/>
              <a:t> or </a:t>
            </a:r>
            <a:r>
              <a:rPr lang="en-US" i="1" dirty="0">
                <a:hlinkClick r:id="rId5" tooltip="Voltage"/>
              </a:rPr>
              <a:t>voltage</a:t>
            </a:r>
            <a:r>
              <a:rPr lang="en-US" dirty="0" smtClean="0"/>
              <a:t>.</a:t>
            </a:r>
            <a:endParaRPr lang="en-US" dirty="0"/>
          </a:p>
          <a:p>
            <a:pPr marL="137160" indent="0">
              <a:buNone/>
            </a:pPr>
            <a:r>
              <a:rPr lang="en-US" dirty="0"/>
              <a:t>AC is the form in which </a:t>
            </a:r>
            <a:r>
              <a:rPr lang="en-US" dirty="0">
                <a:hlinkClick r:id="rId6" tooltip="Electric power"/>
              </a:rPr>
              <a:t>electric power</a:t>
            </a:r>
            <a:r>
              <a:rPr lang="en-US" dirty="0"/>
              <a:t> is delivered to businesses and residences. The usual </a:t>
            </a:r>
            <a:r>
              <a:rPr lang="en-US" dirty="0">
                <a:hlinkClick r:id="rId7" tooltip="Waveform"/>
              </a:rPr>
              <a:t>waveform</a:t>
            </a:r>
            <a:r>
              <a:rPr lang="en-US" dirty="0"/>
              <a:t> of alternating current in most electric power circuits is a </a:t>
            </a:r>
            <a:r>
              <a:rPr lang="en-US" dirty="0">
                <a:hlinkClick r:id="rId8" tooltip="Sine wave"/>
              </a:rPr>
              <a:t>sine wave</a:t>
            </a:r>
            <a:r>
              <a:rPr lang="en-US" dirty="0"/>
              <a:t>. In certain applications, different waveforms are used, such as </a:t>
            </a:r>
            <a:r>
              <a:rPr lang="en-US" dirty="0">
                <a:hlinkClick r:id="rId9" tooltip="Triangle wave"/>
              </a:rPr>
              <a:t>triangular</a:t>
            </a:r>
            <a:r>
              <a:rPr lang="en-US" dirty="0"/>
              <a:t> or </a:t>
            </a:r>
            <a:r>
              <a:rPr lang="en-US" dirty="0">
                <a:hlinkClick r:id="rId10" tooltip="Square wave"/>
              </a:rPr>
              <a:t>square waves</a:t>
            </a:r>
            <a:r>
              <a:rPr lang="en-US" dirty="0"/>
              <a:t>. </a:t>
            </a:r>
            <a:r>
              <a:rPr lang="en-US" dirty="0">
                <a:hlinkClick r:id="rId11" tooltip="Audio frequency"/>
              </a:rPr>
              <a:t>Audio</a:t>
            </a:r>
            <a:r>
              <a:rPr lang="en-US" dirty="0"/>
              <a:t> and </a:t>
            </a:r>
            <a:r>
              <a:rPr lang="en-US" dirty="0">
                <a:hlinkClick r:id="rId12" tooltip="Radio frequency"/>
              </a:rPr>
              <a:t>radio</a:t>
            </a:r>
            <a:r>
              <a:rPr lang="en-US" dirty="0"/>
              <a:t> signals carried on electrical wires are also examples of alternating current. These types of alternating current carry information encoded (or </a:t>
            </a:r>
            <a:r>
              <a:rPr lang="en-US" dirty="0">
                <a:hlinkClick r:id="rId13" tooltip="Modulation"/>
              </a:rPr>
              <a:t>modulated</a:t>
            </a:r>
            <a:r>
              <a:rPr lang="en-US" dirty="0"/>
              <a:t>) onto the AC signal, such as sound (audio) or images (video</a:t>
            </a:r>
            <a:r>
              <a:rPr lang="en-US" dirty="0" smtClean="0"/>
              <a:t>).</a:t>
            </a:r>
            <a:endParaRPr lang="en-US" dirty="0"/>
          </a:p>
        </p:txBody>
      </p:sp>
    </p:spTree>
    <p:extLst>
      <p:ext uri="{BB962C8B-B14F-4D97-AF65-F5344CB8AC3E}">
        <p14:creationId xmlns:p14="http://schemas.microsoft.com/office/powerpoint/2010/main" val="93111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a:t>LC </a:t>
            </a:r>
            <a:r>
              <a:rPr lang="en-US" sz="5500" dirty="0" smtClean="0"/>
              <a:t>circuit</a:t>
            </a:r>
            <a:endParaRPr lang="en-US" sz="5500"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a:t>An </a:t>
            </a:r>
            <a:r>
              <a:rPr lang="en-US" b="1" dirty="0"/>
              <a:t>LC circuit</a:t>
            </a:r>
            <a:r>
              <a:rPr lang="en-US" dirty="0"/>
              <a:t>, also called a </a:t>
            </a:r>
            <a:r>
              <a:rPr lang="en-US" b="1" dirty="0"/>
              <a:t>resonant circuit</a:t>
            </a:r>
            <a:r>
              <a:rPr lang="en-US" dirty="0"/>
              <a:t>, </a:t>
            </a:r>
            <a:r>
              <a:rPr lang="en-US" b="1" dirty="0"/>
              <a:t>tank circuit</a:t>
            </a:r>
            <a:r>
              <a:rPr lang="en-US" dirty="0"/>
              <a:t>, or </a:t>
            </a:r>
            <a:r>
              <a:rPr lang="en-US" b="1" dirty="0"/>
              <a:t>tuned circuit</a:t>
            </a:r>
            <a:r>
              <a:rPr lang="en-US" dirty="0"/>
              <a:t>, is an </a:t>
            </a:r>
            <a:r>
              <a:rPr lang="en-US" dirty="0">
                <a:hlinkClick r:id="rId2" tooltip="Electric circuit"/>
              </a:rPr>
              <a:t>electric circuit</a:t>
            </a:r>
            <a:r>
              <a:rPr lang="en-US" dirty="0"/>
              <a:t> consisting of an </a:t>
            </a:r>
            <a:r>
              <a:rPr lang="en-US" dirty="0">
                <a:hlinkClick r:id="rId3" tooltip="Inductor"/>
              </a:rPr>
              <a:t>inductor</a:t>
            </a:r>
            <a:r>
              <a:rPr lang="en-US" dirty="0"/>
              <a:t>, represented by the letter L, and a </a:t>
            </a:r>
            <a:r>
              <a:rPr lang="en-US" dirty="0">
                <a:hlinkClick r:id="rId4" tooltip="Capacitor"/>
              </a:rPr>
              <a:t>capacitor</a:t>
            </a:r>
            <a:r>
              <a:rPr lang="en-US" dirty="0"/>
              <a:t>, represented by the letter C, connected together. The circuit can act as an electrical </a:t>
            </a:r>
            <a:r>
              <a:rPr lang="en-US" dirty="0">
                <a:hlinkClick r:id="rId5" tooltip="Resonator"/>
              </a:rPr>
              <a:t>resonator</a:t>
            </a:r>
            <a:r>
              <a:rPr lang="en-US" dirty="0"/>
              <a:t>, an electrical analogue of a </a:t>
            </a:r>
            <a:r>
              <a:rPr lang="en-US" dirty="0">
                <a:hlinkClick r:id="rId6" tooltip="Tuning fork"/>
              </a:rPr>
              <a:t>tuning fork</a:t>
            </a:r>
            <a:r>
              <a:rPr lang="en-US" dirty="0"/>
              <a:t>, storing energy oscillating at the circuit's </a:t>
            </a:r>
            <a:r>
              <a:rPr lang="en-US" dirty="0">
                <a:hlinkClick r:id="rId7" tooltip="Resonant frequency"/>
              </a:rPr>
              <a:t>resonant frequency</a:t>
            </a:r>
            <a:r>
              <a:rPr lang="en-US" dirty="0"/>
              <a:t>.</a:t>
            </a:r>
          </a:p>
          <a:p>
            <a:pPr marL="137160" indent="0">
              <a:buNone/>
            </a:pPr>
            <a:r>
              <a:rPr lang="en-US" dirty="0"/>
              <a:t>LC circuits are used either for generating signals at a particular frequency, or picking out a signal at a particular frequency from a more complex signal. They are key components in many electronic devices, particularly radio equipment, used in circuits such as </a:t>
            </a:r>
            <a:r>
              <a:rPr lang="en-US" dirty="0">
                <a:hlinkClick r:id="rId8" tooltip="Electronic oscillator"/>
              </a:rPr>
              <a:t>oscillators</a:t>
            </a:r>
            <a:r>
              <a:rPr lang="en-US" dirty="0"/>
              <a:t>, </a:t>
            </a:r>
            <a:r>
              <a:rPr lang="en-US" dirty="0">
                <a:hlinkClick r:id="rId9" tooltip="Electronic filter"/>
              </a:rPr>
              <a:t>filters</a:t>
            </a:r>
            <a:r>
              <a:rPr lang="en-US" dirty="0"/>
              <a:t>, </a:t>
            </a:r>
            <a:r>
              <a:rPr lang="en-US" dirty="0">
                <a:hlinkClick r:id="rId10" tooltip="Tuner (electronics)"/>
              </a:rPr>
              <a:t>tuners</a:t>
            </a:r>
            <a:r>
              <a:rPr lang="en-US" dirty="0"/>
              <a:t> and </a:t>
            </a:r>
            <a:r>
              <a:rPr lang="en-US" dirty="0">
                <a:hlinkClick r:id="rId11" tooltip="Frequency mixer"/>
              </a:rPr>
              <a:t>frequency mixers</a:t>
            </a:r>
            <a:r>
              <a:rPr lang="en-US" dirty="0" smtClean="0"/>
              <a:t>.</a:t>
            </a:r>
            <a:endParaRPr lang="en-US" dirty="0"/>
          </a:p>
        </p:txBody>
      </p:sp>
    </p:spTree>
    <p:extLst>
      <p:ext uri="{BB962C8B-B14F-4D97-AF65-F5344CB8AC3E}">
        <p14:creationId xmlns:p14="http://schemas.microsoft.com/office/powerpoint/2010/main" val="23179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LC circuit</a:t>
            </a:r>
            <a:endParaRPr lang="en-US" dirty="0"/>
          </a:p>
        </p:txBody>
      </p:sp>
      <p:sp>
        <p:nvSpPr>
          <p:cNvPr id="3" name="Content Placeholder 2"/>
          <p:cNvSpPr>
            <a:spLocks noGrp="1"/>
          </p:cNvSpPr>
          <p:nvPr>
            <p:ph idx="1"/>
          </p:nvPr>
        </p:nvSpPr>
        <p:spPr/>
        <p:txBody>
          <a:bodyPr>
            <a:normAutofit fontScale="92500" lnSpcReduction="10000"/>
          </a:bodyPr>
          <a:lstStyle/>
          <a:p>
            <a:pPr marL="137160" indent="0">
              <a:buNone/>
            </a:pPr>
            <a:r>
              <a:rPr lang="en-US" dirty="0"/>
              <a:t>An LC circuit is an idealized model since it assumes there is no dissipation of energy due to </a:t>
            </a:r>
            <a:r>
              <a:rPr lang="en-US" dirty="0">
                <a:hlinkClick r:id="rId2" tooltip="Electrical resistance"/>
              </a:rPr>
              <a:t>resistance</a:t>
            </a:r>
            <a:r>
              <a:rPr lang="en-US" dirty="0"/>
              <a:t>. Any practical implementation of an LC circuit will always include loss resulting from small but non-zero resistance within the components and connecting wires. The purpose of an LC circuit is usually to oscillate with minimal </a:t>
            </a:r>
            <a:r>
              <a:rPr lang="en-US" dirty="0">
                <a:hlinkClick r:id="rId3" tooltip="Damping"/>
              </a:rPr>
              <a:t>damping</a:t>
            </a:r>
            <a:r>
              <a:rPr lang="en-US" dirty="0"/>
              <a:t>, so the resistance is made as low as possible. While no practical circuit is without losses, it is nonetheless instructive to study this ideal form of the circuit to gain understanding and physical intuition. For a circuit model incorporating resistance, see </a:t>
            </a:r>
            <a:r>
              <a:rPr lang="en-US" dirty="0">
                <a:hlinkClick r:id="rId4" tooltip="RLC circuit"/>
              </a:rPr>
              <a:t>RLC circuit</a:t>
            </a:r>
            <a:r>
              <a:rPr lang="en-US" dirty="0" smtClean="0"/>
              <a:t>.</a:t>
            </a:r>
            <a:endParaRPr lang="en-US" dirty="0"/>
          </a:p>
        </p:txBody>
      </p:sp>
    </p:spTree>
    <p:extLst>
      <p:ext uri="{BB962C8B-B14F-4D97-AF65-F5344CB8AC3E}">
        <p14:creationId xmlns:p14="http://schemas.microsoft.com/office/powerpoint/2010/main" val="20437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900" dirty="0" smtClean="0"/>
              <a:t>Resonance</a:t>
            </a:r>
            <a:endParaRPr lang="en-US" sz="9900" dirty="0"/>
          </a:p>
        </p:txBody>
      </p:sp>
      <p:sp>
        <p:nvSpPr>
          <p:cNvPr id="3" name="Content Placeholder 2"/>
          <p:cNvSpPr>
            <a:spLocks noGrp="1"/>
          </p:cNvSpPr>
          <p:nvPr>
            <p:ph idx="1"/>
          </p:nvPr>
        </p:nvSpPr>
        <p:spPr/>
        <p:txBody>
          <a:bodyPr>
            <a:noAutofit/>
          </a:bodyPr>
          <a:lstStyle/>
          <a:p>
            <a:pPr marL="137160" indent="0">
              <a:buNone/>
            </a:pPr>
            <a:r>
              <a:rPr lang="en-US" sz="4400" dirty="0" smtClean="0"/>
              <a:t>R</a:t>
            </a:r>
            <a:r>
              <a:rPr lang="en-US" sz="4400" b="1" dirty="0" smtClean="0"/>
              <a:t>esonance</a:t>
            </a:r>
            <a:r>
              <a:rPr lang="en-US" sz="4400" dirty="0" smtClean="0"/>
              <a:t> </a:t>
            </a:r>
            <a:r>
              <a:rPr lang="en-US" sz="4400" dirty="0"/>
              <a:t>is a phenomenon that occurs when a given system is driven by another vibrating system or external force to </a:t>
            </a:r>
            <a:r>
              <a:rPr lang="en-US" sz="4400" dirty="0">
                <a:hlinkClick r:id="rId2" tooltip="Oscillate"/>
              </a:rPr>
              <a:t>oscillate</a:t>
            </a:r>
            <a:r>
              <a:rPr lang="en-US" sz="4400" dirty="0"/>
              <a:t> with greater </a:t>
            </a:r>
            <a:r>
              <a:rPr lang="en-US" sz="4400" dirty="0">
                <a:hlinkClick r:id="rId3" tooltip="Amplitude"/>
              </a:rPr>
              <a:t>amplitude</a:t>
            </a:r>
            <a:r>
              <a:rPr lang="en-US" sz="4400" dirty="0"/>
              <a:t> at a specific preferential </a:t>
            </a:r>
            <a:r>
              <a:rPr lang="en-US" sz="4400" dirty="0">
                <a:hlinkClick r:id="rId4" tooltip="Frequency"/>
              </a:rPr>
              <a:t>frequency</a:t>
            </a:r>
            <a:r>
              <a:rPr lang="en-US" sz="4400" dirty="0"/>
              <a:t>.</a:t>
            </a:r>
          </a:p>
        </p:txBody>
      </p:sp>
    </p:spTree>
    <p:extLst>
      <p:ext uri="{BB962C8B-B14F-4D97-AF65-F5344CB8AC3E}">
        <p14:creationId xmlns:p14="http://schemas.microsoft.com/office/powerpoint/2010/main" val="253009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a:bodyPr>
          <a:lstStyle/>
          <a:p>
            <a:r>
              <a:rPr lang="en-US" sz="4400" dirty="0">
                <a:solidFill>
                  <a:srgbClr val="FF0000"/>
                </a:solidFill>
              </a:rPr>
              <a:t>Biography</a:t>
            </a:r>
          </a:p>
          <a:p>
            <a:r>
              <a:rPr lang="en-US" sz="4400" dirty="0">
                <a:solidFill>
                  <a:srgbClr val="FF0000"/>
                </a:solidFill>
              </a:rPr>
              <a:t>Controversy</a:t>
            </a:r>
          </a:p>
          <a:p>
            <a:r>
              <a:rPr lang="en-US" sz="4400" dirty="0">
                <a:solidFill>
                  <a:srgbClr val="FF0000"/>
                </a:solidFill>
              </a:rPr>
              <a:t>Theories</a:t>
            </a:r>
          </a:p>
          <a:p>
            <a:r>
              <a:rPr lang="en-US" sz="4400" dirty="0">
                <a:solidFill>
                  <a:srgbClr val="FF0000"/>
                </a:solidFill>
              </a:rPr>
              <a:t>Equations</a:t>
            </a:r>
          </a:p>
          <a:p>
            <a:r>
              <a:rPr lang="en-US" sz="4400" dirty="0">
                <a:solidFill>
                  <a:srgbClr val="FF0000"/>
                </a:solidFill>
              </a:rPr>
              <a:t>Achievements</a:t>
            </a:r>
          </a:p>
          <a:p>
            <a:r>
              <a:rPr lang="en-US" sz="4400" dirty="0" smtClean="0">
                <a:solidFill>
                  <a:srgbClr val="FF0000"/>
                </a:solidFill>
              </a:rPr>
              <a:t>Legacy</a:t>
            </a:r>
            <a:endParaRPr lang="en-US" sz="4400" dirty="0">
              <a:solidFill>
                <a:srgbClr val="FF0000"/>
              </a:solidFill>
            </a:endParaRPr>
          </a:p>
        </p:txBody>
      </p:sp>
    </p:spTree>
    <p:extLst>
      <p:ext uri="{BB962C8B-B14F-4D97-AF65-F5344CB8AC3E}">
        <p14:creationId xmlns:p14="http://schemas.microsoft.com/office/powerpoint/2010/main" val="214179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t>Electrical </a:t>
            </a:r>
            <a:r>
              <a:rPr lang="en-US" sz="5500" dirty="0" smtClean="0"/>
              <a:t>breakdown</a:t>
            </a:r>
            <a:endParaRPr lang="en-US" sz="5500"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b="1" dirty="0"/>
              <a:t>Electrical breakdown</a:t>
            </a:r>
            <a:r>
              <a:rPr lang="en-US" dirty="0"/>
              <a:t> or </a:t>
            </a:r>
            <a:r>
              <a:rPr lang="en-US" b="1" dirty="0"/>
              <a:t>dielectric breakdown</a:t>
            </a:r>
            <a:r>
              <a:rPr lang="en-US" dirty="0"/>
              <a:t> is a rapid reduction in the </a:t>
            </a:r>
            <a:r>
              <a:rPr lang="en-US" dirty="0">
                <a:hlinkClick r:id="rId2" tooltip="Electrical resistivity and conductivity"/>
              </a:rPr>
              <a:t>resistance</a:t>
            </a:r>
            <a:r>
              <a:rPr lang="en-US" dirty="0"/>
              <a:t> of an electrical </a:t>
            </a:r>
            <a:r>
              <a:rPr lang="en-US" dirty="0">
                <a:hlinkClick r:id="rId3" tooltip="Insulator (electricity)"/>
              </a:rPr>
              <a:t>insulator</a:t>
            </a:r>
            <a:r>
              <a:rPr lang="en-US" dirty="0"/>
              <a:t> when the voltage applied across it exceeds the </a:t>
            </a:r>
            <a:r>
              <a:rPr lang="en-US" dirty="0">
                <a:hlinkClick r:id="rId4" tooltip="Breakdown voltage"/>
              </a:rPr>
              <a:t>breakdown voltage</a:t>
            </a:r>
            <a:r>
              <a:rPr lang="en-US" dirty="0"/>
              <a:t>. This results in a portion of the insulator becoming </a:t>
            </a:r>
            <a:r>
              <a:rPr lang="en-US" dirty="0">
                <a:hlinkClick r:id="rId5" tooltip="Electrical conductor"/>
              </a:rPr>
              <a:t>electrically conductive</a:t>
            </a:r>
            <a:r>
              <a:rPr lang="en-US" dirty="0"/>
              <a:t>. Electrical breakdown may be a momentary event (as in an </a:t>
            </a:r>
            <a:r>
              <a:rPr lang="en-US" dirty="0">
                <a:hlinkClick r:id="rId6" tooltip="Electrostatic discharge"/>
              </a:rPr>
              <a:t>electrostatic discharge</a:t>
            </a:r>
            <a:r>
              <a:rPr lang="en-US" dirty="0"/>
              <a:t>), or may lead to a continuous </a:t>
            </a:r>
            <a:r>
              <a:rPr lang="en-US" dirty="0">
                <a:hlinkClick r:id="rId7" tooltip="Electric arc"/>
              </a:rPr>
              <a:t>arc</a:t>
            </a:r>
            <a:r>
              <a:rPr lang="en-US" dirty="0"/>
              <a:t> discharge if protective devices fail to interrupt the current in a high power circuit.</a:t>
            </a:r>
          </a:p>
          <a:p>
            <a:pPr marL="137160" indent="0">
              <a:buNone/>
            </a:pPr>
            <a:r>
              <a:rPr lang="en-US" dirty="0"/>
              <a:t>Under sufficient electrical stress, electrical breakdown can occur within solids, liquids, gases or vacuum. However, the specific breakdown mechanisms are significantly different for each, particularly in different kinds of </a:t>
            </a:r>
            <a:r>
              <a:rPr lang="en-US" dirty="0">
                <a:hlinkClick r:id="rId8" tooltip="Dielectric"/>
              </a:rPr>
              <a:t>dielectric</a:t>
            </a:r>
            <a:r>
              <a:rPr lang="en-US" dirty="0"/>
              <a:t> medium</a:t>
            </a:r>
            <a:r>
              <a:rPr lang="en-US" dirty="0" smtClean="0"/>
              <a:t>.</a:t>
            </a:r>
            <a:endParaRPr lang="en-US" dirty="0"/>
          </a:p>
        </p:txBody>
      </p:sp>
    </p:spTree>
    <p:extLst>
      <p:ext uri="{BB962C8B-B14F-4D97-AF65-F5344CB8AC3E}">
        <p14:creationId xmlns:p14="http://schemas.microsoft.com/office/powerpoint/2010/main" val="177060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Skin </a:t>
            </a:r>
            <a:r>
              <a:rPr lang="en-US" sz="8800" dirty="0" smtClean="0"/>
              <a:t>effect</a:t>
            </a:r>
            <a:endParaRPr lang="en-US" sz="8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94065"/>
            <a:ext cx="5513801" cy="5087735"/>
          </a:xfrm>
        </p:spPr>
      </p:pic>
    </p:spTree>
    <p:extLst>
      <p:ext uri="{BB962C8B-B14F-4D97-AF65-F5344CB8AC3E}">
        <p14:creationId xmlns:p14="http://schemas.microsoft.com/office/powerpoint/2010/main" val="351155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Transformer</a:t>
            </a:r>
            <a:endParaRPr lang="en-US" dirty="0"/>
          </a:p>
        </p:txBody>
      </p:sp>
      <p:sp>
        <p:nvSpPr>
          <p:cNvPr id="3" name="Content Placeholder 2"/>
          <p:cNvSpPr>
            <a:spLocks noGrp="1"/>
          </p:cNvSpPr>
          <p:nvPr>
            <p:ph idx="1"/>
          </p:nvPr>
        </p:nvSpPr>
        <p:spPr/>
        <p:txBody>
          <a:bodyPr>
            <a:normAutofit fontScale="62500" lnSpcReduction="20000"/>
          </a:bodyPr>
          <a:lstStyle/>
          <a:p>
            <a:pPr marL="137160" indent="0">
              <a:buNone/>
            </a:pPr>
            <a:r>
              <a:rPr lang="en-US" dirty="0"/>
              <a:t>A </a:t>
            </a:r>
            <a:r>
              <a:rPr lang="en-US" b="1" dirty="0"/>
              <a:t>transformer</a:t>
            </a:r>
            <a:r>
              <a:rPr lang="en-US" dirty="0"/>
              <a:t> is an electrical device that transfers electrical energy between two or more circuits through </a:t>
            </a:r>
            <a:r>
              <a:rPr lang="en-US" dirty="0">
                <a:hlinkClick r:id="rId2" tooltip="Electromagnetic induction"/>
              </a:rPr>
              <a:t>electromagnetic induction</a:t>
            </a:r>
            <a:r>
              <a:rPr lang="en-US" dirty="0"/>
              <a:t>. Commonly, transformers are used to increase or decrease the voltages of alternating current in electric power applications.</a:t>
            </a:r>
          </a:p>
          <a:p>
            <a:pPr marL="137160" indent="0">
              <a:buNone/>
            </a:pPr>
            <a:r>
              <a:rPr lang="en-US" dirty="0"/>
              <a:t>A varying current in the transformer's primary winding creates a varying </a:t>
            </a:r>
            <a:r>
              <a:rPr lang="en-US" dirty="0">
                <a:hlinkClick r:id="rId3" tooltip="Magnetic flux"/>
              </a:rPr>
              <a:t>magnetic flux</a:t>
            </a:r>
            <a:r>
              <a:rPr lang="en-US" dirty="0"/>
              <a:t> in the transformer core and a varying magnetic field impinging on the transformer's secondary winding. This varying </a:t>
            </a:r>
            <a:r>
              <a:rPr lang="en-US" dirty="0">
                <a:hlinkClick r:id="rId4" tooltip="Magnetic field"/>
              </a:rPr>
              <a:t>magnetic field</a:t>
            </a:r>
            <a:r>
              <a:rPr lang="en-US" dirty="0"/>
              <a:t> at the secondary winding induces a varying </a:t>
            </a:r>
            <a:r>
              <a:rPr lang="en-US" dirty="0">
                <a:hlinkClick r:id="rId5" tooltip="Electromotive force"/>
              </a:rPr>
              <a:t>electromotive force</a:t>
            </a:r>
            <a:r>
              <a:rPr lang="en-US" dirty="0"/>
              <a:t> (EMF) or voltage in the secondary winding. Making use of </a:t>
            </a:r>
            <a:r>
              <a:rPr lang="en-US" dirty="0">
                <a:hlinkClick r:id="rId6" tooltip="Faraday's law of induction"/>
              </a:rPr>
              <a:t>Faraday's Law</a:t>
            </a:r>
            <a:r>
              <a:rPr lang="en-US" dirty="0"/>
              <a:t> in conjunction with high </a:t>
            </a:r>
            <a:r>
              <a:rPr lang="en-US" dirty="0">
                <a:hlinkClick r:id="rId7" tooltip="Permeability (electromagnetism)"/>
              </a:rPr>
              <a:t>magnetic permeability</a:t>
            </a:r>
            <a:r>
              <a:rPr lang="en-US" dirty="0"/>
              <a:t> core properties, transformers can thus be designed to efficiently change </a:t>
            </a:r>
            <a:r>
              <a:rPr lang="en-US" dirty="0">
                <a:hlinkClick r:id="rId8" tooltip="Alternating current"/>
              </a:rPr>
              <a:t>AC</a:t>
            </a:r>
            <a:r>
              <a:rPr lang="en-US" dirty="0"/>
              <a:t> voltages from one voltage level to another within power networks.</a:t>
            </a:r>
          </a:p>
          <a:p>
            <a:pPr marL="137160" indent="0">
              <a:buNone/>
            </a:pPr>
            <a:r>
              <a:rPr lang="en-US" dirty="0"/>
              <a:t>Since the invention of the first constant </a:t>
            </a:r>
            <a:r>
              <a:rPr lang="en-US" dirty="0">
                <a:hlinkClick r:id="rId9" tooltip="Potential energy"/>
              </a:rPr>
              <a:t>potential</a:t>
            </a:r>
            <a:r>
              <a:rPr lang="en-US" dirty="0"/>
              <a:t> transformer in 1885, transformers have become essential for the AC </a:t>
            </a:r>
            <a:r>
              <a:rPr lang="en-US" dirty="0">
                <a:hlinkClick r:id="rId10" tooltip="Electric power transmission"/>
              </a:rPr>
              <a:t>transmission</a:t>
            </a:r>
            <a:r>
              <a:rPr lang="en-US" dirty="0"/>
              <a:t>, </a:t>
            </a:r>
            <a:r>
              <a:rPr lang="en-US" dirty="0">
                <a:hlinkClick r:id="rId11" tooltip="Electric power distribution"/>
              </a:rPr>
              <a:t>distribution</a:t>
            </a:r>
            <a:r>
              <a:rPr lang="en-US" dirty="0"/>
              <a:t>, and utilization of electrical </a:t>
            </a:r>
            <a:r>
              <a:rPr lang="en-US" dirty="0" smtClean="0"/>
              <a:t>energy.</a:t>
            </a:r>
            <a:r>
              <a:rPr lang="en-US" baseline="30000" dirty="0"/>
              <a:t> </a:t>
            </a:r>
            <a:r>
              <a:rPr lang="en-US" dirty="0" smtClean="0"/>
              <a:t>A </a:t>
            </a:r>
            <a:r>
              <a:rPr lang="en-US" dirty="0"/>
              <a:t>wide range of transformer designs is encountered in electronic and electric power applications. Transformers range in size from </a:t>
            </a:r>
            <a:r>
              <a:rPr lang="en-US" dirty="0">
                <a:hlinkClick r:id="rId12" tooltip="RF"/>
              </a:rPr>
              <a:t>RF</a:t>
            </a:r>
            <a:r>
              <a:rPr lang="en-US" dirty="0"/>
              <a:t> transformers less than a cubic centimeter in volume to units interconnecting the </a:t>
            </a:r>
            <a:r>
              <a:rPr lang="en-US" dirty="0">
                <a:hlinkClick r:id="rId13" tooltip="Power grid"/>
              </a:rPr>
              <a:t>power grid</a:t>
            </a:r>
            <a:r>
              <a:rPr lang="en-US" dirty="0"/>
              <a:t> weighing hundreds of tons.</a:t>
            </a:r>
          </a:p>
          <a:p>
            <a:pPr marL="137160" indent="0">
              <a:buNone/>
            </a:pPr>
            <a:endParaRPr lang="en-US" dirty="0"/>
          </a:p>
        </p:txBody>
      </p:sp>
    </p:spTree>
    <p:extLst>
      <p:ext uri="{BB962C8B-B14F-4D97-AF65-F5344CB8AC3E}">
        <p14:creationId xmlns:p14="http://schemas.microsoft.com/office/powerpoint/2010/main" val="160208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Tesla </a:t>
            </a:r>
            <a:r>
              <a:rPr lang="en-US" sz="6600" dirty="0" smtClean="0"/>
              <a:t>coil</a:t>
            </a:r>
            <a:endParaRPr lang="en-US" sz="6600" dirty="0"/>
          </a:p>
        </p:txBody>
      </p:sp>
      <p:sp>
        <p:nvSpPr>
          <p:cNvPr id="3" name="Content Placeholder 2"/>
          <p:cNvSpPr>
            <a:spLocks noGrp="1"/>
          </p:cNvSpPr>
          <p:nvPr>
            <p:ph idx="1"/>
          </p:nvPr>
        </p:nvSpPr>
        <p:spPr/>
        <p:txBody>
          <a:bodyPr>
            <a:normAutofit fontScale="77500" lnSpcReduction="20000"/>
          </a:bodyPr>
          <a:lstStyle/>
          <a:p>
            <a:pPr marL="137160" indent="0">
              <a:buNone/>
            </a:pPr>
            <a:r>
              <a:rPr lang="en-US" dirty="0"/>
              <a:t>A </a:t>
            </a:r>
            <a:r>
              <a:rPr lang="en-US" b="1" dirty="0"/>
              <a:t>Tesla coil</a:t>
            </a:r>
            <a:r>
              <a:rPr lang="en-US" dirty="0"/>
              <a:t> is an electrical </a:t>
            </a:r>
            <a:r>
              <a:rPr lang="en-US" dirty="0">
                <a:hlinkClick r:id="rId2" tooltip="Resonant transformer"/>
              </a:rPr>
              <a:t>resonant transformer</a:t>
            </a:r>
            <a:r>
              <a:rPr lang="en-US" dirty="0"/>
              <a:t> circuit invented by </a:t>
            </a:r>
            <a:r>
              <a:rPr lang="en-US" dirty="0">
                <a:hlinkClick r:id="rId3" tooltip="Nikola Tesla"/>
              </a:rPr>
              <a:t>Nikola Tesla</a:t>
            </a:r>
            <a:r>
              <a:rPr lang="en-US" dirty="0"/>
              <a:t> around 1891</a:t>
            </a:r>
            <a:r>
              <a:rPr lang="en-US" dirty="0" smtClean="0"/>
              <a:t>. </a:t>
            </a:r>
            <a:r>
              <a:rPr lang="en-US" dirty="0"/>
              <a:t>It is used to produce high-</a:t>
            </a:r>
            <a:r>
              <a:rPr lang="en-US" dirty="0">
                <a:hlinkClick r:id="rId4" tooltip="Voltage"/>
              </a:rPr>
              <a:t>voltage</a:t>
            </a:r>
            <a:r>
              <a:rPr lang="en-US" dirty="0"/>
              <a:t>, low-</a:t>
            </a:r>
            <a:r>
              <a:rPr lang="en-US" dirty="0">
                <a:hlinkClick r:id="rId5" tooltip="Electric current"/>
              </a:rPr>
              <a:t>current</a:t>
            </a:r>
            <a:r>
              <a:rPr lang="en-US" dirty="0"/>
              <a:t>, high </a:t>
            </a:r>
            <a:r>
              <a:rPr lang="en-US" dirty="0">
                <a:hlinkClick r:id="rId6" tooltip="Frequency"/>
              </a:rPr>
              <a:t>frequency</a:t>
            </a:r>
            <a:r>
              <a:rPr lang="en-US" dirty="0"/>
              <a:t> </a:t>
            </a:r>
            <a:r>
              <a:rPr lang="en-US" dirty="0">
                <a:hlinkClick r:id="rId7" tooltip="Alternating current"/>
              </a:rPr>
              <a:t>alternating-current</a:t>
            </a:r>
            <a:r>
              <a:rPr lang="en-US" dirty="0"/>
              <a:t> electricity</a:t>
            </a:r>
            <a:r>
              <a:rPr lang="en-US" dirty="0" smtClean="0"/>
              <a:t>. </a:t>
            </a:r>
            <a:r>
              <a:rPr lang="en-US" dirty="0"/>
              <a:t>Tesla experimented with a number of different configurations consisting of two, or sometimes three, coupled </a:t>
            </a:r>
            <a:r>
              <a:rPr lang="en-US" dirty="0">
                <a:hlinkClick r:id="rId8" tooltip="Tuned circuit"/>
              </a:rPr>
              <a:t>resonant electric circuits</a:t>
            </a:r>
            <a:r>
              <a:rPr lang="en-US" dirty="0"/>
              <a:t>.</a:t>
            </a:r>
          </a:p>
          <a:p>
            <a:pPr marL="137160" indent="0">
              <a:buNone/>
            </a:pPr>
            <a:r>
              <a:rPr lang="en-US" dirty="0"/>
              <a:t>Tesla used these coils to conduct innovative experiments in electrical </a:t>
            </a:r>
            <a:r>
              <a:rPr lang="en-US" dirty="0">
                <a:hlinkClick r:id="rId9" tooltip="Lighting"/>
              </a:rPr>
              <a:t>lighting</a:t>
            </a:r>
            <a:r>
              <a:rPr lang="en-US" dirty="0"/>
              <a:t>, </a:t>
            </a:r>
            <a:r>
              <a:rPr lang="en-US" dirty="0">
                <a:hlinkClick r:id="rId10" tooltip="Phosphorescence"/>
              </a:rPr>
              <a:t>phosphorescence</a:t>
            </a:r>
            <a:r>
              <a:rPr lang="en-US" dirty="0"/>
              <a:t>, </a:t>
            </a:r>
            <a:r>
              <a:rPr lang="en-US" dirty="0">
                <a:hlinkClick r:id="rId11" tooltip="X-ray generation"/>
              </a:rPr>
              <a:t>X-ray generation</a:t>
            </a:r>
            <a:r>
              <a:rPr lang="en-US" dirty="0"/>
              <a:t>, </a:t>
            </a:r>
            <a:r>
              <a:rPr lang="en-US" dirty="0">
                <a:hlinkClick r:id="rId12" tooltip="High frequency"/>
              </a:rPr>
              <a:t>high frequency</a:t>
            </a:r>
            <a:r>
              <a:rPr lang="en-US" dirty="0"/>
              <a:t> </a:t>
            </a:r>
            <a:r>
              <a:rPr lang="en-US" dirty="0">
                <a:hlinkClick r:id="rId7" tooltip="Alternating current"/>
              </a:rPr>
              <a:t>alternating current</a:t>
            </a:r>
            <a:r>
              <a:rPr lang="en-US" dirty="0"/>
              <a:t> phenomena, </a:t>
            </a:r>
            <a:r>
              <a:rPr lang="en-US" dirty="0">
                <a:hlinkClick r:id="rId13" tooltip="Electrotherapy"/>
              </a:rPr>
              <a:t>electrotherapy</a:t>
            </a:r>
            <a:r>
              <a:rPr lang="en-US" dirty="0"/>
              <a:t>, and the </a:t>
            </a:r>
            <a:r>
              <a:rPr lang="en-US" dirty="0">
                <a:hlinkClick r:id="rId14" tooltip="Wireless energy transmission"/>
              </a:rPr>
              <a:t>transmission of electrical energy without wires</a:t>
            </a:r>
            <a:r>
              <a:rPr lang="en-US" dirty="0"/>
              <a:t>. Tesla coil circuits were used commercially in </a:t>
            </a:r>
            <a:r>
              <a:rPr lang="en-US" dirty="0">
                <a:hlinkClick r:id="rId15" tooltip="Sparkgap transmitter"/>
              </a:rPr>
              <a:t>sparkgap radio transmitters</a:t>
            </a:r>
            <a:r>
              <a:rPr lang="en-US" dirty="0"/>
              <a:t> for </a:t>
            </a:r>
            <a:r>
              <a:rPr lang="en-US" dirty="0">
                <a:hlinkClick r:id="rId16" tooltip="Wireless telegraphy"/>
              </a:rPr>
              <a:t>wireless telegraphy</a:t>
            </a:r>
            <a:r>
              <a:rPr lang="en-US" dirty="0"/>
              <a:t> until the 1920s</a:t>
            </a:r>
            <a:r>
              <a:rPr lang="en-US" dirty="0" smtClean="0"/>
              <a:t>, </a:t>
            </a:r>
            <a:r>
              <a:rPr lang="en-US" dirty="0"/>
              <a:t>and in medical equipment such as </a:t>
            </a:r>
            <a:r>
              <a:rPr lang="en-US" dirty="0">
                <a:hlinkClick r:id="rId13" tooltip="Electrotherapy"/>
              </a:rPr>
              <a:t>electrotherapy</a:t>
            </a:r>
            <a:r>
              <a:rPr lang="en-US" dirty="0"/>
              <a:t> and </a:t>
            </a:r>
            <a:r>
              <a:rPr lang="en-US" dirty="0">
                <a:hlinkClick r:id="rId17" tooltip="Violet ray"/>
              </a:rPr>
              <a:t>violet ray</a:t>
            </a:r>
            <a:r>
              <a:rPr lang="en-US" dirty="0"/>
              <a:t> devices. Today their main use is for entertainment and educational displays, although small coils are still used today as leak detectors for high vacuum systems</a:t>
            </a:r>
            <a:r>
              <a:rPr lang="en-US" dirty="0" smtClean="0"/>
              <a:t>.</a:t>
            </a:r>
            <a:endParaRPr lang="en-US" dirty="0"/>
          </a:p>
        </p:txBody>
      </p:sp>
    </p:spTree>
    <p:extLst>
      <p:ext uri="{BB962C8B-B14F-4D97-AF65-F5344CB8AC3E}">
        <p14:creationId xmlns:p14="http://schemas.microsoft.com/office/powerpoint/2010/main" val="871622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Tesla coil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934" y="1676400"/>
            <a:ext cx="7812266" cy="4495800"/>
          </a:xfrm>
        </p:spPr>
      </p:pic>
    </p:spTree>
    <p:extLst>
      <p:ext uri="{BB962C8B-B14F-4D97-AF65-F5344CB8AC3E}">
        <p14:creationId xmlns:p14="http://schemas.microsoft.com/office/powerpoint/2010/main" val="74058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Tesla coil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0628" y="1600200"/>
            <a:ext cx="7322744" cy="4708525"/>
          </a:xfrm>
        </p:spPr>
      </p:pic>
    </p:spTree>
    <p:extLst>
      <p:ext uri="{BB962C8B-B14F-4D97-AF65-F5344CB8AC3E}">
        <p14:creationId xmlns:p14="http://schemas.microsoft.com/office/powerpoint/2010/main" val="1794521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089646" cy="4645819"/>
          </a:xfrm>
        </p:spPr>
      </p:pic>
    </p:spTree>
    <p:extLst>
      <p:ext uri="{BB962C8B-B14F-4D97-AF65-F5344CB8AC3E}">
        <p14:creationId xmlns:p14="http://schemas.microsoft.com/office/powerpoint/2010/main" val="182161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a:t>Electroshock </a:t>
            </a:r>
            <a:r>
              <a:rPr lang="en-US" sz="5500" dirty="0" smtClean="0"/>
              <a:t>weapon</a:t>
            </a:r>
            <a:endParaRPr lang="en-US" sz="5500"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a:t>An </a:t>
            </a:r>
            <a:r>
              <a:rPr lang="en-US" b="1" dirty="0"/>
              <a:t>electroshock weapon</a:t>
            </a:r>
            <a:r>
              <a:rPr lang="en-US" dirty="0"/>
              <a:t> is an </a:t>
            </a:r>
            <a:r>
              <a:rPr lang="en-US" dirty="0">
                <a:hlinkClick r:id="rId2" tooltip="Incapacitant"/>
              </a:rPr>
              <a:t>incapacitant</a:t>
            </a:r>
            <a:r>
              <a:rPr lang="en-US" dirty="0"/>
              <a:t> </a:t>
            </a:r>
            <a:r>
              <a:rPr lang="en-US" dirty="0">
                <a:hlinkClick r:id="rId3" tooltip="Weapon"/>
              </a:rPr>
              <a:t>weapon</a:t>
            </a:r>
            <a:r>
              <a:rPr lang="en-US" dirty="0"/>
              <a:t> used for incapacitating a person by administering </a:t>
            </a:r>
            <a:r>
              <a:rPr lang="en-US" dirty="0">
                <a:hlinkClick r:id="rId4" tooltip="Electric shock"/>
              </a:rPr>
              <a:t>electric shock</a:t>
            </a:r>
            <a:r>
              <a:rPr lang="en-US" dirty="0"/>
              <a:t> aimed at disrupting </a:t>
            </a:r>
            <a:r>
              <a:rPr lang="en-US" dirty="0">
                <a:hlinkClick r:id="rId5" tooltip="Muscle"/>
              </a:rPr>
              <a:t>superficial muscle</a:t>
            </a:r>
            <a:r>
              <a:rPr lang="en-US" dirty="0"/>
              <a:t> functions and/or causing pain without significantly hurting the subject.</a:t>
            </a:r>
          </a:p>
          <a:p>
            <a:pPr marL="137160" indent="0">
              <a:buNone/>
            </a:pPr>
            <a:r>
              <a:rPr lang="en-US" dirty="0"/>
              <a:t>Multiple types of these devices exist differing by the mode of use. Stun guns, batons (or prods), and belts administer an electric shock by direct contact, whereas </a:t>
            </a:r>
            <a:r>
              <a:rPr lang="en-US" dirty="0">
                <a:hlinkClick r:id="rId6" tooltip="Taser"/>
              </a:rPr>
              <a:t>Tasers</a:t>
            </a:r>
            <a:r>
              <a:rPr lang="en-US" dirty="0"/>
              <a:t> (conducted electrical weapons, CEW) fire projectiles that administer the shock through thin flexible wires. Long-range electroshock projectiles, which can be fired from ordinary shotguns and do not need the wires, have been developed as well</a:t>
            </a:r>
            <a:r>
              <a:rPr lang="en-US" dirty="0" smtClean="0"/>
              <a:t>.</a:t>
            </a:r>
            <a:endParaRPr lang="en-US" dirty="0"/>
          </a:p>
        </p:txBody>
      </p:sp>
    </p:spTree>
    <p:extLst>
      <p:ext uri="{BB962C8B-B14F-4D97-AF65-F5344CB8AC3E}">
        <p14:creationId xmlns:p14="http://schemas.microsoft.com/office/powerpoint/2010/main" val="2625749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700" dirty="0"/>
              <a:t>Electric </a:t>
            </a:r>
            <a:r>
              <a:rPr lang="en-US" sz="7700" dirty="0" smtClean="0"/>
              <a:t>motor</a:t>
            </a:r>
            <a:endParaRPr lang="en-US" sz="7700" dirty="0"/>
          </a:p>
        </p:txBody>
      </p:sp>
      <p:sp>
        <p:nvSpPr>
          <p:cNvPr id="3" name="Content Placeholder 2"/>
          <p:cNvSpPr>
            <a:spLocks noGrp="1"/>
          </p:cNvSpPr>
          <p:nvPr>
            <p:ph idx="1"/>
          </p:nvPr>
        </p:nvSpPr>
        <p:spPr/>
        <p:txBody>
          <a:bodyPr>
            <a:normAutofit/>
          </a:bodyPr>
          <a:lstStyle/>
          <a:p>
            <a:pPr marL="137160" indent="0">
              <a:buNone/>
            </a:pPr>
            <a:r>
              <a:rPr lang="en-US" dirty="0"/>
              <a:t>An </a:t>
            </a:r>
            <a:r>
              <a:rPr lang="en-US" b="1" dirty="0"/>
              <a:t>electric motor</a:t>
            </a:r>
            <a:r>
              <a:rPr lang="en-US" dirty="0"/>
              <a:t> is an </a:t>
            </a:r>
            <a:r>
              <a:rPr lang="en-US" dirty="0">
                <a:hlinkClick r:id="rId2" tooltip="Electric machine"/>
              </a:rPr>
              <a:t>electrical machine</a:t>
            </a:r>
            <a:r>
              <a:rPr lang="en-US" dirty="0"/>
              <a:t> that converts </a:t>
            </a:r>
            <a:r>
              <a:rPr lang="en-US" dirty="0">
                <a:hlinkClick r:id="rId3" tooltip="Electromechanical"/>
              </a:rPr>
              <a:t>electrical energy into mechanical</a:t>
            </a:r>
            <a:r>
              <a:rPr lang="en-US" dirty="0"/>
              <a:t> energy. The reverse of this would be the conversion of </a:t>
            </a:r>
            <a:r>
              <a:rPr lang="en-US" dirty="0">
                <a:hlinkClick r:id="rId4" tooltip="Mechanical energy"/>
              </a:rPr>
              <a:t>mechanical energy</a:t>
            </a:r>
            <a:r>
              <a:rPr lang="en-US" dirty="0"/>
              <a:t> into </a:t>
            </a:r>
            <a:r>
              <a:rPr lang="en-US" dirty="0">
                <a:hlinkClick r:id="rId5" tooltip="Electrical energy"/>
              </a:rPr>
              <a:t>electrical energy</a:t>
            </a:r>
            <a:r>
              <a:rPr lang="en-US" dirty="0"/>
              <a:t> and is done by an </a:t>
            </a:r>
            <a:r>
              <a:rPr lang="en-US" dirty="0">
                <a:hlinkClick r:id="rId6" tooltip="Electric generator"/>
              </a:rPr>
              <a:t>electric generator</a:t>
            </a:r>
            <a:r>
              <a:rPr lang="en-US" dirty="0" smtClean="0"/>
              <a:t>.</a:t>
            </a:r>
            <a:endParaRPr lang="en-US" dirty="0"/>
          </a:p>
        </p:txBody>
      </p:sp>
    </p:spTree>
    <p:extLst>
      <p:ext uri="{BB962C8B-B14F-4D97-AF65-F5344CB8AC3E}">
        <p14:creationId xmlns:p14="http://schemas.microsoft.com/office/powerpoint/2010/main" val="216064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Electric motor</a:t>
            </a:r>
            <a:endParaRPr lang="en-US" dirty="0"/>
          </a:p>
        </p:txBody>
      </p:sp>
      <p:sp>
        <p:nvSpPr>
          <p:cNvPr id="3" name="Content Placeholder 2"/>
          <p:cNvSpPr>
            <a:spLocks noGrp="1"/>
          </p:cNvSpPr>
          <p:nvPr>
            <p:ph idx="1"/>
          </p:nvPr>
        </p:nvSpPr>
        <p:spPr/>
        <p:txBody>
          <a:bodyPr>
            <a:normAutofit/>
          </a:bodyPr>
          <a:lstStyle/>
          <a:p>
            <a:pPr marL="137160" indent="0">
              <a:buNone/>
            </a:pPr>
            <a:r>
              <a:rPr lang="en-US" dirty="0"/>
              <a:t>In normal motoring mode, most electric motors operate through the interaction between an electric motor's </a:t>
            </a:r>
            <a:r>
              <a:rPr lang="en-US" dirty="0">
                <a:hlinkClick r:id="rId2" tooltip="Magnetic field"/>
              </a:rPr>
              <a:t>magnetic field</a:t>
            </a:r>
            <a:r>
              <a:rPr lang="en-US" dirty="0"/>
              <a:t> and </a:t>
            </a:r>
            <a:r>
              <a:rPr lang="en-US" dirty="0">
                <a:hlinkClick r:id="rId3" tooltip="Electrical conductor"/>
              </a:rPr>
              <a:t>winding currents</a:t>
            </a:r>
            <a:r>
              <a:rPr lang="en-US" dirty="0"/>
              <a:t> to generate force within the motor. In certain applications, such as in the transportation industry with </a:t>
            </a:r>
            <a:r>
              <a:rPr lang="en-US" dirty="0">
                <a:hlinkClick r:id="rId4" tooltip="Traction motor"/>
              </a:rPr>
              <a:t>traction motors</a:t>
            </a:r>
            <a:r>
              <a:rPr lang="en-US" dirty="0"/>
              <a:t>, electric motors can operate in both motoring and </a:t>
            </a:r>
            <a:r>
              <a:rPr lang="en-US" dirty="0">
                <a:hlinkClick r:id="rId5" tooltip="Regenerative braking"/>
              </a:rPr>
              <a:t>generating or braking</a:t>
            </a:r>
            <a:r>
              <a:rPr lang="en-US" dirty="0"/>
              <a:t> modes to also produce electrical energy from mechanical energy</a:t>
            </a:r>
            <a:r>
              <a:rPr lang="en-US" dirty="0" smtClean="0"/>
              <a:t>.</a:t>
            </a:r>
            <a:endParaRPr lang="en-US" dirty="0"/>
          </a:p>
        </p:txBody>
      </p:sp>
    </p:spTree>
    <p:extLst>
      <p:ext uri="{BB962C8B-B14F-4D97-AF65-F5344CB8AC3E}">
        <p14:creationId xmlns:p14="http://schemas.microsoft.com/office/powerpoint/2010/main" val="37359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73446"/>
            <a:ext cx="4953000" cy="6639129"/>
          </a:xfrm>
        </p:spPr>
      </p:pic>
    </p:spTree>
    <p:extLst>
      <p:ext uri="{BB962C8B-B14F-4D97-AF65-F5344CB8AC3E}">
        <p14:creationId xmlns:p14="http://schemas.microsoft.com/office/powerpoint/2010/main" val="1098209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Electric motor</a:t>
            </a:r>
            <a:endParaRPr lang="en-US" dirty="0"/>
          </a:p>
        </p:txBody>
      </p:sp>
      <p:sp>
        <p:nvSpPr>
          <p:cNvPr id="3" name="Content Placeholder 2"/>
          <p:cNvSpPr>
            <a:spLocks noGrp="1"/>
          </p:cNvSpPr>
          <p:nvPr>
            <p:ph idx="1"/>
          </p:nvPr>
        </p:nvSpPr>
        <p:spPr/>
        <p:txBody>
          <a:bodyPr>
            <a:normAutofit fontScale="77500" lnSpcReduction="20000"/>
          </a:bodyPr>
          <a:lstStyle/>
          <a:p>
            <a:pPr marL="137160" indent="0">
              <a:buNone/>
            </a:pPr>
            <a:r>
              <a:rPr lang="en-US" dirty="0"/>
              <a:t>Found in applications as diverse as industrial fans, blowers and pumps, machine tools, household appliances, power tools, and disk drives, electric motors can be powered by </a:t>
            </a:r>
            <a:r>
              <a:rPr lang="en-US" dirty="0">
                <a:hlinkClick r:id="rId2" tooltip="Direct current"/>
              </a:rPr>
              <a:t>direct current (DC)</a:t>
            </a:r>
            <a:r>
              <a:rPr lang="en-US" dirty="0"/>
              <a:t> sources, such as from batteries, motor vehicles or rectifiers, or by </a:t>
            </a:r>
            <a:r>
              <a:rPr lang="en-US" dirty="0">
                <a:hlinkClick r:id="rId3" tooltip="Alternating current"/>
              </a:rPr>
              <a:t>alternating current (AC)</a:t>
            </a:r>
            <a:r>
              <a:rPr lang="en-US" dirty="0"/>
              <a:t> sources, such as from the power grid, </a:t>
            </a:r>
            <a:r>
              <a:rPr lang="en-US" dirty="0">
                <a:hlinkClick r:id="rId4" tooltip="Inverter (electrical)"/>
              </a:rPr>
              <a:t>inverters</a:t>
            </a:r>
            <a:r>
              <a:rPr lang="en-US" dirty="0"/>
              <a:t> or generators. Small motors may be found in electric watches. General-purpose motors with highly standardized dimensions and characteristics provide convenient mechanical power for industrial use. The largest of electric motors are used for ship propulsion, pipeline compression and </a:t>
            </a:r>
            <a:r>
              <a:rPr lang="en-US" dirty="0">
                <a:hlinkClick r:id="rId5" tooltip="Pumped-storage hydroelectricity"/>
              </a:rPr>
              <a:t>pumped-storage</a:t>
            </a:r>
            <a:r>
              <a:rPr lang="en-US" dirty="0"/>
              <a:t> applications with ratings reaching 100 megawatts. Electric motors may be classified by electric power source type, internal construction, application, type of motion output, and so on</a:t>
            </a:r>
            <a:r>
              <a:rPr lang="en-US" dirty="0" smtClean="0"/>
              <a:t>.</a:t>
            </a:r>
            <a:endParaRPr lang="en-US" dirty="0"/>
          </a:p>
        </p:txBody>
      </p:sp>
    </p:spTree>
    <p:extLst>
      <p:ext uri="{BB962C8B-B14F-4D97-AF65-F5344CB8AC3E}">
        <p14:creationId xmlns:p14="http://schemas.microsoft.com/office/powerpoint/2010/main" val="3240890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Electric motor</a:t>
            </a:r>
            <a:endParaRPr lang="en-US" dirty="0"/>
          </a:p>
        </p:txBody>
      </p:sp>
      <p:sp>
        <p:nvSpPr>
          <p:cNvPr id="3" name="Content Placeholder 2"/>
          <p:cNvSpPr>
            <a:spLocks noGrp="1"/>
          </p:cNvSpPr>
          <p:nvPr>
            <p:ph idx="1"/>
          </p:nvPr>
        </p:nvSpPr>
        <p:spPr/>
        <p:txBody>
          <a:bodyPr/>
          <a:lstStyle/>
          <a:p>
            <a:pPr marL="137160" indent="0">
              <a:buNone/>
            </a:pPr>
            <a:r>
              <a:rPr lang="en-US" dirty="0"/>
              <a:t>Electric motors are used to produce linear or rotary force (</a:t>
            </a:r>
            <a:r>
              <a:rPr lang="en-US" dirty="0">
                <a:hlinkClick r:id="rId2" tooltip="Torque"/>
              </a:rPr>
              <a:t>torque</a:t>
            </a:r>
            <a:r>
              <a:rPr lang="en-US" dirty="0"/>
              <a:t>), and should be distinguished from devices such as magnetic solenoids and loudspeakers that convert electricity into motion but do not generate usable mechanical powers, which are respectively referred to as actuators and transducers</a:t>
            </a:r>
            <a:r>
              <a:rPr lang="en-US" dirty="0" smtClean="0"/>
              <a:t>.</a:t>
            </a:r>
            <a:endParaRPr lang="en-US" dirty="0"/>
          </a:p>
        </p:txBody>
      </p:sp>
    </p:spTree>
    <p:extLst>
      <p:ext uri="{BB962C8B-B14F-4D97-AF65-F5344CB8AC3E}">
        <p14:creationId xmlns:p14="http://schemas.microsoft.com/office/powerpoint/2010/main" val="95487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Electric motor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68462"/>
            <a:ext cx="6096000" cy="4572000"/>
          </a:xfrm>
        </p:spPr>
      </p:pic>
    </p:spTree>
    <p:extLst>
      <p:ext uri="{BB962C8B-B14F-4D97-AF65-F5344CB8AC3E}">
        <p14:creationId xmlns:p14="http://schemas.microsoft.com/office/powerpoint/2010/main" val="48357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Autofit/>
          </a:bodyPr>
          <a:lstStyle/>
          <a:p>
            <a:pPr marL="137160" indent="0">
              <a:buNone/>
            </a:pPr>
            <a:r>
              <a:rPr lang="en-US" sz="4400" dirty="0"/>
              <a:t>Electro-mechanics: </a:t>
            </a:r>
            <a:endParaRPr lang="en-US" sz="4400" dirty="0" smtClean="0"/>
          </a:p>
          <a:p>
            <a:pPr marL="137160" indent="0">
              <a:buNone/>
            </a:pPr>
            <a:r>
              <a:rPr lang="en-US" sz="4400" dirty="0" smtClean="0"/>
              <a:t>math similarities: </a:t>
            </a:r>
            <a:endParaRPr lang="en-US" sz="4400" dirty="0"/>
          </a:p>
          <a:p>
            <a:pPr>
              <a:buFont typeface="Arial" charset="0"/>
              <a:buChar char="•"/>
            </a:pPr>
            <a:r>
              <a:rPr lang="en-US" sz="4400" dirty="0" smtClean="0"/>
              <a:t>Resonance;</a:t>
            </a:r>
          </a:p>
          <a:p>
            <a:pPr>
              <a:buFont typeface="Arial" charset="0"/>
              <a:buChar char="•"/>
            </a:pPr>
            <a:r>
              <a:rPr lang="en-US" sz="4400" dirty="0"/>
              <a:t>Gravity </a:t>
            </a:r>
            <a:r>
              <a:rPr lang="en-US" sz="4400" dirty="0" smtClean="0"/>
              <a:t>and </a:t>
            </a:r>
            <a:r>
              <a:rPr lang="en-US" sz="4400" dirty="0"/>
              <a:t>Coulomb </a:t>
            </a:r>
            <a:r>
              <a:rPr lang="en-US" sz="4400" dirty="0" smtClean="0"/>
              <a:t>laws;</a:t>
            </a:r>
            <a:endParaRPr lang="en-US" sz="4400" dirty="0"/>
          </a:p>
          <a:p>
            <a:pPr>
              <a:buFont typeface="Arial" charset="0"/>
              <a:buChar char="•"/>
            </a:pPr>
            <a:r>
              <a:rPr lang="en-US" sz="4400" dirty="0"/>
              <a:t>Wave equations for mechanical string and electromagnetic </a:t>
            </a:r>
            <a:r>
              <a:rPr lang="en-US" sz="4400" dirty="0" smtClean="0"/>
              <a:t>wave</a:t>
            </a:r>
            <a:endParaRPr lang="en-US" sz="4400" dirty="0"/>
          </a:p>
          <a:p>
            <a:pPr>
              <a:buFont typeface="Arial" charset="0"/>
              <a:buChar char="•"/>
            </a:pPr>
            <a:endParaRPr lang="en-US" sz="4400" dirty="0" smtClean="0"/>
          </a:p>
        </p:txBody>
      </p:sp>
    </p:spTree>
    <p:extLst>
      <p:ext uri="{BB962C8B-B14F-4D97-AF65-F5344CB8AC3E}">
        <p14:creationId xmlns:p14="http://schemas.microsoft.com/office/powerpoint/2010/main" val="5420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700" dirty="0"/>
              <a:t>Coulomb's </a:t>
            </a:r>
            <a:r>
              <a:rPr lang="en-US" sz="7700" dirty="0" smtClean="0"/>
              <a:t>law</a:t>
            </a:r>
            <a:endParaRPr lang="en-US" sz="7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0"/>
            <a:ext cx="8705965" cy="4038600"/>
          </a:xfrm>
        </p:spPr>
      </p:pic>
    </p:spTree>
    <p:extLst>
      <p:ext uri="{BB962C8B-B14F-4D97-AF65-F5344CB8AC3E}">
        <p14:creationId xmlns:p14="http://schemas.microsoft.com/office/powerpoint/2010/main" val="386671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Maxwell's </a:t>
            </a:r>
            <a:r>
              <a:rPr lang="en-US" sz="6600" b="1" dirty="0" smtClean="0"/>
              <a:t>equations</a:t>
            </a:r>
            <a:endParaRPr lang="en-US" sz="6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71599"/>
            <a:ext cx="7239000" cy="5437389"/>
          </a:xfrm>
        </p:spPr>
      </p:pic>
    </p:spTree>
    <p:extLst>
      <p:ext uri="{BB962C8B-B14F-4D97-AF65-F5344CB8AC3E}">
        <p14:creationId xmlns:p14="http://schemas.microsoft.com/office/powerpoint/2010/main" val="3932567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900" dirty="0" smtClean="0"/>
              <a:t>Aether</a:t>
            </a:r>
            <a:endParaRPr lang="en-US" sz="9900" dirty="0"/>
          </a:p>
        </p:txBody>
      </p:sp>
      <p:sp>
        <p:nvSpPr>
          <p:cNvPr id="3" name="Content Placeholder 2"/>
          <p:cNvSpPr>
            <a:spLocks noGrp="1"/>
          </p:cNvSpPr>
          <p:nvPr>
            <p:ph idx="1"/>
          </p:nvPr>
        </p:nvSpPr>
        <p:spPr/>
        <p:txBody>
          <a:bodyPr>
            <a:noAutofit/>
          </a:bodyPr>
          <a:lstStyle/>
          <a:p>
            <a:pPr marL="137160" indent="0">
              <a:buNone/>
            </a:pPr>
            <a:r>
              <a:rPr lang="en-US" sz="4400" dirty="0"/>
              <a:t>According to ancient and </a:t>
            </a:r>
            <a:r>
              <a:rPr lang="en-US" sz="4400" dirty="0">
                <a:hlinkClick r:id="rId2" tooltip="History of science in the Middle Ages"/>
              </a:rPr>
              <a:t>medieval science</a:t>
            </a:r>
            <a:r>
              <a:rPr lang="en-US" sz="4400" dirty="0"/>
              <a:t>, </a:t>
            </a:r>
            <a:r>
              <a:rPr lang="en-US" sz="4400" b="1" dirty="0" smtClean="0"/>
              <a:t>aether</a:t>
            </a:r>
            <a:r>
              <a:rPr lang="en-US" sz="4400" dirty="0" smtClean="0"/>
              <a:t> </a:t>
            </a:r>
            <a:r>
              <a:rPr lang="en-US" sz="4400" dirty="0"/>
              <a:t>also called </a:t>
            </a:r>
            <a:r>
              <a:rPr lang="en-US" sz="4400" b="1" dirty="0"/>
              <a:t>quintessence</a:t>
            </a:r>
            <a:r>
              <a:rPr lang="en-US" sz="4400" dirty="0"/>
              <a:t>, is the material that fills the region of the </a:t>
            </a:r>
            <a:r>
              <a:rPr lang="en-US" sz="4400" dirty="0">
                <a:hlinkClick r:id="rId3" tooltip="Universe"/>
              </a:rPr>
              <a:t>universe</a:t>
            </a:r>
            <a:r>
              <a:rPr lang="en-US" sz="4400" dirty="0"/>
              <a:t> above the </a:t>
            </a:r>
            <a:r>
              <a:rPr lang="en-US" sz="4400" dirty="0">
                <a:hlinkClick r:id="rId4" tooltip="Sublunary sphere"/>
              </a:rPr>
              <a:t>terrestrial sphere</a:t>
            </a:r>
            <a:r>
              <a:rPr lang="en-US" sz="4400" dirty="0" smtClean="0"/>
              <a:t>. </a:t>
            </a:r>
            <a:endParaRPr lang="en-US" sz="4400" dirty="0"/>
          </a:p>
        </p:txBody>
      </p:sp>
    </p:spTree>
    <p:extLst>
      <p:ext uri="{BB962C8B-B14F-4D97-AF65-F5344CB8AC3E}">
        <p14:creationId xmlns:p14="http://schemas.microsoft.com/office/powerpoint/2010/main" val="167065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a:t>Aether</a:t>
            </a:r>
            <a:endParaRPr lang="en-US" dirty="0"/>
          </a:p>
        </p:txBody>
      </p:sp>
      <p:sp>
        <p:nvSpPr>
          <p:cNvPr id="3" name="Content Placeholder 2"/>
          <p:cNvSpPr>
            <a:spLocks noGrp="1"/>
          </p:cNvSpPr>
          <p:nvPr>
            <p:ph idx="1"/>
          </p:nvPr>
        </p:nvSpPr>
        <p:spPr/>
        <p:txBody>
          <a:bodyPr/>
          <a:lstStyle/>
          <a:p>
            <a:pPr marL="137160" indent="0">
              <a:buNone/>
            </a:pPr>
            <a:r>
              <a:rPr lang="en-US" dirty="0"/>
              <a:t>The concept of aether was used in several theories to explain several natural phenomena, such as the traveling of light and gravity. In the late 19th century, physicists postulated that aether permeated all throughout space, providing a medium through which light could travel in a </a:t>
            </a:r>
            <a:r>
              <a:rPr lang="en-US" dirty="0">
                <a:hlinkClick r:id="rId2" tooltip="Vacuum"/>
              </a:rPr>
              <a:t>vacuum</a:t>
            </a:r>
            <a:r>
              <a:rPr lang="en-US" dirty="0"/>
              <a:t>, but evidence for the presence of such a medium was not found in the </a:t>
            </a:r>
            <a:r>
              <a:rPr lang="en-US" dirty="0">
                <a:hlinkClick r:id="rId3" tooltip="Michelson–Morley experiment"/>
              </a:rPr>
              <a:t>Michelson–Morley experiment</a:t>
            </a:r>
            <a:r>
              <a:rPr lang="en-US" dirty="0"/>
              <a:t>.</a:t>
            </a:r>
          </a:p>
        </p:txBody>
      </p:sp>
    </p:spTree>
    <p:extLst>
      <p:ext uri="{BB962C8B-B14F-4D97-AF65-F5344CB8AC3E}">
        <p14:creationId xmlns:p14="http://schemas.microsoft.com/office/powerpoint/2010/main" val="2507574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900" dirty="0"/>
              <a:t>A</a:t>
            </a:r>
            <a:r>
              <a:rPr lang="en-US" sz="9900" dirty="0" smtClean="0"/>
              <a:t>ether</a:t>
            </a:r>
            <a:endParaRPr lang="en-US" sz="99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172" y="1600200"/>
            <a:ext cx="5885656" cy="4708525"/>
          </a:xfrm>
        </p:spPr>
      </p:pic>
    </p:spTree>
    <p:extLst>
      <p:ext uri="{BB962C8B-B14F-4D97-AF65-F5344CB8AC3E}">
        <p14:creationId xmlns:p14="http://schemas.microsoft.com/office/powerpoint/2010/main" val="3642295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900" dirty="0" smtClean="0"/>
              <a:t>Vacuum</a:t>
            </a:r>
            <a:endParaRPr lang="en-US" sz="9900"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b="1" dirty="0"/>
              <a:t>Vacuum</a:t>
            </a:r>
            <a:r>
              <a:rPr lang="en-US" dirty="0"/>
              <a:t> is </a:t>
            </a:r>
            <a:r>
              <a:rPr lang="en-US" dirty="0">
                <a:hlinkClick r:id="rId2" tooltip="Space"/>
              </a:rPr>
              <a:t>space</a:t>
            </a:r>
            <a:r>
              <a:rPr lang="en-US" dirty="0"/>
              <a:t> void of </a:t>
            </a:r>
            <a:r>
              <a:rPr lang="en-US" dirty="0">
                <a:hlinkClick r:id="rId3" tooltip="Matter"/>
              </a:rPr>
              <a:t>matter</a:t>
            </a:r>
            <a:r>
              <a:rPr lang="en-US" dirty="0"/>
              <a:t>. The word stems from the Latin adjective </a:t>
            </a:r>
            <a:r>
              <a:rPr lang="en-US" i="1" dirty="0" err="1"/>
              <a:t>vacuus</a:t>
            </a:r>
            <a:r>
              <a:rPr lang="en-US" dirty="0"/>
              <a:t> for "vacant" or "void". An approximation to such vacuum is a region with a gaseous </a:t>
            </a:r>
            <a:r>
              <a:rPr lang="en-US" dirty="0">
                <a:hlinkClick r:id="rId4" tooltip="Pressure"/>
              </a:rPr>
              <a:t>pressure</a:t>
            </a:r>
            <a:r>
              <a:rPr lang="en-US" dirty="0"/>
              <a:t> much less than </a:t>
            </a:r>
            <a:r>
              <a:rPr lang="en-US" dirty="0">
                <a:hlinkClick r:id="rId5" tooltip="Atmospheric pressure"/>
              </a:rPr>
              <a:t>atmospheric pressure</a:t>
            </a:r>
            <a:r>
              <a:rPr lang="en-US" dirty="0" smtClean="0"/>
              <a:t>. </a:t>
            </a:r>
            <a:r>
              <a:rPr lang="en-US" dirty="0"/>
              <a:t>Physicists often discuss ideal test results that would occur in a </a:t>
            </a:r>
            <a:r>
              <a:rPr lang="en-US" i="1" dirty="0"/>
              <a:t>perfect</a:t>
            </a:r>
            <a:r>
              <a:rPr lang="en-US" dirty="0"/>
              <a:t> vacuum, which they sometimes simply call "vacuum" or </a:t>
            </a:r>
            <a:r>
              <a:rPr lang="en-US" b="1" dirty="0"/>
              <a:t>free space</a:t>
            </a:r>
            <a:r>
              <a:rPr lang="en-US" dirty="0"/>
              <a:t>, and use the term </a:t>
            </a:r>
            <a:r>
              <a:rPr lang="en-US" b="1" dirty="0"/>
              <a:t>partial vacuum</a:t>
            </a:r>
            <a:r>
              <a:rPr lang="en-US" dirty="0"/>
              <a:t> to refer to an actual imperfect vacuum as one might have in a </a:t>
            </a:r>
            <a:r>
              <a:rPr lang="en-US" dirty="0">
                <a:hlinkClick r:id="rId6" tooltip="Laboratory"/>
              </a:rPr>
              <a:t>laboratory</a:t>
            </a:r>
            <a:r>
              <a:rPr lang="en-US" dirty="0"/>
              <a:t> or in </a:t>
            </a:r>
            <a:r>
              <a:rPr lang="en-US" dirty="0">
                <a:hlinkClick r:id="rId7" tooltip="Outer space"/>
              </a:rPr>
              <a:t>space</a:t>
            </a:r>
            <a:r>
              <a:rPr lang="en-US" dirty="0"/>
              <a:t>. In engineering and applied physics on the other hand vacuum refers to any space in which the pressure is lower than atmospheric pressure</a:t>
            </a:r>
            <a:r>
              <a:rPr lang="en-US" dirty="0" smtClean="0"/>
              <a:t>. </a:t>
            </a:r>
            <a:r>
              <a:rPr lang="en-US" dirty="0"/>
              <a:t>The Latin term </a:t>
            </a:r>
            <a:r>
              <a:rPr lang="en-US" b="1" i="1" dirty="0"/>
              <a:t>in </a:t>
            </a:r>
            <a:r>
              <a:rPr lang="en-US" b="1" i="1" dirty="0" err="1"/>
              <a:t>vacuo</a:t>
            </a:r>
            <a:r>
              <a:rPr lang="en-US" dirty="0"/>
              <a:t> is used to describe an object as being in what would otherwise be a vacuum</a:t>
            </a:r>
            <a:r>
              <a:rPr lang="en-US" dirty="0" smtClean="0"/>
              <a:t>.</a:t>
            </a:r>
            <a:endParaRPr lang="en-US" dirty="0"/>
          </a:p>
        </p:txBody>
      </p:sp>
    </p:spTree>
    <p:extLst>
      <p:ext uri="{BB962C8B-B14F-4D97-AF65-F5344CB8AC3E}">
        <p14:creationId xmlns:p14="http://schemas.microsoft.com/office/powerpoint/2010/main" val="69147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a:bodyPr>
          <a:lstStyle/>
          <a:p>
            <a:pPr marL="137160" indent="0" algn="ctr">
              <a:buNone/>
            </a:pPr>
            <a:r>
              <a:rPr lang="en-US" sz="9900" dirty="0"/>
              <a:t>Biography</a:t>
            </a:r>
            <a:endParaRPr lang="en-US" sz="9900" dirty="0"/>
          </a:p>
        </p:txBody>
      </p:sp>
    </p:spTree>
    <p:extLst>
      <p:ext uri="{BB962C8B-B14F-4D97-AF65-F5344CB8AC3E}">
        <p14:creationId xmlns:p14="http://schemas.microsoft.com/office/powerpoint/2010/main" val="3878523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Vacuum</a:t>
            </a:r>
            <a:endParaRPr lang="en-US" dirty="0"/>
          </a:p>
        </p:txBody>
      </p:sp>
      <p:sp>
        <p:nvSpPr>
          <p:cNvPr id="3" name="Content Placeholder 2"/>
          <p:cNvSpPr>
            <a:spLocks noGrp="1"/>
          </p:cNvSpPr>
          <p:nvPr>
            <p:ph idx="1"/>
          </p:nvPr>
        </p:nvSpPr>
        <p:spPr/>
        <p:txBody>
          <a:bodyPr>
            <a:normAutofit fontScale="92500" lnSpcReduction="10000"/>
          </a:bodyPr>
          <a:lstStyle/>
          <a:p>
            <a:pPr marL="137160" indent="0">
              <a:buNone/>
            </a:pPr>
            <a:r>
              <a:rPr lang="en-US" dirty="0"/>
              <a:t>The </a:t>
            </a:r>
            <a:r>
              <a:rPr lang="en-US" i="1" dirty="0"/>
              <a:t>quality</a:t>
            </a:r>
            <a:r>
              <a:rPr lang="en-US" dirty="0"/>
              <a:t> of a partial vacuum refers to how closely it approaches a perfect vacuum. Other things equal, lower gas </a:t>
            </a:r>
            <a:r>
              <a:rPr lang="en-US" dirty="0">
                <a:hlinkClick r:id="rId2" tooltip="Pressure"/>
              </a:rPr>
              <a:t>pressure</a:t>
            </a:r>
            <a:r>
              <a:rPr lang="en-US" dirty="0"/>
              <a:t> means higher-quality vacuum. For example, a typical </a:t>
            </a:r>
            <a:r>
              <a:rPr lang="en-US" dirty="0">
                <a:hlinkClick r:id="rId3" tooltip="Vacuum cleaner"/>
              </a:rPr>
              <a:t>vacuum cleaner</a:t>
            </a:r>
            <a:r>
              <a:rPr lang="en-US" dirty="0"/>
              <a:t> produces enough </a:t>
            </a:r>
            <a:r>
              <a:rPr lang="en-US" dirty="0">
                <a:hlinkClick r:id="rId4" tooltip="Suction"/>
              </a:rPr>
              <a:t>suction</a:t>
            </a:r>
            <a:r>
              <a:rPr lang="en-US" dirty="0"/>
              <a:t> to reduce air pressure by around 20%. Much higher-quality vacuums are possible. </a:t>
            </a:r>
            <a:r>
              <a:rPr lang="en-US" dirty="0">
                <a:hlinkClick r:id="rId5" tooltip="Ultra-high vacuum"/>
              </a:rPr>
              <a:t>Ultra-high vacuum</a:t>
            </a:r>
            <a:r>
              <a:rPr lang="en-US" dirty="0"/>
              <a:t> chambers, common in chemistry, physics, and engineering, operate below one trillionth (10</a:t>
            </a:r>
            <a:r>
              <a:rPr lang="en-US" baseline="30000" dirty="0"/>
              <a:t>−12</a:t>
            </a:r>
            <a:r>
              <a:rPr lang="en-US" dirty="0"/>
              <a:t>) of atmospheric pressure (100 </a:t>
            </a:r>
            <a:r>
              <a:rPr lang="en-US" dirty="0" err="1"/>
              <a:t>nPa</a:t>
            </a:r>
            <a:r>
              <a:rPr lang="en-US" dirty="0"/>
              <a:t>), and can reach around 100 particles/cm</a:t>
            </a:r>
            <a:r>
              <a:rPr lang="en-US" baseline="30000" dirty="0"/>
              <a:t>3</a:t>
            </a:r>
            <a:r>
              <a:rPr lang="en-US" dirty="0"/>
              <a:t>.</a:t>
            </a:r>
            <a:r>
              <a:rPr lang="en-US" baseline="30000" dirty="0">
                <a:hlinkClick r:id="rId6"/>
              </a:rPr>
              <a:t>[4]</a:t>
            </a:r>
            <a:r>
              <a:rPr lang="en-US" dirty="0"/>
              <a:t> </a:t>
            </a:r>
            <a:r>
              <a:rPr lang="en-US" dirty="0">
                <a:hlinkClick r:id="rId7" tooltip="Outer space"/>
              </a:rPr>
              <a:t>Outer space</a:t>
            </a:r>
            <a:r>
              <a:rPr lang="en-US" dirty="0"/>
              <a:t> is an even higher-quality vacuum, with the equivalent of just a few hydrogen atoms per cubic meter on average. </a:t>
            </a:r>
          </a:p>
        </p:txBody>
      </p:sp>
    </p:spTree>
    <p:extLst>
      <p:ext uri="{BB962C8B-B14F-4D97-AF65-F5344CB8AC3E}">
        <p14:creationId xmlns:p14="http://schemas.microsoft.com/office/powerpoint/2010/main" val="299960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Vacuum</a:t>
            </a:r>
            <a:endParaRPr lang="en-US" dirty="0"/>
          </a:p>
        </p:txBody>
      </p:sp>
      <p:sp>
        <p:nvSpPr>
          <p:cNvPr id="3" name="Content Placeholder 2"/>
          <p:cNvSpPr>
            <a:spLocks noGrp="1"/>
          </p:cNvSpPr>
          <p:nvPr>
            <p:ph idx="1"/>
          </p:nvPr>
        </p:nvSpPr>
        <p:spPr/>
        <p:txBody>
          <a:bodyPr>
            <a:normAutofit/>
          </a:bodyPr>
          <a:lstStyle/>
          <a:p>
            <a:pPr marL="137160" indent="0">
              <a:buNone/>
            </a:pPr>
            <a:r>
              <a:rPr lang="en-US" dirty="0"/>
              <a:t>According to modern understanding, even if all matter could be removed from a volume, it would still not be "empty" due to </a:t>
            </a:r>
            <a:r>
              <a:rPr lang="en-US" dirty="0">
                <a:hlinkClick r:id="rId2" tooltip="Vacuum fluctuations"/>
              </a:rPr>
              <a:t>vacuum fluctuations</a:t>
            </a:r>
            <a:r>
              <a:rPr lang="en-US" dirty="0"/>
              <a:t>, </a:t>
            </a:r>
            <a:r>
              <a:rPr lang="en-US" dirty="0">
                <a:hlinkClick r:id="rId3" tooltip="Dark energy"/>
              </a:rPr>
              <a:t>dark energy</a:t>
            </a:r>
            <a:r>
              <a:rPr lang="en-US" dirty="0"/>
              <a:t>, transiting gamma- and cosmic rays, neutrinos, along with other phenomena in </a:t>
            </a:r>
            <a:r>
              <a:rPr lang="en-US" dirty="0">
                <a:hlinkClick r:id="rId4" tooltip="Quantum physics"/>
              </a:rPr>
              <a:t>quantum physics</a:t>
            </a:r>
            <a:r>
              <a:rPr lang="en-US" dirty="0"/>
              <a:t>. In the </a:t>
            </a:r>
            <a:r>
              <a:rPr lang="en-US" dirty="0">
                <a:hlinkClick r:id="rId5" tooltip="Electromagnetism"/>
              </a:rPr>
              <a:t>electromagnetism</a:t>
            </a:r>
            <a:r>
              <a:rPr lang="en-US" dirty="0"/>
              <a:t> in the 19th century, vacuum was thought to be filled with a medium called </a:t>
            </a:r>
            <a:r>
              <a:rPr lang="en-US" dirty="0">
                <a:hlinkClick r:id="rId6" tooltip="Luminiferous aether"/>
              </a:rPr>
              <a:t>aether</a:t>
            </a:r>
            <a:r>
              <a:rPr lang="en-US" dirty="0"/>
              <a:t>. In modern particle physics, the </a:t>
            </a:r>
            <a:r>
              <a:rPr lang="en-US" dirty="0">
                <a:hlinkClick r:id="rId7" tooltip="Vacuum state"/>
              </a:rPr>
              <a:t>vacuum state</a:t>
            </a:r>
            <a:r>
              <a:rPr lang="en-US" dirty="0"/>
              <a:t> is considered the </a:t>
            </a:r>
            <a:r>
              <a:rPr lang="en-US" dirty="0">
                <a:hlinkClick r:id="rId8" tooltip="Ground state"/>
              </a:rPr>
              <a:t>ground state</a:t>
            </a:r>
            <a:r>
              <a:rPr lang="en-US" dirty="0"/>
              <a:t> of matter</a:t>
            </a:r>
            <a:r>
              <a:rPr lang="en-US" dirty="0" smtClean="0"/>
              <a:t>.</a:t>
            </a:r>
            <a:endParaRPr lang="en-US" dirty="0"/>
          </a:p>
        </p:txBody>
      </p:sp>
    </p:spTree>
    <p:extLst>
      <p:ext uri="{BB962C8B-B14F-4D97-AF65-F5344CB8AC3E}">
        <p14:creationId xmlns:p14="http://schemas.microsoft.com/office/powerpoint/2010/main" val="114173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Vacuum</a:t>
            </a:r>
            <a:endParaRPr lang="en-US" dirty="0"/>
          </a:p>
        </p:txBody>
      </p:sp>
      <p:sp>
        <p:nvSpPr>
          <p:cNvPr id="3" name="Content Placeholder 2"/>
          <p:cNvSpPr>
            <a:spLocks noGrp="1"/>
          </p:cNvSpPr>
          <p:nvPr>
            <p:ph idx="1"/>
          </p:nvPr>
        </p:nvSpPr>
        <p:spPr/>
        <p:txBody>
          <a:bodyPr>
            <a:normAutofit lnSpcReduction="10000"/>
          </a:bodyPr>
          <a:lstStyle/>
          <a:p>
            <a:pPr marL="137160" indent="0">
              <a:buNone/>
            </a:pPr>
            <a:r>
              <a:rPr lang="en-US" dirty="0"/>
              <a:t>Vacuum has been a frequent topic of </a:t>
            </a:r>
            <a:r>
              <a:rPr lang="en-US" dirty="0">
                <a:hlinkClick r:id="rId2" tooltip="Philosophical"/>
              </a:rPr>
              <a:t>philosophical</a:t>
            </a:r>
            <a:r>
              <a:rPr lang="en-US" dirty="0"/>
              <a:t> debate since ancient </a:t>
            </a:r>
            <a:r>
              <a:rPr lang="en-US" dirty="0">
                <a:hlinkClick r:id="rId3" tooltip="Ancient Greece"/>
              </a:rPr>
              <a:t>Greek</a:t>
            </a:r>
            <a:r>
              <a:rPr lang="en-US" dirty="0"/>
              <a:t> times, but was not studied empirically until the 17th century. </a:t>
            </a:r>
            <a:r>
              <a:rPr lang="en-US" dirty="0">
                <a:hlinkClick r:id="rId4" tooltip="Evangelista Torricelli"/>
              </a:rPr>
              <a:t>Evangelista Torricelli</a:t>
            </a:r>
            <a:r>
              <a:rPr lang="en-US" dirty="0"/>
              <a:t> produced the first laboratory vacuum in 1643, and other experimental techniques were developed as a result of his theories of </a:t>
            </a:r>
            <a:r>
              <a:rPr lang="en-US" dirty="0">
                <a:hlinkClick r:id="rId5" tooltip="Atmospheric pressure"/>
              </a:rPr>
              <a:t>atmospheric pressure</a:t>
            </a:r>
            <a:r>
              <a:rPr lang="en-US" dirty="0"/>
              <a:t>. A </a:t>
            </a:r>
            <a:r>
              <a:rPr lang="en-US" b="1" dirty="0"/>
              <a:t>torricellian vacuum</a:t>
            </a:r>
            <a:r>
              <a:rPr lang="en-US" dirty="0"/>
              <a:t> is created by filling with mercury a tall glass container closed at one end and then inverting the container into a bowl to contain the mercury</a:t>
            </a:r>
            <a:r>
              <a:rPr lang="en-US" dirty="0" smtClean="0"/>
              <a:t>.</a:t>
            </a:r>
            <a:endParaRPr lang="en-US" dirty="0"/>
          </a:p>
        </p:txBody>
      </p:sp>
    </p:spTree>
    <p:extLst>
      <p:ext uri="{BB962C8B-B14F-4D97-AF65-F5344CB8AC3E}">
        <p14:creationId xmlns:p14="http://schemas.microsoft.com/office/powerpoint/2010/main" val="136210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Vacuum</a:t>
            </a:r>
            <a:endParaRPr lang="en-US" dirty="0"/>
          </a:p>
        </p:txBody>
      </p:sp>
      <p:sp>
        <p:nvSpPr>
          <p:cNvPr id="3" name="Content Placeholder 2"/>
          <p:cNvSpPr>
            <a:spLocks noGrp="1"/>
          </p:cNvSpPr>
          <p:nvPr>
            <p:ph idx="1"/>
          </p:nvPr>
        </p:nvSpPr>
        <p:spPr/>
        <p:txBody>
          <a:bodyPr/>
          <a:lstStyle/>
          <a:p>
            <a:pPr marL="137160" indent="0">
              <a:buNone/>
            </a:pPr>
            <a:r>
              <a:rPr lang="en-US" dirty="0"/>
              <a:t>Vacuum became a valuable industrial tool in the 20th century with the introduction of </a:t>
            </a:r>
            <a:r>
              <a:rPr lang="en-US" dirty="0">
                <a:hlinkClick r:id="rId2" tooltip="Incandescent light bulb"/>
              </a:rPr>
              <a:t>incandescent light bulbs</a:t>
            </a:r>
            <a:r>
              <a:rPr lang="en-US" dirty="0"/>
              <a:t> and </a:t>
            </a:r>
            <a:r>
              <a:rPr lang="en-US" dirty="0">
                <a:hlinkClick r:id="rId3" tooltip="Vacuum tube"/>
              </a:rPr>
              <a:t>vacuum tubes</a:t>
            </a:r>
            <a:r>
              <a:rPr lang="en-US" dirty="0"/>
              <a:t>, and a wide array of vacuum technology has since become available. The recent development of </a:t>
            </a:r>
            <a:r>
              <a:rPr lang="en-US" dirty="0">
                <a:hlinkClick r:id="rId4" tooltip="Human spaceflight"/>
              </a:rPr>
              <a:t>human spaceflight</a:t>
            </a:r>
            <a:r>
              <a:rPr lang="en-US" dirty="0"/>
              <a:t> has raised interest in the impact of vacuum on human health, and on life forms in general</a:t>
            </a:r>
            <a:r>
              <a:rPr lang="en-US" dirty="0" smtClean="0"/>
              <a:t>.</a:t>
            </a:r>
            <a:endParaRPr lang="en-US" dirty="0"/>
          </a:p>
        </p:txBody>
      </p:sp>
    </p:spTree>
    <p:extLst>
      <p:ext uri="{BB962C8B-B14F-4D97-AF65-F5344CB8AC3E}">
        <p14:creationId xmlns:p14="http://schemas.microsoft.com/office/powerpoint/2010/main" val="858113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a:t>Vacuum</a:t>
            </a:r>
            <a:endParaRPr lang="en-US" dirty="0"/>
          </a:p>
        </p:txBody>
      </p:sp>
      <p:sp>
        <p:nvSpPr>
          <p:cNvPr id="3" name="Content Placeholder 2"/>
          <p:cNvSpPr>
            <a:spLocks noGrp="1"/>
          </p:cNvSpPr>
          <p:nvPr>
            <p:ph idx="1"/>
          </p:nvPr>
        </p:nvSpPr>
        <p:spPr/>
        <p:txBody>
          <a:bodyPr/>
          <a:lstStyle/>
          <a:p>
            <a:pPr marL="137160" indent="0">
              <a:buNone/>
            </a:pPr>
            <a:r>
              <a:rPr lang="en-US" dirty="0" smtClean="0"/>
              <a:t>0 = 1 – 1</a:t>
            </a:r>
          </a:p>
          <a:p>
            <a:pPr marL="137160" indent="0">
              <a:buNone/>
            </a:pPr>
            <a:r>
              <a:rPr lang="en-US" dirty="0" smtClean="0"/>
              <a:t>0 = 2 – 2</a:t>
            </a:r>
          </a:p>
          <a:p>
            <a:pPr marL="137160" indent="0">
              <a:buNone/>
            </a:pPr>
            <a:r>
              <a:rPr lang="en-US" dirty="0" smtClean="0"/>
              <a:t>0 = 98878676 - </a:t>
            </a:r>
            <a:r>
              <a:rPr lang="en-US" dirty="0"/>
              <a:t>98878676 </a:t>
            </a:r>
            <a:endParaRPr lang="en-US" dirty="0" smtClean="0"/>
          </a:p>
          <a:p>
            <a:pPr marL="137160" indent="0">
              <a:buNone/>
            </a:pPr>
            <a:r>
              <a:rPr lang="en-US" dirty="0" smtClean="0"/>
              <a:t>etc.</a:t>
            </a:r>
            <a:endParaRPr lang="en-US" dirty="0"/>
          </a:p>
        </p:txBody>
      </p:sp>
    </p:spTree>
    <p:extLst>
      <p:ext uri="{BB962C8B-B14F-4D97-AF65-F5344CB8AC3E}">
        <p14:creationId xmlns:p14="http://schemas.microsoft.com/office/powerpoint/2010/main" val="663054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700" dirty="0" smtClean="0"/>
              <a:t>UAV</a:t>
            </a:r>
            <a:endParaRPr lang="en-US" sz="7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5867400" cy="4664583"/>
          </a:xfrm>
        </p:spPr>
      </p:pic>
    </p:spTree>
    <p:extLst>
      <p:ext uri="{BB962C8B-B14F-4D97-AF65-F5344CB8AC3E}">
        <p14:creationId xmlns:p14="http://schemas.microsoft.com/office/powerpoint/2010/main" val="4128346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900" dirty="0" smtClean="0"/>
              <a:t>Laser</a:t>
            </a:r>
            <a:endParaRPr lang="en-US" sz="9900" dirty="0"/>
          </a:p>
        </p:txBody>
      </p:sp>
      <p:sp>
        <p:nvSpPr>
          <p:cNvPr id="3" name="Content Placeholder 2"/>
          <p:cNvSpPr>
            <a:spLocks noGrp="1"/>
          </p:cNvSpPr>
          <p:nvPr>
            <p:ph idx="1"/>
          </p:nvPr>
        </p:nvSpPr>
        <p:spPr/>
        <p:txBody>
          <a:bodyPr>
            <a:normAutofit fontScale="62500" lnSpcReduction="20000"/>
          </a:bodyPr>
          <a:lstStyle/>
          <a:p>
            <a:pPr marL="137160" indent="0">
              <a:buNone/>
            </a:pPr>
            <a:r>
              <a:rPr lang="en-US" dirty="0"/>
              <a:t>A </a:t>
            </a:r>
            <a:r>
              <a:rPr lang="en-US" b="1" dirty="0"/>
              <a:t>laser</a:t>
            </a:r>
            <a:r>
              <a:rPr lang="en-US" dirty="0"/>
              <a:t> is a device that emits </a:t>
            </a:r>
            <a:r>
              <a:rPr lang="en-US" dirty="0">
                <a:hlinkClick r:id="rId2" tooltip="Light"/>
              </a:rPr>
              <a:t>light</a:t>
            </a:r>
            <a:r>
              <a:rPr lang="en-US" dirty="0"/>
              <a:t> through a process of </a:t>
            </a:r>
            <a:r>
              <a:rPr lang="en-US" dirty="0">
                <a:hlinkClick r:id="rId3" tooltip="Optical amplification"/>
              </a:rPr>
              <a:t>optical amplification</a:t>
            </a:r>
            <a:r>
              <a:rPr lang="en-US" dirty="0"/>
              <a:t> based on the </a:t>
            </a:r>
            <a:r>
              <a:rPr lang="en-US" dirty="0">
                <a:hlinkClick r:id="rId4" tooltip="Stimulated emission"/>
              </a:rPr>
              <a:t>stimulated emission</a:t>
            </a:r>
            <a:r>
              <a:rPr lang="en-US" dirty="0"/>
              <a:t> of </a:t>
            </a:r>
            <a:r>
              <a:rPr lang="en-US" dirty="0">
                <a:hlinkClick r:id="rId5" tooltip="Electromagnetic radiation"/>
              </a:rPr>
              <a:t>electromagnetic radiation</a:t>
            </a:r>
            <a:r>
              <a:rPr lang="en-US" dirty="0"/>
              <a:t>. The term "laser" originated as an </a:t>
            </a:r>
            <a:r>
              <a:rPr lang="en-US" dirty="0">
                <a:hlinkClick r:id="rId6" tooltip="Acronym"/>
              </a:rPr>
              <a:t>acronym</a:t>
            </a:r>
            <a:r>
              <a:rPr lang="en-US" dirty="0"/>
              <a:t> for "</a:t>
            </a:r>
            <a:r>
              <a:rPr lang="en-US" b="1" dirty="0"/>
              <a:t>light amplification by stimulated emission of radiation</a:t>
            </a:r>
            <a:r>
              <a:rPr lang="en-US" dirty="0" smtClean="0"/>
              <a:t>".</a:t>
            </a:r>
            <a:r>
              <a:rPr lang="en-US" baseline="30000" dirty="0"/>
              <a:t> </a:t>
            </a:r>
            <a:r>
              <a:rPr lang="en-US" dirty="0" smtClean="0"/>
              <a:t>The </a:t>
            </a:r>
            <a:r>
              <a:rPr lang="en-US" dirty="0"/>
              <a:t>first laser was built in 1960 by </a:t>
            </a:r>
            <a:r>
              <a:rPr lang="en-US" dirty="0">
                <a:hlinkClick r:id="rId7" tooltip="Theodore H. Maiman"/>
              </a:rPr>
              <a:t>Theodore H. </a:t>
            </a:r>
            <a:r>
              <a:rPr lang="en-US" dirty="0" err="1">
                <a:hlinkClick r:id="rId7" tooltip="Theodore H. Maiman"/>
              </a:rPr>
              <a:t>Maiman</a:t>
            </a:r>
            <a:r>
              <a:rPr lang="en-US" dirty="0"/>
              <a:t> at Hughes Laboratories, based on theoretical work by </a:t>
            </a:r>
            <a:r>
              <a:rPr lang="en-US" dirty="0">
                <a:hlinkClick r:id="rId8" tooltip="Charles Hard Townes"/>
              </a:rPr>
              <a:t>Charles Hard Townes</a:t>
            </a:r>
            <a:r>
              <a:rPr lang="en-US" dirty="0"/>
              <a:t> and </a:t>
            </a:r>
            <a:r>
              <a:rPr lang="en-US" dirty="0">
                <a:hlinkClick r:id="rId9" tooltip="Arthur Leonard Schawlow"/>
              </a:rPr>
              <a:t>Arthur Leonard Schawlow</a:t>
            </a:r>
            <a:r>
              <a:rPr lang="en-US" dirty="0"/>
              <a:t>. A laser differs from other sources of light in that it emits light </a:t>
            </a:r>
            <a:r>
              <a:rPr lang="en-US" i="1" dirty="0">
                <a:hlinkClick r:id="rId10" tooltip="Coherence (physics)"/>
              </a:rPr>
              <a:t>coherently</a:t>
            </a:r>
            <a:r>
              <a:rPr lang="en-US" dirty="0"/>
              <a:t>. </a:t>
            </a:r>
            <a:r>
              <a:rPr lang="en-US" dirty="0">
                <a:hlinkClick r:id="rId11" tooltip="Spatial coherence"/>
              </a:rPr>
              <a:t>Spatial coherence</a:t>
            </a:r>
            <a:r>
              <a:rPr lang="en-US" dirty="0"/>
              <a:t> allows a laser to be focused to a tight spot, enabling applications such as </a:t>
            </a:r>
            <a:r>
              <a:rPr lang="en-US" dirty="0">
                <a:hlinkClick r:id="rId12" tooltip="Laser cutting"/>
              </a:rPr>
              <a:t>laser cutting</a:t>
            </a:r>
            <a:r>
              <a:rPr lang="en-US" dirty="0"/>
              <a:t> and </a:t>
            </a:r>
            <a:r>
              <a:rPr lang="en-US" dirty="0">
                <a:hlinkClick r:id="rId13" tooltip="Photolithography"/>
              </a:rPr>
              <a:t>lithography</a:t>
            </a:r>
            <a:r>
              <a:rPr lang="en-US" dirty="0"/>
              <a:t>. Spatial coherence also allows a laser beam to stay narrow over great distances (</a:t>
            </a:r>
            <a:r>
              <a:rPr lang="en-US" dirty="0">
                <a:hlinkClick r:id="rId14" tooltip="Collimated light"/>
              </a:rPr>
              <a:t>collimation</a:t>
            </a:r>
            <a:r>
              <a:rPr lang="en-US" dirty="0"/>
              <a:t>), enabling applications such as </a:t>
            </a:r>
            <a:r>
              <a:rPr lang="en-US" dirty="0">
                <a:hlinkClick r:id="rId15" tooltip="Laser pointer"/>
              </a:rPr>
              <a:t>laser pointers</a:t>
            </a:r>
            <a:r>
              <a:rPr lang="en-US" dirty="0"/>
              <a:t>. Lasers can also have high </a:t>
            </a:r>
            <a:r>
              <a:rPr lang="en-US" dirty="0">
                <a:hlinkClick r:id="rId16" tooltip="Temporal coherence"/>
              </a:rPr>
              <a:t>temporal coherence</a:t>
            </a:r>
            <a:r>
              <a:rPr lang="en-US" dirty="0"/>
              <a:t>, which allows them to emit light with a very narrow </a:t>
            </a:r>
            <a:r>
              <a:rPr lang="en-US" dirty="0">
                <a:hlinkClick r:id="rId17" tooltip="Frequency spectrum"/>
              </a:rPr>
              <a:t>spectrum</a:t>
            </a:r>
            <a:r>
              <a:rPr lang="en-US" dirty="0"/>
              <a:t>, i.e., they can emit a single color of light. Temporal coherence can be used to produce </a:t>
            </a:r>
            <a:r>
              <a:rPr lang="en-US" dirty="0">
                <a:hlinkClick r:id="rId18" tooltip="Ultrashort pulse"/>
              </a:rPr>
              <a:t>pulses</a:t>
            </a:r>
            <a:r>
              <a:rPr lang="en-US" dirty="0"/>
              <a:t> of light as short as a </a:t>
            </a:r>
            <a:r>
              <a:rPr lang="en-US" dirty="0">
                <a:hlinkClick r:id="rId19" tooltip="Femtosecond"/>
              </a:rPr>
              <a:t>femtosecond</a:t>
            </a:r>
            <a:r>
              <a:rPr lang="en-US" dirty="0"/>
              <a:t>.</a:t>
            </a:r>
          </a:p>
          <a:p>
            <a:pPr marL="137160" indent="0">
              <a:buNone/>
            </a:pPr>
            <a:r>
              <a:rPr lang="en-US" dirty="0"/>
              <a:t>Among their many applications, lasers are used in </a:t>
            </a:r>
            <a:r>
              <a:rPr lang="en-US" dirty="0">
                <a:hlinkClick r:id="rId20" tooltip="Optical disk drive"/>
              </a:rPr>
              <a:t>optical disk drives</a:t>
            </a:r>
            <a:r>
              <a:rPr lang="en-US" dirty="0"/>
              <a:t>, </a:t>
            </a:r>
            <a:r>
              <a:rPr lang="en-US" dirty="0">
                <a:hlinkClick r:id="rId21" tooltip="Laser printer"/>
              </a:rPr>
              <a:t>laser printers</a:t>
            </a:r>
            <a:r>
              <a:rPr lang="en-US" dirty="0"/>
              <a:t>, and </a:t>
            </a:r>
            <a:r>
              <a:rPr lang="en-US" dirty="0">
                <a:hlinkClick r:id="rId22" tooltip="Barcode scanner"/>
              </a:rPr>
              <a:t>barcode scanners</a:t>
            </a:r>
            <a:r>
              <a:rPr lang="en-US" dirty="0"/>
              <a:t>; </a:t>
            </a:r>
            <a:r>
              <a:rPr lang="en-US" dirty="0">
                <a:hlinkClick r:id="rId23" tooltip="Fiber-optic communication"/>
              </a:rPr>
              <a:t>fiber-optic</a:t>
            </a:r>
            <a:r>
              <a:rPr lang="en-US" dirty="0"/>
              <a:t> and </a:t>
            </a:r>
            <a:r>
              <a:rPr lang="en-US" dirty="0">
                <a:hlinkClick r:id="rId24" tooltip="Free-space optical communication"/>
              </a:rPr>
              <a:t>free-space optical communication</a:t>
            </a:r>
            <a:r>
              <a:rPr lang="en-US" dirty="0"/>
              <a:t>; </a:t>
            </a:r>
            <a:r>
              <a:rPr lang="en-US" dirty="0">
                <a:hlinkClick r:id="rId25" tooltip="Laser surgery"/>
              </a:rPr>
              <a:t>laser surgery</a:t>
            </a:r>
            <a:r>
              <a:rPr lang="en-US" dirty="0"/>
              <a:t> and skin treatments; cutting and </a:t>
            </a:r>
            <a:r>
              <a:rPr lang="en-US" dirty="0">
                <a:hlinkClick r:id="rId26" tooltip="Welding"/>
              </a:rPr>
              <a:t>welding</a:t>
            </a:r>
            <a:r>
              <a:rPr lang="en-US" dirty="0"/>
              <a:t> materials; military and </a:t>
            </a:r>
            <a:r>
              <a:rPr lang="en-US" dirty="0">
                <a:hlinkClick r:id="rId27" tooltip="Law enforcement"/>
              </a:rPr>
              <a:t>law enforcement</a:t>
            </a:r>
            <a:r>
              <a:rPr lang="en-US" dirty="0"/>
              <a:t> devices for marking targets and </a:t>
            </a:r>
            <a:r>
              <a:rPr lang="en-US" dirty="0">
                <a:hlinkClick r:id="rId28" tooltip="Laser rangefinder"/>
              </a:rPr>
              <a:t>measuring range</a:t>
            </a:r>
            <a:r>
              <a:rPr lang="en-US" dirty="0"/>
              <a:t> and speed; and </a:t>
            </a:r>
            <a:r>
              <a:rPr lang="en-US" dirty="0">
                <a:hlinkClick r:id="rId29" tooltip="Laser lighting display"/>
              </a:rPr>
              <a:t>laser lighting displays</a:t>
            </a:r>
            <a:r>
              <a:rPr lang="en-US" dirty="0"/>
              <a:t> in entertainment</a:t>
            </a:r>
            <a:r>
              <a:rPr lang="en-US" dirty="0" smtClean="0"/>
              <a:t>.</a:t>
            </a:r>
            <a:endParaRPr lang="en-US" dirty="0"/>
          </a:p>
        </p:txBody>
      </p:sp>
    </p:spTree>
    <p:extLst>
      <p:ext uri="{BB962C8B-B14F-4D97-AF65-F5344CB8AC3E}">
        <p14:creationId xmlns:p14="http://schemas.microsoft.com/office/powerpoint/2010/main" val="259278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900" dirty="0" smtClean="0"/>
              <a:t>Maser</a:t>
            </a:r>
            <a:endParaRPr lang="en-US" sz="9900" dirty="0"/>
          </a:p>
        </p:txBody>
      </p:sp>
      <p:sp>
        <p:nvSpPr>
          <p:cNvPr id="3" name="Content Placeholder 2"/>
          <p:cNvSpPr>
            <a:spLocks noGrp="1"/>
          </p:cNvSpPr>
          <p:nvPr>
            <p:ph idx="1"/>
          </p:nvPr>
        </p:nvSpPr>
        <p:spPr/>
        <p:txBody>
          <a:bodyPr>
            <a:normAutofit fontScale="62500" lnSpcReduction="20000"/>
          </a:bodyPr>
          <a:lstStyle/>
          <a:p>
            <a:pPr marL="137160" indent="0">
              <a:buNone/>
            </a:pPr>
            <a:r>
              <a:rPr lang="en-US" dirty="0"/>
              <a:t>A </a:t>
            </a:r>
            <a:r>
              <a:rPr lang="en-US" b="1" dirty="0" smtClean="0"/>
              <a:t>maser</a:t>
            </a:r>
            <a:r>
              <a:rPr lang="en-US" dirty="0"/>
              <a:t> </a:t>
            </a:r>
            <a:r>
              <a:rPr lang="en-US" dirty="0" smtClean="0"/>
              <a:t>is </a:t>
            </a:r>
            <a:r>
              <a:rPr lang="en-US" dirty="0"/>
              <a:t>an acronym for "microwave </a:t>
            </a:r>
            <a:r>
              <a:rPr lang="en-US" dirty="0">
                <a:hlinkClick r:id="rId2" tooltip="Optical amplification"/>
              </a:rPr>
              <a:t>amplification</a:t>
            </a:r>
            <a:r>
              <a:rPr lang="en-US" dirty="0"/>
              <a:t> by stimulated emission of </a:t>
            </a:r>
            <a:r>
              <a:rPr lang="en-US" dirty="0">
                <a:hlinkClick r:id="rId3" tooltip="Radiation"/>
              </a:rPr>
              <a:t>radiation</a:t>
            </a:r>
            <a:r>
              <a:rPr lang="en-US" dirty="0"/>
              <a:t>", is a device that produces </a:t>
            </a:r>
            <a:r>
              <a:rPr lang="en-US" dirty="0">
                <a:hlinkClick r:id="rId4" tooltip="Coherence (physics)"/>
              </a:rPr>
              <a:t>coherent</a:t>
            </a:r>
            <a:r>
              <a:rPr lang="en-US" dirty="0"/>
              <a:t> </a:t>
            </a:r>
            <a:r>
              <a:rPr lang="en-US" dirty="0">
                <a:hlinkClick r:id="rId5" tooltip="Electromagnetic waves"/>
              </a:rPr>
              <a:t>electromagnetic waves</a:t>
            </a:r>
            <a:r>
              <a:rPr lang="en-US" dirty="0"/>
              <a:t> through amplification by </a:t>
            </a:r>
            <a:r>
              <a:rPr lang="en-US" dirty="0">
                <a:hlinkClick r:id="rId6" tooltip="Stimulated emission"/>
              </a:rPr>
              <a:t>stimulated emission</a:t>
            </a:r>
            <a:r>
              <a:rPr lang="en-US" dirty="0"/>
              <a:t>. The first maser was built by </a:t>
            </a:r>
            <a:r>
              <a:rPr lang="en-US" dirty="0">
                <a:hlinkClick r:id="rId7" tooltip="Charles H. Townes"/>
              </a:rPr>
              <a:t>Charles H. Townes</a:t>
            </a:r>
            <a:r>
              <a:rPr lang="en-US" dirty="0"/>
              <a:t>, James P. Gordon, and H. J. </a:t>
            </a:r>
            <a:r>
              <a:rPr lang="en-US" dirty="0" err="1"/>
              <a:t>Zeiger</a:t>
            </a:r>
            <a:r>
              <a:rPr lang="en-US" dirty="0"/>
              <a:t> at Columbia University in 1953. Townes, </a:t>
            </a:r>
            <a:r>
              <a:rPr lang="en-US" dirty="0" err="1">
                <a:hlinkClick r:id="rId8" tooltip="Nikolay Basov"/>
              </a:rPr>
              <a:t>Nikolay</a:t>
            </a:r>
            <a:r>
              <a:rPr lang="en-US" dirty="0">
                <a:hlinkClick r:id="rId8" tooltip="Nikolay Basov"/>
              </a:rPr>
              <a:t> Basov</a:t>
            </a:r>
            <a:r>
              <a:rPr lang="en-US" dirty="0"/>
              <a:t> and </a:t>
            </a:r>
            <a:r>
              <a:rPr lang="en-US" dirty="0">
                <a:hlinkClick r:id="rId9" tooltip="Alexander Prokhorov"/>
              </a:rPr>
              <a:t>Alexander Prokhorov</a:t>
            </a:r>
            <a:r>
              <a:rPr lang="en-US" dirty="0"/>
              <a:t> were awarded the 1964 </a:t>
            </a:r>
            <a:r>
              <a:rPr lang="en-US" dirty="0">
                <a:hlinkClick r:id="rId10" tooltip="Nobel Prize in Physics"/>
              </a:rPr>
              <a:t>Nobel Prize in Physics</a:t>
            </a:r>
            <a:r>
              <a:rPr lang="en-US" dirty="0"/>
              <a:t> for theoretical work leading to the maser. Masers are used as the timekeeping device in </a:t>
            </a:r>
            <a:r>
              <a:rPr lang="en-US" dirty="0">
                <a:hlinkClick r:id="rId11" tooltip="Atomic clock"/>
              </a:rPr>
              <a:t>atomic clocks</a:t>
            </a:r>
            <a:r>
              <a:rPr lang="en-US" dirty="0"/>
              <a:t>, and as extremely low-noise microwave </a:t>
            </a:r>
            <a:r>
              <a:rPr lang="en-US" dirty="0">
                <a:hlinkClick r:id="rId12" tooltip="Amplifier"/>
              </a:rPr>
              <a:t>amplifiers</a:t>
            </a:r>
            <a:r>
              <a:rPr lang="en-US" dirty="0"/>
              <a:t> in </a:t>
            </a:r>
            <a:r>
              <a:rPr lang="en-US" dirty="0">
                <a:hlinkClick r:id="rId13" tooltip="Radio telescope"/>
              </a:rPr>
              <a:t>radio telescopes</a:t>
            </a:r>
            <a:r>
              <a:rPr lang="en-US" dirty="0"/>
              <a:t> and deep space </a:t>
            </a:r>
            <a:r>
              <a:rPr lang="en-US" dirty="0">
                <a:hlinkClick r:id="rId14" tooltip="Spacecraft communication"/>
              </a:rPr>
              <a:t>spacecraft communication</a:t>
            </a:r>
            <a:r>
              <a:rPr lang="en-US" dirty="0"/>
              <a:t> ground stations.</a:t>
            </a:r>
          </a:p>
          <a:p>
            <a:pPr marL="137160" indent="0">
              <a:buNone/>
            </a:pPr>
            <a:r>
              <a:rPr lang="en-US" dirty="0"/>
              <a:t>Contemporary masers can be designed to generate </a:t>
            </a:r>
            <a:r>
              <a:rPr lang="en-US" dirty="0">
                <a:hlinkClick r:id="rId15" tooltip="Electromagnetic wave"/>
              </a:rPr>
              <a:t>electromagnetic waves</a:t>
            </a:r>
            <a:r>
              <a:rPr lang="en-US" dirty="0"/>
              <a:t> at not only microwave </a:t>
            </a:r>
            <a:r>
              <a:rPr lang="en-US" dirty="0">
                <a:hlinkClick r:id="rId16" tooltip="Frequency"/>
              </a:rPr>
              <a:t>frequencies</a:t>
            </a:r>
            <a:r>
              <a:rPr lang="en-US" dirty="0"/>
              <a:t> but also radio and infrared frequencies. For this reason Charles Townes suggested replacing "microwave" with the word "molecular" as the first word in the acronym </a:t>
            </a:r>
            <a:r>
              <a:rPr lang="en-US" i="1" dirty="0"/>
              <a:t>maser</a:t>
            </a:r>
            <a:r>
              <a:rPr lang="en-US" dirty="0" smtClean="0"/>
              <a:t>.</a:t>
            </a:r>
            <a:endParaRPr lang="en-US" dirty="0"/>
          </a:p>
          <a:p>
            <a:pPr marL="137160" indent="0">
              <a:buNone/>
            </a:pPr>
            <a:r>
              <a:rPr lang="en-US" dirty="0"/>
              <a:t>The </a:t>
            </a:r>
            <a:r>
              <a:rPr lang="en-US" dirty="0">
                <a:hlinkClick r:id="rId17" tooltip="Laser"/>
              </a:rPr>
              <a:t>laser</a:t>
            </a:r>
            <a:r>
              <a:rPr lang="en-US" dirty="0"/>
              <a:t> works by the same principle as the maser, and the maser was the forerunner of the laser, inspiring theoretical work by Townes and </a:t>
            </a:r>
            <a:r>
              <a:rPr lang="en-US" dirty="0">
                <a:hlinkClick r:id="rId18" tooltip="Arthur Leonard Schawlow"/>
              </a:rPr>
              <a:t>Arthur Leonard Schawlow</a:t>
            </a:r>
            <a:r>
              <a:rPr lang="en-US" dirty="0"/>
              <a:t> that led to its invention in 1960. When the coherent optical oscillator was first imagined in 1957, it was originally called the "optical maser." This was ultimately changed to </a:t>
            </a:r>
            <a:r>
              <a:rPr lang="en-US" dirty="0">
                <a:hlinkClick r:id="rId17" tooltip="Laser"/>
              </a:rPr>
              <a:t>laser</a:t>
            </a:r>
            <a:r>
              <a:rPr lang="en-US" dirty="0"/>
              <a:t> for "Light Amplification by Stimulated Emission of Radiation." </a:t>
            </a:r>
            <a:r>
              <a:rPr lang="en-US" dirty="0">
                <a:hlinkClick r:id="rId19" tooltip="Gordon Gould"/>
              </a:rPr>
              <a:t>Gordon Gould</a:t>
            </a:r>
            <a:r>
              <a:rPr lang="en-US" dirty="0"/>
              <a:t> is credited with creating this acronym in 1957</a:t>
            </a:r>
            <a:r>
              <a:rPr lang="en-US" dirty="0" smtClean="0"/>
              <a:t>.</a:t>
            </a:r>
            <a:endParaRPr lang="en-US" dirty="0"/>
          </a:p>
        </p:txBody>
      </p:sp>
    </p:spTree>
    <p:extLst>
      <p:ext uri="{BB962C8B-B14F-4D97-AF65-F5344CB8AC3E}">
        <p14:creationId xmlns:p14="http://schemas.microsoft.com/office/powerpoint/2010/main" val="177497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000" dirty="0" err="1"/>
              <a:t>Econophysics</a:t>
            </a:r>
            <a:endParaRPr lang="en-US" sz="9000" dirty="0"/>
          </a:p>
        </p:txBody>
      </p:sp>
      <p:sp>
        <p:nvSpPr>
          <p:cNvPr id="3" name="Content Placeholder 2"/>
          <p:cNvSpPr>
            <a:spLocks noGrp="1"/>
          </p:cNvSpPr>
          <p:nvPr>
            <p:ph idx="1"/>
          </p:nvPr>
        </p:nvSpPr>
        <p:spPr/>
        <p:txBody>
          <a:bodyPr/>
          <a:lstStyle/>
          <a:p>
            <a:pPr marL="137160" indent="0">
              <a:buNone/>
            </a:pPr>
            <a:r>
              <a:rPr lang="en-US" b="1" dirty="0" err="1"/>
              <a:t>Econophysics</a:t>
            </a:r>
            <a:r>
              <a:rPr lang="en-US" dirty="0"/>
              <a:t> is an interdisciplinary research field, applying theories and methods originally developed by </a:t>
            </a:r>
            <a:r>
              <a:rPr lang="en-US" dirty="0">
                <a:hlinkClick r:id="rId3" tooltip="Physics"/>
              </a:rPr>
              <a:t>physicists</a:t>
            </a:r>
            <a:r>
              <a:rPr lang="en-US" dirty="0"/>
              <a:t> in order to solve problems in </a:t>
            </a:r>
            <a:r>
              <a:rPr lang="en-US" dirty="0">
                <a:hlinkClick r:id="rId4" tooltip="Economics"/>
              </a:rPr>
              <a:t>economics</a:t>
            </a:r>
            <a:r>
              <a:rPr lang="en-US" dirty="0"/>
              <a:t>, usually those including uncertainty or </a:t>
            </a:r>
            <a:r>
              <a:rPr lang="en-US" dirty="0">
                <a:hlinkClick r:id="rId5" tooltip="Stochastic process"/>
              </a:rPr>
              <a:t>stochastic processes</a:t>
            </a:r>
            <a:r>
              <a:rPr lang="en-US" dirty="0"/>
              <a:t> and </a:t>
            </a:r>
            <a:r>
              <a:rPr lang="en-US" dirty="0">
                <a:hlinkClick r:id="rId6" tooltip="Chaos theory"/>
              </a:rPr>
              <a:t>nonlinear dynamics</a:t>
            </a:r>
            <a:r>
              <a:rPr lang="en-US" dirty="0"/>
              <a:t>. Some of its application to the study of financial markets has also been termed </a:t>
            </a:r>
            <a:r>
              <a:rPr lang="en-US" dirty="0">
                <a:hlinkClick r:id="rId7" tooltip="Statistical finance"/>
              </a:rPr>
              <a:t>statistical finance</a:t>
            </a:r>
            <a:r>
              <a:rPr lang="en-US" dirty="0"/>
              <a:t> referring to its roots in </a:t>
            </a:r>
            <a:r>
              <a:rPr lang="en-US" dirty="0">
                <a:hlinkClick r:id="rId8" tooltip="Statistical physics"/>
              </a:rPr>
              <a:t>statistical physics</a:t>
            </a:r>
            <a:r>
              <a:rPr lang="en-US" dirty="0" smtClean="0"/>
              <a:t>.</a:t>
            </a:r>
            <a:endParaRPr lang="en-US" dirty="0"/>
          </a:p>
        </p:txBody>
      </p:sp>
    </p:spTree>
    <p:extLst>
      <p:ext uri="{BB962C8B-B14F-4D97-AF65-F5344CB8AC3E}">
        <p14:creationId xmlns:p14="http://schemas.microsoft.com/office/powerpoint/2010/main" val="416523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0" indent="0">
              <a:buNone/>
            </a:pPr>
            <a:r>
              <a:rPr lang="en-US" sz="4000" b="1" dirty="0" smtClean="0"/>
              <a:t>Nikola Tesla</a:t>
            </a:r>
            <a:r>
              <a:rPr lang="en-US" sz="4000" dirty="0" smtClean="0"/>
              <a:t> (10 July 1856 – </a:t>
            </a:r>
            <a:endParaRPr lang="en-US" sz="4000" dirty="0" smtClean="0"/>
          </a:p>
          <a:p>
            <a:pPr marL="0" indent="0">
              <a:buNone/>
            </a:pPr>
            <a:r>
              <a:rPr lang="en-US" sz="4000" dirty="0" smtClean="0"/>
              <a:t>7 </a:t>
            </a:r>
            <a:r>
              <a:rPr lang="en-US" sz="4000" dirty="0" smtClean="0"/>
              <a:t>January 1943) was a </a:t>
            </a:r>
            <a:r>
              <a:rPr lang="en-US" sz="4000" dirty="0" smtClean="0">
                <a:hlinkClick r:id="rId2" tooltip="Serbian American"/>
              </a:rPr>
              <a:t>Serbian American</a:t>
            </a:r>
            <a:r>
              <a:rPr lang="en-US" sz="4000" dirty="0" smtClean="0"/>
              <a:t> inventor, </a:t>
            </a:r>
            <a:r>
              <a:rPr lang="en-US" sz="4000" dirty="0" smtClean="0">
                <a:hlinkClick r:id="rId3" tooltip="Electrical engineer"/>
              </a:rPr>
              <a:t>electrical engineer</a:t>
            </a:r>
            <a:r>
              <a:rPr lang="en-US" sz="4000" dirty="0" smtClean="0"/>
              <a:t>, </a:t>
            </a:r>
            <a:r>
              <a:rPr lang="en-US" sz="4000" dirty="0" smtClean="0">
                <a:hlinkClick r:id="rId4" tooltip="Mechanical engineering"/>
              </a:rPr>
              <a:t>mechanical engineer</a:t>
            </a:r>
            <a:r>
              <a:rPr lang="en-US" sz="4000" dirty="0" smtClean="0"/>
              <a:t>, </a:t>
            </a:r>
            <a:r>
              <a:rPr lang="en-US" sz="4000" dirty="0" smtClean="0">
                <a:hlinkClick r:id="rId5" tooltip="Physicist"/>
              </a:rPr>
              <a:t>physicist</a:t>
            </a:r>
            <a:r>
              <a:rPr lang="en-US" sz="4000" dirty="0" smtClean="0"/>
              <a:t>, and </a:t>
            </a:r>
            <a:r>
              <a:rPr lang="en-US" sz="4000" dirty="0" smtClean="0">
                <a:hlinkClick r:id="rId6" tooltip="Futurist"/>
              </a:rPr>
              <a:t>futurist</a:t>
            </a:r>
            <a:r>
              <a:rPr lang="en-US" sz="4000" dirty="0" smtClean="0"/>
              <a:t> best known for his contributions to the design of the modern </a:t>
            </a:r>
            <a:r>
              <a:rPr lang="en-US" sz="4000" dirty="0" smtClean="0">
                <a:hlinkClick r:id="rId7" tooltip="Alternating current"/>
              </a:rPr>
              <a:t>alternating current</a:t>
            </a:r>
            <a:r>
              <a:rPr lang="en-US" sz="4000" dirty="0" smtClean="0"/>
              <a:t> (AC) </a:t>
            </a:r>
            <a:r>
              <a:rPr lang="en-US" sz="4000" dirty="0" smtClean="0">
                <a:hlinkClick r:id="rId8" tooltip="Electricity supply"/>
              </a:rPr>
              <a:t>electricity supply</a:t>
            </a:r>
            <a:r>
              <a:rPr lang="en-US" sz="4000" dirty="0" smtClean="0"/>
              <a:t> system.</a:t>
            </a:r>
            <a:endParaRPr lang="en-US" sz="4000" dirty="0"/>
          </a:p>
        </p:txBody>
      </p:sp>
    </p:spTree>
    <p:extLst>
      <p:ext uri="{BB962C8B-B14F-4D97-AF65-F5344CB8AC3E}">
        <p14:creationId xmlns:p14="http://schemas.microsoft.com/office/powerpoint/2010/main" val="306121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smtClean="0"/>
              <a:t>Tesla gained experience in </a:t>
            </a:r>
            <a:r>
              <a:rPr lang="en-US" dirty="0" smtClean="0">
                <a:hlinkClick r:id="rId2" tooltip="Telephony"/>
              </a:rPr>
              <a:t>telephony</a:t>
            </a:r>
            <a:r>
              <a:rPr lang="en-US" dirty="0" smtClean="0"/>
              <a:t> and electrical engineering before immigrating to the </a:t>
            </a:r>
            <a:r>
              <a:rPr lang="en-US" dirty="0" smtClean="0">
                <a:hlinkClick r:id="rId3" tooltip="United States"/>
              </a:rPr>
              <a:t>United States</a:t>
            </a:r>
            <a:r>
              <a:rPr lang="en-US" dirty="0" smtClean="0"/>
              <a:t> in 1884 to work for </a:t>
            </a:r>
            <a:r>
              <a:rPr lang="en-US" dirty="0" smtClean="0">
                <a:hlinkClick r:id="rId4" tooltip="Thomas Edison"/>
              </a:rPr>
              <a:t>Thomas Edison</a:t>
            </a:r>
            <a:r>
              <a:rPr lang="en-US" dirty="0" smtClean="0"/>
              <a:t> in New York City. He soon struck out on his own with financial backers, setting up laboratories and companies to develop a range of electrical devices. His </a:t>
            </a:r>
            <a:r>
              <a:rPr lang="en-US" dirty="0" smtClean="0">
                <a:hlinkClick r:id="rId5" tooltip="Patent"/>
              </a:rPr>
              <a:t>patented</a:t>
            </a:r>
            <a:r>
              <a:rPr lang="en-US" dirty="0" smtClean="0"/>
              <a:t> AC </a:t>
            </a:r>
            <a:r>
              <a:rPr lang="en-US" dirty="0" smtClean="0">
                <a:hlinkClick r:id="rId6" tooltip="Induction motor"/>
              </a:rPr>
              <a:t>induction motor</a:t>
            </a:r>
            <a:r>
              <a:rPr lang="en-US" dirty="0" smtClean="0"/>
              <a:t> and transformer were licensed by </a:t>
            </a:r>
            <a:r>
              <a:rPr lang="en-US" dirty="0" smtClean="0">
                <a:hlinkClick r:id="rId7" tooltip="George Westinghouse"/>
              </a:rPr>
              <a:t>George Westinghouse</a:t>
            </a:r>
            <a:r>
              <a:rPr lang="en-US" dirty="0" smtClean="0"/>
              <a:t>, who also hired Tesla for a short time as a consultant. His work in the formative years of electric power development was involved in a corporate alternating current/</a:t>
            </a:r>
            <a:r>
              <a:rPr lang="en-US" dirty="0" smtClean="0">
                <a:hlinkClick r:id="rId8" tooltip="Direct current"/>
              </a:rPr>
              <a:t>direct current</a:t>
            </a:r>
            <a:r>
              <a:rPr lang="en-US" dirty="0" smtClean="0"/>
              <a:t> "</a:t>
            </a:r>
            <a:r>
              <a:rPr lang="en-US" dirty="0" smtClean="0">
                <a:hlinkClick r:id="rId9" tooltip="War of Currents"/>
              </a:rPr>
              <a:t>War of Currents</a:t>
            </a:r>
            <a:r>
              <a:rPr lang="en-US" dirty="0" smtClean="0"/>
              <a:t>" as well as various </a:t>
            </a:r>
            <a:r>
              <a:rPr lang="en-US" dirty="0" smtClean="0">
                <a:hlinkClick r:id="rId5" tooltip="Patent"/>
              </a:rPr>
              <a:t>patent</a:t>
            </a:r>
            <a:r>
              <a:rPr lang="en-US" dirty="0" smtClean="0"/>
              <a:t> battles.</a:t>
            </a:r>
            <a:endParaRPr lang="en-US" dirty="0"/>
          </a:p>
        </p:txBody>
      </p:sp>
    </p:spTree>
    <p:extLst>
      <p:ext uri="{BB962C8B-B14F-4D97-AF65-F5344CB8AC3E}">
        <p14:creationId xmlns:p14="http://schemas.microsoft.com/office/powerpoint/2010/main" val="752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smtClean="0"/>
              <a:t>Tesla went on to pursue his ideas of wireless lighting and electricity distribution in his high-voltage, high-frequency power experiments in New York and Colorado Springs, and made early (1893) pronouncements on the possibility of </a:t>
            </a:r>
            <a:r>
              <a:rPr lang="en-US" dirty="0" smtClean="0">
                <a:hlinkClick r:id="rId2" tooltip="Wireless communication"/>
              </a:rPr>
              <a:t>wireless communication</a:t>
            </a:r>
            <a:r>
              <a:rPr lang="en-US" dirty="0" smtClean="0"/>
              <a:t> with his devices. He tried to put these ideas to practical use in his ill-fated attempt at intercontinental wireless transmission, which was his unfinished </a:t>
            </a:r>
            <a:r>
              <a:rPr lang="en-US" dirty="0" smtClean="0">
                <a:hlinkClick r:id="rId3" tooltip="Wardenclyffe Tower"/>
              </a:rPr>
              <a:t>Wardenclyffe Tower</a:t>
            </a:r>
            <a:r>
              <a:rPr lang="en-US" dirty="0" smtClean="0"/>
              <a:t> project. In his lab he also conducted a range of experiments with mechanical oscillators/generators, electrical discharge tubes, and early X-ray imaging. He also built a wireless controlled boat, one of the first ever exhibited.</a:t>
            </a:r>
            <a:endParaRPr lang="en-US" dirty="0"/>
          </a:p>
        </p:txBody>
      </p:sp>
    </p:spTree>
    <p:extLst>
      <p:ext uri="{BB962C8B-B14F-4D97-AF65-F5344CB8AC3E}">
        <p14:creationId xmlns:p14="http://schemas.microsoft.com/office/powerpoint/2010/main" val="2964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indent="0">
              <a:buNone/>
            </a:pPr>
            <a:r>
              <a:rPr lang="en-US" dirty="0" smtClean="0"/>
              <a:t>Tesla was renowned for his achievements and showmanship, eventually earning him a reputation in </a:t>
            </a:r>
            <a:r>
              <a:rPr lang="en-US" dirty="0" smtClean="0">
                <a:hlinkClick r:id="rId2" tooltip="Popular culture"/>
              </a:rPr>
              <a:t>popular culture</a:t>
            </a:r>
            <a:r>
              <a:rPr lang="en-US" dirty="0" smtClean="0"/>
              <a:t> as an archetypal "</a:t>
            </a:r>
            <a:r>
              <a:rPr lang="en-US" dirty="0" smtClean="0">
                <a:hlinkClick r:id="rId3" tooltip="Mad scientist"/>
              </a:rPr>
              <a:t>mad scientist</a:t>
            </a:r>
            <a:r>
              <a:rPr lang="en-US" dirty="0" smtClean="0"/>
              <a:t>". His patents earned him a considerable amount of money, much of which was used to finance his own projects with varying degrees of success. He lived most of his life in a series of New York hotels, through his retirement. He died on 7 January 1943. His work fell into relative obscurity after his death, but in 1960 the </a:t>
            </a:r>
            <a:r>
              <a:rPr lang="en-US" dirty="0" smtClean="0">
                <a:hlinkClick r:id="rId4" tooltip="General Conference on Weights and Measures"/>
              </a:rPr>
              <a:t>General Conference on Weights and Measures</a:t>
            </a:r>
            <a:r>
              <a:rPr lang="en-US" dirty="0" smtClean="0"/>
              <a:t> named the </a:t>
            </a:r>
            <a:r>
              <a:rPr lang="en-US" dirty="0" smtClean="0">
                <a:hlinkClick r:id="rId5" tooltip="SI unit"/>
              </a:rPr>
              <a:t>SI unit</a:t>
            </a:r>
            <a:r>
              <a:rPr lang="en-US" dirty="0" smtClean="0"/>
              <a:t> of magnetic flux density the </a:t>
            </a:r>
            <a:r>
              <a:rPr lang="en-US" dirty="0" smtClean="0">
                <a:hlinkClick r:id="rId6" tooltip="Tesla (unit)"/>
              </a:rPr>
              <a:t>tesla</a:t>
            </a:r>
            <a:r>
              <a:rPr lang="en-US" dirty="0" smtClean="0"/>
              <a:t> in his honor. There has been a resurgence in interest in Tesla in popular culture since the 1990s.</a:t>
            </a:r>
            <a:endParaRPr lang="en-US" dirty="0"/>
          </a:p>
        </p:txBody>
      </p:sp>
    </p:spTree>
    <p:extLst>
      <p:ext uri="{BB962C8B-B14F-4D97-AF65-F5344CB8AC3E}">
        <p14:creationId xmlns:p14="http://schemas.microsoft.com/office/powerpoint/2010/main" val="387353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a:bodyPr>
          <a:lstStyle/>
          <a:p>
            <a:pPr marL="137160" indent="0" algn="ctr">
              <a:buNone/>
            </a:pPr>
            <a:r>
              <a:rPr lang="en-US" sz="9900" dirty="0" smtClean="0"/>
              <a:t>Physics</a:t>
            </a:r>
            <a:endParaRPr lang="en-US" sz="9900" dirty="0"/>
          </a:p>
        </p:txBody>
      </p:sp>
    </p:spTree>
    <p:extLst>
      <p:ext uri="{BB962C8B-B14F-4D97-AF65-F5344CB8AC3E}">
        <p14:creationId xmlns:p14="http://schemas.microsoft.com/office/powerpoint/2010/main" val="2541162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421</TotalTime>
  <Words>2929</Words>
  <Application>Microsoft Office PowerPoint</Application>
  <PresentationFormat>On-screen Show (4:3)</PresentationFormat>
  <Paragraphs>97</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Physics of Nikola Tesla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Newton's laws</vt:lpstr>
      <vt:lpstr>First law</vt:lpstr>
      <vt:lpstr>Second law</vt:lpstr>
      <vt:lpstr>Third law</vt:lpstr>
      <vt:lpstr>Newton's laws</vt:lpstr>
      <vt:lpstr>Newton's laws</vt:lpstr>
      <vt:lpstr>Alternating current</vt:lpstr>
      <vt:lpstr>LC circuit</vt:lpstr>
      <vt:lpstr>LC circuit</vt:lpstr>
      <vt:lpstr>Resonance</vt:lpstr>
      <vt:lpstr>Electrical breakdown</vt:lpstr>
      <vt:lpstr>Skin effect</vt:lpstr>
      <vt:lpstr>Transformer</vt:lpstr>
      <vt:lpstr>Tesla coil</vt:lpstr>
      <vt:lpstr>Tesla coil</vt:lpstr>
      <vt:lpstr>Tesla coil</vt:lpstr>
      <vt:lpstr>PowerPoint Presentation</vt:lpstr>
      <vt:lpstr>Electroshock weapon</vt:lpstr>
      <vt:lpstr>Electric motor</vt:lpstr>
      <vt:lpstr>Electric motor</vt:lpstr>
      <vt:lpstr>Electric motor</vt:lpstr>
      <vt:lpstr>Electric motor</vt:lpstr>
      <vt:lpstr>Electric motor</vt:lpstr>
      <vt:lpstr>PowerPoint Presentation</vt:lpstr>
      <vt:lpstr>Coulomb's law</vt:lpstr>
      <vt:lpstr>Maxwell's equations</vt:lpstr>
      <vt:lpstr>Aether</vt:lpstr>
      <vt:lpstr>Aether</vt:lpstr>
      <vt:lpstr>Aether</vt:lpstr>
      <vt:lpstr>Vacuum</vt:lpstr>
      <vt:lpstr>Vacuum</vt:lpstr>
      <vt:lpstr>Vacuum</vt:lpstr>
      <vt:lpstr>Vacuum</vt:lpstr>
      <vt:lpstr>Vacuum</vt:lpstr>
      <vt:lpstr>Vacuum</vt:lpstr>
      <vt:lpstr>UAV</vt:lpstr>
      <vt:lpstr>Laser</vt:lpstr>
      <vt:lpstr>Maser</vt:lpstr>
      <vt:lpstr>Econophysics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 Tesla</dc:title>
  <dc:creator>LENOVO</dc:creator>
  <cp:lastModifiedBy>LENOVO</cp:lastModifiedBy>
  <cp:revision>80</cp:revision>
  <dcterms:created xsi:type="dcterms:W3CDTF">2015-08-20T02:49:36Z</dcterms:created>
  <dcterms:modified xsi:type="dcterms:W3CDTF">2015-08-27T23:59:00Z</dcterms:modified>
</cp:coreProperties>
</file>