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70"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266ECB-A192-45DA-A462-734003F59921}"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84120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66ECB-A192-45DA-A462-734003F59921}"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2555287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66ECB-A192-45DA-A462-734003F59921}"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54260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266ECB-A192-45DA-A462-734003F59921}"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245121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66ECB-A192-45DA-A462-734003F59921}" type="datetimeFigureOut">
              <a:rPr lang="en-US" smtClean="0"/>
              <a:t>11/28/2014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375179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266ECB-A192-45DA-A462-734003F59921}"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349495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266ECB-A192-45DA-A462-734003F59921}" type="datetimeFigureOut">
              <a:rPr lang="en-US" smtClean="0"/>
              <a:t>11/28/2014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32924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266ECB-A192-45DA-A462-734003F59921}" type="datetimeFigureOut">
              <a:rPr lang="en-US" smtClean="0"/>
              <a:t>11/28/2014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73686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66ECB-A192-45DA-A462-734003F59921}" type="datetimeFigureOut">
              <a:rPr lang="en-US" smtClean="0"/>
              <a:t>11/28/2014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54085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66ECB-A192-45DA-A462-734003F59921}"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2628569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66ECB-A192-45DA-A462-734003F59921}" type="datetimeFigureOut">
              <a:rPr lang="en-US" smtClean="0"/>
              <a:t>11/28/2014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365AF-2C30-496A-8534-49D577E158B6}" type="slidenum">
              <a:rPr lang="en-US" smtClean="0"/>
              <a:t>‹#›</a:t>
            </a:fld>
            <a:endParaRPr lang="en-US"/>
          </a:p>
        </p:txBody>
      </p:sp>
    </p:spTree>
    <p:extLst>
      <p:ext uri="{BB962C8B-B14F-4D97-AF65-F5344CB8AC3E}">
        <p14:creationId xmlns:p14="http://schemas.microsoft.com/office/powerpoint/2010/main" val="62119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66ECB-A192-45DA-A462-734003F59921}" type="datetimeFigureOut">
              <a:rPr lang="en-US" smtClean="0"/>
              <a:t>11/28/2014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365AF-2C30-496A-8534-49D577E158B6}" type="slidenum">
              <a:rPr lang="en-US" smtClean="0"/>
              <a:t>‹#›</a:t>
            </a:fld>
            <a:endParaRPr lang="en-US"/>
          </a:p>
        </p:txBody>
      </p:sp>
    </p:spTree>
    <p:extLst>
      <p:ext uri="{BB962C8B-B14F-4D97-AF65-F5344CB8AC3E}">
        <p14:creationId xmlns:p14="http://schemas.microsoft.com/office/powerpoint/2010/main" val="502579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Lens_%28optics%29" TargetMode="External"/><Relationship Id="rId2" Type="http://schemas.openxmlformats.org/officeDocument/2006/relationships/hyperlink" Target="http://en.wikipedia.org/wiki/Optical_device" TargetMode="External"/><Relationship Id="rId1" Type="http://schemas.openxmlformats.org/officeDocument/2006/relationships/slideLayout" Target="../slideLayouts/slideLayout2.xml"/><Relationship Id="rId6" Type="http://schemas.openxmlformats.org/officeDocument/2006/relationships/hyperlink" Target="http://en.wikipedia.org/wiki/Reflection_%28physics%29" TargetMode="External"/><Relationship Id="rId5" Type="http://schemas.openxmlformats.org/officeDocument/2006/relationships/hyperlink" Target="http://en.wikipedia.org/wiki/Refraction" TargetMode="External"/><Relationship Id="rId4" Type="http://schemas.openxmlformats.org/officeDocument/2006/relationships/hyperlink" Target="http://en.wikipedia.org/wiki/Mirror"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Wavelengths" TargetMode="External"/><Relationship Id="rId13" Type="http://schemas.openxmlformats.org/officeDocument/2006/relationships/hyperlink" Target="http://en.wikipedia.org/wiki/Focal_length" TargetMode="External"/><Relationship Id="rId3" Type="http://schemas.openxmlformats.org/officeDocument/2006/relationships/hyperlink" Target="http://en.wikipedia.org/wiki/Distortion" TargetMode="External"/><Relationship Id="rId7" Type="http://schemas.openxmlformats.org/officeDocument/2006/relationships/hyperlink" Target="http://en.wikipedia.org/wiki/Refractive_indices" TargetMode="External"/><Relationship Id="rId12" Type="http://schemas.openxmlformats.org/officeDocument/2006/relationships/hyperlink" Target="http://en.wikipedia.org/wiki/Optical_spectrum"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Color" TargetMode="External"/><Relationship Id="rId11" Type="http://schemas.openxmlformats.org/officeDocument/2006/relationships/hyperlink" Target="http://en.wikipedia.org/wiki/Aberration_in_optical_systems" TargetMode="External"/><Relationship Id="rId5" Type="http://schemas.openxmlformats.org/officeDocument/2006/relationships/hyperlink" Target="http://en.wikipedia.org/wiki/Focus_%28optics%29" TargetMode="External"/><Relationship Id="rId10" Type="http://schemas.openxmlformats.org/officeDocument/2006/relationships/hyperlink" Target="http://en.wikipedia.org/wiki/Dispersion_%28optics%29" TargetMode="External"/><Relationship Id="rId4" Type="http://schemas.openxmlformats.org/officeDocument/2006/relationships/hyperlink" Target="http://en.wikipedia.org/wiki/Lens_%28optics%29" TargetMode="External"/><Relationship Id="rId9" Type="http://schemas.openxmlformats.org/officeDocument/2006/relationships/hyperlink" Target="http://en.wikipedia.org/wiki/Ligh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Wavelength"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2.xml"/><Relationship Id="rId6" Type="http://schemas.openxmlformats.org/officeDocument/2006/relationships/hyperlink" Target="http://en.wikipedia.org/wiki/Hertz" TargetMode="External"/><Relationship Id="rId5" Type="http://schemas.openxmlformats.org/officeDocument/2006/relationships/hyperlink" Target="http://en.wikipedia.org/wiki/Frequency" TargetMode="External"/><Relationship Id="rId4" Type="http://schemas.openxmlformats.org/officeDocument/2006/relationships/hyperlink" Target="http://en.wikipedia.org/wiki/Nanomete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Gamma_ray" TargetMode="External"/><Relationship Id="rId2" Type="http://schemas.openxmlformats.org/officeDocument/2006/relationships/hyperlink" Target="http://en.wikipedia.org/wiki/Ultraviolet" TargetMode="External"/><Relationship Id="rId1" Type="http://schemas.openxmlformats.org/officeDocument/2006/relationships/slideLayout" Target="../slideLayouts/slideLayout2.xml"/><Relationship Id="rId4" Type="http://schemas.openxmlformats.org/officeDocument/2006/relationships/hyperlink" Target="http://en.wikipedia.org/wiki/Wilhelm_R%C3%B6ntge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Medical_imaging" TargetMode="External"/><Relationship Id="rId3" Type="http://schemas.openxmlformats.org/officeDocument/2006/relationships/hyperlink" Target="http://en.wikipedia.org/wiki/Tomography" TargetMode="External"/><Relationship Id="rId7" Type="http://schemas.openxmlformats.org/officeDocument/2006/relationships/hyperlink" Target="http://en.wikipedia.org/wiki/Axis_of_rotation" TargetMode="External"/><Relationship Id="rId2" Type="http://schemas.openxmlformats.org/officeDocument/2006/relationships/hyperlink" Target="http://en.wikipedia.org/wiki/X-ray" TargetMode="External"/><Relationship Id="rId1" Type="http://schemas.openxmlformats.org/officeDocument/2006/relationships/slideLayout" Target="../slideLayouts/slideLayout2.xml"/><Relationship Id="rId6" Type="http://schemas.openxmlformats.org/officeDocument/2006/relationships/hyperlink" Target="http://en.wikipedia.org/wiki/Radiography" TargetMode="External"/><Relationship Id="rId5" Type="http://schemas.openxmlformats.org/officeDocument/2006/relationships/hyperlink" Target="http://en.wikipedia.org/wiki/Three-dimensional_space" TargetMode="External"/><Relationship Id="rId10" Type="http://schemas.openxmlformats.org/officeDocument/2006/relationships/hyperlink" Target="http://en.wikipedia.org/wiki/Industrial_computed_tomography_scanning" TargetMode="External"/><Relationship Id="rId4" Type="http://schemas.openxmlformats.org/officeDocument/2006/relationships/hyperlink" Target="http://en.wikipedia.org/wiki/Geometry_processing" TargetMode="External"/><Relationship Id="rId9" Type="http://schemas.openxmlformats.org/officeDocument/2006/relationships/hyperlink" Target="http://en.wikipedia.org/wiki/Diagnosi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Lens_speed" TargetMode="External"/><Relationship Id="rId3" Type="http://schemas.openxmlformats.org/officeDocument/2006/relationships/hyperlink" Target="http://en.wikipedia.org/wiki/Ratio" TargetMode="External"/><Relationship Id="rId7" Type="http://schemas.openxmlformats.org/officeDocument/2006/relationships/hyperlink" Target="http://en.wikipedia.org/wiki/Dimensionless_number" TargetMode="External"/><Relationship Id="rId2" Type="http://schemas.openxmlformats.org/officeDocument/2006/relationships/hyperlink" Target="http://en.wikipedia.org/wiki/Optics" TargetMode="External"/><Relationship Id="rId1" Type="http://schemas.openxmlformats.org/officeDocument/2006/relationships/slideLayout" Target="../slideLayouts/slideLayout2.xml"/><Relationship Id="rId6" Type="http://schemas.openxmlformats.org/officeDocument/2006/relationships/hyperlink" Target="http://en.wikipedia.org/wiki/Entrance_pupil" TargetMode="External"/><Relationship Id="rId5" Type="http://schemas.openxmlformats.org/officeDocument/2006/relationships/hyperlink" Target="http://en.wikipedia.org/wiki/Focal_length" TargetMode="External"/><Relationship Id="rId10" Type="http://schemas.openxmlformats.org/officeDocument/2006/relationships/hyperlink" Target="http://en.wikipedia.org/wiki/%C6%91" TargetMode="External"/><Relationship Id="rId4" Type="http://schemas.openxmlformats.org/officeDocument/2006/relationships/hyperlink" Target="http://en.wikipedia.org/wiki/Photographic_lens" TargetMode="External"/><Relationship Id="rId9" Type="http://schemas.openxmlformats.org/officeDocument/2006/relationships/hyperlink" Target="http://en.wikipedia.org/wiki/Photography"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hyperphysics.phy-astr.gsu.edu/hbase/geoopt/lensdet.html#c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Perspective_%28visual%29" TargetMode="External"/><Relationship Id="rId3" Type="http://schemas.openxmlformats.org/officeDocument/2006/relationships/hyperlink" Target="http://en.wikipedia.org/wiki/Image" TargetMode="External"/><Relationship Id="rId7" Type="http://schemas.openxmlformats.org/officeDocument/2006/relationships/hyperlink" Target="http://en.wikipedia.org/wiki/Digital_processing" TargetMode="External"/><Relationship Id="rId2" Type="http://schemas.openxmlformats.org/officeDocument/2006/relationships/hyperlink" Target="http://en.wikipedia.org/wiki/Visual" TargetMode="External"/><Relationship Id="rId1" Type="http://schemas.openxmlformats.org/officeDocument/2006/relationships/slideLayout" Target="../slideLayouts/slideLayout2.xml"/><Relationship Id="rId6" Type="http://schemas.openxmlformats.org/officeDocument/2006/relationships/hyperlink" Target="http://en.wikipedia.org/wiki/Printing" TargetMode="External"/><Relationship Id="rId5" Type="http://schemas.openxmlformats.org/officeDocument/2006/relationships/hyperlink" Target="http://en.wikipedia.org/wiki/Microscope" TargetMode="External"/><Relationship Id="rId4" Type="http://schemas.openxmlformats.org/officeDocument/2006/relationships/hyperlink" Target="http://en.wikipedia.org/wiki/Angular_resolutio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Electromagnetic_spectrum" TargetMode="External"/><Relationship Id="rId13" Type="http://schemas.openxmlformats.org/officeDocument/2006/relationships/hyperlink" Target="http://en.wikipedia.org/wiki/Galileo_Galilei" TargetMode="External"/><Relationship Id="rId3" Type="http://schemas.openxmlformats.org/officeDocument/2006/relationships/hyperlink" Target="http://en.wikipedia.org/wiki/Visible_light" TargetMode="External"/><Relationship Id="rId7" Type="http://schemas.openxmlformats.org/officeDocument/2006/relationships/hyperlink" Target="http://en.wikipedia.org/wiki/Infrared_telescopes" TargetMode="External"/><Relationship Id="rId12" Type="http://schemas.openxmlformats.org/officeDocument/2006/relationships/hyperlink" Target="http://en.wikipedia.org/wiki/Giovanni_Demisiani"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2.xml"/><Relationship Id="rId6" Type="http://schemas.openxmlformats.org/officeDocument/2006/relationships/hyperlink" Target="http://en.wikipedia.org/wiki/Radio_telescopes" TargetMode="External"/><Relationship Id="rId11" Type="http://schemas.openxmlformats.org/officeDocument/2006/relationships/hyperlink" Target="http://en.wiktionary.org/wiki/%CF%83%CE%BA%CE%BF%CF%80%CE%AD%CF%89" TargetMode="External"/><Relationship Id="rId5" Type="http://schemas.openxmlformats.org/officeDocument/2006/relationships/hyperlink" Target="http://en.wikipedia.org/wiki/Reflecting_telescope" TargetMode="External"/><Relationship Id="rId15" Type="http://schemas.openxmlformats.org/officeDocument/2006/relationships/hyperlink" Target="http://en.wikipedia.org/wiki/Starry_Messenger" TargetMode="External"/><Relationship Id="rId10" Type="http://schemas.openxmlformats.org/officeDocument/2006/relationships/hyperlink" Target="http://en.wiktionary.org/wiki/%CF%84%E1%BF%86%CE%BB%CE%B5" TargetMode="External"/><Relationship Id="rId4" Type="http://schemas.openxmlformats.org/officeDocument/2006/relationships/hyperlink" Target="http://en.wikipedia.org/wiki/Netherlands" TargetMode="External"/><Relationship Id="rId9" Type="http://schemas.openxmlformats.org/officeDocument/2006/relationships/hyperlink" Target="http://en.wikipedia.org/wiki/Greek_language" TargetMode="External"/><Relationship Id="rId14" Type="http://schemas.openxmlformats.org/officeDocument/2006/relationships/hyperlink" Target="http://en.wikipedia.org/wiki/Accademia_dei_Lince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aboratory_equipment"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5" Type="http://schemas.openxmlformats.org/officeDocument/2006/relationships/hyperlink" Target="http://en.wikipedia.org/wiki/Microscopic" TargetMode="External"/><Relationship Id="rId4" Type="http://schemas.openxmlformats.org/officeDocument/2006/relationships/hyperlink" Target="http://en.wikipedia.org/wiki/Microscop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Scanning_probe_microscope" TargetMode="External"/><Relationship Id="rId3" Type="http://schemas.openxmlformats.org/officeDocument/2006/relationships/hyperlink" Target="http://en.wikipedia.org/wiki/Light" TargetMode="External"/><Relationship Id="rId7" Type="http://schemas.openxmlformats.org/officeDocument/2006/relationships/hyperlink" Target="http://en.wikipedia.org/wiki/Ultramicroscope" TargetMode="External"/><Relationship Id="rId2" Type="http://schemas.openxmlformats.org/officeDocument/2006/relationships/hyperlink" Target="http://en.wikipedia.org/wiki/Optical_microscope" TargetMode="External"/><Relationship Id="rId1" Type="http://schemas.openxmlformats.org/officeDocument/2006/relationships/slideLayout" Target="../slideLayouts/slideLayout2.xml"/><Relationship Id="rId6" Type="http://schemas.openxmlformats.org/officeDocument/2006/relationships/hyperlink" Target="http://en.wikipedia.org/wiki/Scanning_electron_microscope" TargetMode="External"/><Relationship Id="rId5" Type="http://schemas.openxmlformats.org/officeDocument/2006/relationships/hyperlink" Target="http://en.wikipedia.org/wiki/Transmission_electron_microscope" TargetMode="External"/><Relationship Id="rId4" Type="http://schemas.openxmlformats.org/officeDocument/2006/relationships/hyperlink" Target="http://en.wikipedia.org/wiki/Electron_microscop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Nanoscopic_scale" TargetMode="External"/><Relationship Id="rId3" Type="http://schemas.openxmlformats.org/officeDocument/2006/relationships/hyperlink" Target="http://en.wikipedia.org/wiki/Eric_Betzig" TargetMode="External"/><Relationship Id="rId7" Type="http://schemas.openxmlformats.org/officeDocument/2006/relationships/hyperlink" Target="http://en.wikipedia.org/wiki/Optical_microscopy" TargetMode="External"/><Relationship Id="rId2" Type="http://schemas.openxmlformats.org/officeDocument/2006/relationships/hyperlink" Target="http://en.wikipedia.org/wiki/Nobel_Prize_in_Chemistry" TargetMode="External"/><Relationship Id="rId1" Type="http://schemas.openxmlformats.org/officeDocument/2006/relationships/slideLayout" Target="../slideLayouts/slideLayout2.xml"/><Relationship Id="rId6" Type="http://schemas.openxmlformats.org/officeDocument/2006/relationships/hyperlink" Target="http://en.wikipedia.org/wiki/Fluorescence_microscopy" TargetMode="External"/><Relationship Id="rId5" Type="http://schemas.openxmlformats.org/officeDocument/2006/relationships/hyperlink" Target="http://en.wikipedia.org/wiki/Stefan_Hell" TargetMode="External"/><Relationship Id="rId4" Type="http://schemas.openxmlformats.org/officeDocument/2006/relationships/hyperlink" Target="http://en.wikipedia.org/wiki/William_Moern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7200" b="1" dirty="0"/>
              <a:t>Optical instruments</a:t>
            </a:r>
          </a:p>
        </p:txBody>
      </p:sp>
      <p:sp>
        <p:nvSpPr>
          <p:cNvPr id="3" name="Subtitle 2"/>
          <p:cNvSpPr>
            <a:spLocks noGrp="1"/>
          </p:cNvSpPr>
          <p:nvPr>
            <p:ph type="subTitle" idx="1"/>
          </p:nvPr>
        </p:nvSpPr>
        <p:spPr>
          <a:xfrm>
            <a:off x="1371600" y="1981200"/>
            <a:ext cx="6400800" cy="3657600"/>
          </a:xfrm>
        </p:spPr>
        <p:txBody>
          <a:bodyPr/>
          <a:lstStyle/>
          <a:p>
            <a:r>
              <a:rPr lang="en-US" b="1" dirty="0" smtClean="0">
                <a:solidFill>
                  <a:srgbClr val="FF0000"/>
                </a:solidFill>
              </a:rPr>
              <a:t>f-stop</a:t>
            </a:r>
          </a:p>
          <a:p>
            <a:r>
              <a:rPr lang="en-US" b="1" dirty="0" smtClean="0">
                <a:solidFill>
                  <a:srgbClr val="FF0000"/>
                </a:solidFill>
              </a:rPr>
              <a:t>Magnifier</a:t>
            </a:r>
          </a:p>
          <a:p>
            <a:r>
              <a:rPr lang="en-US" b="1" dirty="0" smtClean="0">
                <a:solidFill>
                  <a:srgbClr val="FF0000"/>
                </a:solidFill>
              </a:rPr>
              <a:t>Aberration</a:t>
            </a:r>
          </a:p>
          <a:p>
            <a:r>
              <a:rPr lang="en-US" b="1" dirty="0" smtClean="0">
                <a:solidFill>
                  <a:srgbClr val="FF0000"/>
                </a:solidFill>
              </a:rPr>
              <a:t>Resolution</a:t>
            </a:r>
          </a:p>
          <a:p>
            <a:r>
              <a:rPr lang="en-US" b="1" dirty="0" smtClean="0">
                <a:solidFill>
                  <a:srgbClr val="FF0000"/>
                </a:solidFill>
              </a:rPr>
              <a:t>X-ray</a:t>
            </a:r>
            <a:endParaRPr lang="en-US" b="1" dirty="0">
              <a:solidFill>
                <a:srgbClr val="FF0000"/>
              </a:solidFill>
            </a:endParaRPr>
          </a:p>
        </p:txBody>
      </p:sp>
    </p:spTree>
    <p:extLst>
      <p:ext uri="{BB962C8B-B14F-4D97-AF65-F5344CB8AC3E}">
        <p14:creationId xmlns:p14="http://schemas.microsoft.com/office/powerpoint/2010/main" val="1272405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Spherical aberration</a:t>
            </a:r>
            <a:endParaRPr lang="en-US" dirty="0"/>
          </a:p>
        </p:txBody>
      </p:sp>
      <p:sp>
        <p:nvSpPr>
          <p:cNvPr id="3" name="Content Placeholder 2"/>
          <p:cNvSpPr>
            <a:spLocks noGrp="1"/>
          </p:cNvSpPr>
          <p:nvPr>
            <p:ph idx="1"/>
          </p:nvPr>
        </p:nvSpPr>
        <p:spPr/>
        <p:txBody>
          <a:bodyPr/>
          <a:lstStyle/>
          <a:p>
            <a:pPr marL="0" indent="0">
              <a:buNone/>
            </a:pPr>
            <a:r>
              <a:rPr lang="en-US" b="1" dirty="0" smtClean="0"/>
              <a:t>Spherical aberration</a:t>
            </a:r>
            <a:r>
              <a:rPr lang="en-US" dirty="0" smtClean="0"/>
              <a:t> is an optical effect observed in an </a:t>
            </a:r>
            <a:r>
              <a:rPr lang="en-US" dirty="0" smtClean="0">
                <a:hlinkClick r:id="rId2" tooltip="Optical device"/>
              </a:rPr>
              <a:t>optical device</a:t>
            </a:r>
            <a:r>
              <a:rPr lang="en-US" dirty="0" smtClean="0"/>
              <a:t> (</a:t>
            </a:r>
            <a:r>
              <a:rPr lang="en-US" dirty="0" smtClean="0">
                <a:hlinkClick r:id="rId3" tooltip="Lens (optics)"/>
              </a:rPr>
              <a:t>lens</a:t>
            </a:r>
            <a:r>
              <a:rPr lang="en-US" dirty="0" smtClean="0"/>
              <a:t>, </a:t>
            </a:r>
            <a:r>
              <a:rPr lang="en-US" dirty="0" smtClean="0">
                <a:hlinkClick r:id="rId4" tooltip="Mirror"/>
              </a:rPr>
              <a:t>mirror</a:t>
            </a:r>
            <a:r>
              <a:rPr lang="en-US" dirty="0" smtClean="0"/>
              <a:t>, etc.) that occurs due to the increased </a:t>
            </a:r>
            <a:r>
              <a:rPr lang="en-US" dirty="0" smtClean="0">
                <a:hlinkClick r:id="rId5" tooltip="Refraction"/>
              </a:rPr>
              <a:t>refraction</a:t>
            </a:r>
            <a:r>
              <a:rPr lang="en-US" dirty="0" smtClean="0"/>
              <a:t> of light rays when they strike a lens or a </a:t>
            </a:r>
            <a:r>
              <a:rPr lang="en-US" dirty="0" smtClean="0">
                <a:hlinkClick r:id="rId6" tooltip="Reflection (physics)"/>
              </a:rPr>
              <a:t>reflection</a:t>
            </a:r>
            <a:r>
              <a:rPr lang="en-US" dirty="0" smtClean="0"/>
              <a:t> of light rays when they strike a mirror near its edge, in comparison with those that strike nearer the </a:t>
            </a:r>
            <a:r>
              <a:rPr lang="en-US" dirty="0" err="1" smtClean="0"/>
              <a:t>centre</a:t>
            </a:r>
            <a:r>
              <a:rPr lang="en-US" dirty="0" smtClean="0"/>
              <a:t>. It signifies a deviation of the device from the norm, i.e., it results in an imperfection of the produced image.</a:t>
            </a:r>
            <a:endParaRPr lang="en-US" dirty="0"/>
          </a:p>
        </p:txBody>
      </p:sp>
    </p:spTree>
    <p:extLst>
      <p:ext uri="{BB962C8B-B14F-4D97-AF65-F5344CB8AC3E}">
        <p14:creationId xmlns:p14="http://schemas.microsoft.com/office/powerpoint/2010/main" val="365691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Chromatic aberration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In </a:t>
            </a:r>
            <a:r>
              <a:rPr lang="en-US" dirty="0" smtClean="0">
                <a:hlinkClick r:id="rId2" tooltip="Optics"/>
              </a:rPr>
              <a:t>optics</a:t>
            </a:r>
            <a:r>
              <a:rPr lang="en-US" dirty="0" smtClean="0"/>
              <a:t>, </a:t>
            </a:r>
            <a:r>
              <a:rPr lang="en-US" b="1" dirty="0" smtClean="0"/>
              <a:t>chromatic aberration</a:t>
            </a:r>
            <a:r>
              <a:rPr lang="en-US" dirty="0" smtClean="0"/>
              <a:t> (CA, also called </a:t>
            </a:r>
            <a:r>
              <a:rPr lang="en-US" b="1" dirty="0" err="1" smtClean="0"/>
              <a:t>achromatism</a:t>
            </a:r>
            <a:r>
              <a:rPr lang="en-US" b="1" dirty="0" smtClean="0"/>
              <a:t>,</a:t>
            </a:r>
            <a:r>
              <a:rPr lang="en-US" dirty="0" smtClean="0"/>
              <a:t> </a:t>
            </a:r>
            <a:r>
              <a:rPr lang="en-US" b="1" dirty="0" smtClean="0"/>
              <a:t>chromatic distortion,</a:t>
            </a:r>
            <a:r>
              <a:rPr lang="en-US" dirty="0" smtClean="0"/>
              <a:t> and </a:t>
            </a:r>
            <a:r>
              <a:rPr lang="en-US" b="1" dirty="0" err="1" smtClean="0"/>
              <a:t>spherochromatism</a:t>
            </a:r>
            <a:r>
              <a:rPr lang="en-US" dirty="0" smtClean="0"/>
              <a:t>) is a type of </a:t>
            </a:r>
            <a:r>
              <a:rPr lang="en-US" dirty="0" smtClean="0">
                <a:hlinkClick r:id="rId3" tooltip="Distortion"/>
              </a:rPr>
              <a:t>distortion</a:t>
            </a:r>
            <a:r>
              <a:rPr lang="en-US" dirty="0" smtClean="0"/>
              <a:t> in which there is a failure of a </a:t>
            </a:r>
            <a:r>
              <a:rPr lang="en-US" dirty="0" smtClean="0">
                <a:hlinkClick r:id="rId4" tooltip="Lens (optics)"/>
              </a:rPr>
              <a:t>lens</a:t>
            </a:r>
            <a:r>
              <a:rPr lang="en-US" dirty="0" smtClean="0"/>
              <a:t> to </a:t>
            </a:r>
            <a:r>
              <a:rPr lang="en-US" dirty="0" smtClean="0">
                <a:hlinkClick r:id="rId5" tooltip="Focus (optics)"/>
              </a:rPr>
              <a:t>focus</a:t>
            </a:r>
            <a:r>
              <a:rPr lang="en-US" dirty="0" smtClean="0"/>
              <a:t> all </a:t>
            </a:r>
            <a:r>
              <a:rPr lang="en-US" dirty="0" smtClean="0">
                <a:hlinkClick r:id="rId6" tooltip="Color"/>
              </a:rPr>
              <a:t>colors</a:t>
            </a:r>
            <a:r>
              <a:rPr lang="en-US" dirty="0" smtClean="0"/>
              <a:t> to the same convergence point. It occurs because lenses have different </a:t>
            </a:r>
            <a:r>
              <a:rPr lang="en-US" dirty="0" smtClean="0">
                <a:hlinkClick r:id="rId7" tooltip="Refractive indices"/>
              </a:rPr>
              <a:t>refractive indices</a:t>
            </a:r>
            <a:r>
              <a:rPr lang="en-US" dirty="0" smtClean="0"/>
              <a:t> for different </a:t>
            </a:r>
            <a:r>
              <a:rPr lang="en-US" dirty="0" smtClean="0">
                <a:hlinkClick r:id="rId8" tooltip="Wavelengths"/>
              </a:rPr>
              <a:t>wavelengths</a:t>
            </a:r>
            <a:r>
              <a:rPr lang="en-US" dirty="0" smtClean="0"/>
              <a:t> of </a:t>
            </a:r>
            <a:r>
              <a:rPr lang="en-US" dirty="0" smtClean="0">
                <a:hlinkClick r:id="rId9" tooltip="Light"/>
              </a:rPr>
              <a:t>light</a:t>
            </a:r>
            <a:r>
              <a:rPr lang="en-US" dirty="0" smtClean="0"/>
              <a:t> (the </a:t>
            </a:r>
            <a:r>
              <a:rPr lang="en-US" dirty="0" smtClean="0">
                <a:hlinkClick r:id="rId10" tooltip="Dispersion (optics)"/>
              </a:rPr>
              <a:t>dispersion</a:t>
            </a:r>
            <a:r>
              <a:rPr lang="en-US" dirty="0" smtClean="0"/>
              <a:t> of the lens). The refractive index decreases with increasing wavelength.</a:t>
            </a:r>
          </a:p>
          <a:p>
            <a:pPr marL="0" indent="0">
              <a:buNone/>
            </a:pPr>
            <a:r>
              <a:rPr lang="en-US" dirty="0" smtClean="0"/>
              <a:t>Chromatic </a:t>
            </a:r>
            <a:r>
              <a:rPr lang="en-US" dirty="0" smtClean="0">
                <a:hlinkClick r:id="rId11" tooltip="Aberration in optical systems"/>
              </a:rPr>
              <a:t>aberration</a:t>
            </a:r>
            <a:r>
              <a:rPr lang="en-US" dirty="0" smtClean="0"/>
              <a:t> manifests itself as "fringes" of color along boundaries that separate dark and bright parts of the image, because each color in the </a:t>
            </a:r>
            <a:r>
              <a:rPr lang="en-US" dirty="0" smtClean="0">
                <a:hlinkClick r:id="rId12" tooltip="Optical spectrum"/>
              </a:rPr>
              <a:t>optical spectrum</a:t>
            </a:r>
            <a:r>
              <a:rPr lang="en-US" dirty="0" smtClean="0"/>
              <a:t> cannot be focused at a single common point. Since the </a:t>
            </a:r>
            <a:r>
              <a:rPr lang="en-US" dirty="0" smtClean="0">
                <a:hlinkClick r:id="rId13" tooltip="Focal length"/>
              </a:rPr>
              <a:t>focal length</a:t>
            </a:r>
            <a:r>
              <a:rPr lang="en-US" dirty="0" smtClean="0"/>
              <a:t> </a:t>
            </a:r>
            <a:r>
              <a:rPr lang="en-US" i="1" dirty="0" smtClean="0"/>
              <a:t>f</a:t>
            </a:r>
            <a:r>
              <a:rPr lang="en-US" dirty="0" smtClean="0"/>
              <a:t> of a lens is dependent on the refractive index </a:t>
            </a:r>
            <a:r>
              <a:rPr lang="en-US" i="1" dirty="0" smtClean="0"/>
              <a:t>n</a:t>
            </a:r>
            <a:r>
              <a:rPr lang="en-US" dirty="0" smtClean="0"/>
              <a:t>, different wavelengths of light will be focused on different positions.</a:t>
            </a:r>
          </a:p>
        </p:txBody>
      </p:sp>
    </p:spTree>
    <p:extLst>
      <p:ext uri="{BB962C8B-B14F-4D97-AF65-F5344CB8AC3E}">
        <p14:creationId xmlns:p14="http://schemas.microsoft.com/office/powerpoint/2010/main" val="490944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Optical resolution</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Optical resolution</a:t>
            </a:r>
            <a:r>
              <a:rPr lang="en-US" dirty="0" smtClean="0"/>
              <a:t> describes the ability of an imaging system to resolve detail in the object that is being imaged.</a:t>
            </a:r>
          </a:p>
          <a:p>
            <a:pPr marL="0" indent="0">
              <a:buNone/>
            </a:pPr>
            <a:r>
              <a:rPr lang="en-US" dirty="0" smtClean="0"/>
              <a:t>An imaging system may have many individual components including a lens and recording and display components. Each of these contributes to the optical resolution of the system, as will the environment in which the imaging is done.</a:t>
            </a:r>
          </a:p>
        </p:txBody>
      </p:sp>
    </p:spTree>
    <p:extLst>
      <p:ext uri="{BB962C8B-B14F-4D97-AF65-F5344CB8AC3E}">
        <p14:creationId xmlns:p14="http://schemas.microsoft.com/office/powerpoint/2010/main" val="65210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Tasks</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 spy satellite camera can recognize 3 cm objects from the altitude of 100 km. If diffraction was the only limitation (Lambda = 500 nm), determine what diameter lens the camera has. </a:t>
            </a:r>
            <a:endParaRPr lang="en-US" dirty="0"/>
          </a:p>
        </p:txBody>
      </p:sp>
    </p:spTree>
    <p:extLst>
      <p:ext uri="{BB962C8B-B14F-4D97-AF65-F5344CB8AC3E}">
        <p14:creationId xmlns:p14="http://schemas.microsoft.com/office/powerpoint/2010/main" val="361368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X-ray</a:t>
            </a:r>
            <a:endParaRPr lang="en-US" dirty="0"/>
          </a:p>
        </p:txBody>
      </p:sp>
      <p:sp>
        <p:nvSpPr>
          <p:cNvPr id="3" name="Content Placeholder 2"/>
          <p:cNvSpPr>
            <a:spLocks noGrp="1"/>
          </p:cNvSpPr>
          <p:nvPr>
            <p:ph idx="1"/>
          </p:nvPr>
        </p:nvSpPr>
        <p:spPr/>
        <p:txBody>
          <a:bodyPr/>
          <a:lstStyle/>
          <a:p>
            <a:pPr marL="0" indent="0">
              <a:buNone/>
            </a:pPr>
            <a:r>
              <a:rPr lang="en-US" b="1" dirty="0" smtClean="0"/>
              <a:t>X-radiation</a:t>
            </a:r>
            <a:r>
              <a:rPr lang="en-US" dirty="0" smtClean="0"/>
              <a:t> (composed of </a:t>
            </a:r>
            <a:r>
              <a:rPr lang="en-US" b="1" dirty="0" smtClean="0"/>
              <a:t>X-rays</a:t>
            </a:r>
            <a:r>
              <a:rPr lang="en-US" dirty="0" smtClean="0"/>
              <a:t>) is a form of </a:t>
            </a:r>
            <a:r>
              <a:rPr lang="en-US" dirty="0" smtClean="0">
                <a:hlinkClick r:id="rId2" tooltip="Electromagnetic radiation"/>
              </a:rPr>
              <a:t>electromagnetic radiation</a:t>
            </a:r>
            <a:r>
              <a:rPr lang="en-US" dirty="0" smtClean="0"/>
              <a:t>. Most X-rays have a </a:t>
            </a:r>
            <a:r>
              <a:rPr lang="en-US" dirty="0" smtClean="0">
                <a:hlinkClick r:id="rId3" tooltip="Wavelength"/>
              </a:rPr>
              <a:t>wavelength</a:t>
            </a:r>
            <a:r>
              <a:rPr lang="en-US" dirty="0" smtClean="0"/>
              <a:t> in the range of 0.01 to 10 </a:t>
            </a:r>
            <a:r>
              <a:rPr lang="en-US" dirty="0" smtClean="0">
                <a:hlinkClick r:id="rId4" tooltip="Nanometer"/>
              </a:rPr>
              <a:t>nanometers</a:t>
            </a:r>
            <a:r>
              <a:rPr lang="en-US" dirty="0" smtClean="0"/>
              <a:t>, corresponding to </a:t>
            </a:r>
            <a:r>
              <a:rPr lang="en-US" dirty="0" smtClean="0">
                <a:hlinkClick r:id="rId5" tooltip="Frequency"/>
              </a:rPr>
              <a:t>frequencies</a:t>
            </a:r>
            <a:r>
              <a:rPr lang="en-US" dirty="0" smtClean="0"/>
              <a:t> in the range 30 </a:t>
            </a:r>
            <a:r>
              <a:rPr lang="en-US" dirty="0" err="1" smtClean="0">
                <a:hlinkClick r:id="rId6" tooltip="Hertz"/>
              </a:rPr>
              <a:t>petahertz</a:t>
            </a:r>
            <a:r>
              <a:rPr lang="en-US" dirty="0" smtClean="0"/>
              <a:t> to 30 </a:t>
            </a:r>
            <a:r>
              <a:rPr lang="en-US" dirty="0" err="1" smtClean="0">
                <a:hlinkClick r:id="rId6" tooltip="Hertz"/>
              </a:rPr>
              <a:t>exahertz</a:t>
            </a:r>
            <a:endParaRPr lang="en-US" dirty="0"/>
          </a:p>
        </p:txBody>
      </p:sp>
    </p:spTree>
    <p:extLst>
      <p:ext uri="{BB962C8B-B14F-4D97-AF65-F5344CB8AC3E}">
        <p14:creationId xmlns:p14="http://schemas.microsoft.com/office/powerpoint/2010/main" val="2698781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X-ray (continued)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X-ray wavelengths are shorter than those of </a:t>
            </a:r>
            <a:r>
              <a:rPr lang="en-US" dirty="0" smtClean="0">
                <a:hlinkClick r:id="rId2" tooltip="Ultraviolet"/>
              </a:rPr>
              <a:t>UV</a:t>
            </a:r>
            <a:r>
              <a:rPr lang="en-US" dirty="0" smtClean="0"/>
              <a:t> rays and typically longer than those of </a:t>
            </a:r>
            <a:r>
              <a:rPr lang="en-US" dirty="0" smtClean="0">
                <a:hlinkClick r:id="rId3" tooltip="Gamma ray"/>
              </a:rPr>
              <a:t>gamma rays</a:t>
            </a:r>
            <a:r>
              <a:rPr lang="en-US" dirty="0" smtClean="0"/>
              <a:t>. In many languages, X-radiation is referred to with terms meaning </a:t>
            </a:r>
            <a:r>
              <a:rPr lang="en-US" b="1" dirty="0" err="1" smtClean="0"/>
              <a:t>Röntgen</a:t>
            </a:r>
            <a:r>
              <a:rPr lang="en-US" b="1" dirty="0" smtClean="0"/>
              <a:t> radiation</a:t>
            </a:r>
            <a:r>
              <a:rPr lang="en-US" dirty="0" smtClean="0"/>
              <a:t>, after </a:t>
            </a:r>
            <a:r>
              <a:rPr lang="en-US" dirty="0" smtClean="0">
                <a:hlinkClick r:id="rId4" tooltip="Wilhelm Röntgen"/>
              </a:rPr>
              <a:t>Wilhelm </a:t>
            </a:r>
            <a:r>
              <a:rPr lang="en-US" dirty="0" err="1" smtClean="0">
                <a:hlinkClick r:id="rId4" tooltip="Wilhelm Röntgen"/>
              </a:rPr>
              <a:t>Röntgen</a:t>
            </a:r>
            <a:r>
              <a:rPr lang="en-US" dirty="0" smtClean="0"/>
              <a:t>, who is usually credited as its discoverer, and who had named it </a:t>
            </a:r>
            <a:r>
              <a:rPr lang="en-US" i="1" dirty="0" smtClean="0"/>
              <a:t>X-radiation</a:t>
            </a:r>
            <a:r>
              <a:rPr lang="en-US" dirty="0" smtClean="0"/>
              <a:t> to signify an unknown type of radiation. Spelling of </a:t>
            </a:r>
            <a:r>
              <a:rPr lang="en-US" i="1" dirty="0" smtClean="0"/>
              <a:t>X-ray(s)</a:t>
            </a:r>
            <a:r>
              <a:rPr lang="en-US" dirty="0" smtClean="0"/>
              <a:t> in the English language includes the variants </a:t>
            </a:r>
            <a:r>
              <a:rPr lang="en-US" i="1" dirty="0" smtClean="0"/>
              <a:t>x-ray(s)</a:t>
            </a:r>
            <a:r>
              <a:rPr lang="en-US" dirty="0" smtClean="0"/>
              <a:t>, </a:t>
            </a:r>
            <a:r>
              <a:rPr lang="en-US" i="1" dirty="0" err="1" smtClean="0"/>
              <a:t>xray</a:t>
            </a:r>
            <a:r>
              <a:rPr lang="en-US" i="1" dirty="0" smtClean="0"/>
              <a:t>(s)</a:t>
            </a:r>
            <a:r>
              <a:rPr lang="en-US" dirty="0" smtClean="0"/>
              <a:t> and </a:t>
            </a:r>
            <a:r>
              <a:rPr lang="en-US" i="1" dirty="0" smtClean="0"/>
              <a:t>X ray(s)</a:t>
            </a:r>
            <a:r>
              <a:rPr lang="en-US" dirty="0" smtClean="0"/>
              <a:t>.</a:t>
            </a:r>
            <a:endParaRPr lang="en-US" dirty="0"/>
          </a:p>
        </p:txBody>
      </p:sp>
    </p:spTree>
    <p:extLst>
      <p:ext uri="{BB962C8B-B14F-4D97-AF65-F5344CB8AC3E}">
        <p14:creationId xmlns:p14="http://schemas.microsoft.com/office/powerpoint/2010/main" val="3578625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computed tomography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X-ray computed tomography</a:t>
            </a:r>
            <a:r>
              <a:rPr lang="en-US" dirty="0" smtClean="0"/>
              <a:t> (</a:t>
            </a:r>
            <a:r>
              <a:rPr lang="en-US" b="1" dirty="0" smtClean="0"/>
              <a:t>x-ray CT</a:t>
            </a:r>
            <a:r>
              <a:rPr lang="en-US" dirty="0" smtClean="0"/>
              <a:t>) is a technology that uses computer-processed </a:t>
            </a:r>
            <a:r>
              <a:rPr lang="en-US" dirty="0" smtClean="0">
                <a:hlinkClick r:id="rId2" tooltip="X-ray"/>
              </a:rPr>
              <a:t>x-rays</a:t>
            </a:r>
            <a:r>
              <a:rPr lang="en-US" dirty="0" smtClean="0"/>
              <a:t> to produce </a:t>
            </a:r>
            <a:r>
              <a:rPr lang="en-US" dirty="0" smtClean="0">
                <a:hlinkClick r:id="rId3" tooltip="Tomography"/>
              </a:rPr>
              <a:t>tomographic images</a:t>
            </a:r>
            <a:r>
              <a:rPr lang="en-US" dirty="0" smtClean="0"/>
              <a:t> (virtual 'slices') of specific areas of the scanned object, allowing the user to see inside without cutting. </a:t>
            </a:r>
            <a:r>
              <a:rPr lang="en-US" dirty="0" smtClean="0">
                <a:hlinkClick r:id="rId4" tooltip="Geometry processing"/>
              </a:rPr>
              <a:t>Digital geometry processing</a:t>
            </a:r>
            <a:r>
              <a:rPr lang="en-US" dirty="0" smtClean="0"/>
              <a:t> is used to generate a </a:t>
            </a:r>
            <a:r>
              <a:rPr lang="en-US" dirty="0" smtClean="0">
                <a:hlinkClick r:id="rId5" tooltip="Three-dimensional space"/>
              </a:rPr>
              <a:t>three-dimensional</a:t>
            </a:r>
            <a:r>
              <a:rPr lang="en-US" dirty="0" smtClean="0"/>
              <a:t> image of the inside of an object from a large series of two-dimensional </a:t>
            </a:r>
            <a:r>
              <a:rPr lang="en-US" dirty="0" smtClean="0">
                <a:hlinkClick r:id="rId6" tooltip="Radiography"/>
              </a:rPr>
              <a:t>radiographic</a:t>
            </a:r>
            <a:r>
              <a:rPr lang="en-US" dirty="0" smtClean="0"/>
              <a:t> images taken around a single </a:t>
            </a:r>
            <a:r>
              <a:rPr lang="en-US" dirty="0" smtClean="0">
                <a:hlinkClick r:id="rId7" tooltip="Axis of rotation"/>
              </a:rPr>
              <a:t>axis of rotation</a:t>
            </a:r>
            <a:r>
              <a:rPr lang="en-US" dirty="0" smtClean="0"/>
              <a:t>. </a:t>
            </a:r>
            <a:r>
              <a:rPr lang="en-US" dirty="0" smtClean="0">
                <a:hlinkClick r:id="rId8" tooltip="Medical imaging"/>
              </a:rPr>
              <a:t>Medical imaging</a:t>
            </a:r>
            <a:r>
              <a:rPr lang="en-US" dirty="0" smtClean="0"/>
              <a:t> is the most common application of x-ray CT. Its cross-sectional images are used for </a:t>
            </a:r>
            <a:r>
              <a:rPr lang="en-US" dirty="0" smtClean="0">
                <a:hlinkClick r:id="rId9" tooltip="Diagnosis"/>
              </a:rPr>
              <a:t>diagnostic</a:t>
            </a:r>
            <a:r>
              <a:rPr lang="en-US" dirty="0" smtClean="0"/>
              <a:t> and therapeutic purposes in various medical disciplines. The rest of this article discusses medical-imaging x-ray CT; industrial applications of x-ray CT are discussed at </a:t>
            </a:r>
            <a:r>
              <a:rPr lang="en-US" i="1" dirty="0" smtClean="0">
                <a:hlinkClick r:id="rId10" tooltip="Industrial computed tomography scanning"/>
              </a:rPr>
              <a:t>industrial computed tomography scanning</a:t>
            </a:r>
            <a:r>
              <a:rPr lang="en-US" dirty="0" smtClean="0"/>
              <a:t>.</a:t>
            </a:r>
            <a:endParaRPr lang="en-US" dirty="0"/>
          </a:p>
        </p:txBody>
      </p:sp>
    </p:spTree>
    <p:extLst>
      <p:ext uri="{BB962C8B-B14F-4D97-AF65-F5344CB8AC3E}">
        <p14:creationId xmlns:p14="http://schemas.microsoft.com/office/powerpoint/2010/main" val="7446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a:t>
            </a:r>
            <a:r>
              <a:rPr lang="en-US" dirty="0" smtClean="0">
                <a:solidFill>
                  <a:srgbClr val="FF0000"/>
                </a:solidFill>
              </a:rPr>
              <a:t>-stop</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Optics"/>
              </a:rPr>
              <a:t>optics</a:t>
            </a:r>
            <a:r>
              <a:rPr lang="en-US" dirty="0" smtClean="0"/>
              <a:t>, the </a:t>
            </a:r>
            <a:r>
              <a:rPr lang="en-US" b="1" dirty="0" smtClean="0"/>
              <a:t>f-number</a:t>
            </a:r>
            <a:r>
              <a:rPr lang="en-US" dirty="0" smtClean="0"/>
              <a:t> (sometimes called </a:t>
            </a:r>
            <a:r>
              <a:rPr lang="en-US" b="1" dirty="0" smtClean="0"/>
              <a:t>focal ratio</a:t>
            </a:r>
            <a:r>
              <a:rPr lang="en-US" dirty="0" smtClean="0"/>
              <a:t>, </a:t>
            </a:r>
            <a:r>
              <a:rPr lang="en-US" b="1" dirty="0" smtClean="0"/>
              <a:t>f-ratio</a:t>
            </a:r>
            <a:r>
              <a:rPr lang="en-US" dirty="0" smtClean="0"/>
              <a:t>, </a:t>
            </a:r>
            <a:r>
              <a:rPr lang="en-US" b="1" dirty="0" smtClean="0"/>
              <a:t>f-stop</a:t>
            </a:r>
            <a:r>
              <a:rPr lang="en-US" dirty="0" smtClean="0"/>
              <a:t>, or </a:t>
            </a:r>
            <a:r>
              <a:rPr lang="en-US" b="1" dirty="0" smtClean="0"/>
              <a:t>relative aperture</a:t>
            </a:r>
            <a:r>
              <a:rPr lang="en-US" dirty="0" smtClean="0"/>
              <a:t>) of an optical system is the </a:t>
            </a:r>
            <a:r>
              <a:rPr lang="en-US" dirty="0" smtClean="0">
                <a:hlinkClick r:id="rId3" tooltip="Ratio"/>
              </a:rPr>
              <a:t>ratio</a:t>
            </a:r>
            <a:r>
              <a:rPr lang="en-US" dirty="0" smtClean="0"/>
              <a:t> of the </a:t>
            </a:r>
            <a:r>
              <a:rPr lang="en-US" dirty="0" smtClean="0">
                <a:hlinkClick r:id="rId4" tooltip="Photographic lens"/>
              </a:rPr>
              <a:t>lens's</a:t>
            </a:r>
            <a:r>
              <a:rPr lang="en-US" dirty="0" smtClean="0"/>
              <a:t> </a:t>
            </a:r>
            <a:r>
              <a:rPr lang="en-US" dirty="0" smtClean="0">
                <a:hlinkClick r:id="rId5" tooltip="Focal length"/>
              </a:rPr>
              <a:t>focal length</a:t>
            </a:r>
            <a:r>
              <a:rPr lang="en-US" dirty="0" smtClean="0"/>
              <a:t> to the diameter of the </a:t>
            </a:r>
            <a:r>
              <a:rPr lang="en-US" dirty="0" smtClean="0">
                <a:hlinkClick r:id="rId6" tooltip="Entrance pupil"/>
              </a:rPr>
              <a:t>entrance pupil</a:t>
            </a:r>
            <a:r>
              <a:rPr lang="en-US" dirty="0" smtClean="0"/>
              <a:t>. It is a </a:t>
            </a:r>
            <a:r>
              <a:rPr lang="en-US" dirty="0" smtClean="0">
                <a:hlinkClick r:id="rId7" tooltip="Dimensionless number"/>
              </a:rPr>
              <a:t>dimensionless number</a:t>
            </a:r>
            <a:r>
              <a:rPr lang="en-US" dirty="0" smtClean="0"/>
              <a:t> that is a quantitative measure of </a:t>
            </a:r>
            <a:r>
              <a:rPr lang="en-US" dirty="0" smtClean="0">
                <a:hlinkClick r:id="rId8" tooltip="Lens speed"/>
              </a:rPr>
              <a:t>lens speed</a:t>
            </a:r>
            <a:r>
              <a:rPr lang="en-US" dirty="0" smtClean="0"/>
              <a:t>, and an important concept in </a:t>
            </a:r>
            <a:r>
              <a:rPr lang="en-US" dirty="0" smtClean="0">
                <a:hlinkClick r:id="rId9" tooltip="Photography"/>
              </a:rPr>
              <a:t>photography</a:t>
            </a:r>
            <a:r>
              <a:rPr lang="en-US" dirty="0" smtClean="0"/>
              <a:t>. The number is commonly notated using a </a:t>
            </a:r>
            <a:r>
              <a:rPr lang="en-US" dirty="0" smtClean="0">
                <a:hlinkClick r:id="rId10" tooltip="Ƒ"/>
              </a:rPr>
              <a:t>hooked f</a:t>
            </a:r>
            <a:r>
              <a:rPr lang="en-US" dirty="0" smtClean="0"/>
              <a:t>, i.e. </a:t>
            </a:r>
            <a:r>
              <a:rPr lang="en-US" i="1" dirty="0"/>
              <a:t>f</a:t>
            </a:r>
            <a:r>
              <a:rPr lang="en-US" dirty="0" smtClean="0"/>
              <a:t>/N, where N is the f-number.</a:t>
            </a:r>
            <a:endParaRPr lang="en-US" dirty="0"/>
          </a:p>
        </p:txBody>
      </p:sp>
    </p:spTree>
    <p:extLst>
      <p:ext uri="{BB962C8B-B14F-4D97-AF65-F5344CB8AC3E}">
        <p14:creationId xmlns:p14="http://schemas.microsoft.com/office/powerpoint/2010/main" val="16793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Simple Magnifier</a:t>
            </a:r>
            <a:endParaRPr lang="en-US" dirty="0"/>
          </a:p>
        </p:txBody>
      </p:sp>
      <p:sp>
        <p:nvSpPr>
          <p:cNvPr id="3" name="Content Placeholder 2"/>
          <p:cNvSpPr>
            <a:spLocks noGrp="1"/>
          </p:cNvSpPr>
          <p:nvPr>
            <p:ph idx="1"/>
          </p:nvPr>
        </p:nvSpPr>
        <p:spPr/>
        <p:txBody>
          <a:bodyPr/>
          <a:lstStyle/>
          <a:p>
            <a:pPr marL="0" indent="0">
              <a:buNone/>
            </a:pPr>
            <a:r>
              <a:rPr lang="en-US" dirty="0" smtClean="0"/>
              <a:t>The simple magnifier achieves </a:t>
            </a:r>
            <a:r>
              <a:rPr lang="en-US" dirty="0" smtClean="0">
                <a:hlinkClick r:id="rId2"/>
              </a:rPr>
              <a:t>angular magnification</a:t>
            </a:r>
            <a:r>
              <a:rPr lang="en-US" dirty="0" smtClean="0"/>
              <a:t> by permitting the placement of the object closer to the eye than the eye could normally focus. The standard close focus distance is taken as 25 cm, and the angular magnification is given by the relationships below.</a:t>
            </a:r>
            <a:endParaRPr lang="en-US" dirty="0"/>
          </a:p>
        </p:txBody>
      </p:sp>
    </p:spTree>
    <p:extLst>
      <p:ext uri="{BB962C8B-B14F-4D97-AF65-F5344CB8AC3E}">
        <p14:creationId xmlns:p14="http://schemas.microsoft.com/office/powerpoint/2010/main" val="354522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Angular magnification</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Magnification</a:t>
            </a:r>
            <a:r>
              <a:rPr lang="en-US" dirty="0" smtClean="0"/>
              <a:t> is the process of enlarging something only in appearance, not in physical size. This enlargement is quantified by a calculated number also called "magnification". When this number is less than one, it refers to a reduction in size, sometimes called "</a:t>
            </a:r>
            <a:r>
              <a:rPr lang="en-US" dirty="0" err="1" smtClean="0"/>
              <a:t>minification</a:t>
            </a:r>
            <a:r>
              <a:rPr lang="en-US" dirty="0" smtClean="0"/>
              <a:t>" or "de-magnification".</a:t>
            </a:r>
          </a:p>
          <a:p>
            <a:pPr marL="0" indent="0">
              <a:buNone/>
            </a:pPr>
            <a:r>
              <a:rPr lang="en-US" dirty="0" smtClean="0"/>
              <a:t>Typically, magnification is related to scaling up </a:t>
            </a:r>
            <a:r>
              <a:rPr lang="en-US" dirty="0" smtClean="0">
                <a:hlinkClick r:id="rId2" tooltip="Visual"/>
              </a:rPr>
              <a:t>visuals</a:t>
            </a:r>
            <a:r>
              <a:rPr lang="en-US" dirty="0" smtClean="0"/>
              <a:t> or </a:t>
            </a:r>
            <a:r>
              <a:rPr lang="en-US" dirty="0" smtClean="0">
                <a:hlinkClick r:id="rId3" tooltip="Image"/>
              </a:rPr>
              <a:t>images</a:t>
            </a:r>
            <a:r>
              <a:rPr lang="en-US" dirty="0" smtClean="0"/>
              <a:t> to be able to see more detail, increasing </a:t>
            </a:r>
            <a:r>
              <a:rPr lang="en-US" dirty="0" smtClean="0">
                <a:hlinkClick r:id="rId4" tooltip="Angular resolution"/>
              </a:rPr>
              <a:t>resolution</a:t>
            </a:r>
            <a:r>
              <a:rPr lang="en-US" dirty="0" smtClean="0"/>
              <a:t>, using </a:t>
            </a:r>
            <a:r>
              <a:rPr lang="en-US" dirty="0" smtClean="0">
                <a:hlinkClick r:id="rId5" tooltip="Microscope"/>
              </a:rPr>
              <a:t>microscope</a:t>
            </a:r>
            <a:r>
              <a:rPr lang="en-US" dirty="0" smtClean="0"/>
              <a:t>, </a:t>
            </a:r>
            <a:r>
              <a:rPr lang="en-US" dirty="0" smtClean="0">
                <a:hlinkClick r:id="rId6" tooltip="Printing"/>
              </a:rPr>
              <a:t>printing</a:t>
            </a:r>
            <a:r>
              <a:rPr lang="en-US" dirty="0" smtClean="0"/>
              <a:t> techniques, or </a:t>
            </a:r>
            <a:r>
              <a:rPr lang="en-US" dirty="0" smtClean="0">
                <a:hlinkClick r:id="rId7" tooltip="Digital processing"/>
              </a:rPr>
              <a:t>digital processing</a:t>
            </a:r>
            <a:r>
              <a:rPr lang="en-US" dirty="0" smtClean="0"/>
              <a:t>. In all cases, the magnification of the image does not change the </a:t>
            </a:r>
            <a:r>
              <a:rPr lang="en-US" dirty="0" smtClean="0">
                <a:hlinkClick r:id="rId8" tooltip="Perspective (visual)"/>
              </a:rPr>
              <a:t>perspective</a:t>
            </a:r>
            <a:r>
              <a:rPr lang="en-US" dirty="0" smtClean="0"/>
              <a:t> of the image.</a:t>
            </a:r>
          </a:p>
        </p:txBody>
      </p:sp>
    </p:spTree>
    <p:extLst>
      <p:ext uri="{BB962C8B-B14F-4D97-AF65-F5344CB8AC3E}">
        <p14:creationId xmlns:p14="http://schemas.microsoft.com/office/powerpoint/2010/main" val="367820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Telescope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 </a:t>
            </a:r>
            <a:r>
              <a:rPr lang="en-US" b="1" dirty="0" smtClean="0"/>
              <a:t>telescope</a:t>
            </a:r>
            <a:r>
              <a:rPr lang="en-US" dirty="0" smtClean="0"/>
              <a:t> is an instrument that aids in the observation of remote objects by collecting </a:t>
            </a:r>
            <a:r>
              <a:rPr lang="en-US" dirty="0" smtClean="0">
                <a:hlinkClick r:id="rId2" tooltip="Electromagnetic radiation"/>
              </a:rPr>
              <a:t>electromagnetic radiation</a:t>
            </a:r>
            <a:r>
              <a:rPr lang="en-US" dirty="0" smtClean="0"/>
              <a:t> (such as </a:t>
            </a:r>
            <a:r>
              <a:rPr lang="en-US" dirty="0" smtClean="0">
                <a:hlinkClick r:id="rId3" tooltip="Visible light"/>
              </a:rPr>
              <a:t>visible light</a:t>
            </a:r>
            <a:r>
              <a:rPr lang="en-US" dirty="0" smtClean="0"/>
              <a:t>). The first known practical telescopes were invented in the </a:t>
            </a:r>
            <a:r>
              <a:rPr lang="en-US" dirty="0" smtClean="0">
                <a:hlinkClick r:id="rId4" tooltip="Netherlands"/>
              </a:rPr>
              <a:t>Netherlands</a:t>
            </a:r>
            <a:r>
              <a:rPr lang="en-US" dirty="0" smtClean="0"/>
              <a:t> at the beginning of the 17th century, using glass lenses. They found use in terrestrial applications and astronomy.</a:t>
            </a:r>
          </a:p>
          <a:p>
            <a:pPr marL="0" indent="0">
              <a:buNone/>
            </a:pPr>
            <a:r>
              <a:rPr lang="en-US" dirty="0" smtClean="0"/>
              <a:t>Within a few decades, the </a:t>
            </a:r>
            <a:r>
              <a:rPr lang="en-US" dirty="0" smtClean="0">
                <a:hlinkClick r:id="rId5" tooltip="Reflecting telescope"/>
              </a:rPr>
              <a:t>reflecting telescope</a:t>
            </a:r>
            <a:r>
              <a:rPr lang="en-US" dirty="0" smtClean="0"/>
              <a:t> was invented, which used mirrors. In the 20th century many new types of telescopes were invented, including </a:t>
            </a:r>
            <a:r>
              <a:rPr lang="en-US" dirty="0" smtClean="0">
                <a:hlinkClick r:id="rId6" tooltip="Radio telescopes"/>
              </a:rPr>
              <a:t>radio telescopes</a:t>
            </a:r>
            <a:r>
              <a:rPr lang="en-US" dirty="0" smtClean="0"/>
              <a:t> in the 1930s and </a:t>
            </a:r>
            <a:r>
              <a:rPr lang="en-US" dirty="0" smtClean="0">
                <a:hlinkClick r:id="rId7" tooltip="Infrared telescopes"/>
              </a:rPr>
              <a:t>infrared telescopes</a:t>
            </a:r>
            <a:r>
              <a:rPr lang="en-US" dirty="0" smtClean="0"/>
              <a:t> in the 1960s. The word </a:t>
            </a:r>
            <a:r>
              <a:rPr lang="en-US" i="1" dirty="0" smtClean="0"/>
              <a:t>telescope</a:t>
            </a:r>
            <a:r>
              <a:rPr lang="en-US" dirty="0" smtClean="0"/>
              <a:t> now refers to a wide range of instruments detecting different regions of the </a:t>
            </a:r>
            <a:r>
              <a:rPr lang="en-US" dirty="0" smtClean="0">
                <a:hlinkClick r:id="rId8" tooltip="Electromagnetic spectrum"/>
              </a:rPr>
              <a:t>electromagnetic spectrum</a:t>
            </a:r>
            <a:r>
              <a:rPr lang="en-US" dirty="0" smtClean="0"/>
              <a:t>, and in some cases other types of detectors.</a:t>
            </a:r>
          </a:p>
          <a:p>
            <a:pPr marL="0" indent="0">
              <a:buNone/>
            </a:pPr>
            <a:r>
              <a:rPr lang="en-US" dirty="0" smtClean="0"/>
              <a:t>The word "</a:t>
            </a:r>
            <a:r>
              <a:rPr lang="en-US" i="1" dirty="0" smtClean="0"/>
              <a:t>telescope</a:t>
            </a:r>
            <a:r>
              <a:rPr lang="en-US" dirty="0" smtClean="0"/>
              <a:t>" (from the </a:t>
            </a:r>
            <a:r>
              <a:rPr lang="en-US" dirty="0" smtClean="0">
                <a:hlinkClick r:id="rId9" tooltip="Greek language"/>
              </a:rPr>
              <a:t>Greek</a:t>
            </a:r>
            <a:r>
              <a:rPr lang="en-US" dirty="0" smtClean="0"/>
              <a:t> </a:t>
            </a:r>
            <a:r>
              <a:rPr lang="en-US" dirty="0" err="1" smtClean="0">
                <a:hlinkClick r:id="rId10" tooltip="wikt:τῆλε"/>
              </a:rPr>
              <a:t>τῆλε</a:t>
            </a:r>
            <a:r>
              <a:rPr lang="en-US" dirty="0" smtClean="0"/>
              <a:t>, </a:t>
            </a:r>
            <a:r>
              <a:rPr lang="en-US" i="1" dirty="0" err="1" smtClean="0"/>
              <a:t>tele</a:t>
            </a:r>
            <a:r>
              <a:rPr lang="en-US" dirty="0" smtClean="0"/>
              <a:t> "far" and </a:t>
            </a:r>
            <a:r>
              <a:rPr lang="en-US" dirty="0" err="1" smtClean="0">
                <a:hlinkClick r:id="rId11" tooltip="wikt:σκοπέω"/>
              </a:rPr>
              <a:t>σκο</a:t>
            </a:r>
            <a:r>
              <a:rPr lang="en-US" dirty="0" smtClean="0">
                <a:hlinkClick r:id="rId11" tooltip="wikt:σκοπέω"/>
              </a:rPr>
              <a:t>πεῖν</a:t>
            </a:r>
            <a:r>
              <a:rPr lang="en-US" dirty="0" smtClean="0"/>
              <a:t>, </a:t>
            </a:r>
            <a:r>
              <a:rPr lang="en-US" i="1" dirty="0" smtClean="0"/>
              <a:t>skopein</a:t>
            </a:r>
            <a:r>
              <a:rPr lang="en-US" dirty="0" smtClean="0"/>
              <a:t> "to look or see"; τηλεσκόπος, </a:t>
            </a:r>
            <a:r>
              <a:rPr lang="en-US" i="1" dirty="0" smtClean="0"/>
              <a:t>teleskopos</a:t>
            </a:r>
            <a:r>
              <a:rPr lang="en-US" dirty="0" smtClean="0"/>
              <a:t> "far-seeing") was coined in 1611 by the Greek mathematician </a:t>
            </a:r>
            <a:r>
              <a:rPr lang="en-US" dirty="0" smtClean="0">
                <a:hlinkClick r:id="rId12" tooltip="Giovanni Demisiani"/>
              </a:rPr>
              <a:t>Giovanni Demisiani</a:t>
            </a:r>
            <a:r>
              <a:rPr lang="en-US" dirty="0" smtClean="0"/>
              <a:t> for one of </a:t>
            </a:r>
            <a:r>
              <a:rPr lang="en-US" dirty="0" smtClean="0">
                <a:hlinkClick r:id="rId13" tooltip="Galileo Galilei"/>
              </a:rPr>
              <a:t>Galileo Galilei</a:t>
            </a:r>
            <a:r>
              <a:rPr lang="en-US" dirty="0" smtClean="0"/>
              <a:t>'s instruments presented at a banquet at the </a:t>
            </a:r>
            <a:r>
              <a:rPr lang="en-US" dirty="0" smtClean="0">
                <a:hlinkClick r:id="rId14" tooltip="Accademia dei Lincei"/>
              </a:rPr>
              <a:t>Accademia dei </a:t>
            </a:r>
            <a:r>
              <a:rPr lang="en-US" smtClean="0">
                <a:hlinkClick r:id="rId14" tooltip="Accademia dei Lincei"/>
              </a:rPr>
              <a:t>Lincei</a:t>
            </a:r>
            <a:r>
              <a:rPr lang="en-US" smtClean="0"/>
              <a:t>. </a:t>
            </a:r>
            <a:r>
              <a:rPr lang="en-US" dirty="0" smtClean="0"/>
              <a:t>In the </a:t>
            </a:r>
            <a:r>
              <a:rPr lang="en-US" i="1" dirty="0" smtClean="0">
                <a:hlinkClick r:id="rId15" tooltip="Starry Messenger"/>
              </a:rPr>
              <a:t>Starry Messenger</a:t>
            </a:r>
            <a:r>
              <a:rPr lang="en-US" dirty="0" smtClean="0"/>
              <a:t>, Galileo had used the term "perspicillum".</a:t>
            </a:r>
          </a:p>
        </p:txBody>
      </p:sp>
    </p:spTree>
    <p:extLst>
      <p:ext uri="{BB962C8B-B14F-4D97-AF65-F5344CB8AC3E}">
        <p14:creationId xmlns:p14="http://schemas.microsoft.com/office/powerpoint/2010/main" val="60337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Microscope</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b="1" dirty="0" smtClean="0"/>
              <a:t>microscope</a:t>
            </a:r>
            <a:r>
              <a:rPr lang="en-US" dirty="0" smtClean="0"/>
              <a:t> (from the </a:t>
            </a:r>
            <a:r>
              <a:rPr lang="en-US" dirty="0" smtClean="0">
                <a:hlinkClick r:id="rId2" tooltip="Ancient Greek"/>
              </a:rPr>
              <a:t>Ancient Greek</a:t>
            </a:r>
            <a:r>
              <a:rPr lang="en-US" dirty="0" smtClean="0"/>
              <a:t>: </a:t>
            </a:r>
            <a:r>
              <a:rPr lang="en-US" dirty="0" err="1" smtClean="0"/>
              <a:t>μικρός</a:t>
            </a:r>
            <a:r>
              <a:rPr lang="en-US" dirty="0" smtClean="0"/>
              <a:t>, </a:t>
            </a:r>
            <a:r>
              <a:rPr lang="en-US" i="1" dirty="0" err="1" smtClean="0"/>
              <a:t>mikrós</a:t>
            </a:r>
            <a:r>
              <a:rPr lang="en-US" dirty="0" smtClean="0"/>
              <a:t>, "small" and </a:t>
            </a:r>
            <a:r>
              <a:rPr lang="en-US" dirty="0" err="1" smtClean="0"/>
              <a:t>σκο</a:t>
            </a:r>
            <a:r>
              <a:rPr lang="en-US" dirty="0" smtClean="0"/>
              <a:t>πεῖν, </a:t>
            </a:r>
            <a:r>
              <a:rPr lang="en-US" i="1" dirty="0" smtClean="0"/>
              <a:t>skopeîn</a:t>
            </a:r>
            <a:r>
              <a:rPr lang="en-US" dirty="0" smtClean="0"/>
              <a:t>, "to look" or "see") is an </a:t>
            </a:r>
            <a:r>
              <a:rPr lang="en-US" dirty="0" smtClean="0">
                <a:hlinkClick r:id="rId3" tooltip="Laboratory equipment"/>
              </a:rPr>
              <a:t>instrument</a:t>
            </a:r>
            <a:r>
              <a:rPr lang="en-US" dirty="0" smtClean="0"/>
              <a:t> used to see objects that are too small for the naked eye. The science of investigating small objects using such an instrument is called </a:t>
            </a:r>
            <a:r>
              <a:rPr lang="en-US" dirty="0" smtClean="0">
                <a:hlinkClick r:id="rId4" tooltip="Microscopy"/>
              </a:rPr>
              <a:t>microscopy</a:t>
            </a:r>
            <a:r>
              <a:rPr lang="en-US" dirty="0" smtClean="0"/>
              <a:t>. </a:t>
            </a:r>
            <a:r>
              <a:rPr lang="en-US" dirty="0" smtClean="0">
                <a:hlinkClick r:id="rId5" tooltip="Microscopic"/>
              </a:rPr>
              <a:t>Microscopic</a:t>
            </a:r>
            <a:r>
              <a:rPr lang="en-US" dirty="0" smtClean="0"/>
              <a:t> means invisible to the eye unless aided by a microscope.</a:t>
            </a:r>
            <a:endParaRPr lang="en-US" dirty="0"/>
          </a:p>
        </p:txBody>
      </p:sp>
    </p:spTree>
    <p:extLst>
      <p:ext uri="{BB962C8B-B14F-4D97-AF65-F5344CB8AC3E}">
        <p14:creationId xmlns:p14="http://schemas.microsoft.com/office/powerpoint/2010/main" val="182419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Microscope </a:t>
            </a:r>
            <a:r>
              <a:rPr lang="en-US" b="1" dirty="0"/>
              <a:t>(continued)</a:t>
            </a:r>
            <a:endParaRPr lang="en-US" dirty="0"/>
          </a:p>
        </p:txBody>
      </p:sp>
      <p:sp>
        <p:nvSpPr>
          <p:cNvPr id="3" name="Content Placeholder 2"/>
          <p:cNvSpPr>
            <a:spLocks noGrp="1"/>
          </p:cNvSpPr>
          <p:nvPr>
            <p:ph idx="1"/>
          </p:nvPr>
        </p:nvSpPr>
        <p:spPr/>
        <p:txBody>
          <a:bodyPr/>
          <a:lstStyle/>
          <a:p>
            <a:pPr marL="0" indent="0">
              <a:buNone/>
            </a:pPr>
            <a:r>
              <a:rPr lang="en-US" dirty="0" smtClean="0"/>
              <a:t>There are many types of microscopes. The most common (and the first to be invented) is the </a:t>
            </a:r>
            <a:r>
              <a:rPr lang="en-US" dirty="0" smtClean="0">
                <a:hlinkClick r:id="rId2" tooltip="Optical microscope"/>
              </a:rPr>
              <a:t>optical microscope</a:t>
            </a:r>
            <a:r>
              <a:rPr lang="en-US" dirty="0" smtClean="0"/>
              <a:t>, which uses </a:t>
            </a:r>
            <a:r>
              <a:rPr lang="en-US" dirty="0" smtClean="0">
                <a:hlinkClick r:id="rId3" tooltip="Light"/>
              </a:rPr>
              <a:t>light</a:t>
            </a:r>
            <a:r>
              <a:rPr lang="en-US" dirty="0" smtClean="0"/>
              <a:t> to image the sample. Other major types of microscopes are the </a:t>
            </a:r>
            <a:r>
              <a:rPr lang="en-US" dirty="0" smtClean="0">
                <a:hlinkClick r:id="rId4" tooltip="Electron microscope"/>
              </a:rPr>
              <a:t>electron microscope</a:t>
            </a:r>
            <a:r>
              <a:rPr lang="en-US" dirty="0" smtClean="0"/>
              <a:t> (both the </a:t>
            </a:r>
            <a:r>
              <a:rPr lang="en-US" dirty="0" smtClean="0">
                <a:hlinkClick r:id="rId5" tooltip="Transmission electron microscope"/>
              </a:rPr>
              <a:t>transmission electron microscope</a:t>
            </a:r>
            <a:r>
              <a:rPr lang="en-US" dirty="0" smtClean="0"/>
              <a:t> and the </a:t>
            </a:r>
            <a:r>
              <a:rPr lang="en-US" dirty="0" smtClean="0">
                <a:hlinkClick r:id="rId6" tooltip="Scanning electron microscope"/>
              </a:rPr>
              <a:t>scanning electron microscope</a:t>
            </a:r>
            <a:r>
              <a:rPr lang="en-US" dirty="0" smtClean="0"/>
              <a:t>), the </a:t>
            </a:r>
            <a:r>
              <a:rPr lang="en-US" dirty="0" err="1" smtClean="0">
                <a:hlinkClick r:id="rId7" tooltip="Ultramicroscope"/>
              </a:rPr>
              <a:t>ultramicroscope</a:t>
            </a:r>
            <a:r>
              <a:rPr lang="en-US" dirty="0" smtClean="0"/>
              <a:t>, and the various types of </a:t>
            </a:r>
            <a:r>
              <a:rPr lang="en-US" dirty="0" smtClean="0">
                <a:hlinkClick r:id="rId8" tooltip="Scanning probe microscope"/>
              </a:rPr>
              <a:t>scanning probe microscope</a:t>
            </a:r>
            <a:r>
              <a:rPr lang="en-US" dirty="0" smtClean="0"/>
              <a:t>.</a:t>
            </a:r>
            <a:endParaRPr lang="en-US" dirty="0"/>
          </a:p>
        </p:txBody>
      </p:sp>
    </p:spTree>
    <p:extLst>
      <p:ext uri="{BB962C8B-B14F-4D97-AF65-F5344CB8AC3E}">
        <p14:creationId xmlns:p14="http://schemas.microsoft.com/office/powerpoint/2010/main" val="3136376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(continued) </a:t>
            </a:r>
            <a:r>
              <a:rPr lang="en-US" b="1" dirty="0" smtClean="0"/>
              <a:t>Microscope</a:t>
            </a:r>
            <a:endParaRPr lang="en-US" dirty="0"/>
          </a:p>
        </p:txBody>
      </p:sp>
      <p:sp>
        <p:nvSpPr>
          <p:cNvPr id="3" name="Content Placeholder 2"/>
          <p:cNvSpPr>
            <a:spLocks noGrp="1"/>
          </p:cNvSpPr>
          <p:nvPr>
            <p:ph idx="1"/>
          </p:nvPr>
        </p:nvSpPr>
        <p:spPr/>
        <p:txBody>
          <a:bodyPr/>
          <a:lstStyle/>
          <a:p>
            <a:pPr marL="0" indent="0">
              <a:buNone/>
            </a:pPr>
            <a:r>
              <a:rPr lang="en-US" dirty="0" smtClean="0"/>
              <a:t>On October 8, 2014, the </a:t>
            </a:r>
            <a:r>
              <a:rPr lang="en-US" dirty="0" smtClean="0">
                <a:hlinkClick r:id="rId2" tooltip="Nobel Prize in Chemistry"/>
              </a:rPr>
              <a:t>Nobel Prize in Chemistry</a:t>
            </a:r>
            <a:r>
              <a:rPr lang="en-US" dirty="0" smtClean="0"/>
              <a:t> was awarded to </a:t>
            </a:r>
            <a:r>
              <a:rPr lang="en-US" dirty="0" smtClean="0">
                <a:hlinkClick r:id="rId3" tooltip="Eric Betzig"/>
              </a:rPr>
              <a:t>Eric </a:t>
            </a:r>
            <a:r>
              <a:rPr lang="en-US" dirty="0" err="1" smtClean="0">
                <a:hlinkClick r:id="rId3" tooltip="Eric Betzig"/>
              </a:rPr>
              <a:t>Betzig</a:t>
            </a:r>
            <a:r>
              <a:rPr lang="en-US" dirty="0" smtClean="0"/>
              <a:t>, </a:t>
            </a:r>
            <a:r>
              <a:rPr lang="en-US" dirty="0" smtClean="0">
                <a:hlinkClick r:id="rId4" tooltip="William Moerner"/>
              </a:rPr>
              <a:t>William </a:t>
            </a:r>
            <a:r>
              <a:rPr lang="en-US" dirty="0" err="1" smtClean="0">
                <a:hlinkClick r:id="rId4" tooltip="William Moerner"/>
              </a:rPr>
              <a:t>Moerner</a:t>
            </a:r>
            <a:r>
              <a:rPr lang="en-US" dirty="0" smtClean="0"/>
              <a:t> and </a:t>
            </a:r>
            <a:r>
              <a:rPr lang="en-US" dirty="0" smtClean="0">
                <a:hlinkClick r:id="rId5" tooltip="Stefan Hell"/>
              </a:rPr>
              <a:t>Stefan Hell</a:t>
            </a:r>
            <a:r>
              <a:rPr lang="en-US" dirty="0" smtClean="0"/>
              <a:t> for "the development of super-resolved </a:t>
            </a:r>
            <a:r>
              <a:rPr lang="en-US" dirty="0" smtClean="0">
                <a:hlinkClick r:id="rId6" tooltip="Fluorescence microscopy"/>
              </a:rPr>
              <a:t>fluorescence microscopy</a:t>
            </a:r>
            <a:r>
              <a:rPr lang="en-US" dirty="0" smtClean="0"/>
              <a:t>," which brings "</a:t>
            </a:r>
            <a:r>
              <a:rPr lang="en-US" dirty="0" smtClean="0">
                <a:hlinkClick r:id="rId7" tooltip="Optical microscopy"/>
              </a:rPr>
              <a:t>optical microscopy</a:t>
            </a:r>
            <a:r>
              <a:rPr lang="en-US" dirty="0" smtClean="0"/>
              <a:t> into the </a:t>
            </a:r>
            <a:r>
              <a:rPr lang="en-US" dirty="0" err="1" smtClean="0">
                <a:hlinkClick r:id="rId8" tooltip="Nanoscopic scale"/>
              </a:rPr>
              <a:t>nanodimension</a:t>
            </a:r>
            <a:r>
              <a:rPr lang="en-US" dirty="0" smtClean="0"/>
              <a:t>".</a:t>
            </a:r>
            <a:endParaRPr lang="en-US" dirty="0"/>
          </a:p>
        </p:txBody>
      </p:sp>
    </p:spTree>
    <p:extLst>
      <p:ext uri="{BB962C8B-B14F-4D97-AF65-F5344CB8AC3E}">
        <p14:creationId xmlns:p14="http://schemas.microsoft.com/office/powerpoint/2010/main" val="381365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Lens aberration</a:t>
            </a:r>
            <a:endParaRPr lang="en-US" dirty="0"/>
          </a:p>
        </p:txBody>
      </p:sp>
      <p:sp>
        <p:nvSpPr>
          <p:cNvPr id="3" name="Content Placeholder 2"/>
          <p:cNvSpPr>
            <a:spLocks noGrp="1"/>
          </p:cNvSpPr>
          <p:nvPr>
            <p:ph idx="1"/>
          </p:nvPr>
        </p:nvSpPr>
        <p:spPr/>
        <p:txBody>
          <a:bodyPr/>
          <a:lstStyle/>
          <a:p>
            <a:pPr marL="0" indent="0">
              <a:buNone/>
            </a:pPr>
            <a:r>
              <a:rPr lang="en-US" dirty="0" smtClean="0"/>
              <a:t>In an ideal optical system, all rays of light from a point in the object plane would converge to the same point in the image plane, forming a clear image. The influences which cause different rays to converge to different points are called aberrations.</a:t>
            </a:r>
            <a:endParaRPr lang="en-US" dirty="0"/>
          </a:p>
        </p:txBody>
      </p:sp>
    </p:spTree>
    <p:extLst>
      <p:ext uri="{BB962C8B-B14F-4D97-AF65-F5344CB8AC3E}">
        <p14:creationId xmlns:p14="http://schemas.microsoft.com/office/powerpoint/2010/main" val="2768714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1165</Words>
  <Application>Microsoft Office PowerPoint</Application>
  <PresentationFormat>On-screen Show (4:3)</PresentationFormat>
  <Paragraphs>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Optical instruments</vt:lpstr>
      <vt:lpstr>f-stop</vt:lpstr>
      <vt:lpstr>Simple Magnifier</vt:lpstr>
      <vt:lpstr>Angular magnification</vt:lpstr>
      <vt:lpstr>Telescope</vt:lpstr>
      <vt:lpstr>Microscope</vt:lpstr>
      <vt:lpstr>Microscope (continued)</vt:lpstr>
      <vt:lpstr>(continued) Microscope</vt:lpstr>
      <vt:lpstr>Lens aberration</vt:lpstr>
      <vt:lpstr>Spherical aberration</vt:lpstr>
      <vt:lpstr>Chromatic aberration</vt:lpstr>
      <vt:lpstr>Optical resolution</vt:lpstr>
      <vt:lpstr>Tasks</vt:lpstr>
      <vt:lpstr>X-ray</vt:lpstr>
      <vt:lpstr>X-ray (continued)</vt:lpstr>
      <vt:lpstr>computed tomography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Optical instruments</dc:title>
  <dc:creator>LENOVO</dc:creator>
  <cp:lastModifiedBy>LENOVO</cp:lastModifiedBy>
  <cp:revision>20</cp:revision>
  <dcterms:created xsi:type="dcterms:W3CDTF">2014-11-28T00:41:25Z</dcterms:created>
  <dcterms:modified xsi:type="dcterms:W3CDTF">2014-11-28T01:12:49Z</dcterms:modified>
</cp:coreProperties>
</file>