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59" r:id="rId5"/>
    <p:sldId id="267" r:id="rId6"/>
    <p:sldId id="268" r:id="rId7"/>
    <p:sldId id="273" r:id="rId8"/>
    <p:sldId id="272" r:id="rId9"/>
    <p:sldId id="277" r:id="rId10"/>
    <p:sldId id="264" r:id="rId11"/>
    <p:sldId id="260" r:id="rId12"/>
    <p:sldId id="261" r:id="rId13"/>
    <p:sldId id="262" r:id="rId14"/>
    <p:sldId id="263" r:id="rId15"/>
    <p:sldId id="274" r:id="rId16"/>
    <p:sldId id="269" r:id="rId17"/>
    <p:sldId id="266" r:id="rId18"/>
    <p:sldId id="275" r:id="rId19"/>
    <p:sldId id="26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9FD06-3B68-42E8-9897-12524348F7C2}"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131902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9FD06-3B68-42E8-9897-12524348F7C2}"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124081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9FD06-3B68-42E8-9897-12524348F7C2}"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212136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9FD06-3B68-42E8-9897-12524348F7C2}"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144486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9FD06-3B68-42E8-9897-12524348F7C2}"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158103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9FD06-3B68-42E8-9897-12524348F7C2}"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14126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9FD06-3B68-42E8-9897-12524348F7C2}" type="datetimeFigureOut">
              <a:rPr lang="en-US" smtClean="0"/>
              <a:t>11/28/2014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333131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9FD06-3B68-42E8-9897-12524348F7C2}" type="datetimeFigureOut">
              <a:rPr lang="en-US" smtClean="0"/>
              <a:t>11/28/2014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266838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9FD06-3B68-42E8-9897-12524348F7C2}" type="datetimeFigureOut">
              <a:rPr lang="en-US" smtClean="0"/>
              <a:t>11/28/2014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322022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9FD06-3B68-42E8-9897-12524348F7C2}"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252602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9FD06-3B68-42E8-9897-12524348F7C2}"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9B38B6-8B67-4CC2-8E16-437BAD8B0184}" type="slidenum">
              <a:rPr lang="en-US" smtClean="0"/>
              <a:t>‹#›</a:t>
            </a:fld>
            <a:endParaRPr lang="en-US"/>
          </a:p>
        </p:txBody>
      </p:sp>
    </p:spTree>
    <p:extLst>
      <p:ext uri="{BB962C8B-B14F-4D97-AF65-F5344CB8AC3E}">
        <p14:creationId xmlns:p14="http://schemas.microsoft.com/office/powerpoint/2010/main" val="278978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9FD06-3B68-42E8-9897-12524348F7C2}" type="datetimeFigureOut">
              <a:rPr lang="en-US" smtClean="0"/>
              <a:t>11/28/2014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B38B6-8B67-4CC2-8E16-437BAD8B0184}" type="slidenum">
              <a:rPr lang="en-US" smtClean="0"/>
              <a:t>‹#›</a:t>
            </a:fld>
            <a:endParaRPr lang="en-US"/>
          </a:p>
        </p:txBody>
      </p:sp>
    </p:spTree>
    <p:extLst>
      <p:ext uri="{BB962C8B-B14F-4D97-AF65-F5344CB8AC3E}">
        <p14:creationId xmlns:p14="http://schemas.microsoft.com/office/powerpoint/2010/main" val="279995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Vacuum" TargetMode="External"/><Relationship Id="rId3" Type="http://schemas.openxmlformats.org/officeDocument/2006/relationships/hyperlink" Target="http://en.wikipedia.org/wiki/Optical_medium" TargetMode="External"/><Relationship Id="rId7" Type="http://schemas.openxmlformats.org/officeDocument/2006/relationships/hyperlink" Target="http://en.wikipedia.org/wiki/Speed_of_light"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Radiation" TargetMode="External"/><Relationship Id="rId5" Type="http://schemas.openxmlformats.org/officeDocument/2006/relationships/hyperlink" Target="http://en.wikipedia.org/wiki/EM_radiation" TargetMode="External"/><Relationship Id="rId4" Type="http://schemas.openxmlformats.org/officeDocument/2006/relationships/hyperlink" Target="http://en.wikipedia.org/wiki/Dimensionles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Angle_of_incidence" TargetMode="External"/><Relationship Id="rId7" Type="http://schemas.openxmlformats.org/officeDocument/2006/relationships/hyperlink" Target="http://en.wikipedia.org/wiki/Medium_(optics)" TargetMode="External"/><Relationship Id="rId2" Type="http://schemas.openxmlformats.org/officeDocument/2006/relationships/hyperlink" Target="http://en.wikipedia.org/wiki/Mathematical_formula" TargetMode="External"/><Relationship Id="rId1" Type="http://schemas.openxmlformats.org/officeDocument/2006/relationships/slideLayout" Target="../slideLayouts/slideLayout2.xml"/><Relationship Id="rId6" Type="http://schemas.openxmlformats.org/officeDocument/2006/relationships/hyperlink" Target="http://en.wikipedia.org/wiki/Isotropic" TargetMode="External"/><Relationship Id="rId5" Type="http://schemas.openxmlformats.org/officeDocument/2006/relationships/hyperlink" Target="http://en.wikipedia.org/wiki/Wave" TargetMode="External"/><Relationship Id="rId4" Type="http://schemas.openxmlformats.org/officeDocument/2006/relationships/hyperlink" Target="http://en.wikipedia.org/wiki/Refra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Refractive_index" TargetMode="External"/><Relationship Id="rId2" Type="http://schemas.openxmlformats.org/officeDocument/2006/relationships/hyperlink" Target="http://en.wikipedia.org/wiki/Ray_tracing_(physics)" TargetMode="External"/><Relationship Id="rId1" Type="http://schemas.openxmlformats.org/officeDocument/2006/relationships/slideLayout" Target="../slideLayouts/slideLayout2.xml"/><Relationship Id="rId5" Type="http://schemas.openxmlformats.org/officeDocument/2006/relationships/hyperlink" Target="http://en.wikipedia.org/wiki/Refractive_index#Negative_refractive_index" TargetMode="External"/><Relationship Id="rId4" Type="http://schemas.openxmlformats.org/officeDocument/2006/relationships/hyperlink" Target="http://en.wikipedia.org/wiki/Metamaterials#Negative_refractive_ind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Ibn_Sahl" TargetMode="External"/><Relationship Id="rId2" Type="http://schemas.openxmlformats.org/officeDocument/2006/relationships/hyperlink" Target="http://en.wikipedia.org/wiki/Willebrord_Snellius" TargetMode="External"/><Relationship Id="rId1" Type="http://schemas.openxmlformats.org/officeDocument/2006/relationships/slideLayout" Target="../slideLayouts/slideLayout2.xml"/><Relationship Id="rId4" Type="http://schemas.openxmlformats.org/officeDocument/2006/relationships/hyperlink" Target="http://en.wikipedia.org/wiki/Baghda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Phase_velocity" TargetMode="External"/><Relationship Id="rId2" Type="http://schemas.openxmlformats.org/officeDocument/2006/relationships/hyperlink" Target="http://en.wikipedia.org/wiki/Sin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Dioptre" TargetMode="External"/><Relationship Id="rId3" Type="http://schemas.openxmlformats.org/officeDocument/2006/relationships/hyperlink" Target="http://en.wikipedia.org/wiki/Mirror" TargetMode="External"/><Relationship Id="rId7" Type="http://schemas.openxmlformats.org/officeDocument/2006/relationships/hyperlink" Target="http://en.wikipedia.org/wiki/Inverse_metre" TargetMode="External"/><Relationship Id="rId2" Type="http://schemas.openxmlformats.org/officeDocument/2006/relationships/hyperlink" Target="http://en.wikipedia.org/wiki/Lens_(optics)" TargetMode="External"/><Relationship Id="rId1" Type="http://schemas.openxmlformats.org/officeDocument/2006/relationships/slideLayout" Target="../slideLayouts/slideLayout2.xml"/><Relationship Id="rId6" Type="http://schemas.openxmlformats.org/officeDocument/2006/relationships/hyperlink" Target="http://en.wikipedia.org/wiki/Optical_power#cite_note-1" TargetMode="External"/><Relationship Id="rId11" Type="http://schemas.openxmlformats.org/officeDocument/2006/relationships/hyperlink" Target="http://en.wikipedia.org/wiki/Medium_(optics)" TargetMode="External"/><Relationship Id="rId5" Type="http://schemas.openxmlformats.org/officeDocument/2006/relationships/hyperlink" Target="http://en.wikipedia.org/wiki/Focal_length" TargetMode="External"/><Relationship Id="rId10" Type="http://schemas.openxmlformats.org/officeDocument/2006/relationships/hyperlink" Target="http://en.wikipedia.org/wiki/Diverging_lens" TargetMode="External"/><Relationship Id="rId4" Type="http://schemas.openxmlformats.org/officeDocument/2006/relationships/hyperlink" Target="http://en.wikipedia.org/wiki/Multiplicative_inverse" TargetMode="External"/><Relationship Id="rId9" Type="http://schemas.openxmlformats.org/officeDocument/2006/relationships/hyperlink" Target="http://en.wikipedia.org/wiki/Converging_len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hyperphysics.phy-astr.gsu.edu/hbase/geoopt/image.html#c1" TargetMode="External"/><Relationship Id="rId2" Type="http://schemas.openxmlformats.org/officeDocument/2006/relationships/hyperlink" Target="http://hyperphysics.phy-astr.gsu.edu/hbase/geoopt/lenseq.html#c2" TargetMode="External"/><Relationship Id="rId1" Type="http://schemas.openxmlformats.org/officeDocument/2006/relationships/slideLayout" Target="../slideLayouts/slideLayout2.xml"/><Relationship Id="rId6" Type="http://schemas.openxmlformats.org/officeDocument/2006/relationships/hyperlink" Target="http://hyperphysics.phy-astr.gsu.edu/hbase/geoopt/thklencon.html#c1" TargetMode="External"/><Relationship Id="rId5" Type="http://schemas.openxmlformats.org/officeDocument/2006/relationships/hyperlink" Target="http://hyperphysics.phy-astr.gsu.edu/hbase/geoopt/image2.html#c1" TargetMode="External"/><Relationship Id="rId4" Type="http://schemas.openxmlformats.org/officeDocument/2006/relationships/hyperlink" Target="http://hyperphysics.phy-astr.gsu.edu/hbase/geoopt/image3.html#c1"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Specular_reflection" TargetMode="External"/><Relationship Id="rId3" Type="http://schemas.openxmlformats.org/officeDocument/2006/relationships/hyperlink" Target="http://en.wiktionary.org/wiki/interface" TargetMode="External"/><Relationship Id="rId7" Type="http://schemas.openxmlformats.org/officeDocument/2006/relationships/hyperlink" Target="http://en.wikipedia.org/wiki/Water_wave" TargetMode="External"/><Relationship Id="rId2" Type="http://schemas.openxmlformats.org/officeDocument/2006/relationships/hyperlink" Target="http://en.wikipedia.org/wiki/Wavefront" TargetMode="External"/><Relationship Id="rId1" Type="http://schemas.openxmlformats.org/officeDocument/2006/relationships/slideLayout" Target="../slideLayouts/slideLayout2.xml"/><Relationship Id="rId6" Type="http://schemas.openxmlformats.org/officeDocument/2006/relationships/hyperlink" Target="http://en.wikipedia.org/wiki/Sound" TargetMode="External"/><Relationship Id="rId5" Type="http://schemas.openxmlformats.org/officeDocument/2006/relationships/hyperlink" Target="http://en.wikipedia.org/wiki/Light" TargetMode="External"/><Relationship Id="rId4" Type="http://schemas.openxmlformats.org/officeDocument/2006/relationships/hyperlink" Target="http://en.wikipedia.org/wiki/Medium_(optics)" TargetMode="External"/><Relationship Id="rId9" Type="http://schemas.openxmlformats.org/officeDocument/2006/relationships/hyperlink" Target="http://en.wikipedia.org/wiki/Mirro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ience.howstuffworks.com/sun.htm" TargetMode="External"/><Relationship Id="rId2" Type="http://schemas.openxmlformats.org/officeDocument/2006/relationships/hyperlink" Target="http://science.howstuffworks.com/light.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Optical_phenomenon" TargetMode="External"/><Relationship Id="rId3" Type="http://schemas.openxmlformats.org/officeDocument/2006/relationships/hyperlink" Target="http://en.wikipedia.org/wiki/Total_internal_reflection#Critical_angle" TargetMode="External"/><Relationship Id="rId7" Type="http://schemas.openxmlformats.org/officeDocument/2006/relationships/hyperlink" Target="http://en.wikipedia.org/wiki/Angle_of_incidence" TargetMode="External"/><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 Id="rId6" Type="http://schemas.openxmlformats.org/officeDocument/2006/relationships/hyperlink" Target="http://en.wikipedia.org/wiki/Reflection_(physics)" TargetMode="External"/><Relationship Id="rId5" Type="http://schemas.openxmlformats.org/officeDocument/2006/relationships/hyperlink" Target="http://en.wikipedia.org/wiki/Refractive_index" TargetMode="External"/><Relationship Id="rId10" Type="http://schemas.openxmlformats.org/officeDocument/2006/relationships/hyperlink" Target="http://en.wikipedia.org/wiki/Sound_waves" TargetMode="External"/><Relationship Id="rId4" Type="http://schemas.openxmlformats.org/officeDocument/2006/relationships/hyperlink" Target="http://en.wikipedia.org/wiki/Normal_(geometry)" TargetMode="External"/><Relationship Id="rId9" Type="http://schemas.openxmlformats.org/officeDocument/2006/relationships/hyperlink" Target="http://en.wikipedia.org/wiki/Electromagnetic_wav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Earth's_atmosphere" TargetMode="External"/><Relationship Id="rId2" Type="http://schemas.openxmlformats.org/officeDocument/2006/relationships/hyperlink" Target="http://en.wikipedia.org/wiki/Refr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8000" b="1" dirty="0"/>
              <a:t>Geometric </a:t>
            </a:r>
            <a:r>
              <a:rPr lang="en-US" sz="8000" b="1" dirty="0" smtClean="0"/>
              <a:t>optics</a:t>
            </a:r>
            <a:endParaRPr lang="en-US" sz="8000" b="1" dirty="0"/>
          </a:p>
        </p:txBody>
      </p:sp>
      <p:sp>
        <p:nvSpPr>
          <p:cNvPr id="3" name="Subtitle 2"/>
          <p:cNvSpPr>
            <a:spLocks noGrp="1"/>
          </p:cNvSpPr>
          <p:nvPr>
            <p:ph type="subTitle" idx="1"/>
          </p:nvPr>
        </p:nvSpPr>
        <p:spPr>
          <a:xfrm>
            <a:off x="1371600" y="2209800"/>
            <a:ext cx="6400800" cy="3429000"/>
          </a:xfrm>
        </p:spPr>
        <p:txBody>
          <a:bodyPr>
            <a:normAutofit/>
          </a:bodyPr>
          <a:lstStyle/>
          <a:p>
            <a:r>
              <a:rPr lang="en-US" b="1" dirty="0" smtClean="0">
                <a:solidFill>
                  <a:srgbClr val="FF0000"/>
                </a:solidFill>
              </a:rPr>
              <a:t>Reflection</a:t>
            </a:r>
          </a:p>
          <a:p>
            <a:r>
              <a:rPr lang="en-US" b="1" dirty="0" smtClean="0">
                <a:solidFill>
                  <a:srgbClr val="FF0000"/>
                </a:solidFill>
              </a:rPr>
              <a:t>Refractive index</a:t>
            </a:r>
          </a:p>
          <a:p>
            <a:r>
              <a:rPr lang="en-US" b="1" dirty="0" smtClean="0">
                <a:solidFill>
                  <a:srgbClr val="FF0000"/>
                </a:solidFill>
              </a:rPr>
              <a:t>Snell's law</a:t>
            </a:r>
          </a:p>
          <a:p>
            <a:r>
              <a:rPr lang="en-US" b="1" dirty="0" smtClean="0">
                <a:solidFill>
                  <a:srgbClr val="FF0000"/>
                </a:solidFill>
              </a:rPr>
              <a:t>Optical power</a:t>
            </a:r>
          </a:p>
          <a:p>
            <a:r>
              <a:rPr lang="en-US" b="1" dirty="0" smtClean="0">
                <a:solidFill>
                  <a:srgbClr val="FF0000"/>
                </a:solidFill>
              </a:rPr>
              <a:t>Lens equation</a:t>
            </a:r>
          </a:p>
        </p:txBody>
      </p:sp>
    </p:spTree>
    <p:extLst>
      <p:ext uri="{BB962C8B-B14F-4D97-AF65-F5344CB8AC3E}">
        <p14:creationId xmlns:p14="http://schemas.microsoft.com/office/powerpoint/2010/main" val="99973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Refractive index</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a:t>
            </a:r>
            <a:r>
              <a:rPr lang="en-US" dirty="0" smtClean="0">
                <a:hlinkClick r:id="rId2" tooltip="Optics"/>
              </a:rPr>
              <a:t>optics</a:t>
            </a:r>
            <a:r>
              <a:rPr lang="en-US" dirty="0" smtClean="0"/>
              <a:t> the </a:t>
            </a:r>
            <a:r>
              <a:rPr lang="en-US" b="1" dirty="0" smtClean="0"/>
              <a:t>refractive index</a:t>
            </a:r>
            <a:r>
              <a:rPr lang="en-US" dirty="0" smtClean="0"/>
              <a:t> or </a:t>
            </a:r>
            <a:r>
              <a:rPr lang="en-US" b="1" dirty="0" smtClean="0"/>
              <a:t>index of refraction</a:t>
            </a:r>
            <a:r>
              <a:rPr lang="en-US" dirty="0" smtClean="0"/>
              <a:t> </a:t>
            </a:r>
            <a:r>
              <a:rPr lang="en-US" i="1" dirty="0" smtClean="0"/>
              <a:t>n</a:t>
            </a:r>
            <a:r>
              <a:rPr lang="en-US" dirty="0" smtClean="0"/>
              <a:t> of an </a:t>
            </a:r>
            <a:r>
              <a:rPr lang="en-US" dirty="0" smtClean="0">
                <a:hlinkClick r:id="rId3" tooltip="Optical medium"/>
              </a:rPr>
              <a:t>optical medium</a:t>
            </a:r>
            <a:r>
              <a:rPr lang="en-US" dirty="0" smtClean="0"/>
              <a:t> is a </a:t>
            </a:r>
            <a:r>
              <a:rPr lang="en-US" dirty="0" smtClean="0">
                <a:hlinkClick r:id="rId4" tooltip="Dimensionless"/>
              </a:rPr>
              <a:t>dimensionless</a:t>
            </a:r>
            <a:r>
              <a:rPr lang="en-US" dirty="0" smtClean="0"/>
              <a:t> number that describes how </a:t>
            </a:r>
            <a:r>
              <a:rPr lang="en-US" dirty="0" smtClean="0">
                <a:hlinkClick r:id="rId5" tooltip="EM radiation"/>
              </a:rPr>
              <a:t>light</a:t>
            </a:r>
            <a:r>
              <a:rPr lang="en-US" dirty="0" smtClean="0"/>
              <a:t>, or any other </a:t>
            </a:r>
            <a:r>
              <a:rPr lang="en-US" dirty="0" smtClean="0">
                <a:hlinkClick r:id="rId6" tooltip="Radiation"/>
              </a:rPr>
              <a:t>radiation</a:t>
            </a:r>
            <a:r>
              <a:rPr lang="en-US" dirty="0" smtClean="0"/>
              <a:t>, propagates through that medium. </a:t>
            </a:r>
          </a:p>
          <a:p>
            <a:pPr marL="0" indent="0">
              <a:buNone/>
            </a:pPr>
            <a:r>
              <a:rPr lang="en-US" dirty="0" smtClean="0"/>
              <a:t>It is defined as n = c/v,</a:t>
            </a:r>
          </a:p>
          <a:p>
            <a:pPr marL="0" indent="0">
              <a:buNone/>
            </a:pPr>
            <a:r>
              <a:rPr lang="en-US" dirty="0" smtClean="0"/>
              <a:t>where </a:t>
            </a:r>
            <a:r>
              <a:rPr lang="en-US" i="1" dirty="0" smtClean="0"/>
              <a:t>c</a:t>
            </a:r>
            <a:r>
              <a:rPr lang="en-US" dirty="0" smtClean="0"/>
              <a:t> is the </a:t>
            </a:r>
            <a:r>
              <a:rPr lang="en-US" dirty="0" smtClean="0">
                <a:hlinkClick r:id="rId7" tooltip="Speed of light"/>
              </a:rPr>
              <a:t>speed of light</a:t>
            </a:r>
            <a:r>
              <a:rPr lang="en-US" dirty="0" smtClean="0"/>
              <a:t> in </a:t>
            </a:r>
            <a:r>
              <a:rPr lang="en-US" dirty="0" smtClean="0">
                <a:hlinkClick r:id="rId8" tooltip="Vacuum"/>
              </a:rPr>
              <a:t>vacuum</a:t>
            </a:r>
            <a:r>
              <a:rPr lang="en-US" dirty="0" smtClean="0"/>
              <a:t> and </a:t>
            </a:r>
            <a:r>
              <a:rPr lang="en-US" i="1" dirty="0" smtClean="0"/>
              <a:t>v</a:t>
            </a:r>
            <a:r>
              <a:rPr lang="en-US" dirty="0" smtClean="0"/>
              <a:t> is the speed of light in the substance. For example, the refractive index of water is 1.33, meaning that light travels 1.33 times faster in a vacuum than it does in water.</a:t>
            </a:r>
            <a:endParaRPr lang="en-US" dirty="0"/>
          </a:p>
        </p:txBody>
      </p:sp>
    </p:spTree>
    <p:extLst>
      <p:ext uri="{BB962C8B-B14F-4D97-AF65-F5344CB8AC3E}">
        <p14:creationId xmlns:p14="http://schemas.microsoft.com/office/powerpoint/2010/main" val="611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Snell's law</a:t>
            </a:r>
            <a:endParaRPr lang="en-US" dirty="0"/>
          </a:p>
        </p:txBody>
      </p:sp>
      <p:sp>
        <p:nvSpPr>
          <p:cNvPr id="3" name="Content Placeholder 2"/>
          <p:cNvSpPr>
            <a:spLocks noGrp="1"/>
          </p:cNvSpPr>
          <p:nvPr>
            <p:ph idx="1"/>
          </p:nvPr>
        </p:nvSpPr>
        <p:spPr/>
        <p:txBody>
          <a:bodyPr/>
          <a:lstStyle/>
          <a:p>
            <a:pPr marL="0" indent="0">
              <a:buNone/>
            </a:pPr>
            <a:r>
              <a:rPr lang="en-US" b="1" dirty="0" smtClean="0"/>
              <a:t>Snell's law</a:t>
            </a:r>
            <a:r>
              <a:rPr lang="en-US" dirty="0" smtClean="0"/>
              <a:t> (also known as the </a:t>
            </a:r>
            <a:r>
              <a:rPr lang="en-US" b="1" dirty="0" smtClean="0"/>
              <a:t>Snell–Descartes law</a:t>
            </a:r>
            <a:r>
              <a:rPr lang="en-US" dirty="0" smtClean="0"/>
              <a:t> and the </a:t>
            </a:r>
            <a:r>
              <a:rPr lang="en-US" b="1" dirty="0" smtClean="0"/>
              <a:t>law of refraction</a:t>
            </a:r>
            <a:r>
              <a:rPr lang="en-US" dirty="0" smtClean="0"/>
              <a:t>) is a </a:t>
            </a:r>
            <a:r>
              <a:rPr lang="en-US" dirty="0" smtClean="0">
                <a:hlinkClick r:id="rId2" tooltip="Mathematical formula"/>
              </a:rPr>
              <a:t>formula</a:t>
            </a:r>
            <a:r>
              <a:rPr lang="en-US" dirty="0" smtClean="0"/>
              <a:t> used to describe the relationship between the </a:t>
            </a:r>
            <a:r>
              <a:rPr lang="en-US" dirty="0" smtClean="0">
                <a:hlinkClick r:id="rId3" tooltip="Angle of incidence"/>
              </a:rPr>
              <a:t>angles of incidence</a:t>
            </a:r>
            <a:r>
              <a:rPr lang="en-US" dirty="0" smtClean="0"/>
              <a:t> and </a:t>
            </a:r>
            <a:r>
              <a:rPr lang="en-US" dirty="0" smtClean="0">
                <a:hlinkClick r:id="rId4" tooltip="Refraction"/>
              </a:rPr>
              <a:t>refraction</a:t>
            </a:r>
            <a:r>
              <a:rPr lang="en-US" dirty="0" smtClean="0"/>
              <a:t>, when referring to light or other </a:t>
            </a:r>
            <a:r>
              <a:rPr lang="en-US" dirty="0" smtClean="0">
                <a:hlinkClick r:id="rId5" tooltip="Wave"/>
              </a:rPr>
              <a:t>waves</a:t>
            </a:r>
            <a:r>
              <a:rPr lang="en-US" dirty="0" smtClean="0"/>
              <a:t> passing through a boundary between two different </a:t>
            </a:r>
            <a:r>
              <a:rPr lang="en-US" dirty="0" smtClean="0">
                <a:hlinkClick r:id="rId6" tooltip="Isotropic"/>
              </a:rPr>
              <a:t>isotropic</a:t>
            </a:r>
            <a:r>
              <a:rPr lang="en-US" dirty="0" smtClean="0"/>
              <a:t> </a:t>
            </a:r>
            <a:r>
              <a:rPr lang="en-US" dirty="0" smtClean="0">
                <a:hlinkClick r:id="rId7" tooltip="Medium (optics)"/>
              </a:rPr>
              <a:t>media</a:t>
            </a:r>
            <a:r>
              <a:rPr lang="en-US" dirty="0" smtClean="0"/>
              <a:t>, such as water, glass and air.</a:t>
            </a:r>
          </a:p>
        </p:txBody>
      </p:sp>
    </p:spTree>
    <p:extLst>
      <p:ext uri="{BB962C8B-B14F-4D97-AF65-F5344CB8AC3E}">
        <p14:creationId xmlns:p14="http://schemas.microsoft.com/office/powerpoint/2010/main" val="1119687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Snell's law </a:t>
            </a:r>
            <a:r>
              <a:rPr lang="en-US" b="1" dirty="0"/>
              <a:t>(continued)</a:t>
            </a:r>
            <a:endParaRPr lang="en-US" dirty="0"/>
          </a:p>
        </p:txBody>
      </p:sp>
      <p:sp>
        <p:nvSpPr>
          <p:cNvPr id="3" name="Content Placeholder 2"/>
          <p:cNvSpPr>
            <a:spLocks noGrp="1"/>
          </p:cNvSpPr>
          <p:nvPr>
            <p:ph idx="1"/>
          </p:nvPr>
        </p:nvSpPr>
        <p:spPr/>
        <p:txBody>
          <a:bodyPr/>
          <a:lstStyle/>
          <a:p>
            <a:pPr marL="0" indent="0">
              <a:buNone/>
            </a:pPr>
            <a:r>
              <a:rPr lang="en-US" dirty="0" smtClean="0"/>
              <a:t>In optics, the law is used in </a:t>
            </a:r>
            <a:r>
              <a:rPr lang="en-US" dirty="0" smtClean="0">
                <a:hlinkClick r:id="rId2" tooltip="Ray tracing (physics)"/>
              </a:rPr>
              <a:t>ray tracing</a:t>
            </a:r>
            <a:r>
              <a:rPr lang="en-US" dirty="0" smtClean="0"/>
              <a:t> to compute the angles of incidence or refraction, and in experimental optics to find the </a:t>
            </a:r>
            <a:r>
              <a:rPr lang="en-US" dirty="0" smtClean="0">
                <a:hlinkClick r:id="rId3" tooltip="Refractive index"/>
              </a:rPr>
              <a:t>refractive index</a:t>
            </a:r>
            <a:r>
              <a:rPr lang="en-US" dirty="0" smtClean="0"/>
              <a:t> of a material. The law is also satisfied in </a:t>
            </a:r>
            <a:r>
              <a:rPr lang="en-US" dirty="0" err="1" smtClean="0">
                <a:hlinkClick r:id="rId4" tooltip="Metamaterials"/>
              </a:rPr>
              <a:t>metamaterials</a:t>
            </a:r>
            <a:r>
              <a:rPr lang="en-US" dirty="0" smtClean="0"/>
              <a:t>, which allow light to be bent "backward" at a negative angle of refraction with a </a:t>
            </a:r>
            <a:r>
              <a:rPr lang="en-US" dirty="0" smtClean="0">
                <a:hlinkClick r:id="rId5" tooltip="Refractive index"/>
              </a:rPr>
              <a:t>negative refractive index</a:t>
            </a:r>
            <a:r>
              <a:rPr lang="en-US" dirty="0" smtClean="0"/>
              <a:t>.</a:t>
            </a:r>
            <a:endParaRPr lang="en-US" dirty="0"/>
          </a:p>
        </p:txBody>
      </p:sp>
    </p:spTree>
    <p:extLst>
      <p:ext uri="{BB962C8B-B14F-4D97-AF65-F5344CB8AC3E}">
        <p14:creationId xmlns:p14="http://schemas.microsoft.com/office/powerpoint/2010/main" val="352529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(continued</a:t>
            </a:r>
            <a:r>
              <a:rPr lang="en-US" b="1" dirty="0" smtClean="0"/>
              <a:t>) Snell's law</a:t>
            </a:r>
            <a:endParaRPr lang="en-US" dirty="0"/>
          </a:p>
        </p:txBody>
      </p:sp>
      <p:sp>
        <p:nvSpPr>
          <p:cNvPr id="3" name="Content Placeholder 2"/>
          <p:cNvSpPr>
            <a:spLocks noGrp="1"/>
          </p:cNvSpPr>
          <p:nvPr>
            <p:ph idx="1"/>
          </p:nvPr>
        </p:nvSpPr>
        <p:spPr/>
        <p:txBody>
          <a:bodyPr/>
          <a:lstStyle/>
          <a:p>
            <a:pPr marL="0" indent="0">
              <a:buNone/>
            </a:pPr>
            <a:r>
              <a:rPr lang="en-US" dirty="0" smtClean="0"/>
              <a:t>Although named after Dutch astronomer </a:t>
            </a:r>
            <a:r>
              <a:rPr lang="en-US" dirty="0" err="1" smtClean="0">
                <a:hlinkClick r:id="rId2" tooltip="Willebrord Snellius"/>
              </a:rPr>
              <a:t>Willebrord</a:t>
            </a:r>
            <a:r>
              <a:rPr lang="en-US" dirty="0" smtClean="0">
                <a:hlinkClick r:id="rId2" tooltip="Willebrord Snellius"/>
              </a:rPr>
              <a:t> </a:t>
            </a:r>
            <a:r>
              <a:rPr lang="en-US" dirty="0" err="1" smtClean="0">
                <a:hlinkClick r:id="rId2" tooltip="Willebrord Snellius"/>
              </a:rPr>
              <a:t>Snellius</a:t>
            </a:r>
            <a:r>
              <a:rPr lang="en-US" dirty="0" smtClean="0"/>
              <a:t> (1580–1626), the law was first accurately described by the scientist </a:t>
            </a:r>
            <a:r>
              <a:rPr lang="en-US" dirty="0" err="1" smtClean="0">
                <a:hlinkClick r:id="rId3" tooltip="Ibn Sahl"/>
              </a:rPr>
              <a:t>Ibn</a:t>
            </a:r>
            <a:r>
              <a:rPr lang="en-US" dirty="0" smtClean="0">
                <a:hlinkClick r:id="rId3" tooltip="Ibn Sahl"/>
              </a:rPr>
              <a:t> </a:t>
            </a:r>
            <a:r>
              <a:rPr lang="en-US" dirty="0" err="1" smtClean="0">
                <a:hlinkClick r:id="rId3" tooltip="Ibn Sahl"/>
              </a:rPr>
              <a:t>Sahl</a:t>
            </a:r>
            <a:r>
              <a:rPr lang="en-US" dirty="0" smtClean="0"/>
              <a:t> at the </a:t>
            </a:r>
            <a:r>
              <a:rPr lang="en-US" dirty="0" smtClean="0">
                <a:hlinkClick r:id="rId4" tooltip="Baghdad"/>
              </a:rPr>
              <a:t>Baghdad</a:t>
            </a:r>
            <a:r>
              <a:rPr lang="en-US" dirty="0" smtClean="0"/>
              <a:t> court in 984. In the manuscript </a:t>
            </a:r>
            <a:r>
              <a:rPr lang="en-US" i="1" dirty="0" smtClean="0"/>
              <a:t>On Burning Mirrors and Lenses</a:t>
            </a:r>
            <a:r>
              <a:rPr lang="en-US" dirty="0" smtClean="0"/>
              <a:t>, </a:t>
            </a:r>
            <a:r>
              <a:rPr lang="en-US" dirty="0" err="1" smtClean="0"/>
              <a:t>Sahl</a:t>
            </a:r>
            <a:r>
              <a:rPr lang="en-US" dirty="0" smtClean="0"/>
              <a:t> used the law to derive lens shapes that focus light with no geometric aberrations.</a:t>
            </a:r>
          </a:p>
        </p:txBody>
      </p:sp>
    </p:spTree>
    <p:extLst>
      <p:ext uri="{BB962C8B-B14F-4D97-AF65-F5344CB8AC3E}">
        <p14:creationId xmlns:p14="http://schemas.microsoft.com/office/powerpoint/2010/main" val="321489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Snell's law </a:t>
            </a:r>
            <a:r>
              <a:rPr lang="en-US" b="1" dirty="0"/>
              <a:t>(continued)</a:t>
            </a:r>
            <a:endParaRPr lang="en-US" dirty="0"/>
          </a:p>
        </p:txBody>
      </p:sp>
      <p:sp>
        <p:nvSpPr>
          <p:cNvPr id="3" name="Content Placeholder 2"/>
          <p:cNvSpPr>
            <a:spLocks noGrp="1"/>
          </p:cNvSpPr>
          <p:nvPr>
            <p:ph idx="1"/>
          </p:nvPr>
        </p:nvSpPr>
        <p:spPr/>
        <p:txBody>
          <a:bodyPr/>
          <a:lstStyle/>
          <a:p>
            <a:pPr marL="0" indent="0">
              <a:buNone/>
            </a:pPr>
            <a:r>
              <a:rPr lang="en-US" dirty="0" smtClean="0"/>
              <a:t>Snell's law states that the ratio of the </a:t>
            </a:r>
            <a:r>
              <a:rPr lang="en-US" dirty="0" err="1" smtClean="0">
                <a:hlinkClick r:id="rId2" tooltip="Sine"/>
              </a:rPr>
              <a:t>sines</a:t>
            </a:r>
            <a:r>
              <a:rPr lang="en-US" dirty="0" smtClean="0"/>
              <a:t> of the angles of incidence and refraction is equivalent to the ratio of </a:t>
            </a:r>
            <a:r>
              <a:rPr lang="en-US" dirty="0" smtClean="0">
                <a:hlinkClick r:id="rId3" tooltip="Phase velocity"/>
              </a:rPr>
              <a:t>phase velocities</a:t>
            </a:r>
            <a:r>
              <a:rPr lang="en-US" dirty="0" smtClean="0"/>
              <a:t> in the two media, or equivalent to the reciprocal of the ratio of the indices of refraction:</a:t>
            </a:r>
          </a:p>
          <a:p>
            <a:pPr marL="0" indent="0">
              <a:buNone/>
            </a:pPr>
            <a:r>
              <a:rPr lang="en-US" dirty="0"/>
              <a:t>s</a:t>
            </a:r>
            <a:r>
              <a:rPr lang="en-US" dirty="0" smtClean="0"/>
              <a:t>in A</a:t>
            </a:r>
            <a:r>
              <a:rPr lang="en-US" baseline="-25000" dirty="0" smtClean="0"/>
              <a:t>1</a:t>
            </a:r>
            <a:r>
              <a:rPr lang="en-US" dirty="0" smtClean="0"/>
              <a:t>/sin A</a:t>
            </a:r>
            <a:r>
              <a:rPr lang="en-US" baseline="-25000" dirty="0"/>
              <a:t>2</a:t>
            </a:r>
            <a:r>
              <a:rPr lang="en-US" dirty="0" smtClean="0"/>
              <a:t> = v</a:t>
            </a:r>
            <a:r>
              <a:rPr lang="en-US" baseline="-25000" dirty="0" smtClean="0"/>
              <a:t>1</a:t>
            </a:r>
            <a:r>
              <a:rPr lang="en-US" dirty="0" smtClean="0"/>
              <a:t>/v</a:t>
            </a:r>
            <a:r>
              <a:rPr lang="en-US" baseline="-25000" dirty="0" smtClean="0"/>
              <a:t>2</a:t>
            </a:r>
            <a:r>
              <a:rPr lang="en-US" dirty="0" smtClean="0"/>
              <a:t> = n</a:t>
            </a:r>
            <a:r>
              <a:rPr lang="en-US" baseline="-25000" dirty="0" smtClean="0"/>
              <a:t>2</a:t>
            </a:r>
            <a:r>
              <a:rPr lang="en-US" dirty="0" smtClean="0"/>
              <a:t>/n</a:t>
            </a:r>
            <a:r>
              <a:rPr lang="en-US" baseline="-25000" dirty="0" smtClean="0"/>
              <a:t>1</a:t>
            </a:r>
            <a:endParaRPr lang="en-US" dirty="0"/>
          </a:p>
        </p:txBody>
      </p:sp>
    </p:spTree>
    <p:extLst>
      <p:ext uri="{BB962C8B-B14F-4D97-AF65-F5344CB8AC3E}">
        <p14:creationId xmlns:p14="http://schemas.microsoft.com/office/powerpoint/2010/main" val="1940357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Snell's law</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984" y="1676400"/>
            <a:ext cx="8336016" cy="4571999"/>
          </a:xfrm>
        </p:spPr>
      </p:pic>
    </p:spTree>
    <p:extLst>
      <p:ext uri="{BB962C8B-B14F-4D97-AF65-F5344CB8AC3E}">
        <p14:creationId xmlns:p14="http://schemas.microsoft.com/office/powerpoint/2010/main" val="2161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Optical power</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Optical power</a:t>
            </a:r>
            <a:r>
              <a:rPr lang="en-US" dirty="0" smtClean="0"/>
              <a:t> (also referred to as </a:t>
            </a:r>
            <a:r>
              <a:rPr lang="en-US" b="1" dirty="0" smtClean="0"/>
              <a:t>dioptric power</a:t>
            </a:r>
            <a:r>
              <a:rPr lang="en-US" dirty="0" smtClean="0"/>
              <a:t>, </a:t>
            </a:r>
            <a:r>
              <a:rPr lang="en-US" b="1" dirty="0" smtClean="0"/>
              <a:t>refractive power</a:t>
            </a:r>
            <a:r>
              <a:rPr lang="en-US" dirty="0" smtClean="0"/>
              <a:t>, </a:t>
            </a:r>
            <a:r>
              <a:rPr lang="en-US" b="1" dirty="0" smtClean="0"/>
              <a:t>focusing power</a:t>
            </a:r>
            <a:r>
              <a:rPr lang="en-US" dirty="0" smtClean="0"/>
              <a:t>, or </a:t>
            </a:r>
            <a:r>
              <a:rPr lang="en-US" b="1" dirty="0" smtClean="0"/>
              <a:t>convergence power</a:t>
            </a:r>
            <a:r>
              <a:rPr lang="en-US" dirty="0" smtClean="0"/>
              <a:t>) is the degree to which a </a:t>
            </a:r>
            <a:r>
              <a:rPr lang="en-US" dirty="0" smtClean="0">
                <a:hlinkClick r:id="rId2" tooltip="Lens (optics)"/>
              </a:rPr>
              <a:t>lens</a:t>
            </a:r>
            <a:r>
              <a:rPr lang="en-US" dirty="0" smtClean="0"/>
              <a:t>, </a:t>
            </a:r>
            <a:r>
              <a:rPr lang="en-US" dirty="0" smtClean="0">
                <a:hlinkClick r:id="rId3" tooltip="Mirror"/>
              </a:rPr>
              <a:t>mirror</a:t>
            </a:r>
            <a:r>
              <a:rPr lang="en-US" dirty="0" smtClean="0"/>
              <a:t>, or other optical system converges or diverges light. It is equal to the </a:t>
            </a:r>
            <a:r>
              <a:rPr lang="en-US" dirty="0" smtClean="0">
                <a:hlinkClick r:id="rId4" tooltip="Multiplicative inverse"/>
              </a:rPr>
              <a:t>reciprocal</a:t>
            </a:r>
            <a:r>
              <a:rPr lang="en-US" dirty="0" smtClean="0"/>
              <a:t> of the </a:t>
            </a:r>
            <a:r>
              <a:rPr lang="en-US" dirty="0" smtClean="0">
                <a:hlinkClick r:id="rId5" tooltip="Focal length"/>
              </a:rPr>
              <a:t>focal length</a:t>
            </a:r>
            <a:r>
              <a:rPr lang="en-US" dirty="0" smtClean="0"/>
              <a:t> of the device: </a:t>
            </a:r>
            <a:r>
              <a:rPr lang="en-US" i="1" dirty="0" smtClean="0"/>
              <a:t>P</a:t>
            </a:r>
            <a:r>
              <a:rPr lang="en-US" dirty="0" smtClean="0"/>
              <a:t> = 1/</a:t>
            </a:r>
            <a:r>
              <a:rPr lang="en-US" i="1" dirty="0" smtClean="0"/>
              <a:t>f</a:t>
            </a:r>
            <a:r>
              <a:rPr lang="en-US" dirty="0" smtClean="0"/>
              <a:t>.</a:t>
            </a:r>
            <a:r>
              <a:rPr lang="en-US" baseline="30000" dirty="0" smtClean="0">
                <a:hlinkClick r:id="rId6"/>
              </a:rPr>
              <a:t>[1]</a:t>
            </a:r>
            <a:r>
              <a:rPr lang="en-US" dirty="0" smtClean="0"/>
              <a:t> High optical power corresponds to short focal length. The SI unit for optical power is the </a:t>
            </a:r>
            <a:r>
              <a:rPr lang="en-US" dirty="0" smtClean="0">
                <a:hlinkClick r:id="rId7" tooltip="Inverse metre"/>
              </a:rPr>
              <a:t>inverse </a:t>
            </a:r>
            <a:r>
              <a:rPr lang="en-US" dirty="0" err="1" smtClean="0">
                <a:hlinkClick r:id="rId7" tooltip="Inverse metre"/>
              </a:rPr>
              <a:t>metre</a:t>
            </a:r>
            <a:r>
              <a:rPr lang="en-US" dirty="0" smtClean="0"/>
              <a:t> (m</a:t>
            </a:r>
            <a:r>
              <a:rPr lang="en-US" baseline="30000" dirty="0" smtClean="0"/>
              <a:t>−1</a:t>
            </a:r>
            <a:r>
              <a:rPr lang="en-US" dirty="0" smtClean="0"/>
              <a:t>), which is commonly called the </a:t>
            </a:r>
            <a:r>
              <a:rPr lang="en-US" dirty="0" err="1" smtClean="0">
                <a:hlinkClick r:id="rId8" tooltip="Dioptre"/>
              </a:rPr>
              <a:t>dioptre</a:t>
            </a:r>
            <a:r>
              <a:rPr lang="en-US" dirty="0" smtClean="0"/>
              <a:t>.</a:t>
            </a:r>
          </a:p>
          <a:p>
            <a:pPr marL="0" indent="0">
              <a:buNone/>
            </a:pPr>
            <a:r>
              <a:rPr lang="en-US" dirty="0" smtClean="0">
                <a:hlinkClick r:id="rId9" tooltip="Converging lens"/>
              </a:rPr>
              <a:t>Converging lenses</a:t>
            </a:r>
            <a:r>
              <a:rPr lang="en-US" dirty="0" smtClean="0"/>
              <a:t> have positive optical power, while </a:t>
            </a:r>
            <a:r>
              <a:rPr lang="en-US" dirty="0" smtClean="0">
                <a:hlinkClick r:id="rId10" tooltip="Diverging lens"/>
              </a:rPr>
              <a:t>diverging lenses</a:t>
            </a:r>
            <a:r>
              <a:rPr lang="en-US" dirty="0" smtClean="0"/>
              <a:t> have negative power. When a lens is immersed in a </a:t>
            </a:r>
            <a:r>
              <a:rPr lang="en-US" dirty="0" smtClean="0">
                <a:hlinkClick r:id="rId11" tooltip="Medium (optics)"/>
              </a:rPr>
              <a:t>refractive medium</a:t>
            </a:r>
            <a:r>
              <a:rPr lang="en-US" dirty="0" smtClean="0"/>
              <a:t>, its optical power and focal length change.</a:t>
            </a:r>
          </a:p>
        </p:txBody>
      </p:sp>
    </p:spTree>
    <p:extLst>
      <p:ext uri="{BB962C8B-B14F-4D97-AF65-F5344CB8AC3E}">
        <p14:creationId xmlns:p14="http://schemas.microsoft.com/office/powerpoint/2010/main" val="392114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9600" b="1" dirty="0"/>
              <a:t>Lens Equation</a:t>
            </a:r>
            <a:endParaRPr lang="en-US" sz="96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common Gaussian form of the lens equation is shown below. This is the form used in most introductory textbooks. A form using the </a:t>
            </a:r>
            <a:r>
              <a:rPr lang="en-US" dirty="0" smtClean="0">
                <a:hlinkClick r:id="rId2"/>
              </a:rPr>
              <a:t>Cartesian sign convention</a:t>
            </a:r>
            <a:r>
              <a:rPr lang="en-US" dirty="0" smtClean="0"/>
              <a:t> is often used in more advanced texts because of advantages with multiple-lens systems and more complex optical instruments. Either form can be used with </a:t>
            </a:r>
            <a:r>
              <a:rPr lang="en-US" dirty="0" smtClean="0">
                <a:hlinkClick r:id="rId3"/>
              </a:rPr>
              <a:t>positive</a:t>
            </a:r>
            <a:r>
              <a:rPr lang="en-US" dirty="0" smtClean="0"/>
              <a:t> or </a:t>
            </a:r>
            <a:r>
              <a:rPr lang="en-US" dirty="0" smtClean="0">
                <a:hlinkClick r:id="rId4"/>
              </a:rPr>
              <a:t>negative</a:t>
            </a:r>
            <a:r>
              <a:rPr lang="en-US" dirty="0" smtClean="0"/>
              <a:t> lenses and predicts the formation of both </a:t>
            </a:r>
            <a:r>
              <a:rPr lang="en-US" dirty="0" smtClean="0">
                <a:hlinkClick r:id="rId3"/>
              </a:rPr>
              <a:t>real</a:t>
            </a:r>
            <a:r>
              <a:rPr lang="en-US" dirty="0" smtClean="0"/>
              <a:t> and </a:t>
            </a:r>
            <a:r>
              <a:rPr lang="en-US" dirty="0" smtClean="0">
                <a:hlinkClick r:id="rId5"/>
              </a:rPr>
              <a:t>virtual</a:t>
            </a:r>
            <a:r>
              <a:rPr lang="en-US" dirty="0" smtClean="0"/>
              <a:t> images. Does not apply to </a:t>
            </a:r>
            <a:r>
              <a:rPr lang="en-US" dirty="0" smtClean="0">
                <a:hlinkClick r:id="rId6"/>
              </a:rPr>
              <a:t>thick lenses</a:t>
            </a:r>
            <a:r>
              <a:rPr lang="en-US" dirty="0" smtClean="0"/>
              <a:t>.</a:t>
            </a:r>
            <a:endParaRPr lang="en-US" dirty="0"/>
          </a:p>
        </p:txBody>
      </p:sp>
    </p:spTree>
    <p:extLst>
      <p:ext uri="{BB962C8B-B14F-4D97-AF65-F5344CB8AC3E}">
        <p14:creationId xmlns:p14="http://schemas.microsoft.com/office/powerpoint/2010/main" val="27632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Lens Equation</a:t>
            </a:r>
            <a:r>
              <a:rPr lang="en-US" b="1" dirty="0" smtClean="0"/>
              <a:t> (continued)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1" y="1600200"/>
            <a:ext cx="8534400" cy="4419600"/>
          </a:xfrm>
        </p:spPr>
      </p:pic>
    </p:spTree>
    <p:extLst>
      <p:ext uri="{BB962C8B-B14F-4D97-AF65-F5344CB8AC3E}">
        <p14:creationId xmlns:p14="http://schemas.microsoft.com/office/powerpoint/2010/main" val="245167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err="1" smtClean="0">
                <a:solidFill>
                  <a:srgbClr val="FF0000"/>
                </a:solidFill>
              </a:rPr>
              <a:t>Lensmaker's</a:t>
            </a:r>
            <a:r>
              <a:rPr lang="en-US" sz="6600" b="1" dirty="0" smtClean="0">
                <a:solidFill>
                  <a:srgbClr val="FF0000"/>
                </a:solidFill>
              </a:rPr>
              <a:t> equation</a:t>
            </a:r>
            <a:endParaRPr lang="en-US" sz="6600"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focal length of a lens </a:t>
            </a:r>
            <a:r>
              <a:rPr lang="en-US" i="1" dirty="0" smtClean="0"/>
              <a:t>in air</a:t>
            </a:r>
            <a:r>
              <a:rPr lang="en-US" dirty="0" smtClean="0"/>
              <a:t> can be calculated from the </a:t>
            </a:r>
            <a:r>
              <a:rPr lang="en-US" b="1" dirty="0" err="1" smtClean="0"/>
              <a:t>lensmaker's</a:t>
            </a:r>
            <a:r>
              <a:rPr lang="en-US" b="1" dirty="0" smtClean="0"/>
              <a:t> equation</a:t>
            </a:r>
            <a:endParaRPr lang="en-US" dirty="0"/>
          </a:p>
        </p:txBody>
      </p:sp>
    </p:spTree>
    <p:extLst>
      <p:ext uri="{BB962C8B-B14F-4D97-AF65-F5344CB8AC3E}">
        <p14:creationId xmlns:p14="http://schemas.microsoft.com/office/powerpoint/2010/main" val="1272756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Reflection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t>Reflection</a:t>
            </a:r>
            <a:r>
              <a:rPr lang="en-US" dirty="0" smtClean="0"/>
              <a:t> is the change in direction of a </a:t>
            </a:r>
            <a:r>
              <a:rPr lang="en-US" dirty="0" err="1" smtClean="0">
                <a:hlinkClick r:id="rId2" tooltip="Wavefront"/>
              </a:rPr>
              <a:t>wavefront</a:t>
            </a:r>
            <a:r>
              <a:rPr lang="en-US" dirty="0" smtClean="0"/>
              <a:t> at an </a:t>
            </a:r>
            <a:r>
              <a:rPr lang="en-US" dirty="0" smtClean="0">
                <a:hlinkClick r:id="rId3" tooltip="wikt:interface"/>
              </a:rPr>
              <a:t>interface</a:t>
            </a:r>
            <a:r>
              <a:rPr lang="en-US" dirty="0" smtClean="0"/>
              <a:t> between two different </a:t>
            </a:r>
            <a:r>
              <a:rPr lang="en-US" dirty="0" smtClean="0">
                <a:hlinkClick r:id="rId4" tooltip="Medium (optics)"/>
              </a:rPr>
              <a:t>media</a:t>
            </a:r>
            <a:r>
              <a:rPr lang="en-US" dirty="0" smtClean="0"/>
              <a:t> so that the </a:t>
            </a:r>
            <a:r>
              <a:rPr lang="en-US" dirty="0" err="1" smtClean="0"/>
              <a:t>wavefront</a:t>
            </a:r>
            <a:r>
              <a:rPr lang="en-US" dirty="0" smtClean="0"/>
              <a:t> returns into the medium from which it originated. Common examples include the reflection of </a:t>
            </a:r>
            <a:r>
              <a:rPr lang="en-US" dirty="0" smtClean="0">
                <a:hlinkClick r:id="rId5" tooltip="Light"/>
              </a:rPr>
              <a:t>light</a:t>
            </a:r>
            <a:r>
              <a:rPr lang="en-US" dirty="0" smtClean="0"/>
              <a:t>, </a:t>
            </a:r>
            <a:r>
              <a:rPr lang="en-US" dirty="0" smtClean="0">
                <a:hlinkClick r:id="rId6" tooltip="Sound"/>
              </a:rPr>
              <a:t>sound</a:t>
            </a:r>
            <a:r>
              <a:rPr lang="en-US" dirty="0" smtClean="0"/>
              <a:t> and </a:t>
            </a:r>
            <a:r>
              <a:rPr lang="en-US" dirty="0" smtClean="0">
                <a:hlinkClick r:id="rId7" tooltip="Water wave"/>
              </a:rPr>
              <a:t>water waves</a:t>
            </a:r>
            <a:r>
              <a:rPr lang="en-US" dirty="0" smtClean="0"/>
              <a:t>. The </a:t>
            </a:r>
            <a:r>
              <a:rPr lang="en-US" i="1" dirty="0" smtClean="0"/>
              <a:t>law of reflection</a:t>
            </a:r>
            <a:r>
              <a:rPr lang="en-US" dirty="0" smtClean="0"/>
              <a:t> says that for </a:t>
            </a:r>
            <a:r>
              <a:rPr lang="en-US" dirty="0" smtClean="0">
                <a:hlinkClick r:id="rId8" tooltip="Specular reflection"/>
              </a:rPr>
              <a:t>specular reflection</a:t>
            </a:r>
            <a:r>
              <a:rPr lang="en-US" dirty="0" smtClean="0"/>
              <a:t> the angle at which the wave is incident on the surface equals the angle at which it is reflected. </a:t>
            </a:r>
            <a:r>
              <a:rPr lang="en-US" dirty="0" smtClean="0">
                <a:hlinkClick r:id="rId9" tooltip="Mirror"/>
              </a:rPr>
              <a:t>Mirrors</a:t>
            </a:r>
            <a:r>
              <a:rPr lang="en-US" dirty="0" smtClean="0"/>
              <a:t> exhibit specular reflection.</a:t>
            </a:r>
            <a:endParaRPr lang="en-US" dirty="0"/>
          </a:p>
        </p:txBody>
      </p:sp>
    </p:spTree>
    <p:extLst>
      <p:ext uri="{BB962C8B-B14F-4D97-AF65-F5344CB8AC3E}">
        <p14:creationId xmlns:p14="http://schemas.microsoft.com/office/powerpoint/2010/main" val="2660115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Lensmaker's</a:t>
            </a:r>
            <a:r>
              <a:rPr lang="en-US" b="1" smtClean="0">
                <a:solidFill>
                  <a:srgbClr val="FF0000"/>
                </a:solidFill>
              </a:rPr>
              <a:t> equation </a:t>
            </a:r>
            <a:r>
              <a:rPr lang="en-US" b="1"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653381"/>
            <a:ext cx="8382000" cy="4979416"/>
          </a:xfrm>
        </p:spPr>
      </p:pic>
    </p:spTree>
    <p:extLst>
      <p:ext uri="{BB962C8B-B14F-4D97-AF65-F5344CB8AC3E}">
        <p14:creationId xmlns:p14="http://schemas.microsoft.com/office/powerpoint/2010/main" val="2556447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Reflection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371600"/>
            <a:ext cx="6096000" cy="5162550"/>
          </a:xfrm>
        </p:spPr>
      </p:pic>
    </p:spTree>
    <p:extLst>
      <p:ext uri="{BB962C8B-B14F-4D97-AF65-F5344CB8AC3E}">
        <p14:creationId xmlns:p14="http://schemas.microsoft.com/office/powerpoint/2010/main" val="48400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Mirror</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order to understand mirrors, we first must understand </a:t>
            </a:r>
            <a:r>
              <a:rPr lang="en-US" dirty="0" smtClean="0">
                <a:hlinkClick r:id="rId2"/>
              </a:rPr>
              <a:t>light</a:t>
            </a:r>
            <a:r>
              <a:rPr lang="en-US" dirty="0" smtClean="0"/>
              <a:t>. The </a:t>
            </a:r>
            <a:r>
              <a:rPr lang="en-US" b="1" dirty="0" smtClean="0"/>
              <a:t>law of reflection</a:t>
            </a:r>
            <a:r>
              <a:rPr lang="en-US" dirty="0" smtClean="0"/>
              <a:t> says that when a ray of light hits a surface, it bounces in a certain way, like a tennis ball thrown against a wall. The incoming angle, called the </a:t>
            </a:r>
            <a:r>
              <a:rPr lang="en-US" b="1" dirty="0" smtClean="0"/>
              <a:t>angle of incidence</a:t>
            </a:r>
            <a:r>
              <a:rPr lang="en-US" dirty="0" smtClean="0"/>
              <a:t>, is always equal to the angle leaving the surface, or the </a:t>
            </a:r>
            <a:r>
              <a:rPr lang="en-US" b="1" dirty="0" smtClean="0"/>
              <a:t>angle of reflection</a:t>
            </a:r>
            <a:r>
              <a:rPr lang="en-US" dirty="0" smtClean="0"/>
              <a:t>. When light hits a surface at a low angle -- like on a lake at sunset -- it bounces off at the same low angle and hits your eyes full blast, rather than obliquely as when the sun sits overhead. This is why the </a:t>
            </a:r>
            <a:r>
              <a:rPr lang="en-US" dirty="0" smtClean="0">
                <a:hlinkClick r:id="rId3"/>
              </a:rPr>
              <a:t>sun's</a:t>
            </a:r>
            <a:r>
              <a:rPr lang="en-US" dirty="0" smtClean="0"/>
              <a:t> glare during the evening and morning is so much more intense than during the rest of the day.</a:t>
            </a:r>
          </a:p>
        </p:txBody>
      </p:sp>
    </p:spTree>
    <p:extLst>
      <p:ext uri="{BB962C8B-B14F-4D97-AF65-F5344CB8AC3E}">
        <p14:creationId xmlns:p14="http://schemas.microsoft.com/office/powerpoint/2010/main" val="234740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Total internal reflection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Total internal reflection</a:t>
            </a:r>
            <a:r>
              <a:rPr lang="en-US" dirty="0" smtClean="0"/>
              <a:t> is a phenomenon that happens when a propagating </a:t>
            </a:r>
            <a:r>
              <a:rPr lang="en-US" dirty="0" smtClean="0">
                <a:hlinkClick r:id="rId2" tooltip="Wave"/>
              </a:rPr>
              <a:t>wave</a:t>
            </a:r>
            <a:r>
              <a:rPr lang="en-US" dirty="0" smtClean="0"/>
              <a:t> strikes a medium boundary at an angle larger than a particular </a:t>
            </a:r>
            <a:r>
              <a:rPr lang="en-US" dirty="0" smtClean="0">
                <a:hlinkClick r:id="rId3"/>
              </a:rPr>
              <a:t>critical angle</a:t>
            </a:r>
            <a:r>
              <a:rPr lang="en-US" dirty="0" smtClean="0"/>
              <a:t> with respect to the </a:t>
            </a:r>
            <a:r>
              <a:rPr lang="en-US" dirty="0" smtClean="0">
                <a:hlinkClick r:id="rId4" tooltip="Normal (geometry)"/>
              </a:rPr>
              <a:t>normal</a:t>
            </a:r>
            <a:r>
              <a:rPr lang="en-US" dirty="0" smtClean="0"/>
              <a:t> to the surface. If the </a:t>
            </a:r>
            <a:r>
              <a:rPr lang="en-US" dirty="0" smtClean="0">
                <a:hlinkClick r:id="rId5" tooltip="Refractive index"/>
              </a:rPr>
              <a:t>refractive index</a:t>
            </a:r>
            <a:r>
              <a:rPr lang="en-US" dirty="0" smtClean="0"/>
              <a:t> is lower on the other side of the boundary and the incident angle is greater than the critical angle, the wave cannot pass through and is entirely </a:t>
            </a:r>
            <a:r>
              <a:rPr lang="en-US" dirty="0" smtClean="0">
                <a:hlinkClick r:id="rId6" tooltip="Reflection (physics)"/>
              </a:rPr>
              <a:t>reflected</a:t>
            </a:r>
            <a:r>
              <a:rPr lang="en-US" dirty="0" smtClean="0"/>
              <a:t>. The </a:t>
            </a:r>
            <a:r>
              <a:rPr lang="en-US" b="1" dirty="0" smtClean="0"/>
              <a:t>critical angle</a:t>
            </a:r>
            <a:r>
              <a:rPr lang="en-US" dirty="0" smtClean="0"/>
              <a:t> is the </a:t>
            </a:r>
            <a:r>
              <a:rPr lang="en-US" dirty="0" smtClean="0">
                <a:hlinkClick r:id="rId7" tooltip="Angle of incidence"/>
              </a:rPr>
              <a:t>angle of incidence</a:t>
            </a:r>
            <a:r>
              <a:rPr lang="en-US" dirty="0" smtClean="0"/>
              <a:t> above which the total internal reflection occurs. This is particularly common as an </a:t>
            </a:r>
            <a:r>
              <a:rPr lang="en-US" dirty="0" smtClean="0">
                <a:hlinkClick r:id="rId8" tooltip="Optical phenomenon"/>
              </a:rPr>
              <a:t>optical phenomenon</a:t>
            </a:r>
            <a:r>
              <a:rPr lang="en-US" dirty="0" smtClean="0"/>
              <a:t>, where light waves are involved, but it occurs with many types of waves, such as </a:t>
            </a:r>
            <a:r>
              <a:rPr lang="en-US" dirty="0" smtClean="0">
                <a:hlinkClick r:id="rId9" tooltip="Electromagnetic waves"/>
              </a:rPr>
              <a:t>electromagnetic waves</a:t>
            </a:r>
            <a:r>
              <a:rPr lang="en-US" dirty="0" smtClean="0"/>
              <a:t> in general or </a:t>
            </a:r>
            <a:r>
              <a:rPr lang="en-US" dirty="0" smtClean="0">
                <a:hlinkClick r:id="rId10" tooltip="Sound waves"/>
              </a:rPr>
              <a:t>sound waves</a:t>
            </a:r>
            <a:r>
              <a:rPr lang="en-US" dirty="0" smtClean="0"/>
              <a:t>.</a:t>
            </a:r>
            <a:endParaRPr lang="en-US" dirty="0"/>
          </a:p>
        </p:txBody>
      </p:sp>
    </p:spTree>
    <p:extLst>
      <p:ext uri="{BB962C8B-B14F-4D97-AF65-F5344CB8AC3E}">
        <p14:creationId xmlns:p14="http://schemas.microsoft.com/office/powerpoint/2010/main" val="299048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Total internal reflection </a:t>
            </a:r>
            <a:r>
              <a:rPr lang="en-US" b="1" dirty="0"/>
              <a:t>(continued)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When a wave crosses a boundary between different materials with different kinds of refractive indices, the wave will be partially </a:t>
            </a:r>
            <a:r>
              <a:rPr lang="en-US" dirty="0" smtClean="0">
                <a:hlinkClick r:id="rId2" tooltip="Refraction"/>
              </a:rPr>
              <a:t>refracted</a:t>
            </a:r>
            <a:r>
              <a:rPr lang="en-US" dirty="0" smtClean="0"/>
              <a:t> at the boundary surface, and partially reflected. However, if the angle of incidence is greater (i.e. the direction of propagation or ray is closer to being parallel to the boundary) than the critical angle – the angle of incidence at which light is refracted such that it travels along the boundary – then the wave will not cross the boundary and instead be totally reflected back internally. This can only occur when the wave in a medium with a higher refractive index (</a:t>
            </a:r>
            <a:r>
              <a:rPr lang="en-US" i="1" dirty="0" smtClean="0"/>
              <a:t>n</a:t>
            </a:r>
            <a:r>
              <a:rPr lang="en-US" baseline="-25000" dirty="0" smtClean="0"/>
              <a:t>1</a:t>
            </a:r>
            <a:r>
              <a:rPr lang="en-US" dirty="0" smtClean="0"/>
              <a:t>) hits its surface that's in contact with a medium of lower refractive index (</a:t>
            </a:r>
            <a:r>
              <a:rPr lang="en-US" i="1" dirty="0" smtClean="0"/>
              <a:t>n</a:t>
            </a:r>
            <a:r>
              <a:rPr lang="en-US" baseline="-25000" dirty="0" smtClean="0"/>
              <a:t>2</a:t>
            </a:r>
            <a:r>
              <a:rPr lang="en-US" dirty="0" smtClean="0"/>
              <a:t>). For example, it will occur with light hitting </a:t>
            </a:r>
            <a:r>
              <a:rPr lang="en-US" dirty="0" smtClean="0">
                <a:hlinkClick r:id="rId3" tooltip="Earth's atmosphere"/>
              </a:rPr>
              <a:t>air</a:t>
            </a:r>
            <a:r>
              <a:rPr lang="en-US" dirty="0" smtClean="0"/>
              <a:t> from glass, but not when hitting glass from air.</a:t>
            </a:r>
            <a:endParaRPr lang="en-US" dirty="0"/>
          </a:p>
        </p:txBody>
      </p:sp>
    </p:spTree>
    <p:extLst>
      <p:ext uri="{BB962C8B-B14F-4D97-AF65-F5344CB8AC3E}">
        <p14:creationId xmlns:p14="http://schemas.microsoft.com/office/powerpoint/2010/main" val="284567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(continued) </a:t>
            </a:r>
            <a:r>
              <a:rPr lang="en-US" b="1" dirty="0" smtClean="0">
                <a:solidFill>
                  <a:srgbClr val="FF0000"/>
                </a:solidFill>
              </a:rPr>
              <a:t>Total internal reflection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429" y="1676400"/>
            <a:ext cx="5577171" cy="4142581"/>
          </a:xfrm>
        </p:spPr>
      </p:pic>
    </p:spTree>
    <p:extLst>
      <p:ext uri="{BB962C8B-B14F-4D97-AF65-F5344CB8AC3E}">
        <p14:creationId xmlns:p14="http://schemas.microsoft.com/office/powerpoint/2010/main" val="301399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Total internal reflection </a:t>
            </a:r>
            <a:r>
              <a:rPr lang="en-US" b="1"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6671" y="1347249"/>
            <a:ext cx="6976729" cy="4901152"/>
          </a:xfrm>
        </p:spPr>
      </p:pic>
    </p:spTree>
    <p:extLst>
      <p:ext uri="{BB962C8B-B14F-4D97-AF65-F5344CB8AC3E}">
        <p14:creationId xmlns:p14="http://schemas.microsoft.com/office/powerpoint/2010/main" val="62915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Tasks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 man 175 cm tall stands in front of a vertical plane mirror. His eyes are 10 cm bellow the top of his head. What are the sizes and the best location of the smallest possible mirror so that he can see his entire body?</a:t>
            </a:r>
          </a:p>
          <a:p>
            <a:pPr marL="0" indent="0">
              <a:buNone/>
            </a:pPr>
            <a:r>
              <a:rPr lang="en-US" dirty="0" smtClean="0"/>
              <a:t>Do these depend on his distance from the mirror? Why? How? </a:t>
            </a:r>
            <a:endParaRPr lang="en-US" dirty="0"/>
          </a:p>
        </p:txBody>
      </p:sp>
    </p:spTree>
    <p:extLst>
      <p:ext uri="{BB962C8B-B14F-4D97-AF65-F5344CB8AC3E}">
        <p14:creationId xmlns:p14="http://schemas.microsoft.com/office/powerpoint/2010/main" val="1319513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1139</Words>
  <Application>Microsoft Office PowerPoint</Application>
  <PresentationFormat>On-screen Show (4:3)</PresentationFormat>
  <Paragraphs>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Geometric optics</vt:lpstr>
      <vt:lpstr>Reflection</vt:lpstr>
      <vt:lpstr>Reflection</vt:lpstr>
      <vt:lpstr>Mirror</vt:lpstr>
      <vt:lpstr>Total internal reflection</vt:lpstr>
      <vt:lpstr>Total internal reflection (continued)</vt:lpstr>
      <vt:lpstr>(continued) Total internal reflection</vt:lpstr>
      <vt:lpstr>Total internal reflection (continued)</vt:lpstr>
      <vt:lpstr>Tasks</vt:lpstr>
      <vt:lpstr>Refractive index</vt:lpstr>
      <vt:lpstr>Snell's law</vt:lpstr>
      <vt:lpstr>Snell's law (continued)</vt:lpstr>
      <vt:lpstr>(continued) Snell's law</vt:lpstr>
      <vt:lpstr>Snell's law (continued)</vt:lpstr>
      <vt:lpstr>(continued) Snell's law</vt:lpstr>
      <vt:lpstr>Optical power</vt:lpstr>
      <vt:lpstr>Lens Equation</vt:lpstr>
      <vt:lpstr>Lens Equation (continued)</vt:lpstr>
      <vt:lpstr>Lensmaker's equation</vt:lpstr>
      <vt:lpstr>Lensmaker's equation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Geometric optics</dc:title>
  <dc:creator>LENOVO</dc:creator>
  <cp:lastModifiedBy>LENOVO</cp:lastModifiedBy>
  <cp:revision>32</cp:revision>
  <dcterms:created xsi:type="dcterms:W3CDTF">2014-11-27T22:41:43Z</dcterms:created>
  <dcterms:modified xsi:type="dcterms:W3CDTF">2014-11-28T01:20:44Z</dcterms:modified>
</cp:coreProperties>
</file>