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8" r:id="rId37"/>
    <p:sldId id="291" r:id="rId38"/>
    <p:sldId id="292" r:id="rId39"/>
    <p:sldId id="293" r:id="rId40"/>
    <p:sldId id="294" r:id="rId41"/>
    <p:sldId id="295" r:id="rId42"/>
    <p:sldId id="296" r:id="rId43"/>
    <p:sldId id="297"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9" autoAdjust="0"/>
    <p:restoredTop sz="94660"/>
  </p:normalViewPr>
  <p:slideViewPr>
    <p:cSldViewPr snapToGrid="0" showGuides="1">
      <p:cViewPr varScale="1">
        <p:scale>
          <a:sx n="88" d="100"/>
          <a:sy n="88" d="100"/>
        </p:scale>
        <p:origin x="60" y="29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5DD50-EFFB-F7B2-0461-5041E41BCB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0F13C98E-9DFB-B640-3AD8-207487F11D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01165B28-40B3-BF78-62C8-1656A635C059}"/>
              </a:ext>
            </a:extLst>
          </p:cNvPr>
          <p:cNvSpPr>
            <a:spLocks noGrp="1"/>
          </p:cNvSpPr>
          <p:nvPr>
            <p:ph type="dt" sz="half" idx="10"/>
          </p:nvPr>
        </p:nvSpPr>
        <p:spPr/>
        <p:txBody>
          <a:bodyPr/>
          <a:lstStyle/>
          <a:p>
            <a:fld id="{8DFA8C8B-F61F-4CB3-8CA0-C9731EACA379}" type="datetimeFigureOut">
              <a:rPr lang="en-ID" smtClean="0"/>
              <a:t>25/09/2023</a:t>
            </a:fld>
            <a:endParaRPr lang="en-ID"/>
          </a:p>
        </p:txBody>
      </p:sp>
      <p:sp>
        <p:nvSpPr>
          <p:cNvPr id="5" name="Footer Placeholder 4">
            <a:extLst>
              <a:ext uri="{FF2B5EF4-FFF2-40B4-BE49-F238E27FC236}">
                <a16:creationId xmlns:a16="http://schemas.microsoft.com/office/drawing/2014/main" id="{0F830A1D-0ECF-1D59-0648-DA9299132594}"/>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932D2457-83AA-1710-A20E-8AC3B02286FF}"/>
              </a:ext>
            </a:extLst>
          </p:cNvPr>
          <p:cNvSpPr>
            <a:spLocks noGrp="1"/>
          </p:cNvSpPr>
          <p:nvPr>
            <p:ph type="sldNum" sz="quarter" idx="12"/>
          </p:nvPr>
        </p:nvSpPr>
        <p:spPr/>
        <p:txBody>
          <a:bodyPr/>
          <a:lstStyle/>
          <a:p>
            <a:fld id="{FBA9F8F8-03FF-46A8-B2CB-64120172E4C8}" type="slidenum">
              <a:rPr lang="en-ID" smtClean="0"/>
              <a:t>‹#›</a:t>
            </a:fld>
            <a:endParaRPr lang="en-ID"/>
          </a:p>
        </p:txBody>
      </p:sp>
    </p:spTree>
    <p:extLst>
      <p:ext uri="{BB962C8B-B14F-4D97-AF65-F5344CB8AC3E}">
        <p14:creationId xmlns:p14="http://schemas.microsoft.com/office/powerpoint/2010/main" val="3165258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854BA-D90A-0C2C-4034-3CB925104750}"/>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22DEDAB7-A403-A6A4-7CA7-05174E592E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CAA48B6B-EF83-4321-7AEF-AE9A06A810E1}"/>
              </a:ext>
            </a:extLst>
          </p:cNvPr>
          <p:cNvSpPr>
            <a:spLocks noGrp="1"/>
          </p:cNvSpPr>
          <p:nvPr>
            <p:ph type="dt" sz="half" idx="10"/>
          </p:nvPr>
        </p:nvSpPr>
        <p:spPr/>
        <p:txBody>
          <a:bodyPr/>
          <a:lstStyle/>
          <a:p>
            <a:fld id="{8DFA8C8B-F61F-4CB3-8CA0-C9731EACA379}" type="datetimeFigureOut">
              <a:rPr lang="en-ID" smtClean="0"/>
              <a:t>25/09/2023</a:t>
            </a:fld>
            <a:endParaRPr lang="en-ID"/>
          </a:p>
        </p:txBody>
      </p:sp>
      <p:sp>
        <p:nvSpPr>
          <p:cNvPr id="5" name="Footer Placeholder 4">
            <a:extLst>
              <a:ext uri="{FF2B5EF4-FFF2-40B4-BE49-F238E27FC236}">
                <a16:creationId xmlns:a16="http://schemas.microsoft.com/office/drawing/2014/main" id="{7C8307D0-FC75-370F-69E0-593E5539F7A5}"/>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F3C81FA6-75B4-FE91-3B4A-46654CEB70B2}"/>
              </a:ext>
            </a:extLst>
          </p:cNvPr>
          <p:cNvSpPr>
            <a:spLocks noGrp="1"/>
          </p:cNvSpPr>
          <p:nvPr>
            <p:ph type="sldNum" sz="quarter" idx="12"/>
          </p:nvPr>
        </p:nvSpPr>
        <p:spPr/>
        <p:txBody>
          <a:bodyPr/>
          <a:lstStyle/>
          <a:p>
            <a:fld id="{FBA9F8F8-03FF-46A8-B2CB-64120172E4C8}" type="slidenum">
              <a:rPr lang="en-ID" smtClean="0"/>
              <a:t>‹#›</a:t>
            </a:fld>
            <a:endParaRPr lang="en-ID"/>
          </a:p>
        </p:txBody>
      </p:sp>
    </p:spTree>
    <p:extLst>
      <p:ext uri="{BB962C8B-B14F-4D97-AF65-F5344CB8AC3E}">
        <p14:creationId xmlns:p14="http://schemas.microsoft.com/office/powerpoint/2010/main" val="2987355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B3BC03-CE72-9725-6905-23688193D70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07D6891C-914E-42AA-6CC0-3560BC6876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160C1214-3E07-F242-C01A-291E96FB4416}"/>
              </a:ext>
            </a:extLst>
          </p:cNvPr>
          <p:cNvSpPr>
            <a:spLocks noGrp="1"/>
          </p:cNvSpPr>
          <p:nvPr>
            <p:ph type="dt" sz="half" idx="10"/>
          </p:nvPr>
        </p:nvSpPr>
        <p:spPr/>
        <p:txBody>
          <a:bodyPr/>
          <a:lstStyle/>
          <a:p>
            <a:fld id="{8DFA8C8B-F61F-4CB3-8CA0-C9731EACA379}" type="datetimeFigureOut">
              <a:rPr lang="en-ID" smtClean="0"/>
              <a:t>25/09/2023</a:t>
            </a:fld>
            <a:endParaRPr lang="en-ID"/>
          </a:p>
        </p:txBody>
      </p:sp>
      <p:sp>
        <p:nvSpPr>
          <p:cNvPr id="5" name="Footer Placeholder 4">
            <a:extLst>
              <a:ext uri="{FF2B5EF4-FFF2-40B4-BE49-F238E27FC236}">
                <a16:creationId xmlns:a16="http://schemas.microsoft.com/office/drawing/2014/main" id="{7BFDB478-0669-F43F-3172-F6A1716EF398}"/>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6F8D48E1-F364-F8F4-20D1-8F0B4B671F41}"/>
              </a:ext>
            </a:extLst>
          </p:cNvPr>
          <p:cNvSpPr>
            <a:spLocks noGrp="1"/>
          </p:cNvSpPr>
          <p:nvPr>
            <p:ph type="sldNum" sz="quarter" idx="12"/>
          </p:nvPr>
        </p:nvSpPr>
        <p:spPr/>
        <p:txBody>
          <a:bodyPr/>
          <a:lstStyle/>
          <a:p>
            <a:fld id="{FBA9F8F8-03FF-46A8-B2CB-64120172E4C8}" type="slidenum">
              <a:rPr lang="en-ID" smtClean="0"/>
              <a:t>‹#›</a:t>
            </a:fld>
            <a:endParaRPr lang="en-ID"/>
          </a:p>
        </p:txBody>
      </p:sp>
    </p:spTree>
    <p:extLst>
      <p:ext uri="{BB962C8B-B14F-4D97-AF65-F5344CB8AC3E}">
        <p14:creationId xmlns:p14="http://schemas.microsoft.com/office/powerpoint/2010/main" val="1190482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888D7-38D7-6725-C9BB-8C96CE8476C3}"/>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899F54D7-D124-A1D4-423F-D275E8E86E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EA35F6AD-B05F-97E1-F27F-74D820FB4548}"/>
              </a:ext>
            </a:extLst>
          </p:cNvPr>
          <p:cNvSpPr>
            <a:spLocks noGrp="1"/>
          </p:cNvSpPr>
          <p:nvPr>
            <p:ph type="dt" sz="half" idx="10"/>
          </p:nvPr>
        </p:nvSpPr>
        <p:spPr/>
        <p:txBody>
          <a:bodyPr/>
          <a:lstStyle/>
          <a:p>
            <a:fld id="{8DFA8C8B-F61F-4CB3-8CA0-C9731EACA379}" type="datetimeFigureOut">
              <a:rPr lang="en-ID" smtClean="0"/>
              <a:t>25/09/2023</a:t>
            </a:fld>
            <a:endParaRPr lang="en-ID"/>
          </a:p>
        </p:txBody>
      </p:sp>
      <p:sp>
        <p:nvSpPr>
          <p:cNvPr id="5" name="Footer Placeholder 4">
            <a:extLst>
              <a:ext uri="{FF2B5EF4-FFF2-40B4-BE49-F238E27FC236}">
                <a16:creationId xmlns:a16="http://schemas.microsoft.com/office/drawing/2014/main" id="{64F25A06-ED5C-4213-9394-96EF39C89282}"/>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7D46E2FB-9795-A1C7-B54A-F8F8C21D8D7F}"/>
              </a:ext>
            </a:extLst>
          </p:cNvPr>
          <p:cNvSpPr>
            <a:spLocks noGrp="1"/>
          </p:cNvSpPr>
          <p:nvPr>
            <p:ph type="sldNum" sz="quarter" idx="12"/>
          </p:nvPr>
        </p:nvSpPr>
        <p:spPr/>
        <p:txBody>
          <a:bodyPr/>
          <a:lstStyle/>
          <a:p>
            <a:fld id="{FBA9F8F8-03FF-46A8-B2CB-64120172E4C8}" type="slidenum">
              <a:rPr lang="en-ID" smtClean="0"/>
              <a:t>‹#›</a:t>
            </a:fld>
            <a:endParaRPr lang="en-ID"/>
          </a:p>
        </p:txBody>
      </p:sp>
    </p:spTree>
    <p:extLst>
      <p:ext uri="{BB962C8B-B14F-4D97-AF65-F5344CB8AC3E}">
        <p14:creationId xmlns:p14="http://schemas.microsoft.com/office/powerpoint/2010/main" val="3176638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3343D-84A7-DCE5-9114-3A7150ADC6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BEB155B8-DFE6-18D0-0DF7-E5A2D0E7D0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43B967-D1A8-CEC2-712B-C3957E14A869}"/>
              </a:ext>
            </a:extLst>
          </p:cNvPr>
          <p:cNvSpPr>
            <a:spLocks noGrp="1"/>
          </p:cNvSpPr>
          <p:nvPr>
            <p:ph type="dt" sz="half" idx="10"/>
          </p:nvPr>
        </p:nvSpPr>
        <p:spPr/>
        <p:txBody>
          <a:bodyPr/>
          <a:lstStyle/>
          <a:p>
            <a:fld id="{8DFA8C8B-F61F-4CB3-8CA0-C9731EACA379}" type="datetimeFigureOut">
              <a:rPr lang="en-ID" smtClean="0"/>
              <a:t>25/09/2023</a:t>
            </a:fld>
            <a:endParaRPr lang="en-ID"/>
          </a:p>
        </p:txBody>
      </p:sp>
      <p:sp>
        <p:nvSpPr>
          <p:cNvPr id="5" name="Footer Placeholder 4">
            <a:extLst>
              <a:ext uri="{FF2B5EF4-FFF2-40B4-BE49-F238E27FC236}">
                <a16:creationId xmlns:a16="http://schemas.microsoft.com/office/drawing/2014/main" id="{5C12BD08-D0B8-845D-733A-C5767C98419F}"/>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2F4E2493-983B-A5A5-B8AC-C5E86C7F621A}"/>
              </a:ext>
            </a:extLst>
          </p:cNvPr>
          <p:cNvSpPr>
            <a:spLocks noGrp="1"/>
          </p:cNvSpPr>
          <p:nvPr>
            <p:ph type="sldNum" sz="quarter" idx="12"/>
          </p:nvPr>
        </p:nvSpPr>
        <p:spPr/>
        <p:txBody>
          <a:bodyPr/>
          <a:lstStyle/>
          <a:p>
            <a:fld id="{FBA9F8F8-03FF-46A8-B2CB-64120172E4C8}" type="slidenum">
              <a:rPr lang="en-ID" smtClean="0"/>
              <a:t>‹#›</a:t>
            </a:fld>
            <a:endParaRPr lang="en-ID"/>
          </a:p>
        </p:txBody>
      </p:sp>
    </p:spTree>
    <p:extLst>
      <p:ext uri="{BB962C8B-B14F-4D97-AF65-F5344CB8AC3E}">
        <p14:creationId xmlns:p14="http://schemas.microsoft.com/office/powerpoint/2010/main" val="3804952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C1F13-157B-61BD-9798-63A239405521}"/>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B73813DF-38A1-7FD7-31F3-CE86A8A27E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B52780E0-E4E8-3AE1-B7A9-6027DEED67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1BE1CB19-34B3-D3E9-A75D-CF06C6933F1E}"/>
              </a:ext>
            </a:extLst>
          </p:cNvPr>
          <p:cNvSpPr>
            <a:spLocks noGrp="1"/>
          </p:cNvSpPr>
          <p:nvPr>
            <p:ph type="dt" sz="half" idx="10"/>
          </p:nvPr>
        </p:nvSpPr>
        <p:spPr/>
        <p:txBody>
          <a:bodyPr/>
          <a:lstStyle/>
          <a:p>
            <a:fld id="{8DFA8C8B-F61F-4CB3-8CA0-C9731EACA379}" type="datetimeFigureOut">
              <a:rPr lang="en-ID" smtClean="0"/>
              <a:t>25/09/2023</a:t>
            </a:fld>
            <a:endParaRPr lang="en-ID"/>
          </a:p>
        </p:txBody>
      </p:sp>
      <p:sp>
        <p:nvSpPr>
          <p:cNvPr id="6" name="Footer Placeholder 5">
            <a:extLst>
              <a:ext uri="{FF2B5EF4-FFF2-40B4-BE49-F238E27FC236}">
                <a16:creationId xmlns:a16="http://schemas.microsoft.com/office/drawing/2014/main" id="{D2F4CEE0-4927-9BD3-FE69-82ADA09E0387}"/>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320AD5EE-BD61-36CA-BF3D-6F7250DF8F4A}"/>
              </a:ext>
            </a:extLst>
          </p:cNvPr>
          <p:cNvSpPr>
            <a:spLocks noGrp="1"/>
          </p:cNvSpPr>
          <p:nvPr>
            <p:ph type="sldNum" sz="quarter" idx="12"/>
          </p:nvPr>
        </p:nvSpPr>
        <p:spPr/>
        <p:txBody>
          <a:bodyPr/>
          <a:lstStyle/>
          <a:p>
            <a:fld id="{FBA9F8F8-03FF-46A8-B2CB-64120172E4C8}" type="slidenum">
              <a:rPr lang="en-ID" smtClean="0"/>
              <a:t>‹#›</a:t>
            </a:fld>
            <a:endParaRPr lang="en-ID"/>
          </a:p>
        </p:txBody>
      </p:sp>
    </p:spTree>
    <p:extLst>
      <p:ext uri="{BB962C8B-B14F-4D97-AF65-F5344CB8AC3E}">
        <p14:creationId xmlns:p14="http://schemas.microsoft.com/office/powerpoint/2010/main" val="937635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1ED5E-7E1F-BDF9-4A99-0E3F3972E908}"/>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7EB4FC33-932A-8FB1-E0CA-05D1B5FAA8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CAA540-55CE-1983-E6E2-73D2C3E50F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9C3B6EE2-0200-4721-99E6-38B9318C7A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771BB0-2451-DB28-C6E9-C037080C08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05C28299-A832-1553-E7AE-EC0C5A3AF9C7}"/>
              </a:ext>
            </a:extLst>
          </p:cNvPr>
          <p:cNvSpPr>
            <a:spLocks noGrp="1"/>
          </p:cNvSpPr>
          <p:nvPr>
            <p:ph type="dt" sz="half" idx="10"/>
          </p:nvPr>
        </p:nvSpPr>
        <p:spPr/>
        <p:txBody>
          <a:bodyPr/>
          <a:lstStyle/>
          <a:p>
            <a:fld id="{8DFA8C8B-F61F-4CB3-8CA0-C9731EACA379}" type="datetimeFigureOut">
              <a:rPr lang="en-ID" smtClean="0"/>
              <a:t>25/09/2023</a:t>
            </a:fld>
            <a:endParaRPr lang="en-ID"/>
          </a:p>
        </p:txBody>
      </p:sp>
      <p:sp>
        <p:nvSpPr>
          <p:cNvPr id="8" name="Footer Placeholder 7">
            <a:extLst>
              <a:ext uri="{FF2B5EF4-FFF2-40B4-BE49-F238E27FC236}">
                <a16:creationId xmlns:a16="http://schemas.microsoft.com/office/drawing/2014/main" id="{A49DFDE4-C106-4B0D-0C89-9DACFA29D998}"/>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27E23DC1-F2CD-1E27-D9F2-CB50EBD51470}"/>
              </a:ext>
            </a:extLst>
          </p:cNvPr>
          <p:cNvSpPr>
            <a:spLocks noGrp="1"/>
          </p:cNvSpPr>
          <p:nvPr>
            <p:ph type="sldNum" sz="quarter" idx="12"/>
          </p:nvPr>
        </p:nvSpPr>
        <p:spPr/>
        <p:txBody>
          <a:bodyPr/>
          <a:lstStyle/>
          <a:p>
            <a:fld id="{FBA9F8F8-03FF-46A8-B2CB-64120172E4C8}" type="slidenum">
              <a:rPr lang="en-ID" smtClean="0"/>
              <a:t>‹#›</a:t>
            </a:fld>
            <a:endParaRPr lang="en-ID"/>
          </a:p>
        </p:txBody>
      </p:sp>
    </p:spTree>
    <p:extLst>
      <p:ext uri="{BB962C8B-B14F-4D97-AF65-F5344CB8AC3E}">
        <p14:creationId xmlns:p14="http://schemas.microsoft.com/office/powerpoint/2010/main" val="2887398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2567D-A265-EC62-440A-027AD8457A7B}"/>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A5F390E4-396A-96D9-F6F5-C9BA4D322644}"/>
              </a:ext>
            </a:extLst>
          </p:cNvPr>
          <p:cNvSpPr>
            <a:spLocks noGrp="1"/>
          </p:cNvSpPr>
          <p:nvPr>
            <p:ph type="dt" sz="half" idx="10"/>
          </p:nvPr>
        </p:nvSpPr>
        <p:spPr/>
        <p:txBody>
          <a:bodyPr/>
          <a:lstStyle/>
          <a:p>
            <a:fld id="{8DFA8C8B-F61F-4CB3-8CA0-C9731EACA379}" type="datetimeFigureOut">
              <a:rPr lang="en-ID" smtClean="0"/>
              <a:t>25/09/2023</a:t>
            </a:fld>
            <a:endParaRPr lang="en-ID"/>
          </a:p>
        </p:txBody>
      </p:sp>
      <p:sp>
        <p:nvSpPr>
          <p:cNvPr id="4" name="Footer Placeholder 3">
            <a:extLst>
              <a:ext uri="{FF2B5EF4-FFF2-40B4-BE49-F238E27FC236}">
                <a16:creationId xmlns:a16="http://schemas.microsoft.com/office/drawing/2014/main" id="{BFD021A2-C61C-2024-B8CE-C7AD449D4432}"/>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962007A1-CC12-F790-2F51-CA5352AD8C8D}"/>
              </a:ext>
            </a:extLst>
          </p:cNvPr>
          <p:cNvSpPr>
            <a:spLocks noGrp="1"/>
          </p:cNvSpPr>
          <p:nvPr>
            <p:ph type="sldNum" sz="quarter" idx="12"/>
          </p:nvPr>
        </p:nvSpPr>
        <p:spPr/>
        <p:txBody>
          <a:bodyPr/>
          <a:lstStyle/>
          <a:p>
            <a:fld id="{FBA9F8F8-03FF-46A8-B2CB-64120172E4C8}" type="slidenum">
              <a:rPr lang="en-ID" smtClean="0"/>
              <a:t>‹#›</a:t>
            </a:fld>
            <a:endParaRPr lang="en-ID"/>
          </a:p>
        </p:txBody>
      </p:sp>
    </p:spTree>
    <p:extLst>
      <p:ext uri="{BB962C8B-B14F-4D97-AF65-F5344CB8AC3E}">
        <p14:creationId xmlns:p14="http://schemas.microsoft.com/office/powerpoint/2010/main" val="1005613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81B98F-F9E8-7D7F-03FA-E737FE0C10C0}"/>
              </a:ext>
            </a:extLst>
          </p:cNvPr>
          <p:cNvSpPr>
            <a:spLocks noGrp="1"/>
          </p:cNvSpPr>
          <p:nvPr>
            <p:ph type="dt" sz="half" idx="10"/>
          </p:nvPr>
        </p:nvSpPr>
        <p:spPr/>
        <p:txBody>
          <a:bodyPr/>
          <a:lstStyle/>
          <a:p>
            <a:fld id="{8DFA8C8B-F61F-4CB3-8CA0-C9731EACA379}" type="datetimeFigureOut">
              <a:rPr lang="en-ID" smtClean="0"/>
              <a:t>25/09/2023</a:t>
            </a:fld>
            <a:endParaRPr lang="en-ID"/>
          </a:p>
        </p:txBody>
      </p:sp>
      <p:sp>
        <p:nvSpPr>
          <p:cNvPr id="3" name="Footer Placeholder 2">
            <a:extLst>
              <a:ext uri="{FF2B5EF4-FFF2-40B4-BE49-F238E27FC236}">
                <a16:creationId xmlns:a16="http://schemas.microsoft.com/office/drawing/2014/main" id="{06A3E7EC-B3B4-EE4A-2C90-CB5B4C9A867F}"/>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43DA1EA0-3343-22C3-57F4-374B34530F8C}"/>
              </a:ext>
            </a:extLst>
          </p:cNvPr>
          <p:cNvSpPr>
            <a:spLocks noGrp="1"/>
          </p:cNvSpPr>
          <p:nvPr>
            <p:ph type="sldNum" sz="quarter" idx="12"/>
          </p:nvPr>
        </p:nvSpPr>
        <p:spPr/>
        <p:txBody>
          <a:bodyPr/>
          <a:lstStyle/>
          <a:p>
            <a:fld id="{FBA9F8F8-03FF-46A8-B2CB-64120172E4C8}" type="slidenum">
              <a:rPr lang="en-ID" smtClean="0"/>
              <a:t>‹#›</a:t>
            </a:fld>
            <a:endParaRPr lang="en-ID"/>
          </a:p>
        </p:txBody>
      </p:sp>
    </p:spTree>
    <p:extLst>
      <p:ext uri="{BB962C8B-B14F-4D97-AF65-F5344CB8AC3E}">
        <p14:creationId xmlns:p14="http://schemas.microsoft.com/office/powerpoint/2010/main" val="210013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95CA5-2C42-91FB-5551-E6AC54BA18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3EEE0202-52BB-F085-B4CC-CB4E6A10D6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C967867C-F6BB-84B2-4CD0-A97FB54A15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9A4FA9-ABFD-FED6-E5CA-B80BE2467AF1}"/>
              </a:ext>
            </a:extLst>
          </p:cNvPr>
          <p:cNvSpPr>
            <a:spLocks noGrp="1"/>
          </p:cNvSpPr>
          <p:nvPr>
            <p:ph type="dt" sz="half" idx="10"/>
          </p:nvPr>
        </p:nvSpPr>
        <p:spPr/>
        <p:txBody>
          <a:bodyPr/>
          <a:lstStyle/>
          <a:p>
            <a:fld id="{8DFA8C8B-F61F-4CB3-8CA0-C9731EACA379}" type="datetimeFigureOut">
              <a:rPr lang="en-ID" smtClean="0"/>
              <a:t>25/09/2023</a:t>
            </a:fld>
            <a:endParaRPr lang="en-ID"/>
          </a:p>
        </p:txBody>
      </p:sp>
      <p:sp>
        <p:nvSpPr>
          <p:cNvPr id="6" name="Footer Placeholder 5">
            <a:extLst>
              <a:ext uri="{FF2B5EF4-FFF2-40B4-BE49-F238E27FC236}">
                <a16:creationId xmlns:a16="http://schemas.microsoft.com/office/drawing/2014/main" id="{432C8D98-8738-B26F-1022-B20290BF8C57}"/>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696DED62-0958-6B43-E364-ED91E4E34696}"/>
              </a:ext>
            </a:extLst>
          </p:cNvPr>
          <p:cNvSpPr>
            <a:spLocks noGrp="1"/>
          </p:cNvSpPr>
          <p:nvPr>
            <p:ph type="sldNum" sz="quarter" idx="12"/>
          </p:nvPr>
        </p:nvSpPr>
        <p:spPr/>
        <p:txBody>
          <a:bodyPr/>
          <a:lstStyle/>
          <a:p>
            <a:fld id="{FBA9F8F8-03FF-46A8-B2CB-64120172E4C8}" type="slidenum">
              <a:rPr lang="en-ID" smtClean="0"/>
              <a:t>‹#›</a:t>
            </a:fld>
            <a:endParaRPr lang="en-ID"/>
          </a:p>
        </p:txBody>
      </p:sp>
    </p:spTree>
    <p:extLst>
      <p:ext uri="{BB962C8B-B14F-4D97-AF65-F5344CB8AC3E}">
        <p14:creationId xmlns:p14="http://schemas.microsoft.com/office/powerpoint/2010/main" val="3029241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80E99-9B5A-4109-7CE0-DD312C1C32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0995B491-1ECD-B55B-57BF-7FCBA4DB71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25CDD4A0-DD37-4B80-A5E0-4786F3A2E3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EF7A8E-6DAC-C349-D86A-59C2D81D387F}"/>
              </a:ext>
            </a:extLst>
          </p:cNvPr>
          <p:cNvSpPr>
            <a:spLocks noGrp="1"/>
          </p:cNvSpPr>
          <p:nvPr>
            <p:ph type="dt" sz="half" idx="10"/>
          </p:nvPr>
        </p:nvSpPr>
        <p:spPr/>
        <p:txBody>
          <a:bodyPr/>
          <a:lstStyle/>
          <a:p>
            <a:fld id="{8DFA8C8B-F61F-4CB3-8CA0-C9731EACA379}" type="datetimeFigureOut">
              <a:rPr lang="en-ID" smtClean="0"/>
              <a:t>25/09/2023</a:t>
            </a:fld>
            <a:endParaRPr lang="en-ID"/>
          </a:p>
        </p:txBody>
      </p:sp>
      <p:sp>
        <p:nvSpPr>
          <p:cNvPr id="6" name="Footer Placeholder 5">
            <a:extLst>
              <a:ext uri="{FF2B5EF4-FFF2-40B4-BE49-F238E27FC236}">
                <a16:creationId xmlns:a16="http://schemas.microsoft.com/office/drawing/2014/main" id="{367F7521-27E5-569E-7FE4-EDD6208E2866}"/>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5806C4D1-EFAB-2AD5-1DDD-5C911FA8DCE4}"/>
              </a:ext>
            </a:extLst>
          </p:cNvPr>
          <p:cNvSpPr>
            <a:spLocks noGrp="1"/>
          </p:cNvSpPr>
          <p:nvPr>
            <p:ph type="sldNum" sz="quarter" idx="12"/>
          </p:nvPr>
        </p:nvSpPr>
        <p:spPr/>
        <p:txBody>
          <a:bodyPr/>
          <a:lstStyle/>
          <a:p>
            <a:fld id="{FBA9F8F8-03FF-46A8-B2CB-64120172E4C8}" type="slidenum">
              <a:rPr lang="en-ID" smtClean="0"/>
              <a:t>‹#›</a:t>
            </a:fld>
            <a:endParaRPr lang="en-ID"/>
          </a:p>
        </p:txBody>
      </p:sp>
    </p:spTree>
    <p:extLst>
      <p:ext uri="{BB962C8B-B14F-4D97-AF65-F5344CB8AC3E}">
        <p14:creationId xmlns:p14="http://schemas.microsoft.com/office/powerpoint/2010/main" val="1431511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60468C-8745-E082-42D8-E9CF8798AE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E7EABD48-8B05-B541-83AB-85F4CE982E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096732DE-2973-C67C-EBEE-5EF37745BA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FA8C8B-F61F-4CB3-8CA0-C9731EACA379}" type="datetimeFigureOut">
              <a:rPr lang="en-ID" smtClean="0"/>
              <a:t>25/09/2023</a:t>
            </a:fld>
            <a:endParaRPr lang="en-ID"/>
          </a:p>
        </p:txBody>
      </p:sp>
      <p:sp>
        <p:nvSpPr>
          <p:cNvPr id="5" name="Footer Placeholder 4">
            <a:extLst>
              <a:ext uri="{FF2B5EF4-FFF2-40B4-BE49-F238E27FC236}">
                <a16:creationId xmlns:a16="http://schemas.microsoft.com/office/drawing/2014/main" id="{4205969B-DCDE-6077-2210-B55EACF282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B05A006A-871C-D596-E9E9-31651B96D2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A9F8F8-03FF-46A8-B2CB-64120172E4C8}" type="slidenum">
              <a:rPr lang="en-ID" smtClean="0"/>
              <a:t>‹#›</a:t>
            </a:fld>
            <a:endParaRPr lang="en-ID"/>
          </a:p>
        </p:txBody>
      </p:sp>
    </p:spTree>
    <p:extLst>
      <p:ext uri="{BB962C8B-B14F-4D97-AF65-F5344CB8AC3E}">
        <p14:creationId xmlns:p14="http://schemas.microsoft.com/office/powerpoint/2010/main" val="1252784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B4AD7-2A0E-FF28-B9C1-E127E4775285}"/>
              </a:ext>
            </a:extLst>
          </p:cNvPr>
          <p:cNvSpPr>
            <a:spLocks noGrp="1"/>
          </p:cNvSpPr>
          <p:nvPr>
            <p:ph type="ctrTitle"/>
          </p:nvPr>
        </p:nvSpPr>
        <p:spPr>
          <a:xfrm>
            <a:off x="1524000" y="1122363"/>
            <a:ext cx="9144000" cy="978580"/>
          </a:xfrm>
        </p:spPr>
        <p:txBody>
          <a:bodyPr>
            <a:normAutofit/>
          </a:bodyPr>
          <a:lstStyle/>
          <a:p>
            <a:r>
              <a:rPr lang="en-ID" sz="4400" dirty="0">
                <a:effectLst/>
                <a:latin typeface="Times New Roman" panose="02020603050405020304" pitchFamily="18" charset="0"/>
                <a:ea typeface="Calibri" panose="020F0502020204030204" pitchFamily="34" charset="0"/>
              </a:rPr>
              <a:t>Projectile, energy, black hole, fracture</a:t>
            </a:r>
            <a:endParaRPr lang="en-ID" sz="4400" dirty="0"/>
          </a:p>
        </p:txBody>
      </p:sp>
      <p:sp>
        <p:nvSpPr>
          <p:cNvPr id="3" name="Subtitle 2">
            <a:extLst>
              <a:ext uri="{FF2B5EF4-FFF2-40B4-BE49-F238E27FC236}">
                <a16:creationId xmlns:a16="http://schemas.microsoft.com/office/drawing/2014/main" id="{BD3A026A-B066-C738-DFFE-53AC15D8AF3C}"/>
              </a:ext>
            </a:extLst>
          </p:cNvPr>
          <p:cNvSpPr>
            <a:spLocks noGrp="1"/>
          </p:cNvSpPr>
          <p:nvPr>
            <p:ph type="subTitle" idx="1"/>
          </p:nvPr>
        </p:nvSpPr>
        <p:spPr>
          <a:xfrm>
            <a:off x="1524000" y="2770413"/>
            <a:ext cx="9144000" cy="3826329"/>
          </a:xfrm>
        </p:spPr>
        <p:txBody>
          <a:bodyPr>
            <a:normAutofit/>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Projectile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Rotation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Energy</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Static equilibrium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Black hole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Elasticity</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Plasticity</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Fracture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Fluid</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dirty="0">
                <a:effectLst/>
                <a:latin typeface="Times New Roman" panose="02020603050405020304" pitchFamily="18" charset="0"/>
                <a:ea typeface="Calibri" panose="020F0502020204030204" pitchFamily="34" charset="0"/>
              </a:rPr>
              <a:t>Heat</a:t>
            </a:r>
            <a:endParaRPr lang="en-ID" dirty="0"/>
          </a:p>
        </p:txBody>
      </p:sp>
    </p:spTree>
    <p:extLst>
      <p:ext uri="{BB962C8B-B14F-4D97-AF65-F5344CB8AC3E}">
        <p14:creationId xmlns:p14="http://schemas.microsoft.com/office/powerpoint/2010/main" val="2339198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89945-CF96-CD90-CD0A-9D6C080EE8AF}"/>
              </a:ext>
            </a:extLst>
          </p:cNvPr>
          <p:cNvSpPr>
            <a:spLocks noGrp="1"/>
          </p:cNvSpPr>
          <p:nvPr>
            <p:ph type="title"/>
          </p:nvPr>
        </p:nvSpPr>
        <p:spPr/>
        <p:txBody>
          <a:bodyPr/>
          <a:lstStyle/>
          <a:p>
            <a:r>
              <a:rPr lang="en-US" dirty="0"/>
              <a:t>Projectile (continued)</a:t>
            </a:r>
            <a:endParaRPr lang="en-ID"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FFD827F-8DF7-7F6D-F700-522BC694BED3}"/>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Find all projectile solutions for V</a:t>
                </a:r>
                <a:r>
                  <a:rPr lang="en-ID" sz="33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 V</a:t>
                </a:r>
                <a:r>
                  <a:rPr lang="en-ID" sz="33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0mimimum</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+ 1/T.</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𝑥</m:t>
                      </m:r>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𝑡𝑣𝐶𝑜𝑠𝐴</m:t>
                      </m:r>
                    </m:oMath>
                  </m:oMathPara>
                </a14:m>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𝑦</m:t>
                      </m:r>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𝑡𝑣𝑆𝑖𝑛𝐴</m:t>
                      </m:r>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𝑡</m:t>
                              </m:r>
                            </m:e>
                            <m:sup>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m:t>
                          </m:r>
                        </m:den>
                      </m:f>
                    </m:oMath>
                  </m:oMathPara>
                </a14:m>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𝑦</m:t>
                      </m:r>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𝑥𝑇𝑎𝑛𝐴</m:t>
                      </m:r>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m:t>
                          </m:r>
                          <m:sSup>
                            <m:sSup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𝑣</m:t>
                              </m:r>
                            </m:e>
                            <m:sup>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d>
                        <m:d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1+</m:t>
                          </m:r>
                          <m:sSup>
                            <m:sSup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𝑇𝑎𝑛𝐴</m:t>
                                  </m:r>
                                </m:e>
                              </m:d>
                            </m:e>
                            <m:sup>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m:t>
                              </m:r>
                            </m:sup>
                          </m:sSup>
                        </m:e>
                      </m:d>
                    </m:oMath>
                  </m:oMathPara>
                </a14:m>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𝑇𝑎𝑛𝐴</m:t>
                      </m:r>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𝑇</m:t>
                      </m:r>
                    </m:oMath>
                  </m:oMathPara>
                </a14:m>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9FFD827F-8DF7-7F6D-F700-522BC694BED3}"/>
                  </a:ext>
                </a:extLst>
              </p:cNvPr>
              <p:cNvSpPr>
                <a:spLocks noGrp="1" noRot="1" noChangeAspect="1" noMove="1" noResize="1" noEditPoints="1" noAdjustHandles="1" noChangeArrowheads="1" noChangeShapeType="1" noTextEdit="1"/>
              </p:cNvSpPr>
              <p:nvPr>
                <p:ph idx="1"/>
              </p:nvPr>
            </p:nvSpPr>
            <p:spPr>
              <a:blipFill>
                <a:blip r:embed="rId2"/>
                <a:stretch>
                  <a:fillRect l="-1565" t="-3221"/>
                </a:stretch>
              </a:blipFill>
            </p:spPr>
            <p:txBody>
              <a:bodyPr/>
              <a:lstStyle/>
              <a:p>
                <a:r>
                  <a:rPr lang="en-ID">
                    <a:noFill/>
                  </a:rPr>
                  <a:t> </a:t>
                </a:r>
              </a:p>
            </p:txBody>
          </p:sp>
        </mc:Fallback>
      </mc:AlternateContent>
    </p:spTree>
    <p:extLst>
      <p:ext uri="{BB962C8B-B14F-4D97-AF65-F5344CB8AC3E}">
        <p14:creationId xmlns:p14="http://schemas.microsoft.com/office/powerpoint/2010/main" val="395918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E58D-4A9C-F8B3-ED59-C7F4B1211F64}"/>
              </a:ext>
            </a:extLst>
          </p:cNvPr>
          <p:cNvSpPr>
            <a:spLocks noGrp="1"/>
          </p:cNvSpPr>
          <p:nvPr>
            <p:ph type="title"/>
          </p:nvPr>
        </p:nvSpPr>
        <p:spPr/>
        <p:txBody>
          <a:bodyPr/>
          <a:lstStyle/>
          <a:p>
            <a:r>
              <a:rPr lang="en-US" dirty="0"/>
              <a:t>Projectile (continued)</a:t>
            </a:r>
            <a:endParaRPr lang="en-ID"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8F06929C-1DC7-2151-1125-4781EB8B082E}"/>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Quadratic equation for 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𝑔</m:t>
                          </m:r>
                          <m:sSup>
                            <m:sSup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num>
                        <m:den>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Sup>
                            <m:sSup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𝑉</m:t>
                              </m:r>
                            </m:e>
                            <m: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den>
                      </m:f>
                      <m:sSup>
                        <m:sSup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𝑇</m:t>
                          </m:r>
                        </m:e>
                        <m: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𝑥𝑇</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𝑦</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𝑔</m:t>
                          </m:r>
                          <m:sSup>
                            <m:sSup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num>
                        <m:den>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Sup>
                            <m:sSup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𝑉</m:t>
                              </m:r>
                            </m:e>
                            <m: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den>
                      </m:f>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=0</m:t>
                      </m:r>
                    </m:oMath>
                  </m:oMathPara>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𝑇</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ad>
                            <m:radPr>
                              <m:degHide m:val="on"/>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radPr>
                            <m:deg/>
                            <m:e>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−4</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𝑦</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e>
                              </m:d>
                            </m:e>
                          </m:rad>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oMath>
                  </m:oMathPara>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𝑇</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ad>
                            <m:radPr>
                              <m:degHide m:val="on"/>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radPr>
                            <m:deg/>
                            <m:e>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−4</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𝑦</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e>
                              </m:d>
                            </m:e>
                          </m:rad>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oMath>
                  </m:oMathPara>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Times New Roman" panose="02020603050405020304" pitchFamily="18" charset="0"/>
                  </a:rPr>
                  <a:t>Here V = </a:t>
                </a:r>
                <a:r>
                  <a:rPr lang="en-ID" sz="1800" dirty="0">
                    <a:effectLst/>
                    <a:latin typeface="Times New Roman" panose="02020603050405020304" pitchFamily="18" charset="0"/>
                    <a:ea typeface="Calibri" panose="020F0502020204030204" pitchFamily="34" charset="0"/>
                  </a:rPr>
                  <a:t>V</a:t>
                </a:r>
                <a:r>
                  <a:rPr lang="en-ID" sz="1800" baseline="-25000" dirty="0">
                    <a:effectLst/>
                    <a:latin typeface="Times New Roman" panose="02020603050405020304" pitchFamily="18" charset="0"/>
                    <a:ea typeface="Calibri" panose="020F0502020204030204" pitchFamily="34" charset="0"/>
                  </a:rPr>
                  <a:t>0</a:t>
                </a:r>
                <a:r>
                  <a:rPr lang="en-ID" sz="1800" dirty="0">
                    <a:effectLst/>
                    <a:latin typeface="Times New Roman" panose="02020603050405020304" pitchFamily="18" charset="0"/>
                    <a:ea typeface="Times New Roman" panose="02020603050405020304" pitchFamily="18" charset="0"/>
                  </a:rPr>
                  <a:t>.</a:t>
                </a:r>
                <a:endParaRPr lang="en-ID" dirty="0"/>
              </a:p>
            </p:txBody>
          </p:sp>
        </mc:Choice>
        <mc:Fallback>
          <p:sp>
            <p:nvSpPr>
              <p:cNvPr id="3" name="Content Placeholder 2">
                <a:extLst>
                  <a:ext uri="{FF2B5EF4-FFF2-40B4-BE49-F238E27FC236}">
                    <a16:creationId xmlns:a16="http://schemas.microsoft.com/office/drawing/2014/main" id="{8F06929C-1DC7-2151-1125-4781EB8B082E}"/>
                  </a:ext>
                </a:extLst>
              </p:cNvPr>
              <p:cNvSpPr>
                <a:spLocks noGrp="1" noRot="1" noChangeAspect="1" noMove="1" noResize="1" noEditPoints="1" noAdjustHandles="1" noChangeArrowheads="1" noChangeShapeType="1" noTextEdit="1"/>
              </p:cNvSpPr>
              <p:nvPr>
                <p:ph idx="1"/>
              </p:nvPr>
            </p:nvSpPr>
            <p:spPr>
              <a:blipFill>
                <a:blip r:embed="rId2"/>
                <a:stretch>
                  <a:fillRect l="-522" t="-1401"/>
                </a:stretch>
              </a:blipFill>
            </p:spPr>
            <p:txBody>
              <a:bodyPr/>
              <a:lstStyle/>
              <a:p>
                <a:r>
                  <a:rPr lang="en-ID">
                    <a:noFill/>
                  </a:rPr>
                  <a:t> </a:t>
                </a:r>
              </a:p>
            </p:txBody>
          </p:sp>
        </mc:Fallback>
      </mc:AlternateContent>
    </p:spTree>
    <p:extLst>
      <p:ext uri="{BB962C8B-B14F-4D97-AF65-F5344CB8AC3E}">
        <p14:creationId xmlns:p14="http://schemas.microsoft.com/office/powerpoint/2010/main" val="3462966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757C8-A6C3-2AE4-8BC4-15F6FBF2555F}"/>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F95103D7-BF7C-E925-7D8F-9C70E20B2AC0}"/>
              </a:ext>
            </a:extLst>
          </p:cNvPr>
          <p:cNvSpPr>
            <a:spLocks noGrp="1"/>
          </p:cNvSpPr>
          <p:nvPr>
            <p:ph idx="1"/>
          </p:nvPr>
        </p:nvSpPr>
        <p:spPr/>
        <p:txBody>
          <a:bodyPr>
            <a:normAutofit fontScale="70000" lnSpcReduction="20000"/>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 = 22000005</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 = s Mod 100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x = 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y = 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g = 10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T1 = (2 * y - x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Sqr</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((x - 2 * y) ^ 2 + 4 * x * (x + y))) / (2 * x)</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T2 = (2 * y - x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Sqr</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((x - 2 * y) ^ 2 + 4 * x * (x + y))) / (2 * x)</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v1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Sqr</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(g * x ^ 2 * (1 + T1 ^ 2) / (2 * (x * T1 - y)))</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'v2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Sqr</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(g * x ^ 2 * (1 + T2 ^ 2) / (2 * (x * T2 - y)))</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 = v1 + 1 / 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T1 = v * v * (x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Sqr</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(x * x - 4 * g * x * x * (y + g * x * x / (2 * v * v)) / (2 * v * v))) / (g * x * x)</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T2 = v * v * (x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Sqr</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(x * x - 4 * g * x * x * (y + g * x * x / (2 * v * v)) / (2 * v * v))) / (g * x * x)</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Atn</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(T1) * 180 / (4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Atn</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Atn</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(T2) * 180 / (4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Atn</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https://physics15.weebly.com/uploads/3/0/2/7/30272185/2anglesof1initialvelocity1projectile23sept.txt</a:t>
            </a:r>
            <a:endParaRPr lang="en-ID" dirty="0"/>
          </a:p>
        </p:txBody>
      </p:sp>
    </p:spTree>
    <p:extLst>
      <p:ext uri="{BB962C8B-B14F-4D97-AF65-F5344CB8AC3E}">
        <p14:creationId xmlns:p14="http://schemas.microsoft.com/office/powerpoint/2010/main" val="3232287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66AE0-651F-BAA2-2C1E-37201A21E6FD}"/>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06666952-9307-96FF-917F-E4177B0B14C1}"/>
              </a:ext>
            </a:extLst>
          </p:cNvPr>
          <p:cNvSpPr>
            <a:spLocks noGrp="1"/>
          </p:cNvSpPr>
          <p:nvPr>
            <p:ph idx="1"/>
          </p:nvPr>
        </p:nvSpPr>
        <p:spPr/>
        <p:txBody>
          <a:bodyPr>
            <a:no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To hit the target as quickly as possible, we need to calculate minimum velocity, provide maximum initial velocity, which must be bigger than minimum velocity, chose the smallest angle of release for the maximum initial velocity.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How can I hit a target as quickly as possible, using projectile?</a:t>
            </a:r>
            <a:endParaRPr lang="en-ID" sz="3300" dirty="0"/>
          </a:p>
        </p:txBody>
      </p:sp>
    </p:spTree>
    <p:extLst>
      <p:ext uri="{BB962C8B-B14F-4D97-AF65-F5344CB8AC3E}">
        <p14:creationId xmlns:p14="http://schemas.microsoft.com/office/powerpoint/2010/main" val="805832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F7012-0BDA-4B9E-548C-67BFFC729674}"/>
              </a:ext>
            </a:extLst>
          </p:cNvPr>
          <p:cNvSpPr>
            <a:spLocks noGrp="1"/>
          </p:cNvSpPr>
          <p:nvPr>
            <p:ph type="title"/>
          </p:nvPr>
        </p:nvSpPr>
        <p:spPr/>
        <p:txBody>
          <a:bodyPr/>
          <a:lstStyle/>
          <a:p>
            <a:r>
              <a:rPr lang="en-US" dirty="0"/>
              <a:t>Projectile (continued)</a:t>
            </a:r>
            <a:endParaRPr lang="en-ID"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B8E2EEDF-1414-AA5A-D217-65111BA9C66C}"/>
                  </a:ext>
                </a:extLst>
              </p:cNvPr>
              <p:cNvSpPr>
                <a:spLocks noGrp="1"/>
              </p:cNvSpPr>
              <p:nvPr>
                <p:ph idx="1"/>
              </p:nvPr>
            </p:nvSpPr>
            <p:spPr/>
            <p:txBody>
              <a:bodyPr>
                <a:no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Prove that for the projectile</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𝐷</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𝑀𝐴𝑋</m:t>
                          </m:r>
                        </m:sub>
                      </m:s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𝑥</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𝑀𝐴𝑋</m:t>
                          </m:r>
                        </m:sub>
                      </m:s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fPr>
                        <m:num>
                          <m:sSubSup>
                            <m:sSubSup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Sup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0</m:t>
                              </m:r>
                            </m:sub>
                            <m:sup>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m:t>
                              </m:r>
                            </m:sup>
                          </m:sSubSup>
                          <m:func>
                            <m:func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ID" sz="3300" kern="100">
                                  <a:effectLst/>
                                  <a:latin typeface="Cambria Math" panose="02040503050406030204" pitchFamily="18" charset="0"/>
                                  <a:ea typeface="Calibri" panose="020F0502020204030204" pitchFamily="34" charset="0"/>
                                  <a:cs typeface="Times New Roman" panose="02020603050405020304" pitchFamily="18" charset="0"/>
                                </a:rPr>
                                <m:t>sin</m:t>
                              </m:r>
                            </m:fName>
                            <m:e>
                              <m:d>
                                <m:d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m:t>
                                  </m:r>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𝐴</m:t>
                                  </m:r>
                                </m:e>
                              </m:d>
                            </m:e>
                          </m:func>
                        </m:num>
                        <m:den>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𝑔</m:t>
                          </m:r>
                        </m:den>
                      </m:f>
                    </m:oMath>
                  </m:oMathPara>
                </a14:m>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𝐻</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𝑀𝐴𝑋</m:t>
                          </m:r>
                        </m:sub>
                      </m:s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𝑦</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𝑀𝐴𝑋</m:t>
                          </m:r>
                        </m:sub>
                      </m:s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fPr>
                        <m:num>
                          <m:sSubSup>
                            <m:sSubSup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Sup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0</m:t>
                              </m:r>
                            </m:sub>
                            <m:sup>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m:t>
                              </m:r>
                            </m:sup>
                          </m:sSubSup>
                          <m:sSup>
                            <m:sSup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dPr>
                                <m:e>
                                  <m:func>
                                    <m:func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ID" sz="3300" kern="100">
                                          <a:effectLst/>
                                          <a:latin typeface="Cambria Math" panose="02040503050406030204" pitchFamily="18" charset="0"/>
                                          <a:ea typeface="Calibri" panose="020F0502020204030204" pitchFamily="34" charset="0"/>
                                          <a:cs typeface="Times New Roman" panose="02020603050405020304" pitchFamily="18" charset="0"/>
                                        </a:rPr>
                                        <m:t>sin</m:t>
                                      </m:r>
                                    </m:fName>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𝐴</m:t>
                                      </m:r>
                                    </m:e>
                                  </m:func>
                                </m:e>
                              </m:d>
                            </m:e>
                            <m:sup>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m:t>
                          </m:r>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𝑔</m:t>
                          </m:r>
                        </m:den>
                      </m:f>
                    </m:oMath>
                  </m:oMathPara>
                </a14:m>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B8E2EEDF-1414-AA5A-D217-65111BA9C66C}"/>
                  </a:ext>
                </a:extLst>
              </p:cNvPr>
              <p:cNvSpPr>
                <a:spLocks noGrp="1" noRot="1" noChangeAspect="1" noMove="1" noResize="1" noEditPoints="1" noAdjustHandles="1" noChangeArrowheads="1" noChangeShapeType="1" noTextEdit="1"/>
              </p:cNvSpPr>
              <p:nvPr>
                <p:ph idx="1"/>
              </p:nvPr>
            </p:nvSpPr>
            <p:spPr>
              <a:blipFill>
                <a:blip r:embed="rId2"/>
                <a:stretch>
                  <a:fillRect l="-1565" t="-3221"/>
                </a:stretch>
              </a:blipFill>
            </p:spPr>
            <p:txBody>
              <a:bodyPr/>
              <a:lstStyle/>
              <a:p>
                <a:r>
                  <a:rPr lang="en-ID">
                    <a:noFill/>
                  </a:rPr>
                  <a:t> </a:t>
                </a:r>
              </a:p>
            </p:txBody>
          </p:sp>
        </mc:Fallback>
      </mc:AlternateContent>
    </p:spTree>
    <p:extLst>
      <p:ext uri="{BB962C8B-B14F-4D97-AF65-F5344CB8AC3E}">
        <p14:creationId xmlns:p14="http://schemas.microsoft.com/office/powerpoint/2010/main" val="3571396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CC929-6EAB-0592-DE2B-87E6D88653A1}"/>
              </a:ext>
            </a:extLst>
          </p:cNvPr>
          <p:cNvSpPr>
            <a:spLocks noGrp="1"/>
          </p:cNvSpPr>
          <p:nvPr>
            <p:ph type="title"/>
          </p:nvPr>
        </p:nvSpPr>
        <p:spPr/>
        <p:txBody>
          <a:bodyPr/>
          <a:lstStyle/>
          <a:p>
            <a:r>
              <a:rPr lang="en-US" dirty="0"/>
              <a:t>Projectile (continued)</a:t>
            </a:r>
            <a:endParaRPr lang="en-ID"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BEC0EA7-A250-03C2-BF86-7C6F12288E29}"/>
                  </a:ext>
                </a:extLst>
              </p:cNvPr>
              <p:cNvSpPr>
                <a:spLocks noGrp="1"/>
              </p:cNvSpPr>
              <p:nvPr>
                <p:ph idx="1"/>
              </p:nvPr>
            </p:nvSpPr>
            <p:spPr/>
            <p:txBody>
              <a:bodyPr>
                <a:normAutofit/>
              </a:bodyPr>
              <a:lstStyle/>
              <a:p>
                <a:pPr marL="0" indent="0">
                  <a:buNone/>
                </a:pPr>
                <a14:m>
                  <m:oMathPara xmlns:m="http://schemas.openxmlformats.org/officeDocument/2006/math">
                    <m:oMathParaPr>
                      <m:jc m:val="centerGroup"/>
                    </m:oMathParaPr>
                    <m:oMath xmlns:m="http://schemas.openxmlformats.org/officeDocument/2006/math">
                      <m:sSub>
                        <m:sSubPr>
                          <m:ctrlPr>
                            <a:rPr lang="en-ID" sz="3300" i="1" kern="100"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𝑦</m:t>
                          </m:r>
                        </m:sub>
                      </m:s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0</m:t>
                          </m:r>
                        </m:sub>
                      </m:sSub>
                      <m:func>
                        <m:func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ID" sz="3300" kern="100">
                              <a:effectLst/>
                              <a:latin typeface="Cambria Math" panose="02040503050406030204" pitchFamily="18" charset="0"/>
                              <a:ea typeface="Calibri" panose="020F0502020204030204" pitchFamily="34" charset="0"/>
                              <a:cs typeface="Times New Roman" panose="02020603050405020304" pitchFamily="18" charset="0"/>
                            </a:rPr>
                            <m:t>sin</m:t>
                          </m:r>
                        </m:fName>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𝐴</m:t>
                          </m:r>
                        </m:e>
                      </m:func>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𝑔𝑡</m:t>
                      </m:r>
                    </m:oMath>
                  </m:oMathPara>
                </a14:m>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ID" sz="33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3300" i="1" kern="100">
                              <a:effectLst/>
                              <a:latin typeface="Cambria Math" panose="02040503050406030204" pitchFamily="18" charset="0"/>
                              <a:ea typeface="Times New Roman" panose="02020603050405020304" pitchFamily="18" charset="0"/>
                              <a:cs typeface="Times New Roman" panose="02020603050405020304" pitchFamily="18" charset="0"/>
                            </a:rPr>
                            <m:t>𝑉</m:t>
                          </m:r>
                        </m:e>
                        <m:sub>
                          <m:r>
                            <a:rPr lang="en-ID" sz="3300" i="1" kern="100">
                              <a:effectLst/>
                              <a:latin typeface="Cambria Math" panose="02040503050406030204" pitchFamily="18" charset="0"/>
                              <a:ea typeface="Times New Roman" panose="02020603050405020304" pitchFamily="18" charset="0"/>
                              <a:cs typeface="Times New Roman" panose="02020603050405020304" pitchFamily="18" charset="0"/>
                            </a:rPr>
                            <m:t>𝑦</m:t>
                          </m:r>
                        </m:sub>
                      </m:sSub>
                      <m:r>
                        <a:rPr lang="en-ID" sz="3300" i="1" kern="100">
                          <a:effectLst/>
                          <a:latin typeface="Cambria Math" panose="02040503050406030204" pitchFamily="18" charset="0"/>
                          <a:ea typeface="Times New Roman" panose="02020603050405020304" pitchFamily="18" charset="0"/>
                          <a:cs typeface="Times New Roman" panose="02020603050405020304" pitchFamily="18" charset="0"/>
                        </a:rPr>
                        <m:t>=0</m:t>
                      </m:r>
                    </m:oMath>
                  </m:oMathPara>
                </a14:m>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𝐻</m:t>
                          </m:r>
                        </m:sub>
                      </m:s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0</m:t>
                              </m:r>
                            </m:sub>
                          </m:sSub>
                          <m:func>
                            <m:func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ID" sz="3300" kern="100">
                                  <a:effectLst/>
                                  <a:latin typeface="Cambria Math" panose="02040503050406030204" pitchFamily="18" charset="0"/>
                                  <a:ea typeface="Calibri" panose="020F0502020204030204" pitchFamily="34" charset="0"/>
                                  <a:cs typeface="Times New Roman" panose="02020603050405020304" pitchFamily="18" charset="0"/>
                                </a:rPr>
                                <m:t>sin</m:t>
                              </m:r>
                            </m:fName>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𝐴</m:t>
                              </m:r>
                            </m:e>
                          </m:func>
                        </m:num>
                        <m:den>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𝑔</m:t>
                          </m:r>
                        </m:den>
                      </m:f>
                    </m:oMath>
                  </m:oMathPara>
                </a14:m>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𝐷</m:t>
                          </m:r>
                        </m:sub>
                      </m:s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m:t>
                      </m:r>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𝐻</m:t>
                          </m:r>
                        </m:sub>
                      </m:sSub>
                    </m:oMath>
                  </m:oMathPara>
                </a14:m>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𝑥</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𝑀𝐴𝑋</m:t>
                          </m:r>
                        </m:sub>
                      </m:s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𝐷</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𝑀𝐴𝑋</m:t>
                          </m:r>
                        </m:sub>
                      </m:s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𝐷</m:t>
                          </m:r>
                        </m:sub>
                      </m:sSub>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0</m:t>
                          </m:r>
                        </m:sub>
                      </m:sSub>
                      <m:func>
                        <m:func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ID" sz="3300" kern="100">
                              <a:effectLst/>
                              <a:latin typeface="Cambria Math" panose="02040503050406030204" pitchFamily="18" charset="0"/>
                              <a:ea typeface="Calibri" panose="020F0502020204030204" pitchFamily="34" charset="0"/>
                              <a:cs typeface="Times New Roman" panose="02020603050405020304" pitchFamily="18" charset="0"/>
                            </a:rPr>
                            <m:t>cos</m:t>
                          </m:r>
                        </m:fName>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𝐴</m:t>
                          </m:r>
                        </m:e>
                      </m:func>
                    </m:oMath>
                  </m:oMathPara>
                </a14:m>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ID" sz="3300" i="1">
                              <a:effectLst/>
                              <a:latin typeface="Cambria Math" panose="02040503050406030204" pitchFamily="18" charset="0"/>
                              <a:cs typeface="Times New Roman" panose="02020603050405020304" pitchFamily="18" charset="0"/>
                            </a:rPr>
                          </m:ctrlPr>
                        </m:sSubPr>
                        <m:e>
                          <m:r>
                            <a:rPr lang="en-ID" sz="3300" i="1">
                              <a:effectLst/>
                              <a:latin typeface="Cambria Math" panose="02040503050406030204" pitchFamily="18" charset="0"/>
                              <a:ea typeface="Calibri" panose="020F0502020204030204" pitchFamily="34" charset="0"/>
                              <a:cs typeface="Times New Roman" panose="02020603050405020304" pitchFamily="18" charset="0"/>
                            </a:rPr>
                            <m:t>𝑦</m:t>
                          </m:r>
                        </m:e>
                        <m:sub>
                          <m:r>
                            <a:rPr lang="en-ID" sz="3300" i="1">
                              <a:effectLst/>
                              <a:latin typeface="Cambria Math" panose="02040503050406030204" pitchFamily="18" charset="0"/>
                              <a:ea typeface="Calibri" panose="020F0502020204030204" pitchFamily="34" charset="0"/>
                              <a:cs typeface="Times New Roman" panose="02020603050405020304" pitchFamily="18" charset="0"/>
                            </a:rPr>
                            <m:t>𝑀𝐴𝑋</m:t>
                          </m:r>
                        </m:sub>
                      </m:sSub>
                      <m:r>
                        <a:rPr lang="en-ID" sz="33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3300" i="1">
                              <a:effectLst/>
                              <a:latin typeface="Cambria Math" panose="02040503050406030204" pitchFamily="18" charset="0"/>
                              <a:cs typeface="Times New Roman" panose="02020603050405020304" pitchFamily="18" charset="0"/>
                            </a:rPr>
                          </m:ctrlPr>
                        </m:sSubPr>
                        <m:e>
                          <m:r>
                            <a:rPr lang="en-ID" sz="3300" i="1">
                              <a:effectLst/>
                              <a:latin typeface="Cambria Math" panose="02040503050406030204" pitchFamily="18" charset="0"/>
                              <a:ea typeface="Calibri" panose="020F0502020204030204" pitchFamily="34" charset="0"/>
                              <a:cs typeface="Times New Roman" panose="02020603050405020304" pitchFamily="18" charset="0"/>
                            </a:rPr>
                            <m:t>𝐻</m:t>
                          </m:r>
                        </m:e>
                        <m:sub>
                          <m:r>
                            <a:rPr lang="en-ID" sz="3300" i="1">
                              <a:effectLst/>
                              <a:latin typeface="Cambria Math" panose="02040503050406030204" pitchFamily="18" charset="0"/>
                              <a:ea typeface="Calibri" panose="020F0502020204030204" pitchFamily="34" charset="0"/>
                              <a:cs typeface="Times New Roman" panose="02020603050405020304" pitchFamily="18" charset="0"/>
                            </a:rPr>
                            <m:t>𝑀𝐴𝑋</m:t>
                          </m:r>
                        </m:sub>
                      </m:sSub>
                      <m:r>
                        <a:rPr lang="en-ID" sz="33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3300" i="1">
                              <a:effectLst/>
                              <a:latin typeface="Cambria Math" panose="02040503050406030204" pitchFamily="18" charset="0"/>
                              <a:cs typeface="Times New Roman" panose="02020603050405020304" pitchFamily="18" charset="0"/>
                            </a:rPr>
                          </m:ctrlPr>
                        </m:sSubPr>
                        <m:e>
                          <m:r>
                            <a:rPr lang="en-ID" sz="3300" i="1">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3300" i="1">
                              <a:effectLst/>
                              <a:latin typeface="Cambria Math" panose="02040503050406030204" pitchFamily="18" charset="0"/>
                              <a:ea typeface="Calibri" panose="020F0502020204030204" pitchFamily="34" charset="0"/>
                              <a:cs typeface="Times New Roman" panose="02020603050405020304" pitchFamily="18" charset="0"/>
                            </a:rPr>
                            <m:t>𝐷</m:t>
                          </m:r>
                        </m:sub>
                      </m:sSub>
                      <m:sSub>
                        <m:sSubPr>
                          <m:ctrlPr>
                            <a:rPr lang="en-ID" sz="3300" i="1">
                              <a:effectLst/>
                              <a:latin typeface="Cambria Math" panose="02040503050406030204" pitchFamily="18" charset="0"/>
                              <a:cs typeface="Times New Roman" panose="02020603050405020304" pitchFamily="18" charset="0"/>
                            </a:rPr>
                          </m:ctrlPr>
                        </m:sSubPr>
                        <m:e>
                          <m:r>
                            <a:rPr lang="en-ID" sz="3300"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3300" i="1">
                              <a:effectLst/>
                              <a:latin typeface="Cambria Math" panose="02040503050406030204" pitchFamily="18" charset="0"/>
                              <a:ea typeface="Calibri" panose="020F0502020204030204" pitchFamily="34" charset="0"/>
                              <a:cs typeface="Times New Roman" panose="02020603050405020304" pitchFamily="18" charset="0"/>
                            </a:rPr>
                            <m:t>0</m:t>
                          </m:r>
                        </m:sub>
                      </m:sSub>
                      <m:func>
                        <m:funcPr>
                          <m:ctrlPr>
                            <a:rPr lang="en-ID" sz="3300" i="1">
                              <a:effectLst/>
                              <a:latin typeface="Cambria Math" panose="02040503050406030204" pitchFamily="18" charset="0"/>
                              <a:cs typeface="Times New Roman" panose="02020603050405020304" pitchFamily="18" charset="0"/>
                            </a:rPr>
                          </m:ctrlPr>
                        </m:funcPr>
                        <m:fName>
                          <m:r>
                            <m:rPr>
                              <m:sty m:val="p"/>
                            </m:rPr>
                            <a:rPr lang="en-ID" sz="3300">
                              <a:effectLst/>
                              <a:latin typeface="Cambria Math" panose="02040503050406030204" pitchFamily="18" charset="0"/>
                              <a:ea typeface="Calibri" panose="020F0502020204030204" pitchFamily="34" charset="0"/>
                              <a:cs typeface="Times New Roman" panose="02020603050405020304" pitchFamily="18" charset="0"/>
                            </a:rPr>
                            <m:t>sin</m:t>
                          </m:r>
                        </m:fName>
                        <m:e>
                          <m:r>
                            <a:rPr lang="en-ID" sz="3300" i="1">
                              <a:effectLst/>
                              <a:latin typeface="Cambria Math" panose="02040503050406030204" pitchFamily="18" charset="0"/>
                              <a:ea typeface="Calibri" panose="020F0502020204030204" pitchFamily="34" charset="0"/>
                              <a:cs typeface="Times New Roman" panose="02020603050405020304" pitchFamily="18" charset="0"/>
                            </a:rPr>
                            <m:t>𝐴</m:t>
                          </m:r>
                        </m:e>
                      </m:func>
                      <m:r>
                        <a:rPr lang="en-ID" sz="33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3300" i="1">
                              <a:effectLst/>
                              <a:latin typeface="Cambria Math" panose="02040503050406030204" pitchFamily="18" charset="0"/>
                              <a:cs typeface="Times New Roman" panose="02020603050405020304" pitchFamily="18" charset="0"/>
                            </a:rPr>
                          </m:ctrlPr>
                        </m:fPr>
                        <m:num>
                          <m:r>
                            <a:rPr lang="en-ID" sz="3300" i="1">
                              <a:effectLst/>
                              <a:latin typeface="Cambria Math" panose="02040503050406030204" pitchFamily="18" charset="0"/>
                              <a:ea typeface="Calibri" panose="020F0502020204030204" pitchFamily="34" charset="0"/>
                              <a:cs typeface="Times New Roman" panose="02020603050405020304" pitchFamily="18" charset="0"/>
                            </a:rPr>
                            <m:t>𝑔</m:t>
                          </m:r>
                          <m:sSubSup>
                            <m:sSubSupPr>
                              <m:ctrlPr>
                                <a:rPr lang="en-ID" sz="3300" i="1">
                                  <a:effectLst/>
                                  <a:latin typeface="Cambria Math" panose="02040503050406030204" pitchFamily="18" charset="0"/>
                                  <a:cs typeface="Times New Roman" panose="02020603050405020304" pitchFamily="18" charset="0"/>
                                </a:rPr>
                              </m:ctrlPr>
                            </m:sSubSupPr>
                            <m:e>
                              <m:r>
                                <a:rPr lang="en-ID" sz="3300" i="1">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3300" i="1">
                                  <a:effectLst/>
                                  <a:latin typeface="Cambria Math" panose="02040503050406030204" pitchFamily="18" charset="0"/>
                                  <a:ea typeface="Calibri" panose="020F0502020204030204" pitchFamily="34" charset="0"/>
                                  <a:cs typeface="Times New Roman" panose="02020603050405020304" pitchFamily="18" charset="0"/>
                                </a:rPr>
                                <m:t>𝐷</m:t>
                              </m:r>
                            </m:sub>
                            <m:sup>
                              <m:r>
                                <a:rPr lang="en-ID" sz="3300" i="1">
                                  <a:effectLst/>
                                  <a:latin typeface="Cambria Math" panose="02040503050406030204" pitchFamily="18" charset="0"/>
                                  <a:ea typeface="Calibri" panose="020F0502020204030204" pitchFamily="34" charset="0"/>
                                  <a:cs typeface="Times New Roman" panose="02020603050405020304" pitchFamily="18" charset="0"/>
                                </a:rPr>
                                <m:t>2</m:t>
                              </m:r>
                            </m:sup>
                          </m:sSubSup>
                        </m:num>
                        <m:den>
                          <m:r>
                            <a:rPr lang="en-ID" sz="3300" i="1">
                              <a:effectLst/>
                              <a:latin typeface="Cambria Math" panose="02040503050406030204" pitchFamily="18" charset="0"/>
                              <a:ea typeface="Calibri" panose="020F0502020204030204" pitchFamily="34" charset="0"/>
                              <a:cs typeface="Times New Roman" panose="02020603050405020304" pitchFamily="18" charset="0"/>
                            </a:rPr>
                            <m:t>2</m:t>
                          </m:r>
                        </m:den>
                      </m:f>
                    </m:oMath>
                  </m:oMathPara>
                </a14:m>
                <a:endParaRPr lang="en-ID" sz="3300" dirty="0"/>
              </a:p>
            </p:txBody>
          </p:sp>
        </mc:Choice>
        <mc:Fallback>
          <p:sp>
            <p:nvSpPr>
              <p:cNvPr id="3" name="Content Placeholder 2">
                <a:extLst>
                  <a:ext uri="{FF2B5EF4-FFF2-40B4-BE49-F238E27FC236}">
                    <a16:creationId xmlns:a16="http://schemas.microsoft.com/office/drawing/2014/main" id="{5BEC0EA7-A250-03C2-BF86-7C6F12288E29}"/>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ID">
                    <a:noFill/>
                  </a:rPr>
                  <a:t> </a:t>
                </a:r>
              </a:p>
            </p:txBody>
          </p:sp>
        </mc:Fallback>
      </mc:AlternateContent>
    </p:spTree>
    <p:extLst>
      <p:ext uri="{BB962C8B-B14F-4D97-AF65-F5344CB8AC3E}">
        <p14:creationId xmlns:p14="http://schemas.microsoft.com/office/powerpoint/2010/main" val="950334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A4770-6651-E96D-AA62-35EAE44184AA}"/>
              </a:ext>
            </a:extLst>
          </p:cNvPr>
          <p:cNvSpPr>
            <a:spLocks noGrp="1"/>
          </p:cNvSpPr>
          <p:nvPr>
            <p:ph type="title"/>
          </p:nvPr>
        </p:nvSpPr>
        <p:spPr/>
        <p:txBody>
          <a:bodyPr>
            <a:normAutofit/>
          </a:bodyPr>
          <a:lstStyle/>
          <a:p>
            <a:r>
              <a:rPr lang="en-ID" dirty="0">
                <a:effectLst/>
                <a:latin typeface="Times New Roman" panose="02020603050405020304" pitchFamily="18" charset="0"/>
                <a:ea typeface="Calibri" panose="020F0502020204030204" pitchFamily="34" charset="0"/>
              </a:rPr>
              <a:t>Angular velocity and linear acceleration</a:t>
            </a:r>
            <a:endParaRPr lang="en-ID" dirty="0"/>
          </a:p>
        </p:txBody>
      </p:sp>
      <p:sp>
        <p:nvSpPr>
          <p:cNvPr id="3" name="Content Placeholder 2">
            <a:extLst>
              <a:ext uri="{FF2B5EF4-FFF2-40B4-BE49-F238E27FC236}">
                <a16:creationId xmlns:a16="http://schemas.microsoft.com/office/drawing/2014/main" id="{BBC97230-F5F1-0EC8-CAD2-D0E6126C3C01}"/>
              </a:ext>
            </a:extLst>
          </p:cNvPr>
          <p:cNvSpPr>
            <a:spLocks noGrp="1"/>
          </p:cNvSpPr>
          <p:nvPr>
            <p:ph idx="1"/>
          </p:nvPr>
        </p:nvSpPr>
        <p:spPr/>
        <p:txBody>
          <a:bodyPr>
            <a:normAutofit fontScale="85000" lnSpcReduction="20000"/>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angular velocity and linear acceleration for v = T m/s and R = k meters.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 = 19107012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L = s Mod 10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 = s Mod 100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k = s Mod 10000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 = 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R = k</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omega = v / R</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 = R * omega ^ 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omega</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https://physics16.weebly.com/uploads/5/9/8/5/59854633/angular_velocity_linear_acceleration2019nov.txt</a:t>
            </a:r>
            <a:endParaRPr lang="en-ID" dirty="0"/>
          </a:p>
        </p:txBody>
      </p:sp>
    </p:spTree>
    <p:extLst>
      <p:ext uri="{BB962C8B-B14F-4D97-AF65-F5344CB8AC3E}">
        <p14:creationId xmlns:p14="http://schemas.microsoft.com/office/powerpoint/2010/main" val="4126034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3A072-1EA2-A4B7-D58F-0E2D47955EDE}"/>
              </a:ext>
            </a:extLst>
          </p:cNvPr>
          <p:cNvSpPr>
            <a:spLocks noGrp="1"/>
          </p:cNvSpPr>
          <p:nvPr>
            <p:ph type="title"/>
          </p:nvPr>
        </p:nvSpPr>
        <p:spPr/>
        <p:txBody>
          <a:bodyPr>
            <a:normAutofit/>
          </a:bodyPr>
          <a:lstStyle/>
          <a:p>
            <a:r>
              <a:rPr lang="en-US" sz="3300" dirty="0"/>
              <a:t>Angular velocity and linear acceleration (continued)</a:t>
            </a:r>
            <a:endParaRPr lang="en-ID" sz="3300" dirty="0"/>
          </a:p>
        </p:txBody>
      </p:sp>
      <p:sp>
        <p:nvSpPr>
          <p:cNvPr id="3" name="Content Placeholder 2">
            <a:extLst>
              <a:ext uri="{FF2B5EF4-FFF2-40B4-BE49-F238E27FC236}">
                <a16:creationId xmlns:a16="http://schemas.microsoft.com/office/drawing/2014/main" id="{592A965F-BA31-938E-B28F-D7C1FD0DDF3A}"/>
              </a:ext>
            </a:extLst>
          </p:cNvPr>
          <p:cNvSpPr>
            <a:spLocks noGrp="1"/>
          </p:cNvSpPr>
          <p:nvPr>
            <p:ph idx="1"/>
          </p:nvPr>
        </p:nvSpPr>
        <p:spPr/>
        <p:txBody>
          <a:bodyPr>
            <a:normAutofit fontScale="70000" lnSpcReduction="20000"/>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velocity and acceleration at T degrees latitude. Earth Radius = 6371.009km.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 = 19107016</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 = s Mod 100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RE = 6371.009</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Pi = 4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Atn</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omegaE</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2 * Pi / 24</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Angle = T * Pi / 180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R = RE * Cos(Angle)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 = R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omegaE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 = R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omegaE</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v</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https://physics16.weebly.com/uploads/5/9/8/5/59854633/latitude4velocity4acceleration2019nov.txt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p:spTree>
    <p:extLst>
      <p:ext uri="{BB962C8B-B14F-4D97-AF65-F5344CB8AC3E}">
        <p14:creationId xmlns:p14="http://schemas.microsoft.com/office/powerpoint/2010/main" val="2642035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588CC-8F31-96FB-2E57-65F2FED93C84}"/>
              </a:ext>
            </a:extLst>
          </p:cNvPr>
          <p:cNvSpPr>
            <a:spLocks noGrp="1"/>
          </p:cNvSpPr>
          <p:nvPr>
            <p:ph type="title"/>
          </p:nvPr>
        </p:nvSpPr>
        <p:spPr/>
        <p:txBody>
          <a:bodyPr>
            <a:normAutofit/>
          </a:bodyPr>
          <a:lstStyle/>
          <a:p>
            <a:r>
              <a:rPr lang="en-US" sz="3300" dirty="0"/>
              <a:t>Angular velocity and linear acceleration (continued)</a:t>
            </a:r>
            <a:endParaRPr lang="en-ID" sz="3300" dirty="0"/>
          </a:p>
        </p:txBody>
      </p:sp>
      <p:sp>
        <p:nvSpPr>
          <p:cNvPr id="3" name="Content Placeholder 2">
            <a:extLst>
              <a:ext uri="{FF2B5EF4-FFF2-40B4-BE49-F238E27FC236}">
                <a16:creationId xmlns:a16="http://schemas.microsoft.com/office/drawing/2014/main" id="{BB131ACB-2B62-57F3-B528-1518D3E1D360}"/>
              </a:ext>
            </a:extLst>
          </p:cNvPr>
          <p:cNvSpPr>
            <a:spLocks noGrp="1"/>
          </p:cNvSpPr>
          <p:nvPr>
            <p:ph idx="1"/>
          </p:nvPr>
        </p:nvSpPr>
        <p:spPr/>
        <p:txBody>
          <a:bodyPr>
            <a:normAutofit fontScale="92500" lnSpcReduction="20000"/>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the angular speed and total acceleration for the rotational motion of the material point around the circumference with radius of T meters and constant linear speed of s meters per second.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0" dirty="0">
                <a:effectLst/>
                <a:latin typeface="Times New Roman" panose="02020603050405020304" pitchFamily="18" charset="0"/>
                <a:ea typeface="Times New Roman" panose="02020603050405020304" pitchFamily="18" charset="0"/>
                <a:cs typeface="Times New Roman" panose="02020603050405020304" pitchFamily="18" charset="0"/>
              </a:rPr>
              <a:t>s = 19107016</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0" dirty="0">
                <a:effectLst/>
                <a:latin typeface="Times New Roman" panose="02020603050405020304" pitchFamily="18" charset="0"/>
                <a:ea typeface="Times New Roman" panose="02020603050405020304" pitchFamily="18" charset="0"/>
                <a:cs typeface="Times New Roman" panose="02020603050405020304" pitchFamily="18" charset="0"/>
              </a:rPr>
              <a:t>T = s Mod 100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0" dirty="0">
                <a:effectLst/>
                <a:latin typeface="Times New Roman" panose="02020603050405020304" pitchFamily="18" charset="0"/>
                <a:ea typeface="Times New Roman" panose="02020603050405020304" pitchFamily="18" charset="0"/>
                <a:cs typeface="Times New Roman" panose="02020603050405020304" pitchFamily="18" charset="0"/>
              </a:rPr>
              <a:t>R = 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0" dirty="0">
                <a:effectLst/>
                <a:latin typeface="Times New Roman" panose="02020603050405020304" pitchFamily="18" charset="0"/>
                <a:ea typeface="Times New Roman" panose="02020603050405020304" pitchFamily="18" charset="0"/>
                <a:cs typeface="Times New Roman" panose="02020603050405020304" pitchFamily="18" charset="0"/>
              </a:rPr>
              <a:t>v = 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0" dirty="0">
                <a:effectLst/>
                <a:latin typeface="Times New Roman" panose="02020603050405020304" pitchFamily="18" charset="0"/>
                <a:ea typeface="Times New Roman" panose="02020603050405020304" pitchFamily="18" charset="0"/>
                <a:cs typeface="Times New Roman" panose="02020603050405020304" pitchFamily="18" charset="0"/>
              </a:rPr>
              <a:t>omega = v / R</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MsgBox</a:t>
            </a:r>
            <a:r>
              <a:rPr lang="en-ID" sz="1800" kern="0" dirty="0">
                <a:effectLst/>
                <a:latin typeface="Times New Roman" panose="02020603050405020304" pitchFamily="18" charset="0"/>
                <a:ea typeface="Times New Roman" panose="02020603050405020304" pitchFamily="18" charset="0"/>
                <a:cs typeface="Times New Roman" panose="02020603050405020304" pitchFamily="18" charset="0"/>
              </a:rPr>
              <a:t> omega</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0" dirty="0">
                <a:effectLst/>
                <a:latin typeface="Times New Roman" panose="02020603050405020304" pitchFamily="18" charset="0"/>
                <a:ea typeface="Times New Roman" panose="02020603050405020304" pitchFamily="18" charset="0"/>
                <a:cs typeface="Times New Roman" panose="02020603050405020304" pitchFamily="18" charset="0"/>
              </a:rPr>
              <a:t>a = R * omega ^ 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MsgBox</a:t>
            </a:r>
            <a:r>
              <a:rPr lang="en-ID" sz="1800" kern="0" dirty="0">
                <a:effectLst/>
                <a:latin typeface="Times New Roman" panose="02020603050405020304" pitchFamily="18" charset="0"/>
                <a:ea typeface="Times New Roman" panose="02020603050405020304" pitchFamily="18" charset="0"/>
                <a:cs typeface="Times New Roman" panose="02020603050405020304" pitchFamily="18" charset="0"/>
              </a:rPr>
              <a:t> a</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https://physics16.weebly.com/uploads/5/9/8/5/59854633/omega_acceleration309task2019.txt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p:spTree>
    <p:extLst>
      <p:ext uri="{BB962C8B-B14F-4D97-AF65-F5344CB8AC3E}">
        <p14:creationId xmlns:p14="http://schemas.microsoft.com/office/powerpoint/2010/main" val="815904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85917-2AE0-E1E1-95A5-B9088013D12D}"/>
              </a:ext>
            </a:extLst>
          </p:cNvPr>
          <p:cNvSpPr>
            <a:spLocks noGrp="1"/>
          </p:cNvSpPr>
          <p:nvPr>
            <p:ph type="title"/>
          </p:nvPr>
        </p:nvSpPr>
        <p:spPr/>
        <p:txBody>
          <a:bodyPr>
            <a:noAutofit/>
          </a:bodyPr>
          <a:lstStyle/>
          <a:p>
            <a:r>
              <a:rPr lang="en-ID" sz="11100" dirty="0">
                <a:effectLst/>
                <a:latin typeface="Times New Roman" panose="02020603050405020304" pitchFamily="18" charset="0"/>
                <a:ea typeface="Calibri" panose="020F0502020204030204" pitchFamily="34" charset="0"/>
              </a:rPr>
              <a:t>Potential energy</a:t>
            </a:r>
            <a:endParaRPr lang="en-ID" sz="11100" dirty="0"/>
          </a:p>
        </p:txBody>
      </p:sp>
      <p:sp>
        <p:nvSpPr>
          <p:cNvPr id="3" name="Content Placeholder 2">
            <a:extLst>
              <a:ext uri="{FF2B5EF4-FFF2-40B4-BE49-F238E27FC236}">
                <a16:creationId xmlns:a16="http://schemas.microsoft.com/office/drawing/2014/main" id="{5FF748E6-E5B9-45A7-E389-A3BF7F29BF45}"/>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potential energy E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mgh</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h = 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https://en.wikipedia.org/wiki/Potential_energy</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 = 19107012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 = s Mod 35</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 = s Mod 100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g = 10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 = 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E = m * g * h</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err="1">
                <a:effectLst/>
                <a:latin typeface="Times New Roman" panose="02020603050405020304" pitchFamily="18" charset="0"/>
                <a:ea typeface="Calibri" panose="020F0502020204030204" pitchFamily="34" charset="0"/>
              </a:rPr>
              <a:t>MsgBox</a:t>
            </a:r>
            <a:r>
              <a:rPr lang="en-ID" sz="1800" dirty="0">
                <a:effectLst/>
                <a:latin typeface="Times New Roman" panose="02020603050405020304" pitchFamily="18" charset="0"/>
                <a:ea typeface="Calibri" panose="020F0502020204030204" pitchFamily="34" charset="0"/>
              </a:rPr>
              <a:t> E</a:t>
            </a:r>
            <a:endParaRPr lang="en-ID" dirty="0"/>
          </a:p>
        </p:txBody>
      </p:sp>
    </p:spTree>
    <p:extLst>
      <p:ext uri="{BB962C8B-B14F-4D97-AF65-F5344CB8AC3E}">
        <p14:creationId xmlns:p14="http://schemas.microsoft.com/office/powerpoint/2010/main" val="639225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77C28-BCA0-A22E-C70E-06D18582B215}"/>
              </a:ext>
            </a:extLst>
          </p:cNvPr>
          <p:cNvSpPr>
            <a:spLocks noGrp="1"/>
          </p:cNvSpPr>
          <p:nvPr>
            <p:ph type="title"/>
          </p:nvPr>
        </p:nvSpPr>
        <p:spPr/>
        <p:txBody>
          <a:bodyPr>
            <a:noAutofit/>
          </a:bodyPr>
          <a:lstStyle/>
          <a:p>
            <a:r>
              <a:rPr lang="en-ID" sz="11100" dirty="0">
                <a:effectLst/>
                <a:latin typeface="Times New Roman" panose="02020603050405020304" pitchFamily="18" charset="0"/>
                <a:ea typeface="Calibri" panose="020F0502020204030204" pitchFamily="34" charset="0"/>
              </a:rPr>
              <a:t>Collisions</a:t>
            </a:r>
            <a:endParaRPr lang="en-ID" sz="11100" dirty="0"/>
          </a:p>
        </p:txBody>
      </p:sp>
      <p:sp>
        <p:nvSpPr>
          <p:cNvPr id="3" name="Content Placeholder 2">
            <a:extLst>
              <a:ext uri="{FF2B5EF4-FFF2-40B4-BE49-F238E27FC236}">
                <a16:creationId xmlns:a16="http://schemas.microsoft.com/office/drawing/2014/main" id="{D1FF0E20-5FB7-4E4D-874A-401A365EFCC0}"/>
              </a:ext>
            </a:extLst>
          </p:cNvPr>
          <p:cNvSpPr>
            <a:spLocks noGrp="1"/>
          </p:cNvSpPr>
          <p:nvPr>
            <p:ph idx="1"/>
          </p:nvPr>
        </p:nvSpPr>
        <p:spPr/>
        <p:txBody>
          <a:bodyPr/>
          <a:lstStyle/>
          <a:p>
            <a:pPr marL="0" indent="0">
              <a:buNone/>
            </a:pPr>
            <a:endParaRPr lang="en-ID" dirty="0"/>
          </a:p>
        </p:txBody>
      </p:sp>
    </p:spTree>
    <p:extLst>
      <p:ext uri="{BB962C8B-B14F-4D97-AF65-F5344CB8AC3E}">
        <p14:creationId xmlns:p14="http://schemas.microsoft.com/office/powerpoint/2010/main" val="4251570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513AB-8853-6882-7CE1-0807FB421287}"/>
              </a:ext>
            </a:extLst>
          </p:cNvPr>
          <p:cNvSpPr>
            <a:spLocks noGrp="1"/>
          </p:cNvSpPr>
          <p:nvPr>
            <p:ph type="title"/>
          </p:nvPr>
        </p:nvSpPr>
        <p:spPr/>
        <p:txBody>
          <a:bodyPr>
            <a:noAutofit/>
          </a:bodyPr>
          <a:lstStyle/>
          <a:p>
            <a:r>
              <a:rPr lang="en-ID" sz="11100" dirty="0">
                <a:effectLst/>
                <a:latin typeface="Times New Roman" panose="02020603050405020304" pitchFamily="18" charset="0"/>
                <a:ea typeface="Calibri" panose="020F0502020204030204" pitchFamily="34" charset="0"/>
              </a:rPr>
              <a:t>Kinetic energy</a:t>
            </a:r>
            <a:endParaRPr lang="en-ID" sz="111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DF1B718-C635-4ACD-0497-97E6309B1AA4}"/>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Give kinetic energy </a:t>
                </a:r>
                <a14:m>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𝐸</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 </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𝑣</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den>
                    </m:f>
                  </m:oMath>
                </a14:m>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v = 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https://en.wikipedia.org/wiki/Kinetic_energy</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 = 19107012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 = s Mod 35</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 = s Mod 100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 = 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E = m * v ^ 2 / 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err="1">
                    <a:effectLst/>
                    <a:latin typeface="Times New Roman" panose="02020603050405020304" pitchFamily="18" charset="0"/>
                    <a:ea typeface="Calibri" panose="020F0502020204030204" pitchFamily="34" charset="0"/>
                  </a:rPr>
                  <a:t>MsgBox</a:t>
                </a:r>
                <a:r>
                  <a:rPr lang="en-ID" sz="1800" dirty="0">
                    <a:effectLst/>
                    <a:latin typeface="Times New Roman" panose="02020603050405020304" pitchFamily="18" charset="0"/>
                    <a:ea typeface="Calibri" panose="020F0502020204030204" pitchFamily="34" charset="0"/>
                  </a:rPr>
                  <a:t> E</a:t>
                </a:r>
                <a:endParaRPr lang="en-ID" dirty="0"/>
              </a:p>
            </p:txBody>
          </p:sp>
        </mc:Choice>
        <mc:Fallback>
          <p:sp>
            <p:nvSpPr>
              <p:cNvPr id="3" name="Content Placeholder 2">
                <a:extLst>
                  <a:ext uri="{FF2B5EF4-FFF2-40B4-BE49-F238E27FC236}">
                    <a16:creationId xmlns:a16="http://schemas.microsoft.com/office/drawing/2014/main" id="{CDF1B718-C635-4ACD-0497-97E6309B1AA4}"/>
                  </a:ext>
                </a:extLst>
              </p:cNvPr>
              <p:cNvSpPr>
                <a:spLocks noGrp="1" noRot="1" noChangeAspect="1" noMove="1" noResize="1" noEditPoints="1" noAdjustHandles="1" noChangeArrowheads="1" noChangeShapeType="1" noTextEdit="1"/>
              </p:cNvSpPr>
              <p:nvPr>
                <p:ph idx="1"/>
              </p:nvPr>
            </p:nvSpPr>
            <p:spPr>
              <a:blipFill>
                <a:blip r:embed="rId2"/>
                <a:stretch>
                  <a:fillRect l="-522" t="-1401"/>
                </a:stretch>
              </a:blipFill>
            </p:spPr>
            <p:txBody>
              <a:bodyPr/>
              <a:lstStyle/>
              <a:p>
                <a:r>
                  <a:rPr lang="en-ID">
                    <a:noFill/>
                  </a:rPr>
                  <a:t> </a:t>
                </a:r>
              </a:p>
            </p:txBody>
          </p:sp>
        </mc:Fallback>
      </mc:AlternateContent>
    </p:spTree>
    <p:extLst>
      <p:ext uri="{BB962C8B-B14F-4D97-AF65-F5344CB8AC3E}">
        <p14:creationId xmlns:p14="http://schemas.microsoft.com/office/powerpoint/2010/main" val="1955979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CABCE-6058-14A4-54EC-6AA5087452A1}"/>
              </a:ext>
            </a:extLst>
          </p:cNvPr>
          <p:cNvSpPr>
            <a:spLocks noGrp="1"/>
          </p:cNvSpPr>
          <p:nvPr>
            <p:ph type="title"/>
          </p:nvPr>
        </p:nvSpPr>
        <p:spPr/>
        <p:txBody>
          <a:bodyPr>
            <a:noAutofit/>
          </a:bodyPr>
          <a:lstStyle/>
          <a:p>
            <a:r>
              <a:rPr lang="en-ID" sz="11100" dirty="0">
                <a:effectLst/>
                <a:latin typeface="Times New Roman" panose="02020603050405020304" pitchFamily="18" charset="0"/>
                <a:ea typeface="Calibri" panose="020F0502020204030204" pitchFamily="34" charset="0"/>
              </a:rPr>
              <a:t>Definitions</a:t>
            </a:r>
            <a:endParaRPr lang="en-ID" sz="11100" dirty="0"/>
          </a:p>
        </p:txBody>
      </p:sp>
      <p:sp>
        <p:nvSpPr>
          <p:cNvPr id="3" name="Content Placeholder 2">
            <a:extLst>
              <a:ext uri="{FF2B5EF4-FFF2-40B4-BE49-F238E27FC236}">
                <a16:creationId xmlns:a16="http://schemas.microsoft.com/office/drawing/2014/main" id="{4699495F-1F06-BFAD-2219-4E928F096446}"/>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Distance is the total movement of object without regard to direction.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Displacement is distance moved in a particular direction.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Mass is the measure of resistance to change in motion (inertial mass).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Gravitational mass is measure of strength of gravitational force.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p:spTree>
    <p:extLst>
      <p:ext uri="{BB962C8B-B14F-4D97-AF65-F5344CB8AC3E}">
        <p14:creationId xmlns:p14="http://schemas.microsoft.com/office/powerpoint/2010/main" val="1957180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AD1F8-5906-8D4B-A405-D75FB69A7A8A}"/>
              </a:ext>
            </a:extLst>
          </p:cNvPr>
          <p:cNvSpPr>
            <a:spLocks noGrp="1"/>
          </p:cNvSpPr>
          <p:nvPr>
            <p:ph type="title"/>
          </p:nvPr>
        </p:nvSpPr>
        <p:spPr/>
        <p:txBody>
          <a:bodyPr/>
          <a:lstStyle/>
          <a:p>
            <a:r>
              <a:rPr lang="en-US" dirty="0"/>
              <a:t>Definitions (continued)</a:t>
            </a:r>
            <a:endParaRPr lang="en-ID" dirty="0"/>
          </a:p>
        </p:txBody>
      </p:sp>
      <p:sp>
        <p:nvSpPr>
          <p:cNvPr id="3" name="Content Placeholder 2">
            <a:extLst>
              <a:ext uri="{FF2B5EF4-FFF2-40B4-BE49-F238E27FC236}">
                <a16:creationId xmlns:a16="http://schemas.microsoft.com/office/drawing/2014/main" id="{D427577B-E9FF-4298-66D2-8622E262FFC6}"/>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Speed is a scalar quantity that is equal to how far the object has moved divided by time taken.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Velocity is a quantity that designates how fast and in what direction a point is moving.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Momentum is product of mass of particle and its velocity.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Angular velocity is rotation rate, showing how fast object rotates.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p:spTree>
    <p:extLst>
      <p:ext uri="{BB962C8B-B14F-4D97-AF65-F5344CB8AC3E}">
        <p14:creationId xmlns:p14="http://schemas.microsoft.com/office/powerpoint/2010/main" val="9584585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B1CD0-C659-19A5-67E1-112033906132}"/>
              </a:ext>
            </a:extLst>
          </p:cNvPr>
          <p:cNvSpPr>
            <a:spLocks noGrp="1"/>
          </p:cNvSpPr>
          <p:nvPr>
            <p:ph type="title"/>
          </p:nvPr>
        </p:nvSpPr>
        <p:spPr/>
        <p:txBody>
          <a:bodyPr/>
          <a:lstStyle/>
          <a:p>
            <a:r>
              <a:rPr lang="en-US" dirty="0"/>
              <a:t>Definitions (continued)</a:t>
            </a:r>
            <a:endParaRPr lang="en-ID" dirty="0"/>
          </a:p>
        </p:txBody>
      </p:sp>
      <p:sp>
        <p:nvSpPr>
          <p:cNvPr id="3" name="Content Placeholder 2">
            <a:extLst>
              <a:ext uri="{FF2B5EF4-FFF2-40B4-BE49-F238E27FC236}">
                <a16:creationId xmlns:a16="http://schemas.microsoft.com/office/drawing/2014/main" id="{D8E9B9A9-BE4B-D153-6428-F846A9D0BB8F}"/>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Angular acceleration is the time rate of change of angular velocity.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Moment of inertia is resistance to angular acceleration. J = I = mR</a:t>
            </a:r>
            <a:r>
              <a:rPr lang="en-ID"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Angular momentum is moment of inertial times angular velocity.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Acceleration is the rate of change of the velocity of an object with respect to time.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p:spTree>
    <p:extLst>
      <p:ext uri="{BB962C8B-B14F-4D97-AF65-F5344CB8AC3E}">
        <p14:creationId xmlns:p14="http://schemas.microsoft.com/office/powerpoint/2010/main" val="3694126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E8C0A-2031-BED3-CBFD-380763FE5727}"/>
              </a:ext>
            </a:extLst>
          </p:cNvPr>
          <p:cNvSpPr>
            <a:spLocks noGrp="1"/>
          </p:cNvSpPr>
          <p:nvPr>
            <p:ph type="title"/>
          </p:nvPr>
        </p:nvSpPr>
        <p:spPr/>
        <p:txBody>
          <a:bodyPr/>
          <a:lstStyle/>
          <a:p>
            <a:r>
              <a:rPr lang="en-US" dirty="0"/>
              <a:t>Definitions (continued)</a:t>
            </a:r>
            <a:endParaRPr lang="en-ID" dirty="0"/>
          </a:p>
        </p:txBody>
      </p:sp>
      <p:sp>
        <p:nvSpPr>
          <p:cNvPr id="3" name="Content Placeholder 2">
            <a:extLst>
              <a:ext uri="{FF2B5EF4-FFF2-40B4-BE49-F238E27FC236}">
                <a16:creationId xmlns:a16="http://schemas.microsoft.com/office/drawing/2014/main" id="{A17EB1B8-3622-C59B-2E6E-00781B2C9371}"/>
              </a:ext>
            </a:extLst>
          </p:cNvPr>
          <p:cNvSpPr>
            <a:spLocks noGrp="1"/>
          </p:cNvSpPr>
          <p:nvPr>
            <p:ph idx="1"/>
          </p:nvPr>
        </p:nvSpPr>
        <p:spPr/>
        <p:txBody>
          <a:bodyPr>
            <a:noAutofit/>
          </a:bodyPr>
          <a:lstStyle/>
          <a:p>
            <a:pPr marL="0" indent="0">
              <a:buNone/>
            </a:pP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Time is continued sequence of existence and events that occurs in irreversible succession from the part, through the present, into the future. </a:t>
            </a:r>
            <a:endParaRPr lang="en-ID"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Torque is measure of force that can cause an object to rotate about an axis. </a:t>
            </a:r>
            <a:endParaRPr lang="en-ID"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600" dirty="0">
                <a:effectLst/>
                <a:latin typeface="Times New Roman" panose="02020603050405020304" pitchFamily="18" charset="0"/>
                <a:ea typeface="Calibri" panose="020F0502020204030204" pitchFamily="34" charset="0"/>
              </a:rPr>
              <a:t>Define distance, displacement, time, speed, velocity, liner acceleration, linear momentum, angular velocity, angular acceleration, angular momentum, moment of inertia, force, torque.</a:t>
            </a:r>
            <a:endParaRPr lang="en-ID" sz="2600" dirty="0"/>
          </a:p>
        </p:txBody>
      </p:sp>
    </p:spTree>
    <p:extLst>
      <p:ext uri="{BB962C8B-B14F-4D97-AF65-F5344CB8AC3E}">
        <p14:creationId xmlns:p14="http://schemas.microsoft.com/office/powerpoint/2010/main" val="3458003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B336F-FFBA-88E2-69AE-D93D88D7D1AB}"/>
              </a:ext>
            </a:extLst>
          </p:cNvPr>
          <p:cNvSpPr>
            <a:spLocks noGrp="1"/>
          </p:cNvSpPr>
          <p:nvPr>
            <p:ph type="title"/>
          </p:nvPr>
        </p:nvSpPr>
        <p:spPr/>
        <p:txBody>
          <a:bodyPr>
            <a:noAutofit/>
          </a:bodyPr>
          <a:lstStyle/>
          <a:p>
            <a:r>
              <a:rPr lang="en-ID" sz="12200" dirty="0">
                <a:effectLst/>
                <a:latin typeface="Times New Roman" panose="02020603050405020304" pitchFamily="18" charset="0"/>
                <a:ea typeface="Calibri" panose="020F0502020204030204" pitchFamily="34" charset="0"/>
              </a:rPr>
              <a:t>Force</a:t>
            </a:r>
            <a:endParaRPr lang="en-ID" sz="12200" dirty="0"/>
          </a:p>
        </p:txBody>
      </p:sp>
      <p:sp>
        <p:nvSpPr>
          <p:cNvPr id="3" name="Content Placeholder 2">
            <a:extLst>
              <a:ext uri="{FF2B5EF4-FFF2-40B4-BE49-F238E27FC236}">
                <a16:creationId xmlns:a16="http://schemas.microsoft.com/office/drawing/2014/main" id="{57EE2CD7-42FA-8B81-AA16-DF89F1F9E973}"/>
              </a:ext>
            </a:extLst>
          </p:cNvPr>
          <p:cNvSpPr>
            <a:spLocks noGrp="1"/>
          </p:cNvSpPr>
          <p:nvPr>
            <p:ph idx="1"/>
          </p:nvPr>
        </p:nvSpPr>
        <p:spPr/>
        <p:txBody>
          <a:bodyPr>
            <a:noAutofit/>
          </a:bodyPr>
          <a:lstStyle/>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Force changes motion of body.</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If physics, by nature, forces can be gravitational, electromagnetic, nuclear weak, nuclear strong.</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By way of application, forces can be surface forces (friction) and volume forces (gravity, electromagnetism).</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Surface force acts across surface element of body. </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dirty="0">
                <a:effectLst/>
                <a:latin typeface="Times New Roman" panose="02020603050405020304" pitchFamily="18" charset="0"/>
                <a:ea typeface="Calibri" panose="020F0502020204030204" pitchFamily="34" charset="0"/>
              </a:rPr>
              <a:t>Volume force acts on all particles of given body.</a:t>
            </a:r>
            <a:endParaRPr lang="en-ID" dirty="0"/>
          </a:p>
        </p:txBody>
      </p:sp>
    </p:spTree>
    <p:extLst>
      <p:ext uri="{BB962C8B-B14F-4D97-AF65-F5344CB8AC3E}">
        <p14:creationId xmlns:p14="http://schemas.microsoft.com/office/powerpoint/2010/main" val="32372029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38C3-0B75-F3FC-105D-C49AD6F1687D}"/>
              </a:ext>
            </a:extLst>
          </p:cNvPr>
          <p:cNvSpPr>
            <a:spLocks noGrp="1"/>
          </p:cNvSpPr>
          <p:nvPr>
            <p:ph type="title"/>
          </p:nvPr>
        </p:nvSpPr>
        <p:spPr/>
        <p:txBody>
          <a:bodyPr>
            <a:noAutofit/>
          </a:bodyPr>
          <a:lstStyle/>
          <a:p>
            <a:r>
              <a:rPr lang="en-ID" sz="11100" kern="100" dirty="0">
                <a:effectLst/>
                <a:latin typeface="Times New Roman" panose="02020603050405020304" pitchFamily="18" charset="0"/>
                <a:ea typeface="Calibri" panose="020F0502020204030204" pitchFamily="34" charset="0"/>
                <a:cs typeface="Times New Roman" panose="02020603050405020304" pitchFamily="18" charset="0"/>
              </a:rPr>
              <a:t>Static equilibrium</a:t>
            </a:r>
            <a:endParaRPr lang="en-ID" sz="11100" dirty="0"/>
          </a:p>
        </p:txBody>
      </p:sp>
      <p:sp>
        <p:nvSpPr>
          <p:cNvPr id="3" name="Content Placeholder 2">
            <a:extLst>
              <a:ext uri="{FF2B5EF4-FFF2-40B4-BE49-F238E27FC236}">
                <a16:creationId xmlns:a16="http://schemas.microsoft.com/office/drawing/2014/main" id="{3C91AA97-88DE-D7AD-DD76-A6B1AF655C3B}"/>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Static equilibrium for material point is when all forces are 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Static equilibrium for mechanical system is when all forces are 0 and all torques are 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Solve the pulley problem for the case of static equilibrium.</a:t>
            </a:r>
            <a:endParaRPr lang="en-ID" dirty="0"/>
          </a:p>
        </p:txBody>
      </p:sp>
    </p:spTree>
    <p:extLst>
      <p:ext uri="{BB962C8B-B14F-4D97-AF65-F5344CB8AC3E}">
        <p14:creationId xmlns:p14="http://schemas.microsoft.com/office/powerpoint/2010/main" val="4113373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B7A57-29C8-1C38-2FF8-9CA63B619040}"/>
              </a:ext>
            </a:extLst>
          </p:cNvPr>
          <p:cNvSpPr>
            <a:spLocks noGrp="1"/>
          </p:cNvSpPr>
          <p:nvPr>
            <p:ph type="title"/>
          </p:nvPr>
        </p:nvSpPr>
        <p:spPr/>
        <p:txBody>
          <a:bodyPr>
            <a:noAutofit/>
          </a:bodyPr>
          <a:lstStyle/>
          <a:p>
            <a:r>
              <a:rPr lang="en-ID" sz="11100" dirty="0">
                <a:effectLst/>
                <a:latin typeface="Times New Roman" panose="02020603050405020304" pitchFamily="18" charset="0"/>
                <a:ea typeface="Calibri" panose="020F0502020204030204" pitchFamily="34" charset="0"/>
              </a:rPr>
              <a:t>Moment of inertia</a:t>
            </a:r>
            <a:endParaRPr lang="en-ID" sz="11100" dirty="0"/>
          </a:p>
        </p:txBody>
      </p:sp>
      <p:sp>
        <p:nvSpPr>
          <p:cNvPr id="3" name="Content Placeholder 2">
            <a:extLst>
              <a:ext uri="{FF2B5EF4-FFF2-40B4-BE49-F238E27FC236}">
                <a16:creationId xmlns:a16="http://schemas.microsoft.com/office/drawing/2014/main" id="{29ACB9AA-15FA-3506-07F3-751200083D25}"/>
              </a:ext>
            </a:extLst>
          </p:cNvPr>
          <p:cNvSpPr>
            <a:spLocks noGrp="1"/>
          </p:cNvSpPr>
          <p:nvPr>
            <p:ph idx="1"/>
          </p:nvPr>
        </p:nvSpPr>
        <p:spPr/>
        <p:txBody>
          <a:bodyPr>
            <a:normAutofit/>
          </a:bodyPr>
          <a:lstStyle/>
          <a:p>
            <a:pPr marL="0" indent="0">
              <a:buNone/>
            </a:pPr>
            <a:r>
              <a:rPr lang="en-ID" sz="2600" dirty="0">
                <a:effectLst/>
                <a:latin typeface="Times New Roman" panose="02020603050405020304" pitchFamily="18" charset="0"/>
                <a:ea typeface="Calibri" panose="020F0502020204030204" pitchFamily="34" charset="0"/>
              </a:rPr>
              <a:t>Moment of inertia is measure of resistance to change of angular velocity.</a:t>
            </a:r>
            <a:endParaRPr lang="en-ID" sz="2600" dirty="0"/>
          </a:p>
        </p:txBody>
      </p:sp>
    </p:spTree>
    <p:extLst>
      <p:ext uri="{BB962C8B-B14F-4D97-AF65-F5344CB8AC3E}">
        <p14:creationId xmlns:p14="http://schemas.microsoft.com/office/powerpoint/2010/main" val="26450467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1FF0A-A236-E14C-9101-B76480F5F096}"/>
              </a:ext>
            </a:extLst>
          </p:cNvPr>
          <p:cNvSpPr>
            <a:spLocks noGrp="1"/>
          </p:cNvSpPr>
          <p:nvPr>
            <p:ph type="title"/>
          </p:nvPr>
        </p:nvSpPr>
        <p:spPr/>
        <p:txBody>
          <a:bodyPr>
            <a:noAutofit/>
          </a:bodyPr>
          <a:lstStyle/>
          <a:p>
            <a:r>
              <a:rPr lang="en-ID" sz="11100" dirty="0">
                <a:effectLst/>
                <a:latin typeface="Times New Roman" panose="02020603050405020304" pitchFamily="18" charset="0"/>
                <a:ea typeface="Calibri" panose="020F0502020204030204" pitchFamily="34" charset="0"/>
              </a:rPr>
              <a:t>Black hole</a:t>
            </a:r>
            <a:endParaRPr lang="en-ID" sz="11100" dirty="0"/>
          </a:p>
        </p:txBody>
      </p:sp>
      <p:sp>
        <p:nvSpPr>
          <p:cNvPr id="3" name="Content Placeholder 2">
            <a:extLst>
              <a:ext uri="{FF2B5EF4-FFF2-40B4-BE49-F238E27FC236}">
                <a16:creationId xmlns:a16="http://schemas.microsoft.com/office/drawing/2014/main" id="{2A63E319-CA0C-D698-B93F-92DE57DFE454}"/>
              </a:ext>
            </a:extLst>
          </p:cNvPr>
          <p:cNvSpPr>
            <a:spLocks noGrp="1"/>
          </p:cNvSpPr>
          <p:nvPr>
            <p:ph idx="1"/>
          </p:nvPr>
        </p:nvSpPr>
        <p:spPr/>
        <p:txBody>
          <a:bodyPr>
            <a:normAutofit/>
          </a:bodyPr>
          <a:lstStyle/>
          <a:p>
            <a:pPr marL="0" indent="0">
              <a:buNone/>
            </a:pPr>
            <a:r>
              <a:rPr lang="en-ID" sz="5500" dirty="0">
                <a:effectLst/>
                <a:latin typeface="Times New Roman" panose="02020603050405020304" pitchFamily="18" charset="0"/>
                <a:ea typeface="Calibri" panose="020F0502020204030204" pitchFamily="34" charset="0"/>
              </a:rPr>
              <a:t>Black hole is cosmic body with extremely intense gravity, from which even light cannot escape.</a:t>
            </a:r>
            <a:endParaRPr lang="en-ID" sz="5500" dirty="0"/>
          </a:p>
        </p:txBody>
      </p:sp>
    </p:spTree>
    <p:extLst>
      <p:ext uri="{BB962C8B-B14F-4D97-AF65-F5344CB8AC3E}">
        <p14:creationId xmlns:p14="http://schemas.microsoft.com/office/powerpoint/2010/main" val="5065642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09F90-A492-1F46-840D-C863E9B78307}"/>
              </a:ext>
            </a:extLst>
          </p:cNvPr>
          <p:cNvSpPr>
            <a:spLocks noGrp="1"/>
          </p:cNvSpPr>
          <p:nvPr>
            <p:ph type="title"/>
          </p:nvPr>
        </p:nvSpPr>
        <p:spPr/>
        <p:txBody>
          <a:bodyPr/>
          <a:lstStyle/>
          <a:p>
            <a:r>
              <a:rPr lang="en-US" dirty="0"/>
              <a:t>Black hole (continued)</a:t>
            </a:r>
            <a:endParaRPr lang="en-ID" dirty="0"/>
          </a:p>
        </p:txBody>
      </p:sp>
      <p:sp>
        <p:nvSpPr>
          <p:cNvPr id="3" name="Content Placeholder 2">
            <a:extLst>
              <a:ext uri="{FF2B5EF4-FFF2-40B4-BE49-F238E27FC236}">
                <a16:creationId xmlns:a16="http://schemas.microsoft.com/office/drawing/2014/main" id="{57B381C0-8842-F73E-AF95-271F206D0405}"/>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Calculate the Schwarzschild radius for the k grams desk.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a:p>
            <a:pPr marL="0" indent="0">
              <a:buNone/>
            </a:pPr>
            <a:r>
              <a:rPr lang="en-ID" sz="1800" dirty="0">
                <a:effectLst/>
                <a:latin typeface="Times New Roman" panose="02020603050405020304" pitchFamily="18" charset="0"/>
                <a:ea typeface="Calibri" panose="020F0502020204030204" pitchFamily="34" charset="0"/>
              </a:rPr>
              <a:t>http://physics16.weebly.com/uploads/5/9/8/5/59854633/radius4schwarzschild.txt</a:t>
            </a:r>
            <a:endParaRPr lang="en-ID" dirty="0"/>
          </a:p>
        </p:txBody>
      </p:sp>
    </p:spTree>
    <p:extLst>
      <p:ext uri="{BB962C8B-B14F-4D97-AF65-F5344CB8AC3E}">
        <p14:creationId xmlns:p14="http://schemas.microsoft.com/office/powerpoint/2010/main" val="4156065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24D02-D1EC-A91A-BB60-591A6EE1725D}"/>
              </a:ext>
            </a:extLst>
          </p:cNvPr>
          <p:cNvSpPr>
            <a:spLocks noGrp="1"/>
          </p:cNvSpPr>
          <p:nvPr>
            <p:ph type="title"/>
          </p:nvPr>
        </p:nvSpPr>
        <p:spPr/>
        <p:txBody>
          <a:bodyPr>
            <a:normAutofit/>
          </a:bodyPr>
          <a:lstStyle/>
          <a:p>
            <a:r>
              <a:rPr lang="en-ID" sz="8800" dirty="0">
                <a:effectLst/>
                <a:latin typeface="Times New Roman" panose="02020603050405020304" pitchFamily="18" charset="0"/>
                <a:ea typeface="Calibri" panose="020F0502020204030204" pitchFamily="34" charset="0"/>
              </a:rPr>
              <a:t>Big foot vs small foot</a:t>
            </a:r>
            <a:endParaRPr lang="en-ID" sz="8800" dirty="0"/>
          </a:p>
        </p:txBody>
      </p:sp>
      <p:sp>
        <p:nvSpPr>
          <p:cNvPr id="3" name="Content Placeholder 2">
            <a:extLst>
              <a:ext uri="{FF2B5EF4-FFF2-40B4-BE49-F238E27FC236}">
                <a16:creationId xmlns:a16="http://schemas.microsoft.com/office/drawing/2014/main" id="{061FAD99-C645-C789-1730-E5E217C94E87}"/>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Small foot is more likely to be more accurate and more precise, give less random error and systematic error because small foot can kick more accurately and precisely with respect to centre of mass of soccer ball.</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Because of that, Messi is smaller and better than Ronaldo, who is bigger but, in real life, Ronaldo can kick the ball very accurately and precisely. In this case, physics fails but just a little bit.</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12612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64031-04E1-8EA4-7A53-28CD60135F34}"/>
              </a:ext>
            </a:extLst>
          </p:cNvPr>
          <p:cNvSpPr>
            <a:spLocks noGrp="1"/>
          </p:cNvSpPr>
          <p:nvPr>
            <p:ph type="title"/>
          </p:nvPr>
        </p:nvSpPr>
        <p:spPr/>
        <p:txBody>
          <a:bodyPr/>
          <a:lstStyle/>
          <a:p>
            <a:r>
              <a:rPr lang="en-US" dirty="0"/>
              <a:t>Black hole (continued)</a:t>
            </a:r>
            <a:endParaRPr lang="en-ID"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C3C0A83-78EA-183B-585B-988F843381D6}"/>
                  </a:ext>
                </a:extLst>
              </p:cNvPr>
              <p:cNvSpPr>
                <a:spLocks noGrp="1"/>
              </p:cNvSpPr>
              <p:nvPr>
                <p:ph idx="1"/>
              </p:nvPr>
            </p:nvSpPr>
            <p:spPr/>
            <p:txBody>
              <a:bodyPr>
                <a:normAutofit lnSpcReduction="10000"/>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Prove Schwarzschild radius formula from escape velocity expression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𝑐</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𝑒</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ad>
                        <m:radPr>
                          <m:degHide m:val="on"/>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radPr>
                        <m:deg/>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𝑔𝑅</m:t>
                          </m:r>
                        </m:e>
                      </m:rad>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ad>
                        <m:radPr>
                          <m:degHide m:val="on"/>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radPr>
                        <m:deg/>
                        <m:e>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𝐺𝑀𝑅</m:t>
                              </m:r>
                            </m:num>
                            <m:den>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𝑅</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e>
                      </m:rad>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ad>
                        <m:radPr>
                          <m:degHide m:val="on"/>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radPr>
                        <m:deg/>
                        <m:e>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𝐺𝑀</m:t>
                              </m:r>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𝑅</m:t>
                              </m:r>
                            </m:den>
                          </m:f>
                        </m:e>
                      </m:rad>
                    </m:oMath>
                  </m:oMathPara>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𝑅</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𝐺𝑀</m:t>
                          </m:r>
                        </m:num>
                        <m:den>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𝑐</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oMath>
                  </m:oMathPara>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R is radius of black hole of </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Schwarzschild</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G is gravity constant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g is gravity acceleration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 is mass of the object, which is compressed to the size of black hole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e</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is escape velocity</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c is the speed of light</a:t>
                </a:r>
                <a:endParaRPr lang="en-ID" dirty="0"/>
              </a:p>
            </p:txBody>
          </p:sp>
        </mc:Choice>
        <mc:Fallback>
          <p:sp>
            <p:nvSpPr>
              <p:cNvPr id="3" name="Content Placeholder 2">
                <a:extLst>
                  <a:ext uri="{FF2B5EF4-FFF2-40B4-BE49-F238E27FC236}">
                    <a16:creationId xmlns:a16="http://schemas.microsoft.com/office/drawing/2014/main" id="{9C3C0A83-78EA-183B-585B-988F843381D6}"/>
                  </a:ext>
                </a:extLst>
              </p:cNvPr>
              <p:cNvSpPr>
                <a:spLocks noGrp="1" noRot="1" noChangeAspect="1" noMove="1" noResize="1" noEditPoints="1" noAdjustHandles="1" noChangeArrowheads="1" noChangeShapeType="1" noTextEdit="1"/>
              </p:cNvSpPr>
              <p:nvPr>
                <p:ph idx="1"/>
              </p:nvPr>
            </p:nvSpPr>
            <p:spPr>
              <a:blipFill>
                <a:blip r:embed="rId2"/>
                <a:stretch>
                  <a:fillRect l="-522" t="-1961" b="-420"/>
                </a:stretch>
              </a:blipFill>
            </p:spPr>
            <p:txBody>
              <a:bodyPr/>
              <a:lstStyle/>
              <a:p>
                <a:r>
                  <a:rPr lang="en-ID">
                    <a:noFill/>
                  </a:rPr>
                  <a:t> </a:t>
                </a:r>
              </a:p>
            </p:txBody>
          </p:sp>
        </mc:Fallback>
      </mc:AlternateContent>
    </p:spTree>
    <p:extLst>
      <p:ext uri="{BB962C8B-B14F-4D97-AF65-F5344CB8AC3E}">
        <p14:creationId xmlns:p14="http://schemas.microsoft.com/office/powerpoint/2010/main" val="5929500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DB508-122B-20E6-C108-B5B59CD89521}"/>
              </a:ext>
            </a:extLst>
          </p:cNvPr>
          <p:cNvSpPr>
            <a:spLocks noGrp="1"/>
          </p:cNvSpPr>
          <p:nvPr>
            <p:ph type="title"/>
          </p:nvPr>
        </p:nvSpPr>
        <p:spPr/>
        <p:txBody>
          <a:bodyPr>
            <a:noAutofit/>
          </a:bodyPr>
          <a:lstStyle/>
          <a:p>
            <a:r>
              <a:rPr lang="en-ID" sz="11100" dirty="0">
                <a:effectLst/>
                <a:latin typeface="Times New Roman" panose="02020603050405020304" pitchFamily="18" charset="0"/>
                <a:ea typeface="Calibri" panose="020F0502020204030204" pitchFamily="34" charset="0"/>
              </a:rPr>
              <a:t>Special relativity</a:t>
            </a:r>
            <a:endParaRPr lang="en-ID" sz="111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4435937-F656-DBDD-B7EE-39A4A410BA9A}"/>
                  </a:ext>
                </a:extLst>
              </p:cNvPr>
              <p:cNvSpPr>
                <a:spLocks noGrp="1"/>
              </p:cNvSpPr>
              <p:nvPr>
                <p:ph idx="1"/>
              </p:nvPr>
            </p:nvSpPr>
            <p:spPr/>
            <p:txBody>
              <a:bodyPr>
                <a:no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Assess the time, size, mass when you move with c/1000000, c/1000, c/100, c/10, c/2, 0.8c, 0.9c.</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ad>
                        <m:radPr>
                          <m:degHide m:val="on"/>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radPr>
                        <m:deg/>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1−</m:t>
                          </m:r>
                          <m:f>
                            <m:f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𝑣</m:t>
                                  </m:r>
                                </m:e>
                                <m:sup>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sSup>
                                <m:sSup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𝑐</m:t>
                                  </m:r>
                                </m:e>
                                <m:sup>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e>
                      </m:rad>
                    </m:oMath>
                  </m:oMathPara>
                </a14:m>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54435937-F656-DBDD-B7EE-39A4A410BA9A}"/>
                  </a:ext>
                </a:extLst>
              </p:cNvPr>
              <p:cNvSpPr>
                <a:spLocks noGrp="1" noRot="1" noChangeAspect="1" noMove="1" noResize="1" noEditPoints="1" noAdjustHandles="1" noChangeArrowheads="1" noChangeShapeType="1" noTextEdit="1"/>
              </p:cNvSpPr>
              <p:nvPr>
                <p:ph idx="1"/>
              </p:nvPr>
            </p:nvSpPr>
            <p:spPr>
              <a:blipFill>
                <a:blip r:embed="rId2"/>
                <a:stretch>
                  <a:fillRect l="-1565" t="-3221" r="-522"/>
                </a:stretch>
              </a:blipFill>
            </p:spPr>
            <p:txBody>
              <a:bodyPr/>
              <a:lstStyle/>
              <a:p>
                <a:r>
                  <a:rPr lang="en-ID">
                    <a:noFill/>
                  </a:rPr>
                  <a:t> </a:t>
                </a:r>
              </a:p>
            </p:txBody>
          </p:sp>
        </mc:Fallback>
      </mc:AlternateContent>
    </p:spTree>
    <p:extLst>
      <p:ext uri="{BB962C8B-B14F-4D97-AF65-F5344CB8AC3E}">
        <p14:creationId xmlns:p14="http://schemas.microsoft.com/office/powerpoint/2010/main" val="2469723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5FDD8-D6DE-FD6C-2E19-CC9E34BF44CD}"/>
              </a:ext>
            </a:extLst>
          </p:cNvPr>
          <p:cNvSpPr>
            <a:spLocks noGrp="1"/>
          </p:cNvSpPr>
          <p:nvPr>
            <p:ph type="title"/>
          </p:nvPr>
        </p:nvSpPr>
        <p:spPr/>
        <p:txBody>
          <a:bodyPr/>
          <a:lstStyle/>
          <a:p>
            <a:r>
              <a:rPr lang="en-US" dirty="0"/>
              <a:t>Special relativity (continued)</a:t>
            </a:r>
            <a:endParaRPr lang="en-ID" dirty="0"/>
          </a:p>
        </p:txBody>
      </p:sp>
      <p:sp>
        <p:nvSpPr>
          <p:cNvPr id="3" name="Content Placeholder 2">
            <a:extLst>
              <a:ext uri="{FF2B5EF4-FFF2-40B4-BE49-F238E27FC236}">
                <a16:creationId xmlns:a16="http://schemas.microsoft.com/office/drawing/2014/main" id="{8B028CD5-FEF9-7D11-C230-52AA44D55C8F}"/>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 = 300000000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 = c / 1000000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 = c / 1000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 = c / 100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 = c / 10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 = c / 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 = 0.8 * c</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 = 0.9 * c</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err="1">
                <a:effectLst/>
                <a:latin typeface="Times New Roman" panose="02020603050405020304" pitchFamily="18" charset="0"/>
                <a:ea typeface="Calibri" panose="020F0502020204030204" pitchFamily="34" charset="0"/>
              </a:rPr>
              <a:t>MsgBox</a:t>
            </a:r>
            <a:r>
              <a:rPr lang="en-ID" sz="1800" dirty="0">
                <a:effectLst/>
                <a:latin typeface="Times New Roman" panose="02020603050405020304" pitchFamily="18" charset="0"/>
                <a:ea typeface="Calibri" panose="020F0502020204030204" pitchFamily="34" charset="0"/>
              </a:rPr>
              <a:t> </a:t>
            </a:r>
            <a:r>
              <a:rPr lang="en-ID" sz="1800" dirty="0" err="1">
                <a:effectLst/>
                <a:latin typeface="Times New Roman" panose="02020603050405020304" pitchFamily="18" charset="0"/>
                <a:ea typeface="Calibri" panose="020F0502020204030204" pitchFamily="34" charset="0"/>
              </a:rPr>
              <a:t>Sqr</a:t>
            </a:r>
            <a:r>
              <a:rPr lang="en-ID" sz="1800" dirty="0">
                <a:effectLst/>
                <a:latin typeface="Times New Roman" panose="02020603050405020304" pitchFamily="18" charset="0"/>
                <a:ea typeface="Calibri" panose="020F0502020204030204" pitchFamily="34" charset="0"/>
              </a:rPr>
              <a:t>(1 - v * v / (c * c))</a:t>
            </a:r>
            <a:endParaRPr lang="en-ID" dirty="0"/>
          </a:p>
        </p:txBody>
      </p:sp>
    </p:spTree>
    <p:extLst>
      <p:ext uri="{BB962C8B-B14F-4D97-AF65-F5344CB8AC3E}">
        <p14:creationId xmlns:p14="http://schemas.microsoft.com/office/powerpoint/2010/main" val="10767995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564C0-CB11-A2BA-F917-EC229FD49632}"/>
              </a:ext>
            </a:extLst>
          </p:cNvPr>
          <p:cNvSpPr>
            <a:spLocks noGrp="1"/>
          </p:cNvSpPr>
          <p:nvPr>
            <p:ph type="title"/>
          </p:nvPr>
        </p:nvSpPr>
        <p:spPr/>
        <p:txBody>
          <a:bodyPr>
            <a:noAutofit/>
          </a:bodyPr>
          <a:lstStyle/>
          <a:p>
            <a:r>
              <a:rPr lang="en-ID" sz="6600" dirty="0">
                <a:effectLst/>
                <a:latin typeface="Times New Roman" panose="02020603050405020304" pitchFamily="18" charset="0"/>
                <a:ea typeface="Calibri" panose="020F0502020204030204" pitchFamily="34" charset="0"/>
              </a:rPr>
              <a:t>Chaos in classical mechanics</a:t>
            </a:r>
            <a:endParaRPr lang="en-ID" sz="6600" dirty="0"/>
          </a:p>
        </p:txBody>
      </p:sp>
      <p:sp>
        <p:nvSpPr>
          <p:cNvPr id="3" name="Content Placeholder 2">
            <a:extLst>
              <a:ext uri="{FF2B5EF4-FFF2-40B4-BE49-F238E27FC236}">
                <a16:creationId xmlns:a16="http://schemas.microsoft.com/office/drawing/2014/main" id="{8A1AC333-E45F-C837-1FA4-7E62DEA3E459}"/>
              </a:ext>
            </a:extLst>
          </p:cNvPr>
          <p:cNvSpPr>
            <a:spLocks noGrp="1"/>
          </p:cNvSpPr>
          <p:nvPr>
            <p:ph idx="1"/>
          </p:nvPr>
        </p:nvSpPr>
        <p:spPr/>
        <p:txBody>
          <a:bodyPr>
            <a:noAutofit/>
          </a:bodyPr>
          <a:lstStyle/>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Double pendulum is chaotic.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en.wikipedia.org/wiki/</a:t>
            </a:r>
            <a:r>
              <a:rPr lang="en-ID" sz="4400" kern="100" dirty="0" err="1">
                <a:effectLst/>
                <a:latin typeface="Times New Roman" panose="02020603050405020304" pitchFamily="18" charset="0"/>
                <a:ea typeface="Calibri" panose="020F0502020204030204" pitchFamily="34" charset="0"/>
                <a:cs typeface="Times New Roman" panose="02020603050405020304" pitchFamily="18" charset="0"/>
              </a:rPr>
              <a:t>Double_pendulum</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4400" dirty="0"/>
          </a:p>
        </p:txBody>
      </p:sp>
    </p:spTree>
    <p:extLst>
      <p:ext uri="{BB962C8B-B14F-4D97-AF65-F5344CB8AC3E}">
        <p14:creationId xmlns:p14="http://schemas.microsoft.com/office/powerpoint/2010/main" val="9518520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044C9-8413-762B-59DC-77291C9EB036}"/>
              </a:ext>
            </a:extLst>
          </p:cNvPr>
          <p:cNvSpPr>
            <a:spLocks noGrp="1"/>
          </p:cNvSpPr>
          <p:nvPr>
            <p:ph type="title"/>
          </p:nvPr>
        </p:nvSpPr>
        <p:spPr/>
        <p:txBody>
          <a:bodyPr>
            <a:noAutofit/>
          </a:bodyPr>
          <a:lstStyle/>
          <a:p>
            <a:r>
              <a:rPr lang="en-ID" sz="11100" dirty="0">
                <a:effectLst/>
                <a:latin typeface="Times New Roman" panose="02020603050405020304" pitchFamily="18" charset="0"/>
                <a:ea typeface="Calibri" panose="020F0502020204030204" pitchFamily="34" charset="0"/>
              </a:rPr>
              <a:t>Elasticity</a:t>
            </a:r>
            <a:endParaRPr lang="en-ID" sz="111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F186B51-1D5C-7C94-A8FB-89BAF77EB789}"/>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Hooks Law</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kx</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Elastic energy: E = 0.5kx</a:t>
                </a:r>
                <a:r>
                  <a:rPr lang="en-ID"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𝐹</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𝑑𝐸</m:t>
                          </m:r>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𝑑𝑥</m:t>
                          </m:r>
                        </m:den>
                      </m:f>
                    </m:oMath>
                  </m:oMathPara>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Electromagnetic nature of friction, elasticity, plasticity, fracture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Elasticity, friction, plasticity, fracture of solids in classical mechanic have electromagnetic causes.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0F186B51-1D5C-7C94-A8FB-89BAF77EB789}"/>
                  </a:ext>
                </a:extLst>
              </p:cNvPr>
              <p:cNvSpPr>
                <a:spLocks noGrp="1" noRot="1" noChangeAspect="1" noMove="1" noResize="1" noEditPoints="1" noAdjustHandles="1" noChangeArrowheads="1" noChangeShapeType="1" noTextEdit="1"/>
              </p:cNvSpPr>
              <p:nvPr>
                <p:ph idx="1"/>
              </p:nvPr>
            </p:nvSpPr>
            <p:spPr>
              <a:blipFill>
                <a:blip r:embed="rId2"/>
                <a:stretch>
                  <a:fillRect l="-522" t="-1401"/>
                </a:stretch>
              </a:blipFill>
            </p:spPr>
            <p:txBody>
              <a:bodyPr/>
              <a:lstStyle/>
              <a:p>
                <a:r>
                  <a:rPr lang="en-ID">
                    <a:noFill/>
                  </a:rPr>
                  <a:t> </a:t>
                </a:r>
              </a:p>
            </p:txBody>
          </p:sp>
        </mc:Fallback>
      </mc:AlternateContent>
    </p:spTree>
    <p:extLst>
      <p:ext uri="{BB962C8B-B14F-4D97-AF65-F5344CB8AC3E}">
        <p14:creationId xmlns:p14="http://schemas.microsoft.com/office/powerpoint/2010/main" val="28261174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96A22-DA74-FA0C-E00A-B3FA5BE564B0}"/>
              </a:ext>
            </a:extLst>
          </p:cNvPr>
          <p:cNvSpPr>
            <a:spLocks noGrp="1"/>
          </p:cNvSpPr>
          <p:nvPr>
            <p:ph type="title"/>
          </p:nvPr>
        </p:nvSpPr>
        <p:spPr/>
        <p:txBody>
          <a:bodyPr>
            <a:noAutofit/>
          </a:bodyPr>
          <a:lstStyle/>
          <a:p>
            <a:r>
              <a:rPr lang="en-ID" sz="11100" dirty="0">
                <a:effectLst/>
                <a:latin typeface="Times New Roman" panose="02020603050405020304" pitchFamily="18" charset="0"/>
                <a:ea typeface="Calibri" panose="020F0502020204030204" pitchFamily="34" charset="0"/>
              </a:rPr>
              <a:t>Plasticity</a:t>
            </a:r>
            <a:endParaRPr lang="en-ID" sz="11100" dirty="0"/>
          </a:p>
        </p:txBody>
      </p:sp>
      <p:sp>
        <p:nvSpPr>
          <p:cNvPr id="3" name="Content Placeholder 2">
            <a:extLst>
              <a:ext uri="{FF2B5EF4-FFF2-40B4-BE49-F238E27FC236}">
                <a16:creationId xmlns:a16="http://schemas.microsoft.com/office/drawing/2014/main" id="{5F0BCC5E-B582-1CFD-CBB5-41F7C94558B1}"/>
              </a:ext>
            </a:extLst>
          </p:cNvPr>
          <p:cNvSpPr>
            <a:spLocks noGrp="1"/>
          </p:cNvSpPr>
          <p:nvPr>
            <p:ph idx="1"/>
          </p:nvPr>
        </p:nvSpPr>
        <p:spPr/>
        <p:txBody>
          <a:bodyPr>
            <a:normAutofit/>
          </a:bodyPr>
          <a:lstStyle/>
          <a:p>
            <a:pPr marL="0" indent="0">
              <a:buNone/>
            </a:pPr>
            <a:r>
              <a:rPr lang="en-ID" sz="6600" dirty="0">
                <a:effectLst/>
                <a:latin typeface="Times New Roman" panose="02020603050405020304" pitchFamily="18" charset="0"/>
                <a:ea typeface="Calibri" panose="020F0502020204030204" pitchFamily="34" charset="0"/>
              </a:rPr>
              <a:t>Plastic deformation is irreversible deformation.</a:t>
            </a:r>
            <a:endParaRPr lang="en-ID" sz="6600" dirty="0"/>
          </a:p>
        </p:txBody>
      </p:sp>
    </p:spTree>
    <p:extLst>
      <p:ext uri="{BB962C8B-B14F-4D97-AF65-F5344CB8AC3E}">
        <p14:creationId xmlns:p14="http://schemas.microsoft.com/office/powerpoint/2010/main" val="14587612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AB6DF-A495-AADA-1475-E508B9415DF0}"/>
              </a:ext>
            </a:extLst>
          </p:cNvPr>
          <p:cNvSpPr>
            <a:spLocks noGrp="1"/>
          </p:cNvSpPr>
          <p:nvPr>
            <p:ph type="title"/>
          </p:nvPr>
        </p:nvSpPr>
        <p:spPr/>
        <p:txBody>
          <a:bodyPr/>
          <a:lstStyle/>
          <a:p>
            <a:r>
              <a:rPr lang="en-US" dirty="0"/>
              <a:t>Plasticity (continued)</a:t>
            </a:r>
            <a:endParaRPr lang="en-ID" dirty="0"/>
          </a:p>
        </p:txBody>
      </p:sp>
      <p:pic>
        <p:nvPicPr>
          <p:cNvPr id="5" name="Content Placeholder 4" descr="A diagram of a reaction line&#10;&#10;Description automatically generated with medium confidence">
            <a:extLst>
              <a:ext uri="{FF2B5EF4-FFF2-40B4-BE49-F238E27FC236}">
                <a16:creationId xmlns:a16="http://schemas.microsoft.com/office/drawing/2014/main" id="{4F39B2F0-C4C8-0246-3C74-FB6A854CF63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5343" y="2202721"/>
            <a:ext cx="9764973" cy="4375500"/>
          </a:xfrm>
        </p:spPr>
      </p:pic>
    </p:spTree>
    <p:extLst>
      <p:ext uri="{BB962C8B-B14F-4D97-AF65-F5344CB8AC3E}">
        <p14:creationId xmlns:p14="http://schemas.microsoft.com/office/powerpoint/2010/main" val="24263812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09160-CC82-7952-07DA-5E8EC0F5DE1D}"/>
              </a:ext>
            </a:extLst>
          </p:cNvPr>
          <p:cNvSpPr>
            <a:spLocks noGrp="1"/>
          </p:cNvSpPr>
          <p:nvPr>
            <p:ph type="title"/>
          </p:nvPr>
        </p:nvSpPr>
        <p:spPr/>
        <p:txBody>
          <a:bodyPr>
            <a:noAutofit/>
          </a:bodyPr>
          <a:lstStyle/>
          <a:p>
            <a:r>
              <a:rPr lang="en-ID" sz="11100" dirty="0">
                <a:effectLst/>
                <a:latin typeface="Times New Roman" panose="02020603050405020304" pitchFamily="18" charset="0"/>
                <a:ea typeface="Calibri" panose="020F0502020204030204" pitchFamily="34" charset="0"/>
              </a:rPr>
              <a:t>Fracture</a:t>
            </a:r>
            <a:endParaRPr lang="en-ID" sz="11100" dirty="0"/>
          </a:p>
        </p:txBody>
      </p:sp>
      <p:sp>
        <p:nvSpPr>
          <p:cNvPr id="3" name="Content Placeholder 2">
            <a:extLst>
              <a:ext uri="{FF2B5EF4-FFF2-40B4-BE49-F238E27FC236}">
                <a16:creationId xmlns:a16="http://schemas.microsoft.com/office/drawing/2014/main" id="{C2DCCBD8-DE03-CEB6-1482-0D9CA5223F99}"/>
              </a:ext>
            </a:extLst>
          </p:cNvPr>
          <p:cNvSpPr>
            <a:spLocks noGrp="1"/>
          </p:cNvSpPr>
          <p:nvPr>
            <p:ph idx="1"/>
          </p:nvPr>
        </p:nvSpPr>
        <p:spPr/>
        <p:txBody>
          <a:bodyPr>
            <a:normAutofit/>
          </a:bodyPr>
          <a:lstStyle/>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What must the masses in the simple pulley problem to break the rope if the breaking point of the rope is T Newtons?</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14844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BBFBF-975C-BCB2-6E07-BBB0BCC16716}"/>
              </a:ext>
            </a:extLst>
          </p:cNvPr>
          <p:cNvSpPr>
            <a:spLocks noGrp="1"/>
          </p:cNvSpPr>
          <p:nvPr>
            <p:ph type="title"/>
          </p:nvPr>
        </p:nvSpPr>
        <p:spPr/>
        <p:txBody>
          <a:bodyPr>
            <a:noAutofit/>
          </a:bodyPr>
          <a:lstStyle/>
          <a:p>
            <a:r>
              <a:rPr lang="en-ID" sz="11100" dirty="0">
                <a:effectLst/>
                <a:latin typeface="Times New Roman" panose="02020603050405020304" pitchFamily="18" charset="0"/>
                <a:ea typeface="Calibri" panose="020F0502020204030204" pitchFamily="34" charset="0"/>
              </a:rPr>
              <a:t>Fluid</a:t>
            </a:r>
            <a:endParaRPr lang="en-ID" sz="111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85F14D8-1A52-820C-4594-D6D21D19CC0E}"/>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Pressure = Force/Area</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Pressure of fluid at depth h is </a:t>
                </a:r>
                <a14:m>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𝜌</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𝑔h</m:t>
                    </m:r>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h is height or depth</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ρ is density</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g is gravity acceleration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A is area</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V is volume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Times New Roman" panose="02020603050405020304" pitchFamily="18" charset="0"/>
                  </a:rPr>
                  <a:t>Proof: Pressure is F/A, pressure = mg/A, m = </a:t>
                </a:r>
                <a:r>
                  <a:rPr lang="en-ID" sz="1800" dirty="0" err="1">
                    <a:effectLst/>
                    <a:latin typeface="Times New Roman" panose="02020603050405020304" pitchFamily="18" charset="0"/>
                    <a:ea typeface="Times New Roman" panose="02020603050405020304" pitchFamily="18" charset="0"/>
                  </a:rPr>
                  <a:t>ρV</a:t>
                </a:r>
                <a:r>
                  <a:rPr lang="en-ID" sz="1800" dirty="0">
                    <a:effectLst/>
                    <a:latin typeface="Times New Roman" panose="02020603050405020304" pitchFamily="18" charset="0"/>
                    <a:ea typeface="Times New Roman" panose="02020603050405020304" pitchFamily="18" charset="0"/>
                  </a:rPr>
                  <a:t>, V = Ah, </a:t>
                </a:r>
                <a:r>
                  <a:rPr lang="en-ID" sz="1800" dirty="0" err="1">
                    <a:effectLst/>
                    <a:latin typeface="Times New Roman" panose="02020603050405020304" pitchFamily="18" charset="0"/>
                    <a:ea typeface="Times New Roman" panose="02020603050405020304" pitchFamily="18" charset="0"/>
                  </a:rPr>
                  <a:t>ρAhg</a:t>
                </a:r>
                <a:r>
                  <a:rPr lang="en-ID" sz="1800" dirty="0">
                    <a:effectLst/>
                    <a:latin typeface="Times New Roman" panose="02020603050405020304" pitchFamily="18" charset="0"/>
                    <a:ea typeface="Times New Roman" panose="02020603050405020304" pitchFamily="18" charset="0"/>
                  </a:rPr>
                  <a:t>/A = </a:t>
                </a:r>
                <a:r>
                  <a:rPr lang="en-ID" sz="1800" dirty="0" err="1">
                    <a:effectLst/>
                    <a:latin typeface="Times New Roman" panose="02020603050405020304" pitchFamily="18" charset="0"/>
                    <a:ea typeface="Times New Roman" panose="02020603050405020304" pitchFamily="18" charset="0"/>
                  </a:rPr>
                  <a:t>ρgh</a:t>
                </a:r>
                <a:endParaRPr lang="en-ID" dirty="0"/>
              </a:p>
            </p:txBody>
          </p:sp>
        </mc:Choice>
        <mc:Fallback>
          <p:sp>
            <p:nvSpPr>
              <p:cNvPr id="3" name="Content Placeholder 2">
                <a:extLst>
                  <a:ext uri="{FF2B5EF4-FFF2-40B4-BE49-F238E27FC236}">
                    <a16:creationId xmlns:a16="http://schemas.microsoft.com/office/drawing/2014/main" id="{A85F14D8-1A52-820C-4594-D6D21D19CC0E}"/>
                  </a:ext>
                </a:extLst>
              </p:cNvPr>
              <p:cNvSpPr>
                <a:spLocks noGrp="1" noRot="1" noChangeAspect="1" noMove="1" noResize="1" noEditPoints="1" noAdjustHandles="1" noChangeArrowheads="1" noChangeShapeType="1" noTextEdit="1"/>
              </p:cNvSpPr>
              <p:nvPr>
                <p:ph idx="1"/>
              </p:nvPr>
            </p:nvSpPr>
            <p:spPr>
              <a:blipFill>
                <a:blip r:embed="rId2"/>
                <a:stretch>
                  <a:fillRect l="-522" t="-1401"/>
                </a:stretch>
              </a:blipFill>
            </p:spPr>
            <p:txBody>
              <a:bodyPr/>
              <a:lstStyle/>
              <a:p>
                <a:r>
                  <a:rPr lang="en-ID">
                    <a:noFill/>
                  </a:rPr>
                  <a:t> </a:t>
                </a:r>
              </a:p>
            </p:txBody>
          </p:sp>
        </mc:Fallback>
      </mc:AlternateContent>
    </p:spTree>
    <p:extLst>
      <p:ext uri="{BB962C8B-B14F-4D97-AF65-F5344CB8AC3E}">
        <p14:creationId xmlns:p14="http://schemas.microsoft.com/office/powerpoint/2010/main" val="35908668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D5834-FED3-2661-AE88-1B0539D3E305}"/>
              </a:ext>
            </a:extLst>
          </p:cNvPr>
          <p:cNvSpPr>
            <a:spLocks noGrp="1"/>
          </p:cNvSpPr>
          <p:nvPr>
            <p:ph type="title"/>
          </p:nvPr>
        </p:nvSpPr>
        <p:spPr/>
        <p:txBody>
          <a:bodyPr/>
          <a:lstStyle/>
          <a:p>
            <a:r>
              <a:rPr lang="en-US" dirty="0"/>
              <a:t>Fluid (continued)</a:t>
            </a:r>
            <a:endParaRPr lang="en-ID"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19D99201-BB7F-8779-61B0-41728DC86D9B}"/>
                  </a:ext>
                </a:extLst>
              </p:cNvPr>
              <p:cNvSpPr>
                <a:spLocks noGrp="1"/>
              </p:cNvSpPr>
              <p:nvPr>
                <p:ph idx="1"/>
              </p:nvPr>
            </p:nvSpPr>
            <p:spPr/>
            <p:txBody>
              <a:bodyPr>
                <a:normAutofit/>
              </a:bodyPr>
              <a:lstStyle/>
              <a:p>
                <a:r>
                  <a:rPr lang="en-ID" sz="4400" kern="100" dirty="0">
                    <a:effectLst/>
                    <a:latin typeface="Times New Roman" panose="02020603050405020304" pitchFamily="18" charset="0"/>
                    <a:ea typeface="Times New Roman" panose="02020603050405020304" pitchFamily="18" charset="0"/>
                    <a:cs typeface="Times New Roman" panose="02020603050405020304" pitchFamily="18" charset="0"/>
                  </a:rPr>
                  <a:t>Question:</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4400" kern="100" dirty="0">
                    <a:effectLst/>
                    <a:latin typeface="Times New Roman" panose="02020603050405020304" pitchFamily="18" charset="0"/>
                    <a:ea typeface="Times New Roman" panose="02020603050405020304" pitchFamily="18" charset="0"/>
                    <a:cs typeface="Times New Roman" panose="02020603050405020304" pitchFamily="18" charset="0"/>
                  </a:rPr>
                  <a:t>Prove that pressure </a:t>
                </a: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of fluid at depth h is </a:t>
                </a:r>
                <a14:m>
                  <m:oMath xmlns:m="http://schemas.openxmlformats.org/officeDocument/2006/math">
                    <m:r>
                      <a:rPr lang="en-ID" sz="4400" i="1" kern="100">
                        <a:effectLst/>
                        <a:latin typeface="Cambria Math" panose="02040503050406030204" pitchFamily="18" charset="0"/>
                        <a:ea typeface="Calibri" panose="020F0502020204030204" pitchFamily="34" charset="0"/>
                        <a:cs typeface="Times New Roman" panose="02020603050405020304" pitchFamily="18" charset="0"/>
                      </a:rPr>
                      <m:t>𝜌</m:t>
                    </m:r>
                    <m:r>
                      <a:rPr lang="en-ID" sz="4400" i="1" kern="100">
                        <a:effectLst/>
                        <a:latin typeface="Cambria Math" panose="02040503050406030204" pitchFamily="18" charset="0"/>
                        <a:ea typeface="Calibri" panose="020F0502020204030204" pitchFamily="34" charset="0"/>
                        <a:cs typeface="Times New Roman" panose="02020603050405020304" pitchFamily="18" charset="0"/>
                      </a:rPr>
                      <m:t>𝑔h</m:t>
                    </m:r>
                  </m:oMath>
                </a14:m>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4400" dirty="0"/>
              </a:p>
            </p:txBody>
          </p:sp>
        </mc:Choice>
        <mc:Fallback>
          <p:sp>
            <p:nvSpPr>
              <p:cNvPr id="3" name="Content Placeholder 2">
                <a:extLst>
                  <a:ext uri="{FF2B5EF4-FFF2-40B4-BE49-F238E27FC236}">
                    <a16:creationId xmlns:a16="http://schemas.microsoft.com/office/drawing/2014/main" id="{19D99201-BB7F-8779-61B0-41728DC86D9B}"/>
                  </a:ext>
                </a:extLst>
              </p:cNvPr>
              <p:cNvSpPr>
                <a:spLocks noGrp="1" noRot="1" noChangeAspect="1" noMove="1" noResize="1" noEditPoints="1" noAdjustHandles="1" noChangeArrowheads="1" noChangeShapeType="1" noTextEdit="1"/>
              </p:cNvSpPr>
              <p:nvPr>
                <p:ph idx="1"/>
              </p:nvPr>
            </p:nvSpPr>
            <p:spPr>
              <a:blipFill>
                <a:blip r:embed="rId2"/>
                <a:stretch>
                  <a:fillRect l="-2145" t="-4622"/>
                </a:stretch>
              </a:blipFill>
            </p:spPr>
            <p:txBody>
              <a:bodyPr/>
              <a:lstStyle/>
              <a:p>
                <a:r>
                  <a:rPr lang="en-ID">
                    <a:noFill/>
                  </a:rPr>
                  <a:t> </a:t>
                </a:r>
              </a:p>
            </p:txBody>
          </p:sp>
        </mc:Fallback>
      </mc:AlternateContent>
    </p:spTree>
    <p:extLst>
      <p:ext uri="{BB962C8B-B14F-4D97-AF65-F5344CB8AC3E}">
        <p14:creationId xmlns:p14="http://schemas.microsoft.com/office/powerpoint/2010/main" val="641228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294B1-1579-FDEA-E988-905915C95C7A}"/>
              </a:ext>
            </a:extLst>
          </p:cNvPr>
          <p:cNvSpPr>
            <a:spLocks noGrp="1"/>
          </p:cNvSpPr>
          <p:nvPr>
            <p:ph type="title"/>
          </p:nvPr>
        </p:nvSpPr>
        <p:spPr/>
        <p:txBody>
          <a:bodyPr/>
          <a:lstStyle/>
          <a:p>
            <a:r>
              <a:rPr lang="en-US" dirty="0"/>
              <a:t>Big foot vs small foot (continued)</a:t>
            </a:r>
            <a:endParaRPr lang="en-ID" dirty="0"/>
          </a:p>
        </p:txBody>
      </p:sp>
      <p:sp>
        <p:nvSpPr>
          <p:cNvPr id="3" name="Content Placeholder 2">
            <a:extLst>
              <a:ext uri="{FF2B5EF4-FFF2-40B4-BE49-F238E27FC236}">
                <a16:creationId xmlns:a16="http://schemas.microsoft.com/office/drawing/2014/main" id="{9D902CDC-D0C0-A7C6-50B9-4B2FBB862954}"/>
              </a:ext>
            </a:extLst>
          </p:cNvPr>
          <p:cNvSpPr>
            <a:spLocks noGrp="1"/>
          </p:cNvSpPr>
          <p:nvPr>
            <p:ph idx="1"/>
          </p:nvPr>
        </p:nvSpPr>
        <p:spPr/>
        <p:txBody>
          <a:bodyPr>
            <a:normAutofit/>
          </a:bodyPr>
          <a:lstStyle/>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Is big or small foot better for more accurate and precise kick of soccer ball?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Is Ronaldo or Messi better for that?</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26479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F3892-B2EF-5A90-2C24-9E2FE30C0D1E}"/>
              </a:ext>
            </a:extLst>
          </p:cNvPr>
          <p:cNvSpPr>
            <a:spLocks noGrp="1"/>
          </p:cNvSpPr>
          <p:nvPr>
            <p:ph type="title"/>
          </p:nvPr>
        </p:nvSpPr>
        <p:spPr/>
        <p:txBody>
          <a:bodyPr/>
          <a:lstStyle/>
          <a:p>
            <a:r>
              <a:rPr lang="en-US" dirty="0"/>
              <a:t>Fluid (continued)</a:t>
            </a:r>
            <a:endParaRPr lang="en-ID" dirty="0"/>
          </a:p>
        </p:txBody>
      </p:sp>
      <p:sp>
        <p:nvSpPr>
          <p:cNvPr id="3" name="Content Placeholder 2">
            <a:extLst>
              <a:ext uri="{FF2B5EF4-FFF2-40B4-BE49-F238E27FC236}">
                <a16:creationId xmlns:a16="http://schemas.microsoft.com/office/drawing/2014/main" id="{6EA7B538-6714-DA7D-9A38-B6F1B6463CD7}"/>
              </a:ext>
            </a:extLst>
          </p:cNvPr>
          <p:cNvSpPr>
            <a:spLocks noGrp="1"/>
          </p:cNvSpPr>
          <p:nvPr>
            <p:ph idx="1"/>
          </p:nvPr>
        </p:nvSpPr>
        <p:spPr/>
        <p:txBody>
          <a:bodyPr>
            <a:normAutofit lnSpcReduction="10000"/>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Calculate fluid pressure p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ρgh</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ρ = a; h = 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https://en.wikipedia.org/wiki/Pressure#Fluid_pressure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 = 19107012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 = s Mod 25</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 = s Mod 100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ro</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a</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g = 10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 = 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ro</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g * h</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err="1">
                <a:effectLst/>
                <a:latin typeface="Times New Roman" panose="02020603050405020304" pitchFamily="18" charset="0"/>
                <a:ea typeface="Calibri" panose="020F0502020204030204" pitchFamily="34" charset="0"/>
              </a:rPr>
              <a:t>MsgBox</a:t>
            </a:r>
            <a:r>
              <a:rPr lang="en-ID" sz="1800" dirty="0">
                <a:effectLst/>
                <a:latin typeface="Times New Roman" panose="02020603050405020304" pitchFamily="18" charset="0"/>
                <a:ea typeface="Calibri" panose="020F0502020204030204" pitchFamily="34" charset="0"/>
              </a:rPr>
              <a:t> p</a:t>
            </a:r>
            <a:endParaRPr lang="en-ID" dirty="0"/>
          </a:p>
        </p:txBody>
      </p:sp>
    </p:spTree>
    <p:extLst>
      <p:ext uri="{BB962C8B-B14F-4D97-AF65-F5344CB8AC3E}">
        <p14:creationId xmlns:p14="http://schemas.microsoft.com/office/powerpoint/2010/main" val="25973163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3B8A8-5F6B-7064-4778-E0A904BEA565}"/>
              </a:ext>
            </a:extLst>
          </p:cNvPr>
          <p:cNvSpPr>
            <a:spLocks noGrp="1"/>
          </p:cNvSpPr>
          <p:nvPr>
            <p:ph type="title"/>
          </p:nvPr>
        </p:nvSpPr>
        <p:spPr/>
        <p:txBody>
          <a:bodyPr>
            <a:noAutofit/>
          </a:bodyPr>
          <a:lstStyle/>
          <a:p>
            <a:r>
              <a:rPr lang="en-ID" sz="7700" dirty="0">
                <a:effectLst/>
                <a:latin typeface="Times New Roman" panose="02020603050405020304" pitchFamily="18" charset="0"/>
                <a:ea typeface="Calibri" panose="020F0502020204030204" pitchFamily="34" charset="0"/>
              </a:rPr>
              <a:t>Bernoulli principle</a:t>
            </a:r>
            <a:endParaRPr lang="en-ID" sz="77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4BE319A-4CAB-A4B0-7E14-49F0D6F6B6D2}"/>
                  </a:ext>
                </a:extLst>
              </p:cNvPr>
              <p:cNvSpPr>
                <a:spLocks noGrp="1"/>
              </p:cNvSpPr>
              <p:nvPr>
                <p:ph idx="1"/>
              </p:nvPr>
            </p:nvSpPr>
            <p:spPr/>
            <p:txBody>
              <a:bodyPr>
                <a:normAutofit/>
              </a:bodyPr>
              <a:lstStyle/>
              <a:p>
                <a:pPr marL="0" indent="0">
                  <a:buNone/>
                </a:pPr>
                <a14:m>
                  <m:oMathPara xmlns:m="http://schemas.openxmlformats.org/officeDocument/2006/math">
                    <m:oMathParaPr>
                      <m:jc m:val="centerGroup"/>
                    </m:oMathParaPr>
                    <m:oMath xmlns:m="http://schemas.openxmlformats.org/officeDocument/2006/math">
                      <m:r>
                        <a:rPr lang="en-ID" sz="6600" i="1" kern="100" smtClean="0">
                          <a:effectLst/>
                          <a:latin typeface="Cambria Math" panose="02040503050406030204" pitchFamily="18" charset="0"/>
                          <a:ea typeface="Calibri" panose="020F0502020204030204" pitchFamily="34" charset="0"/>
                          <a:cs typeface="Times New Roman" panose="02020603050405020304" pitchFamily="18" charset="0"/>
                        </a:rPr>
                        <m:t>𝜌</m:t>
                      </m:r>
                      <m:r>
                        <a:rPr lang="en-ID" sz="6600" i="1" kern="100" smtClean="0">
                          <a:effectLst/>
                          <a:latin typeface="Cambria Math" panose="02040503050406030204" pitchFamily="18" charset="0"/>
                          <a:ea typeface="Calibri" panose="020F0502020204030204" pitchFamily="34" charset="0"/>
                          <a:cs typeface="Times New Roman" panose="02020603050405020304" pitchFamily="18" charset="0"/>
                        </a:rPr>
                        <m:t>𝑔h</m:t>
                      </m:r>
                      <m:r>
                        <a:rPr lang="en-ID" sz="6600" i="1" kern="100" smtClean="0">
                          <a:effectLst/>
                          <a:latin typeface="Cambria Math" panose="02040503050406030204" pitchFamily="18" charset="0"/>
                          <a:ea typeface="Calibri" panose="020F0502020204030204" pitchFamily="34" charset="0"/>
                          <a:cs typeface="Times New Roman" panose="02020603050405020304" pitchFamily="18" charset="0"/>
                        </a:rPr>
                        <m:t>+0.5</m:t>
                      </m:r>
                      <m:r>
                        <a:rPr lang="en-ID" sz="6600" i="1" kern="100" smtClean="0">
                          <a:effectLst/>
                          <a:latin typeface="Cambria Math" panose="02040503050406030204" pitchFamily="18" charset="0"/>
                          <a:ea typeface="Calibri" panose="020F0502020204030204" pitchFamily="34" charset="0"/>
                          <a:cs typeface="Times New Roman" panose="02020603050405020304" pitchFamily="18" charset="0"/>
                        </a:rPr>
                        <m:t>𝜌</m:t>
                      </m:r>
                      <m:sSup>
                        <m:sSupPr>
                          <m:ctrlPr>
                            <a:rPr lang="en-ID" sz="66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6600" i="1" kern="100">
                              <a:effectLst/>
                              <a:latin typeface="Cambria Math" panose="02040503050406030204" pitchFamily="18" charset="0"/>
                              <a:ea typeface="Calibri" panose="020F0502020204030204" pitchFamily="34" charset="0"/>
                              <a:cs typeface="Times New Roman" panose="02020603050405020304" pitchFamily="18" charset="0"/>
                            </a:rPr>
                            <m:t>𝑉</m:t>
                          </m:r>
                        </m:e>
                        <m:sup>
                          <m:r>
                            <a:rPr lang="en-ID" sz="6600" i="1" kern="100">
                              <a:effectLst/>
                              <a:latin typeface="Cambria Math" panose="02040503050406030204" pitchFamily="18" charset="0"/>
                              <a:ea typeface="Calibri" panose="020F0502020204030204" pitchFamily="34" charset="0"/>
                              <a:cs typeface="Times New Roman" panose="02020603050405020304" pitchFamily="18" charset="0"/>
                            </a:rPr>
                            <m:t>2</m:t>
                          </m:r>
                        </m:sup>
                      </m:sSup>
                      <m:r>
                        <a:rPr lang="en-ID" sz="66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6600" i="1" kern="100">
                          <a:effectLst/>
                          <a:latin typeface="Cambria Math" panose="02040503050406030204" pitchFamily="18" charset="0"/>
                          <a:ea typeface="Calibri" panose="020F0502020204030204" pitchFamily="34" charset="0"/>
                          <a:cs typeface="Times New Roman" panose="02020603050405020304" pitchFamily="18" charset="0"/>
                        </a:rPr>
                        <m:t>𝑐𝑜𝑛𝑠𝑡𝑎𝑛𝑡</m:t>
                      </m:r>
                    </m:oMath>
                  </m:oMathPara>
                </a14:m>
                <a:endParaRPr lang="en-ID" sz="66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E4BE319A-4CAB-A4B0-7E14-49F0D6F6B6D2}"/>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ID">
                    <a:noFill/>
                  </a:rPr>
                  <a:t> </a:t>
                </a:r>
              </a:p>
            </p:txBody>
          </p:sp>
        </mc:Fallback>
      </mc:AlternateContent>
    </p:spTree>
    <p:extLst>
      <p:ext uri="{BB962C8B-B14F-4D97-AF65-F5344CB8AC3E}">
        <p14:creationId xmlns:p14="http://schemas.microsoft.com/office/powerpoint/2010/main" val="19465513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0BCC1-E708-14DA-E7A1-FD18EF461A77}"/>
              </a:ext>
            </a:extLst>
          </p:cNvPr>
          <p:cNvSpPr>
            <a:spLocks noGrp="1"/>
          </p:cNvSpPr>
          <p:nvPr>
            <p:ph type="title"/>
          </p:nvPr>
        </p:nvSpPr>
        <p:spPr/>
        <p:txBody>
          <a:bodyPr>
            <a:noAutofit/>
          </a:bodyPr>
          <a:lstStyle/>
          <a:p>
            <a:r>
              <a:rPr lang="en-ID" sz="11100" dirty="0">
                <a:effectLst/>
                <a:latin typeface="Times New Roman" panose="02020603050405020304" pitchFamily="18" charset="0"/>
                <a:ea typeface="Calibri" panose="020F0502020204030204" pitchFamily="34" charset="0"/>
              </a:rPr>
              <a:t>Magnus effect</a:t>
            </a:r>
            <a:endParaRPr lang="en-ID" sz="11100" dirty="0"/>
          </a:p>
        </p:txBody>
      </p:sp>
      <p:sp>
        <p:nvSpPr>
          <p:cNvPr id="3" name="Content Placeholder 2">
            <a:extLst>
              <a:ext uri="{FF2B5EF4-FFF2-40B4-BE49-F238E27FC236}">
                <a16:creationId xmlns:a16="http://schemas.microsoft.com/office/drawing/2014/main" id="{D2D20D8A-2562-2FC2-2C36-B33FC2589BEC}"/>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Magnus effect is when, for example, ball curves its trajectory because of rotation of the ball, fluid sticking to the ball because of viscosity, then Bernoulli principle explains why the ball curves its trajectory in soccer, tennis, etc.</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Explain Magnus effect.</a:t>
            </a:r>
            <a:endParaRPr lang="en-ID" sz="3300" dirty="0"/>
          </a:p>
        </p:txBody>
      </p:sp>
    </p:spTree>
    <p:extLst>
      <p:ext uri="{BB962C8B-B14F-4D97-AF65-F5344CB8AC3E}">
        <p14:creationId xmlns:p14="http://schemas.microsoft.com/office/powerpoint/2010/main" val="42389246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5C1E4-9C5A-69BA-355E-A1F76F09CF8B}"/>
              </a:ext>
            </a:extLst>
          </p:cNvPr>
          <p:cNvSpPr>
            <a:spLocks noGrp="1"/>
          </p:cNvSpPr>
          <p:nvPr>
            <p:ph type="title"/>
          </p:nvPr>
        </p:nvSpPr>
        <p:spPr/>
        <p:txBody>
          <a:bodyPr>
            <a:noAutofit/>
          </a:bodyPr>
          <a:lstStyle/>
          <a:p>
            <a:r>
              <a:rPr lang="en-ID" sz="11100" dirty="0">
                <a:effectLst/>
                <a:latin typeface="Times New Roman" panose="02020603050405020304" pitchFamily="18" charset="0"/>
                <a:ea typeface="Calibri" panose="020F0502020204030204" pitchFamily="34" charset="0"/>
              </a:rPr>
              <a:t>Thermodynamics</a:t>
            </a:r>
            <a:endParaRPr lang="en-ID" sz="111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F2E240A-5305-0198-06CE-01A5046C83D1}"/>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Similarly to mechanics, in thermodynamics system tries to reduce its potential energy.</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Prove the solution to the heat transfer equation.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Heat H transfers in time in one dimension x.</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 xmlns:m="http://schemas.openxmlformats.org/officeDocument/2006/math">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𝐻</m:t>
                        </m:r>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𝑡</m:t>
                        </m:r>
                      </m:den>
                    </m:f>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𝐷</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𝐻</m:t>
                        </m:r>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oMath>
                </a14:m>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(equation)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𝐻</m:t>
                    </m:r>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𝑡</m:t>
                        </m:r>
                      </m:e>
                    </m:d>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=0</m:t>
                    </m:r>
                  </m:oMath>
                </a14:m>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(boundary condition)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𝐻</m:t>
                    </m:r>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𝑡</m:t>
                        </m:r>
                      </m:e>
                    </m:d>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𝑒</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4</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𝐷𝑡</m:t>
                                </m:r>
                              </m:den>
                            </m:f>
                          </m:sup>
                        </m:sSup>
                      </m:num>
                      <m:den>
                        <m:rad>
                          <m:radPr>
                            <m:degHide m:val="on"/>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radPr>
                          <m:deg/>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4</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𝜋</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𝐷𝑡</m:t>
                            </m:r>
                          </m:e>
                        </m:rad>
                      </m:den>
                    </m:f>
                  </m:oMath>
                </a14:m>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(solution)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D is transferring constant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π = 3.14…..</a:t>
                </a:r>
                <a:endParaRPr lang="en-ID" dirty="0"/>
              </a:p>
            </p:txBody>
          </p:sp>
        </mc:Choice>
        <mc:Fallback>
          <p:sp>
            <p:nvSpPr>
              <p:cNvPr id="3" name="Content Placeholder 2">
                <a:extLst>
                  <a:ext uri="{FF2B5EF4-FFF2-40B4-BE49-F238E27FC236}">
                    <a16:creationId xmlns:a16="http://schemas.microsoft.com/office/drawing/2014/main" id="{FF2E240A-5305-0198-06CE-01A5046C83D1}"/>
                  </a:ext>
                </a:extLst>
              </p:cNvPr>
              <p:cNvSpPr>
                <a:spLocks noGrp="1" noRot="1" noChangeAspect="1" noMove="1" noResize="1" noEditPoints="1" noAdjustHandles="1" noChangeArrowheads="1" noChangeShapeType="1" noTextEdit="1"/>
              </p:cNvSpPr>
              <p:nvPr>
                <p:ph idx="1"/>
              </p:nvPr>
            </p:nvSpPr>
            <p:spPr>
              <a:blipFill>
                <a:blip r:embed="rId2"/>
                <a:stretch>
                  <a:fillRect l="-522" t="-1401"/>
                </a:stretch>
              </a:blipFill>
            </p:spPr>
            <p:txBody>
              <a:bodyPr/>
              <a:lstStyle/>
              <a:p>
                <a:r>
                  <a:rPr lang="en-ID">
                    <a:noFill/>
                  </a:rPr>
                  <a:t> </a:t>
                </a:r>
              </a:p>
            </p:txBody>
          </p:sp>
        </mc:Fallback>
      </mc:AlternateContent>
    </p:spTree>
    <p:extLst>
      <p:ext uri="{BB962C8B-B14F-4D97-AF65-F5344CB8AC3E}">
        <p14:creationId xmlns:p14="http://schemas.microsoft.com/office/powerpoint/2010/main" val="2478147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1769B-DF53-6A6E-B8F8-E352F323F76B}"/>
              </a:ext>
            </a:extLst>
          </p:cNvPr>
          <p:cNvSpPr>
            <a:spLocks noGrp="1"/>
          </p:cNvSpPr>
          <p:nvPr>
            <p:ph type="title"/>
          </p:nvPr>
        </p:nvSpPr>
        <p:spPr/>
        <p:txBody>
          <a:bodyPr>
            <a:noAutofit/>
          </a:bodyPr>
          <a:lstStyle/>
          <a:p>
            <a:r>
              <a:rPr lang="en-ID" sz="11100" dirty="0">
                <a:effectLst/>
                <a:latin typeface="Times New Roman" panose="02020603050405020304" pitchFamily="18" charset="0"/>
                <a:ea typeface="Calibri" panose="020F0502020204030204" pitchFamily="34" charset="0"/>
              </a:rPr>
              <a:t>Projectile</a:t>
            </a:r>
            <a:endParaRPr lang="en-ID" sz="11100" dirty="0"/>
          </a:p>
        </p:txBody>
      </p:sp>
      <p:sp>
        <p:nvSpPr>
          <p:cNvPr id="3" name="Content Placeholder 2">
            <a:extLst>
              <a:ext uri="{FF2B5EF4-FFF2-40B4-BE49-F238E27FC236}">
                <a16:creationId xmlns:a16="http://schemas.microsoft.com/office/drawing/2014/main" id="{47A6302C-A4B8-FC04-B332-9468331ECD83}"/>
              </a:ext>
            </a:extLst>
          </p:cNvPr>
          <p:cNvSpPr>
            <a:spLocks noGrp="1"/>
          </p:cNvSpPr>
          <p:nvPr>
            <p:ph idx="1"/>
          </p:nvPr>
        </p:nvSpPr>
        <p:spPr/>
        <p:txBody>
          <a:bodyPr>
            <a:normAutofit/>
          </a:bodyPr>
          <a:lstStyle/>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Find minimum velocity and corresponding angle of release of projectile to hit the point (s, T).</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106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70DA9-284A-BC4B-1E3E-6893F11A0A8B}"/>
              </a:ext>
            </a:extLst>
          </p:cNvPr>
          <p:cNvSpPr>
            <a:spLocks noGrp="1"/>
          </p:cNvSpPr>
          <p:nvPr>
            <p:ph type="title"/>
          </p:nvPr>
        </p:nvSpPr>
        <p:spPr/>
        <p:txBody>
          <a:bodyPr/>
          <a:lstStyle/>
          <a:p>
            <a:r>
              <a:rPr lang="en-US" dirty="0"/>
              <a:t>Projectile (continued)</a:t>
            </a:r>
            <a:endParaRPr lang="en-ID"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B6EDD29C-25C2-145F-2CC4-617B4D161689}"/>
                  </a:ext>
                </a:extLst>
              </p:cNvPr>
              <p:cNvSpPr>
                <a:spLocks noGrp="1"/>
              </p:cNvSpPr>
              <p:nvPr>
                <p:ph idx="1"/>
              </p:nvPr>
            </p:nvSpPr>
            <p:spPr/>
            <p:txBody>
              <a:bodyPr>
                <a:normAutofit fontScale="77500" lnSpcReduction="20000"/>
              </a:bodyPr>
              <a:lstStyle/>
              <a:p>
                <a:pPr/>
                <a14:m>
                  <m:oMath xmlns:m="http://schemas.openxmlformats.org/officeDocument/2006/math">
                    <m:r>
                      <a:rPr lang="en-ID" sz="1800" i="1" kern="100" smtClean="0">
                        <a:effectLst/>
                        <a:latin typeface="Cambria Math" panose="02040503050406030204" pitchFamily="18" charset="0"/>
                        <a:ea typeface="Calibri" panose="020F0502020204030204" pitchFamily="34" charset="0"/>
                        <a:cs typeface="Times New Roman" panose="02020603050405020304" pitchFamily="18" charset="0"/>
                      </a:rPr>
                      <m:t>𝑥</m:t>
                    </m:r>
                    <m:r>
                      <a:rPr lang="en-ID" sz="1800" i="1" kern="100" smtClean="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smtClean="0">
                        <a:effectLst/>
                        <a:latin typeface="Cambria Math" panose="02040503050406030204" pitchFamily="18" charset="0"/>
                        <a:ea typeface="Calibri" panose="020F0502020204030204" pitchFamily="34" charset="0"/>
                        <a:cs typeface="Times New Roman" panose="02020603050405020304" pitchFamily="18" charset="0"/>
                      </a:rPr>
                      <m:t>𝑡𝑣𝑐𝑜𝑠𝐴</m:t>
                    </m:r>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𝑦</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𝑡𝑣𝑠𝑖𝑛𝐴</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𝑡</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den>
                    </m:f>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𝑦</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𝑥𝑇𝑎𝑛𝐴</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𝑣</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𝑇𝑎𝑛𝐴</m:t>
                                </m:r>
                              </m:e>
                            </m:d>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e>
                    </m:d>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𝑣</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𝑇𝑎𝑛𝐴</m:t>
                                    </m:r>
                                  </m:e>
                                </m:d>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e>
                        </m:d>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𝑦</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𝑥𝑇𝑎𝑛𝐴</m:t>
                            </m:r>
                          </m:e>
                        </m:d>
                      </m:den>
                    </m:f>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𝑇𝑎𝑛𝐴</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𝑇</m:t>
                    </m:r>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𝑣</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𝑇</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e>
                        </m:d>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𝑦</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𝑥𝑇</m:t>
                            </m:r>
                          </m:e>
                        </m:d>
                      </m:den>
                    </m:f>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0=</m:t>
                    </m:r>
                    <m:f>
                      <m:f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sSup>
                              <m:sSup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𝑣</m:t>
                                </m:r>
                              </m:e>
                              <m: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e>
                        </m:d>
                      </m:num>
                      <m:den>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𝑇</m:t>
                        </m:r>
                      </m:den>
                    </m:f>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𝑔</m:t>
                        </m:r>
                        <m:sSup>
                          <m:sSup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num>
                      <m:den>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den>
                    </m:f>
                    <m:d>
                      <m:dPr>
                        <m:begChr m:val="["/>
                        <m:endChr m:val="]"/>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d>
                              <m:d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1+2</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𝑇</m:t>
                                </m:r>
                              </m:e>
                            </m:d>
                            <m:d>
                              <m:d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𝑦</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𝑥𝑇</m:t>
                                </m:r>
                              </m:e>
                            </m:d>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1+</m:t>
                                </m:r>
                                <m:sSup>
                                  <m:sSup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𝑇</m:t>
                                    </m:r>
                                  </m:e>
                                  <m: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e>
                            </m:d>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m:t>
                            </m:r>
                          </m:num>
                          <m:den>
                            <m:sSup>
                              <m:sSup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𝑦</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𝑥𝑇</m:t>
                                    </m:r>
                                  </m:e>
                                </m:d>
                              </m:e>
                              <m: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den>
                        </m:f>
                      </m:e>
                    </m:d>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=0</m:t>
                    </m:r>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m:t>
                    </m:r>
                    <m:sSup>
                      <m:sSup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𝑇</m:t>
                        </m:r>
                      </m:e>
                      <m: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𝑦</m:t>
                        </m:r>
                      </m:e>
                    </m:d>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𝑇</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𝑦</m:t>
                        </m:r>
                      </m:e>
                    </m:d>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=0</m:t>
                    </m:r>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sSub>
                      <m:sSub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𝑇</m:t>
                        </m:r>
                      </m:e>
                      <m: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1,2</m:t>
                        </m:r>
                      </m:sub>
                    </m:s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𝑦</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radPr>
                          <m:deg/>
                          <m:e>
                            <m:sSup>
                              <m:sSup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𝑦</m:t>
                                    </m:r>
                                  </m:e>
                                </m:d>
                              </m:e>
                              <m: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+4</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m:t>
                            </m:r>
                            <m:d>
                              <m:d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𝑦</m:t>
                                </m:r>
                              </m:e>
                            </m:d>
                          </m:e>
                        </m:rad>
                      </m:num>
                      <m:den>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m:t>
                        </m:r>
                      </m:den>
                    </m:f>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https://calculus12s.weebly.com/uploads/2/5/3/9/25393482/projectile16.docx</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B6EDD29C-25C2-145F-2CC4-617B4D161689}"/>
                  </a:ext>
                </a:extLst>
              </p:cNvPr>
              <p:cNvSpPr>
                <a:spLocks noGrp="1" noRot="1" noChangeAspect="1" noMove="1" noResize="1" noEditPoints="1" noAdjustHandles="1" noChangeArrowheads="1" noChangeShapeType="1" noTextEdit="1"/>
              </p:cNvSpPr>
              <p:nvPr>
                <p:ph idx="1"/>
              </p:nvPr>
            </p:nvSpPr>
            <p:spPr>
              <a:blipFill>
                <a:blip r:embed="rId2"/>
                <a:stretch>
                  <a:fillRect l="-116" t="-420"/>
                </a:stretch>
              </a:blipFill>
            </p:spPr>
            <p:txBody>
              <a:bodyPr/>
              <a:lstStyle/>
              <a:p>
                <a:r>
                  <a:rPr lang="en-ID">
                    <a:noFill/>
                  </a:rPr>
                  <a:t> </a:t>
                </a:r>
              </a:p>
            </p:txBody>
          </p:sp>
        </mc:Fallback>
      </mc:AlternateContent>
    </p:spTree>
    <p:extLst>
      <p:ext uri="{BB962C8B-B14F-4D97-AF65-F5344CB8AC3E}">
        <p14:creationId xmlns:p14="http://schemas.microsoft.com/office/powerpoint/2010/main" val="2379914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152F8-7FDB-7ED2-517F-9F0D153EC71F}"/>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2475B1A5-3AC5-051F-1383-F317924D1C7F}"/>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x = 11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y = 2.5</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g = 10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T1 = (2 * y - x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Sqr</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((x - 2 * y) ^ 2 + 4 * x * (x + y))) / (2 * x)</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T2 = (2 * y - x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Sqr</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((x - 2 * y) ^ 2 + 4 * x * (x + y))) / (2 * x)</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v1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Sqr</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(g * x ^ 2 * (1 + T1 ^ 2) / (2 * (x * T1 - y)))</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v1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Atn</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(T1) * 180 / (4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Atn</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calculus12s.weebly.com/uploads/2/5/3/9/25393482/velocity4minimum4projectile.txt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p:spTree>
    <p:extLst>
      <p:ext uri="{BB962C8B-B14F-4D97-AF65-F5344CB8AC3E}">
        <p14:creationId xmlns:p14="http://schemas.microsoft.com/office/powerpoint/2010/main" val="9062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00CBB-E55A-B467-25BE-CC4E0FE904C5}"/>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A3814A84-0006-DDF7-8464-93338464C270}"/>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Check correctness of minimum velocity calculation by using x = 0.000000001 and y = 20.</a:t>
            </a:r>
            <a:endParaRPr lang="en-ID" sz="3300" dirty="0"/>
          </a:p>
        </p:txBody>
      </p:sp>
    </p:spTree>
    <p:extLst>
      <p:ext uri="{BB962C8B-B14F-4D97-AF65-F5344CB8AC3E}">
        <p14:creationId xmlns:p14="http://schemas.microsoft.com/office/powerpoint/2010/main" val="491184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FEF08-9FCD-AB95-BF72-E43FB5D0564F}"/>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983F06C5-72F7-082B-50BF-4238A46C6A66}"/>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Calculate minimum velocity for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tanA</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y/x +1/s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 = 20000000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x = 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y = 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g = 10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T1 = 1 / s + y / x</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v1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Sqr</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(g * x ^ 2 * (1 + T1 ^ 2) / (2 * (x * T1 - y)))</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err="1">
                <a:effectLst/>
                <a:latin typeface="Times New Roman" panose="02020603050405020304" pitchFamily="18" charset="0"/>
                <a:ea typeface="Calibri" panose="020F0502020204030204" pitchFamily="34" charset="0"/>
              </a:rPr>
              <a:t>MsgBox</a:t>
            </a:r>
            <a:r>
              <a:rPr lang="en-ID" sz="1800" dirty="0">
                <a:effectLst/>
                <a:latin typeface="Times New Roman" panose="02020603050405020304" pitchFamily="18" charset="0"/>
                <a:ea typeface="Calibri" panose="020F0502020204030204" pitchFamily="34" charset="0"/>
              </a:rPr>
              <a:t> v1</a:t>
            </a:r>
            <a:endParaRPr lang="en-ID" dirty="0"/>
          </a:p>
        </p:txBody>
      </p:sp>
    </p:spTree>
    <p:extLst>
      <p:ext uri="{BB962C8B-B14F-4D97-AF65-F5344CB8AC3E}">
        <p14:creationId xmlns:p14="http://schemas.microsoft.com/office/powerpoint/2010/main" val="8055738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2335</Words>
  <Application>Microsoft Office PowerPoint</Application>
  <PresentationFormat>Widescreen</PresentationFormat>
  <Paragraphs>326</Paragraphs>
  <Slides>43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Calibri Light</vt:lpstr>
      <vt:lpstr>Cambria Math</vt:lpstr>
      <vt:lpstr>Times New Roman</vt:lpstr>
      <vt:lpstr>Office Theme</vt:lpstr>
      <vt:lpstr>Projectile, energy, black hole, fracture</vt:lpstr>
      <vt:lpstr>Collisions</vt:lpstr>
      <vt:lpstr>Big foot vs small foot</vt:lpstr>
      <vt:lpstr>Big foot vs small foot (continued)</vt:lpstr>
      <vt:lpstr>Projectile</vt:lpstr>
      <vt:lpstr>Projectile (continued)</vt:lpstr>
      <vt:lpstr>Projectile (continued)</vt:lpstr>
      <vt:lpstr>Projectile (continued)</vt:lpstr>
      <vt:lpstr>Projectile (continued)</vt:lpstr>
      <vt:lpstr>Projectile (continued)</vt:lpstr>
      <vt:lpstr>Projectile (continued)</vt:lpstr>
      <vt:lpstr>Projectile (continued)</vt:lpstr>
      <vt:lpstr>Projectile (continued)</vt:lpstr>
      <vt:lpstr>Projectile (continued)</vt:lpstr>
      <vt:lpstr>Projectile (continued)</vt:lpstr>
      <vt:lpstr>Angular velocity and linear acceleration</vt:lpstr>
      <vt:lpstr>Angular velocity and linear acceleration (continued)</vt:lpstr>
      <vt:lpstr>Angular velocity and linear acceleration (continued)</vt:lpstr>
      <vt:lpstr>Potential energy</vt:lpstr>
      <vt:lpstr>Kinetic energy</vt:lpstr>
      <vt:lpstr>Definitions</vt:lpstr>
      <vt:lpstr>Definitions (continued)</vt:lpstr>
      <vt:lpstr>Definitions (continued)</vt:lpstr>
      <vt:lpstr>Definitions (continued)</vt:lpstr>
      <vt:lpstr>Force</vt:lpstr>
      <vt:lpstr>Static equilibrium</vt:lpstr>
      <vt:lpstr>Moment of inertia</vt:lpstr>
      <vt:lpstr>Black hole</vt:lpstr>
      <vt:lpstr>Black hole (continued)</vt:lpstr>
      <vt:lpstr>Black hole (continued)</vt:lpstr>
      <vt:lpstr>Special relativity</vt:lpstr>
      <vt:lpstr>Special relativity (continued)</vt:lpstr>
      <vt:lpstr>Chaos in classical mechanics</vt:lpstr>
      <vt:lpstr>Elasticity</vt:lpstr>
      <vt:lpstr>Plasticity</vt:lpstr>
      <vt:lpstr>Plasticity (continued)</vt:lpstr>
      <vt:lpstr>Fracture</vt:lpstr>
      <vt:lpstr>Fluid</vt:lpstr>
      <vt:lpstr>Fluid (continued)</vt:lpstr>
      <vt:lpstr>Fluid (continued)</vt:lpstr>
      <vt:lpstr>Bernoulli principle</vt:lpstr>
      <vt:lpstr>Magnus effect</vt:lpstr>
      <vt:lpstr>Thermodynamics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Projectile, energy, black hole, fracture</dc:title>
  <dc:creator>Aruan Maria</dc:creator>
  <cp:lastModifiedBy>Aruan Maria</cp:lastModifiedBy>
  <cp:revision>62</cp:revision>
  <dcterms:created xsi:type="dcterms:W3CDTF">2023-09-25T08:16:41Z</dcterms:created>
  <dcterms:modified xsi:type="dcterms:W3CDTF">2023-09-25T09:11:29Z</dcterms:modified>
</cp:coreProperties>
</file>