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98B4F6-2D64-4192-867F-E5C874A0384E}"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2330407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8B4F6-2D64-4192-867F-E5C874A0384E}"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1530633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8B4F6-2D64-4192-867F-E5C874A0384E}"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298722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8B4F6-2D64-4192-867F-E5C874A0384E}"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128845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98B4F6-2D64-4192-867F-E5C874A0384E}"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18717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98B4F6-2D64-4192-867F-E5C874A0384E}"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197095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98B4F6-2D64-4192-867F-E5C874A0384E}" type="datetimeFigureOut">
              <a:rPr lang="en-US" smtClean="0"/>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134565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98B4F6-2D64-4192-867F-E5C874A0384E}" type="datetimeFigureOut">
              <a:rPr lang="en-US" smtClean="0"/>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1321837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8B4F6-2D64-4192-867F-E5C874A0384E}" type="datetimeFigureOut">
              <a:rPr lang="en-US" smtClean="0"/>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23272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8B4F6-2D64-4192-867F-E5C874A0384E}"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146917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8B4F6-2D64-4192-867F-E5C874A0384E}"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242B8-1516-40ED-80CA-F68400B1C388}" type="slidenum">
              <a:rPr lang="en-US" smtClean="0"/>
              <a:t>‹#›</a:t>
            </a:fld>
            <a:endParaRPr lang="en-US"/>
          </a:p>
        </p:txBody>
      </p:sp>
    </p:spTree>
    <p:extLst>
      <p:ext uri="{BB962C8B-B14F-4D97-AF65-F5344CB8AC3E}">
        <p14:creationId xmlns:p14="http://schemas.microsoft.com/office/powerpoint/2010/main" val="1803709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8B4F6-2D64-4192-867F-E5C874A0384E}" type="datetimeFigureOut">
              <a:rPr lang="en-US" smtClean="0"/>
              <a:t>9/18/2015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242B8-1516-40ED-80CA-F68400B1C388}" type="slidenum">
              <a:rPr lang="en-US" smtClean="0"/>
              <a:t>‹#›</a:t>
            </a:fld>
            <a:endParaRPr lang="en-US"/>
          </a:p>
        </p:txBody>
      </p:sp>
    </p:spTree>
    <p:extLst>
      <p:ext uri="{BB962C8B-B14F-4D97-AF65-F5344CB8AC3E}">
        <p14:creationId xmlns:p14="http://schemas.microsoft.com/office/powerpoint/2010/main" val="3874791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Weak_force" TargetMode="External"/><Relationship Id="rId3" Type="http://schemas.openxmlformats.org/officeDocument/2006/relationships/hyperlink" Target="https://en.wikipedia.org/wiki/Unsolved_problems_in_physics" TargetMode="External"/><Relationship Id="rId7" Type="http://schemas.openxmlformats.org/officeDocument/2006/relationships/hyperlink" Target="https://en.wikipedia.org/wiki/Grand_Unified_Theory" TargetMode="External"/><Relationship Id="rId2" Type="http://schemas.openxmlformats.org/officeDocument/2006/relationships/hyperlink" Target="https://en.wikipedia.org/wiki/Theoretical_physics" TargetMode="External"/><Relationship Id="rId1" Type="http://schemas.openxmlformats.org/officeDocument/2006/relationships/slideLayout" Target="../slideLayouts/slideLayout2.xml"/><Relationship Id="rId6" Type="http://schemas.openxmlformats.org/officeDocument/2006/relationships/hyperlink" Target="https://en.wikipedia.org/wiki/Standard_Model" TargetMode="External"/><Relationship Id="rId5" Type="http://schemas.openxmlformats.org/officeDocument/2006/relationships/hyperlink" Target="https://en.wikipedia.org/wiki/Quantum_field_theory" TargetMode="External"/><Relationship Id="rId10" Type="http://schemas.openxmlformats.org/officeDocument/2006/relationships/hyperlink" Target="https://en.wikipedia.org/wiki/Electromagnetism" TargetMode="External"/><Relationship Id="rId4" Type="http://schemas.openxmlformats.org/officeDocument/2006/relationships/hyperlink" Target="https://en.wikipedia.org/wiki/General_relativity" TargetMode="External"/><Relationship Id="rId9" Type="http://schemas.openxmlformats.org/officeDocument/2006/relationships/hyperlink" Target="https://en.wikipedia.org/wiki/Strong_for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Quantum_gravity" TargetMode="External"/><Relationship Id="rId2" Type="http://schemas.openxmlformats.org/officeDocument/2006/relationships/hyperlink" Target="https://en.wikipedia.org/wiki/Big_Ba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Planck_epoch" TargetMode="External"/><Relationship Id="rId2" Type="http://schemas.openxmlformats.org/officeDocument/2006/relationships/hyperlink" Target="https://en.wikipedia.org/wiki/String_theory" TargetMode="External"/><Relationship Id="rId1" Type="http://schemas.openxmlformats.org/officeDocument/2006/relationships/slideLayout" Target="../slideLayouts/slideLayout2.xml"/><Relationship Id="rId4" Type="http://schemas.openxmlformats.org/officeDocument/2006/relationships/hyperlink" Target="https://en.wikipedia.org/wiki/Planck_length"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Theoretical_physics" TargetMode="External"/><Relationship Id="rId3" Type="http://schemas.openxmlformats.org/officeDocument/2006/relationships/hyperlink" Target="https://en.wikipedia.org/wiki/Stanis%C5%82aw_Lem" TargetMode="External"/><Relationship Id="rId7" Type="http://schemas.openxmlformats.org/officeDocument/2006/relationships/hyperlink" Target="https://en.wikipedia.org/wiki/Nature_(magazine)" TargetMode="External"/><Relationship Id="rId2" Type="http://schemas.openxmlformats.org/officeDocument/2006/relationships/hyperlink" Target="https://en.wikipedia.org/wiki/Ijon_Tichy" TargetMode="External"/><Relationship Id="rId1" Type="http://schemas.openxmlformats.org/officeDocument/2006/relationships/slideLayout" Target="../slideLayouts/slideLayout2.xml"/><Relationship Id="rId6" Type="http://schemas.openxmlformats.org/officeDocument/2006/relationships/hyperlink" Target="https://en.wikipedia.org/wiki/John_Ellis_(physicist)" TargetMode="External"/><Relationship Id="rId5" Type="http://schemas.openxmlformats.org/officeDocument/2006/relationships/hyperlink" Target="https://en.wikipedia.org/wiki/General_Theory_of_Everything" TargetMode="External"/><Relationship Id="rId4" Type="http://schemas.openxmlformats.org/officeDocument/2006/relationships/hyperlink" Target="https://en.wikipedia.org/wiki/Science_fi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t>Theory of everything</a:t>
            </a:r>
            <a:endParaRPr lang="en-US" sz="6600" dirty="0"/>
          </a:p>
        </p:txBody>
      </p:sp>
    </p:spTree>
    <p:extLst>
      <p:ext uri="{BB962C8B-B14F-4D97-AF65-F5344CB8AC3E}">
        <p14:creationId xmlns:p14="http://schemas.microsoft.com/office/powerpoint/2010/main" val="44701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62000"/>
            <a:ext cx="9072916" cy="5364163"/>
          </a:xfrm>
        </p:spPr>
      </p:pic>
    </p:spTree>
    <p:extLst>
      <p:ext uri="{BB962C8B-B14F-4D97-AF65-F5344CB8AC3E}">
        <p14:creationId xmlns:p14="http://schemas.microsoft.com/office/powerpoint/2010/main" val="226235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000" dirty="0" smtClean="0"/>
              <a:t>A </a:t>
            </a:r>
            <a:r>
              <a:rPr lang="en-US" sz="2000" b="1" dirty="0" smtClean="0"/>
              <a:t>theory of everything</a:t>
            </a:r>
            <a:r>
              <a:rPr lang="en-US" sz="2000" dirty="0" smtClean="0"/>
              <a:t> (</a:t>
            </a:r>
            <a:r>
              <a:rPr lang="en-US" sz="2000" b="1" dirty="0" err="1" smtClean="0"/>
              <a:t>ToE</a:t>
            </a:r>
            <a:r>
              <a:rPr lang="en-US" sz="2000" dirty="0" smtClean="0"/>
              <a:t>) or </a:t>
            </a:r>
            <a:r>
              <a:rPr lang="en-US" sz="2000" b="1" dirty="0" smtClean="0"/>
              <a:t>final theory</a:t>
            </a:r>
            <a:r>
              <a:rPr lang="en-US" sz="2000" dirty="0" smtClean="0"/>
              <a:t>, </a:t>
            </a:r>
            <a:r>
              <a:rPr lang="en-US" sz="2000" b="1" dirty="0" smtClean="0"/>
              <a:t>ultimate theory</a:t>
            </a:r>
            <a:r>
              <a:rPr lang="en-US" sz="2000" dirty="0" smtClean="0"/>
              <a:t>, or </a:t>
            </a:r>
            <a:r>
              <a:rPr lang="en-US" sz="2000" b="1" dirty="0" smtClean="0"/>
              <a:t>master theory</a:t>
            </a:r>
            <a:r>
              <a:rPr lang="en-US" sz="2000" dirty="0" smtClean="0"/>
              <a:t> is a hypothetical single, all-encompassing, coherent </a:t>
            </a:r>
            <a:r>
              <a:rPr lang="en-US" sz="2000" dirty="0" smtClean="0">
                <a:hlinkClick r:id="rId2" tooltip="Theoretical physics"/>
              </a:rPr>
              <a:t>theoretical framework of physics</a:t>
            </a:r>
            <a:r>
              <a:rPr lang="en-US" sz="2000" dirty="0" smtClean="0"/>
              <a:t> that fully explains and links together all physical aspects of the universe. Finding a </a:t>
            </a:r>
            <a:r>
              <a:rPr lang="en-US" sz="2000" dirty="0" err="1" smtClean="0"/>
              <a:t>ToE</a:t>
            </a:r>
            <a:r>
              <a:rPr lang="en-US" sz="2000" dirty="0" smtClean="0"/>
              <a:t> is one of the major </a:t>
            </a:r>
            <a:r>
              <a:rPr lang="en-US" sz="2000" dirty="0" smtClean="0">
                <a:hlinkClick r:id="rId3" tooltip="Unsolved problems in physics"/>
              </a:rPr>
              <a:t>unsolved problems in physics</a:t>
            </a:r>
            <a:r>
              <a:rPr lang="en-US" sz="2000" dirty="0" smtClean="0"/>
              <a:t>. Over the past few centuries, two theoretical frameworks have been developed that, as a whole, most closely resemble a </a:t>
            </a:r>
            <a:r>
              <a:rPr lang="en-US" sz="2000" dirty="0" err="1" smtClean="0"/>
              <a:t>ToE</a:t>
            </a:r>
            <a:r>
              <a:rPr lang="en-US" sz="2000" dirty="0" smtClean="0"/>
              <a:t>. The two theories upon which all modern physics rests are </a:t>
            </a:r>
            <a:r>
              <a:rPr lang="en-US" sz="2000" dirty="0" smtClean="0">
                <a:hlinkClick r:id="rId4" tooltip="General relativity"/>
              </a:rPr>
              <a:t>general relativity</a:t>
            </a:r>
            <a:r>
              <a:rPr lang="en-US" sz="2000" dirty="0" smtClean="0"/>
              <a:t> (GR) and </a:t>
            </a:r>
            <a:r>
              <a:rPr lang="en-US" sz="2000" dirty="0" smtClean="0">
                <a:hlinkClick r:id="rId5" tooltip="Quantum field theory"/>
              </a:rPr>
              <a:t>quantum field theory</a:t>
            </a:r>
            <a:r>
              <a:rPr lang="en-US" sz="2000" dirty="0" smtClean="0"/>
              <a:t> (QFT). GR is a theoretical framework that only focuses on the force of gravity for understanding the universe in regions of both large-scale and high-mass: stars, galaxies, clusters of galaxies, etc. On the other hand, QFT is a theoretical framework that only focuses on three non-gravitational forces for understanding the universe in regions of both small scale and low mass: sub-atomic particles, atoms, molecules, etc. QFT successfully implemented the </a:t>
            </a:r>
            <a:r>
              <a:rPr lang="en-US" sz="2000" dirty="0" smtClean="0">
                <a:hlinkClick r:id="rId6" tooltip="Standard Model"/>
              </a:rPr>
              <a:t>Standard Model</a:t>
            </a:r>
            <a:r>
              <a:rPr lang="en-US" sz="2000" dirty="0" smtClean="0"/>
              <a:t> and unified the interactions (so-called </a:t>
            </a:r>
            <a:r>
              <a:rPr lang="en-US" sz="2000" dirty="0" smtClean="0">
                <a:hlinkClick r:id="rId7" tooltip="Grand Unified Theory"/>
              </a:rPr>
              <a:t>Grand Unified Theory</a:t>
            </a:r>
            <a:r>
              <a:rPr lang="en-US" sz="2000" dirty="0" smtClean="0"/>
              <a:t>) between the three non-gravitational forces: </a:t>
            </a:r>
            <a:r>
              <a:rPr lang="en-US" sz="2000" dirty="0" smtClean="0">
                <a:hlinkClick r:id="rId8" tooltip="Weak force"/>
              </a:rPr>
              <a:t>weak</a:t>
            </a:r>
            <a:r>
              <a:rPr lang="en-US" sz="2000" dirty="0" smtClean="0"/>
              <a:t>, </a:t>
            </a:r>
            <a:r>
              <a:rPr lang="en-US" sz="2000" dirty="0" smtClean="0">
                <a:hlinkClick r:id="rId9" tooltip="Strong force"/>
              </a:rPr>
              <a:t>strong</a:t>
            </a:r>
            <a:r>
              <a:rPr lang="en-US" sz="2000" dirty="0" smtClean="0"/>
              <a:t>, and </a:t>
            </a:r>
            <a:r>
              <a:rPr lang="en-US" sz="2000" dirty="0" smtClean="0">
                <a:hlinkClick r:id="rId10" tooltip="Electromagnetism"/>
              </a:rPr>
              <a:t>electromagnetic</a:t>
            </a:r>
            <a:r>
              <a:rPr lang="en-US" sz="2000" dirty="0" smtClean="0"/>
              <a:t> force.</a:t>
            </a:r>
          </a:p>
        </p:txBody>
      </p:sp>
    </p:spTree>
    <p:extLst>
      <p:ext uri="{BB962C8B-B14F-4D97-AF65-F5344CB8AC3E}">
        <p14:creationId xmlns:p14="http://schemas.microsoft.com/office/powerpoint/2010/main" val="2812374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marL="0" indent="0">
              <a:buNone/>
            </a:pPr>
            <a:r>
              <a:rPr lang="en-US" dirty="0" smtClean="0"/>
              <a:t>Through years of research, physicists have experimentally confirmed with tremendous accuracy virtually every prediction made by these two theories when in their appropriate domains of applicability. In accordance with their findings, scientists also learned that GR and QFT, as they are currently formulated, are mutually incompatible - they cannot both be right. Since the usual domains of applicability of GR and QFT are so different, most situations require that only one of the two theories be used. As it turns out, this incompatibility between GR and QFT is only an apparent issue in regions of extremely small-scale and high-mass, such as those that exist within a black hole or during the beginning stages of the universe (i.e., the moment immediately following the </a:t>
            </a:r>
            <a:r>
              <a:rPr lang="en-US" dirty="0" smtClean="0">
                <a:hlinkClick r:id="rId2" tooltip="Big Bang"/>
              </a:rPr>
              <a:t>Big Bang</a:t>
            </a:r>
            <a:r>
              <a:rPr lang="en-US" dirty="0" smtClean="0"/>
              <a:t>). To resolve this conflict, a theoretical framework revealing a deeper underlying reality, unifying gravity with the other three interactions, must be discovered to harmoniously integrate the realms of GR and QFT into a seamless whole: a single theory that, in principle, is capable of describing all phenomena. In pursuit of this goal, </a:t>
            </a:r>
            <a:r>
              <a:rPr lang="en-US" dirty="0" smtClean="0">
                <a:hlinkClick r:id="rId3" tooltip="Quantum gravity"/>
              </a:rPr>
              <a:t>quantum gravity</a:t>
            </a:r>
            <a:r>
              <a:rPr lang="en-US" dirty="0" smtClean="0"/>
              <a:t> has recently become an area of active research.</a:t>
            </a:r>
          </a:p>
        </p:txBody>
      </p:sp>
    </p:spTree>
    <p:extLst>
      <p:ext uri="{BB962C8B-B14F-4D97-AF65-F5344CB8AC3E}">
        <p14:creationId xmlns:p14="http://schemas.microsoft.com/office/powerpoint/2010/main" val="410138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marL="0" indent="0">
              <a:buNone/>
            </a:pPr>
            <a:r>
              <a:rPr lang="en-US" dirty="0" smtClean="0"/>
              <a:t>Over the past few decades, a single explanatory framework, called "</a:t>
            </a:r>
            <a:r>
              <a:rPr lang="en-US" dirty="0" smtClean="0">
                <a:hlinkClick r:id="rId2" tooltip="String theory"/>
              </a:rPr>
              <a:t>string theory</a:t>
            </a:r>
            <a:r>
              <a:rPr lang="en-US" dirty="0" smtClean="0"/>
              <a:t>", has emerged that may turn out to be the ultimate theory of the universe. Many physicists believe that, at the </a:t>
            </a:r>
            <a:r>
              <a:rPr lang="en-US" dirty="0" smtClean="0">
                <a:hlinkClick r:id="rId3" tooltip="Planck epoch"/>
              </a:rPr>
              <a:t>beginning of the universe</a:t>
            </a:r>
            <a:r>
              <a:rPr lang="en-US" dirty="0" smtClean="0"/>
              <a:t> (up to 10</a:t>
            </a:r>
            <a:r>
              <a:rPr lang="en-US" baseline="30000" dirty="0" smtClean="0"/>
              <a:t>−43</a:t>
            </a:r>
            <a:r>
              <a:rPr lang="en-US" dirty="0" smtClean="0"/>
              <a:t> seconds after the Big Bang), the four fundamental forces were once a single fundamental force. Unlike most (if not all) other theories, string theory may be on its way to successfully incorporating each of the four fundamental forces into a unified whole. According to string theory, every particle in the universe, at its most microscopic level (</a:t>
            </a:r>
            <a:r>
              <a:rPr lang="en-US" dirty="0" smtClean="0">
                <a:hlinkClick r:id="rId4" tooltip="Planck length"/>
              </a:rPr>
              <a:t>Planck length</a:t>
            </a:r>
            <a:r>
              <a:rPr lang="en-US" dirty="0" smtClean="0"/>
              <a:t>), consists of varying combinations of vibrating strings (or strands) with preferred patterns of vibration. String theory claims that it is through these specific oscillatory patterns of strings that a particle of unique mass and force charge is created (that is to say, the electron is a type of string that vibrates one way, while the up-quark is a type of string vibrating another way, and so forth).</a:t>
            </a:r>
          </a:p>
        </p:txBody>
      </p:sp>
    </p:spTree>
    <p:extLst>
      <p:ext uri="{BB962C8B-B14F-4D97-AF65-F5344CB8AC3E}">
        <p14:creationId xmlns:p14="http://schemas.microsoft.com/office/powerpoint/2010/main" val="104596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dirty="0" smtClean="0"/>
              <a:t>Initially, the term </a:t>
            </a:r>
            <a:r>
              <a:rPr lang="en-US" i="1" dirty="0" smtClean="0"/>
              <a:t>theory of everything</a:t>
            </a:r>
            <a:r>
              <a:rPr lang="en-US" dirty="0" smtClean="0"/>
              <a:t> was used with an ironic connotation to refer to various overgeneralized theories. For example, a grandfather of </a:t>
            </a:r>
            <a:r>
              <a:rPr lang="en-US" dirty="0" err="1" smtClean="0">
                <a:hlinkClick r:id="rId2" tooltip="Ijon Tichy"/>
              </a:rPr>
              <a:t>Ijon</a:t>
            </a:r>
            <a:r>
              <a:rPr lang="en-US" dirty="0" smtClean="0">
                <a:hlinkClick r:id="rId2" tooltip="Ijon Tichy"/>
              </a:rPr>
              <a:t> </a:t>
            </a:r>
            <a:r>
              <a:rPr lang="en-US" dirty="0" err="1" smtClean="0">
                <a:hlinkClick r:id="rId2" tooltip="Ijon Tichy"/>
              </a:rPr>
              <a:t>Tichy</a:t>
            </a:r>
            <a:r>
              <a:rPr lang="en-US" dirty="0" smtClean="0"/>
              <a:t> — a character from a cycle of </a:t>
            </a:r>
            <a:r>
              <a:rPr lang="en-US" dirty="0" err="1" smtClean="0">
                <a:hlinkClick r:id="rId3" tooltip="Stanisław Lem"/>
              </a:rPr>
              <a:t>Stanisław</a:t>
            </a:r>
            <a:r>
              <a:rPr lang="en-US" dirty="0" smtClean="0">
                <a:hlinkClick r:id="rId3" tooltip="Stanisław Lem"/>
              </a:rPr>
              <a:t> </a:t>
            </a:r>
            <a:r>
              <a:rPr lang="en-US" dirty="0" err="1" smtClean="0">
                <a:hlinkClick r:id="rId3" tooltip="Stanisław Lem"/>
              </a:rPr>
              <a:t>Lem</a:t>
            </a:r>
            <a:r>
              <a:rPr lang="en-US" dirty="0" err="1" smtClean="0"/>
              <a:t>'s</a:t>
            </a:r>
            <a:r>
              <a:rPr lang="en-US" dirty="0" smtClean="0"/>
              <a:t> </a:t>
            </a:r>
            <a:r>
              <a:rPr lang="en-US" dirty="0" smtClean="0">
                <a:hlinkClick r:id="rId4" tooltip="Science fiction"/>
              </a:rPr>
              <a:t>science fiction</a:t>
            </a:r>
            <a:r>
              <a:rPr lang="en-US" dirty="0" smtClean="0"/>
              <a:t> stories of the 1960s — was known to work on the "</a:t>
            </a:r>
            <a:r>
              <a:rPr lang="en-US" dirty="0" smtClean="0">
                <a:hlinkClick r:id="rId5" tooltip="General Theory of Everything"/>
              </a:rPr>
              <a:t>General Theory of Everything</a:t>
            </a:r>
            <a:r>
              <a:rPr lang="en-US" dirty="0" smtClean="0"/>
              <a:t>". Physicist </a:t>
            </a:r>
            <a:r>
              <a:rPr lang="en-US" dirty="0" smtClean="0">
                <a:hlinkClick r:id="rId6" tooltip="John Ellis (physicist)"/>
              </a:rPr>
              <a:t>John Ellis</a:t>
            </a:r>
            <a:r>
              <a:rPr lang="en-US" dirty="0" smtClean="0"/>
              <a:t> claims to have introduced the term into the technical literature in an article in </a:t>
            </a:r>
            <a:r>
              <a:rPr lang="en-US" i="1" dirty="0" smtClean="0">
                <a:hlinkClick r:id="rId7" tooltip="Nature (magazine)"/>
              </a:rPr>
              <a:t>Nature</a:t>
            </a:r>
            <a:r>
              <a:rPr lang="en-US" dirty="0" smtClean="0"/>
              <a:t> in 1986. Over time, the term stuck in popularizations of </a:t>
            </a:r>
            <a:r>
              <a:rPr lang="en-US" dirty="0" smtClean="0">
                <a:hlinkClick r:id="rId8" tooltip="Theoretical physics"/>
              </a:rPr>
              <a:t>theoretical physics</a:t>
            </a:r>
            <a:r>
              <a:rPr lang="en-US" dirty="0" smtClean="0"/>
              <a:t> research.</a:t>
            </a:r>
          </a:p>
        </p:txBody>
      </p:sp>
    </p:spTree>
    <p:extLst>
      <p:ext uri="{BB962C8B-B14F-4D97-AF65-F5344CB8AC3E}">
        <p14:creationId xmlns:p14="http://schemas.microsoft.com/office/powerpoint/2010/main" val="238845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698</Words>
  <Application>Microsoft Office PowerPoint</Application>
  <PresentationFormat>On-screen Show (4:3)</PresentationFormat>
  <Paragraphs>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Theory of everything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everything</dc:title>
  <dc:creator>LENOVO</dc:creator>
  <cp:lastModifiedBy>LENOVO</cp:lastModifiedBy>
  <cp:revision>6</cp:revision>
  <dcterms:created xsi:type="dcterms:W3CDTF">2015-09-17T23:14:03Z</dcterms:created>
  <dcterms:modified xsi:type="dcterms:W3CDTF">2015-09-17T23:19:49Z</dcterms:modified>
</cp:coreProperties>
</file>