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5" r:id="rId5"/>
    <p:sldId id="267" r:id="rId6"/>
    <p:sldId id="258" r:id="rId7"/>
    <p:sldId id="268" r:id="rId8"/>
    <p:sldId id="259" r:id="rId9"/>
    <p:sldId id="269" r:id="rId10"/>
    <p:sldId id="277" r:id="rId11"/>
    <p:sldId id="260" r:id="rId12"/>
    <p:sldId id="270" r:id="rId13"/>
    <p:sldId id="264" r:id="rId14"/>
    <p:sldId id="273" r:id="rId15"/>
    <p:sldId id="271" r:id="rId16"/>
    <p:sldId id="261" r:id="rId17"/>
    <p:sldId id="272" r:id="rId18"/>
    <p:sldId id="262" r:id="rId19"/>
    <p:sldId id="263" r:id="rId20"/>
    <p:sldId id="278" r:id="rId21"/>
    <p:sldId id="274" r:id="rId22"/>
    <p:sldId id="275" r:id="rId23"/>
    <p:sldId id="276"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95100F-E8F4-4812-AAF0-C82D9885F8DB}"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68885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5100F-E8F4-4812-AAF0-C82D9885F8DB}"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3246853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5100F-E8F4-4812-AAF0-C82D9885F8DB}"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2183176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5100F-E8F4-4812-AAF0-C82D9885F8DB}"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76305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95100F-E8F4-4812-AAF0-C82D9885F8DB}"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2962126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95100F-E8F4-4812-AAF0-C82D9885F8DB}"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128016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95100F-E8F4-4812-AAF0-C82D9885F8DB}" type="datetimeFigureOut">
              <a:rPr lang="en-US" smtClean="0"/>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361555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95100F-E8F4-4812-AAF0-C82D9885F8DB}" type="datetimeFigureOut">
              <a:rPr lang="en-US" smtClean="0"/>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58762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5100F-E8F4-4812-AAF0-C82D9885F8DB}" type="datetimeFigureOut">
              <a:rPr lang="en-US" smtClean="0"/>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96048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5100F-E8F4-4812-AAF0-C82D9885F8DB}"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369062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5100F-E8F4-4812-AAF0-C82D9885F8DB}"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C8C4F-BD96-4A4B-8944-09803619C29C}" type="slidenum">
              <a:rPr lang="en-US" smtClean="0"/>
              <a:t>‹#›</a:t>
            </a:fld>
            <a:endParaRPr lang="en-US"/>
          </a:p>
        </p:txBody>
      </p:sp>
    </p:spTree>
    <p:extLst>
      <p:ext uri="{BB962C8B-B14F-4D97-AF65-F5344CB8AC3E}">
        <p14:creationId xmlns:p14="http://schemas.microsoft.com/office/powerpoint/2010/main" val="3039097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5100F-E8F4-4812-AAF0-C82D9885F8DB}" type="datetimeFigureOut">
              <a:rPr lang="en-US" smtClean="0"/>
              <a:t>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C8C4F-BD96-4A4B-8944-09803619C29C}" type="slidenum">
              <a:rPr lang="en-US" smtClean="0"/>
              <a:t>‹#›</a:t>
            </a:fld>
            <a:endParaRPr lang="en-US"/>
          </a:p>
        </p:txBody>
      </p:sp>
    </p:spTree>
    <p:extLst>
      <p:ext uri="{BB962C8B-B14F-4D97-AF65-F5344CB8AC3E}">
        <p14:creationId xmlns:p14="http://schemas.microsoft.com/office/powerpoint/2010/main" val="147247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Quantum_entanglement" TargetMode="External"/><Relationship Id="rId2" Type="http://schemas.openxmlformats.org/officeDocument/2006/relationships/hyperlink" Target="http://en.wikipedia.org/wiki/Classical_information#Classical_versus_quantum_inform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No-cloning_theorem" TargetMode="External"/><Relationship Id="rId2" Type="http://schemas.openxmlformats.org/officeDocument/2006/relationships/hyperlink" Target="http://en.wikipedia.org/wiki/Superlumina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Fiction" TargetMode="External"/><Relationship Id="rId2" Type="http://schemas.openxmlformats.org/officeDocument/2006/relationships/hyperlink" Target="http://en.wikipedia.org/wiki/Teleportation_in_fic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Qub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Gilles_Brassard" TargetMode="External"/><Relationship Id="rId7" Type="http://schemas.openxmlformats.org/officeDocument/2006/relationships/hyperlink" Target="http://en.wikipedia.org/wiki/William_Wootters" TargetMode="External"/><Relationship Id="rId2" Type="http://schemas.openxmlformats.org/officeDocument/2006/relationships/hyperlink" Target="http://en.wikipedia.org/wiki/Charles_H._Bennett_(computer_scientist)" TargetMode="External"/><Relationship Id="rId1" Type="http://schemas.openxmlformats.org/officeDocument/2006/relationships/slideLayout" Target="../slideLayouts/slideLayout2.xml"/><Relationship Id="rId6" Type="http://schemas.openxmlformats.org/officeDocument/2006/relationships/hyperlink" Target="http://en.wikipedia.org/wiki/Asher_Peres" TargetMode="External"/><Relationship Id="rId5" Type="http://schemas.openxmlformats.org/officeDocument/2006/relationships/hyperlink" Target="http://en.wikipedia.org/wiki/Richard_Jozsa" TargetMode="External"/><Relationship Id="rId4" Type="http://schemas.openxmlformats.org/officeDocument/2006/relationships/hyperlink" Target="http://en.wikipedia.org/wiki/Claude_Cr%C3%A9pea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Data" TargetMode="External"/><Relationship Id="rId3" Type="http://schemas.openxmlformats.org/officeDocument/2006/relationships/hyperlink" Target="http://en.wikipedia.org/wiki/Quantum_mechanics" TargetMode="External"/><Relationship Id="rId7" Type="http://schemas.openxmlformats.org/officeDocument/2006/relationships/hyperlink" Target="http://en.wikipedia.org/wiki/Instruction_%28computer_science%29" TargetMode="External"/><Relationship Id="rId2" Type="http://schemas.openxmlformats.org/officeDocument/2006/relationships/hyperlink" Target="http://en.wikipedia.org/wiki/Computation" TargetMode="External"/><Relationship Id="rId1" Type="http://schemas.openxmlformats.org/officeDocument/2006/relationships/slideLayout" Target="../slideLayouts/slideLayout2.xml"/><Relationship Id="rId6" Type="http://schemas.openxmlformats.org/officeDocument/2006/relationships/hyperlink" Target="http://en.wikipedia.org/wiki/Quantum_entanglement" TargetMode="External"/><Relationship Id="rId5" Type="http://schemas.openxmlformats.org/officeDocument/2006/relationships/hyperlink" Target="http://en.wikipedia.org/wiki/Quantum_superposition" TargetMode="External"/><Relationship Id="rId4" Type="http://schemas.openxmlformats.org/officeDocument/2006/relationships/hyperlink" Target="http://en.wikipedia.org/wiki/Phenomena" TargetMode="External"/><Relationship Id="rId9" Type="http://schemas.openxmlformats.org/officeDocument/2006/relationships/hyperlink" Target="http://en.wikipedia.org/wiki/Transistor"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Quantum_communication" TargetMode="External"/><Relationship Id="rId2" Type="http://schemas.openxmlformats.org/officeDocument/2006/relationships/hyperlink" Target="http://en.wikipedia.org/wiki/Quantum_mechanical" TargetMode="External"/><Relationship Id="rId1" Type="http://schemas.openxmlformats.org/officeDocument/2006/relationships/slideLayout" Target="../slideLayouts/slideLayout2.xml"/><Relationship Id="rId5" Type="http://schemas.openxmlformats.org/officeDocument/2006/relationships/hyperlink" Target="http://en.wikipedia.org/wiki/Cryptographic" TargetMode="External"/><Relationship Id="rId4" Type="http://schemas.openxmlformats.org/officeDocument/2006/relationships/hyperlink" Target="http://en.wikipedia.org/wiki/Quantum_computat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Shor's_algorithm" TargetMode="External"/><Relationship Id="rId7" Type="http://schemas.openxmlformats.org/officeDocument/2006/relationships/hyperlink" Target="http://en.wikipedia.org/wiki/ElGamal" TargetMode="External"/><Relationship Id="rId2" Type="http://schemas.openxmlformats.org/officeDocument/2006/relationships/hyperlink" Target="http://en.wikipedia.org/wiki/Quantum_key_distribution" TargetMode="External"/><Relationship Id="rId1" Type="http://schemas.openxmlformats.org/officeDocument/2006/relationships/slideLayout" Target="../slideLayouts/slideLayout2.xml"/><Relationship Id="rId6" Type="http://schemas.openxmlformats.org/officeDocument/2006/relationships/hyperlink" Target="http://en.wikipedia.org/wiki/RSA_(algorithm)" TargetMode="External"/><Relationship Id="rId5" Type="http://schemas.openxmlformats.org/officeDocument/2006/relationships/hyperlink" Target="http://en.wikipedia.org/wiki/Digital_signature" TargetMode="External"/><Relationship Id="rId4" Type="http://schemas.openxmlformats.org/officeDocument/2006/relationships/hyperlink" Target="http://en.wikipedia.org/wiki/Public-key_encryptio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Qubits" TargetMode="External"/><Relationship Id="rId2" Type="http://schemas.openxmlformats.org/officeDocument/2006/relationships/hyperlink" Target="http://en.wikipedia.org/wiki/Bit" TargetMode="External"/><Relationship Id="rId1" Type="http://schemas.openxmlformats.org/officeDocument/2006/relationships/slideLayout" Target="../slideLayouts/slideLayout2.xml"/><Relationship Id="rId4" Type="http://schemas.openxmlformats.org/officeDocument/2006/relationships/hyperlink" Target="http://en.wikipedia.org/wiki/Quantum_superposi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Non-deterministic_Turing_machine" TargetMode="External"/><Relationship Id="rId2" Type="http://schemas.openxmlformats.org/officeDocument/2006/relationships/hyperlink" Target="http://en.wikipedia.org/wiki/Quantum_Turing_machine" TargetMode="External"/><Relationship Id="rId1" Type="http://schemas.openxmlformats.org/officeDocument/2006/relationships/slideLayout" Target="../slideLayouts/slideLayout2.xml"/><Relationship Id="rId4" Type="http://schemas.openxmlformats.org/officeDocument/2006/relationships/hyperlink" Target="http://en.wikipedia.org/wiki/Probabilistic_automat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Richard_Feynman" TargetMode="External"/><Relationship Id="rId2" Type="http://schemas.openxmlformats.org/officeDocument/2006/relationships/hyperlink" Target="http://en.wikipedia.org/wiki/Yuri_Manin" TargetMode="External"/><Relationship Id="rId1" Type="http://schemas.openxmlformats.org/officeDocument/2006/relationships/slideLayout" Target="../slideLayouts/slideLayout2.xml"/><Relationship Id="rId4" Type="http://schemas.openxmlformats.org/officeDocument/2006/relationships/hyperlink" Target="http://en.wikipedia.org/wiki/Space%E2%80%93tim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Cryptanalysis" TargetMode="External"/><Relationship Id="rId2" Type="http://schemas.openxmlformats.org/officeDocument/2006/relationships/hyperlink" Target="http://en.wikipedia.org/wiki/Compu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Integer_factorization" TargetMode="External"/><Relationship Id="rId2" Type="http://schemas.openxmlformats.org/officeDocument/2006/relationships/hyperlink" Target="http://en.wikipedia.org/wiki/Algorithm" TargetMode="External"/><Relationship Id="rId1" Type="http://schemas.openxmlformats.org/officeDocument/2006/relationships/slideLayout" Target="../slideLayouts/slideLayout2.xml"/><Relationship Id="rId5" Type="http://schemas.openxmlformats.org/officeDocument/2006/relationships/hyperlink" Target="http://en.wikipedia.org/wiki/Quantum_algorithm#Quantum_simulation" TargetMode="External"/><Relationship Id="rId4" Type="http://schemas.openxmlformats.org/officeDocument/2006/relationships/hyperlink" Target="http://en.wikipedia.org/wiki/Shor's_algorith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Simon's_algorithm" TargetMode="External"/><Relationship Id="rId2" Type="http://schemas.openxmlformats.org/officeDocument/2006/relationships/hyperlink" Target="http://en.wikipedia.org/wiki/Quantum_algorithm" TargetMode="External"/><Relationship Id="rId1" Type="http://schemas.openxmlformats.org/officeDocument/2006/relationships/slideLayout" Target="../slideLayouts/slideLayout2.xml"/><Relationship Id="rId4" Type="http://schemas.openxmlformats.org/officeDocument/2006/relationships/hyperlink" Target="http://en.wikipedia.org/wiki/Church%E2%80%93Turing_the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rmAutofit/>
          </a:bodyPr>
          <a:lstStyle/>
          <a:p>
            <a:r>
              <a:rPr lang="en-US" b="1" dirty="0" smtClean="0"/>
              <a:t>Quantum computing, teleportation, cryptography</a:t>
            </a:r>
            <a:endParaRPr lang="en-US" dirty="0"/>
          </a:p>
        </p:txBody>
      </p:sp>
      <p:sp>
        <p:nvSpPr>
          <p:cNvPr id="3" name="Subtitle 2"/>
          <p:cNvSpPr>
            <a:spLocks noGrp="1"/>
          </p:cNvSpPr>
          <p:nvPr>
            <p:ph type="subTitle" idx="1"/>
          </p:nvPr>
        </p:nvSpPr>
        <p:spPr>
          <a:xfrm>
            <a:off x="1371600" y="2286000"/>
            <a:ext cx="6400800" cy="3352800"/>
          </a:xfrm>
        </p:spPr>
        <p:txBody>
          <a:bodyPr>
            <a:normAutofit/>
          </a:bodyPr>
          <a:lstStyle/>
          <a:p>
            <a:r>
              <a:rPr lang="en-US" sz="5500" b="1" dirty="0" smtClean="0">
                <a:solidFill>
                  <a:srgbClr val="FF0000"/>
                </a:solidFill>
              </a:rPr>
              <a:t>Computing</a:t>
            </a:r>
          </a:p>
          <a:p>
            <a:r>
              <a:rPr lang="en-US" sz="5500" b="1" dirty="0" smtClean="0">
                <a:solidFill>
                  <a:srgbClr val="FF0000"/>
                </a:solidFill>
              </a:rPr>
              <a:t>Teleportation</a:t>
            </a:r>
          </a:p>
          <a:p>
            <a:r>
              <a:rPr lang="en-US" sz="5500" b="1" dirty="0" smtClean="0">
                <a:solidFill>
                  <a:srgbClr val="FF0000"/>
                </a:solidFill>
              </a:rPr>
              <a:t>Cryptography</a:t>
            </a:r>
          </a:p>
        </p:txBody>
      </p:sp>
    </p:spTree>
    <p:extLst>
      <p:ext uri="{BB962C8B-B14F-4D97-AF65-F5344CB8AC3E}">
        <p14:creationId xmlns:p14="http://schemas.microsoft.com/office/powerpoint/2010/main" val="2519748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600200"/>
            <a:ext cx="6477000" cy="4776788"/>
          </a:xfrm>
        </p:spPr>
      </p:pic>
    </p:spTree>
    <p:extLst>
      <p:ext uri="{BB962C8B-B14F-4D97-AF65-F5344CB8AC3E}">
        <p14:creationId xmlns:p14="http://schemas.microsoft.com/office/powerpoint/2010/main" val="246218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 teleportation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Quantum teleportation</a:t>
            </a:r>
            <a:r>
              <a:rPr lang="en-US" dirty="0" smtClean="0"/>
              <a:t> is a process by which quantum information (e.g. the exact state of an atom or photon) can be transmitted (exactly, in principle) from one location to another, with the help of </a:t>
            </a:r>
            <a:r>
              <a:rPr lang="en-US" dirty="0" smtClean="0">
                <a:hlinkClick r:id="rId2" tooltip="Classical information"/>
              </a:rPr>
              <a:t>classical communication</a:t>
            </a:r>
            <a:r>
              <a:rPr lang="en-US" dirty="0" smtClean="0"/>
              <a:t> and previously shared </a:t>
            </a:r>
            <a:r>
              <a:rPr lang="en-US" dirty="0" smtClean="0">
                <a:hlinkClick r:id="rId3" tooltip="Quantum entanglement"/>
              </a:rPr>
              <a:t>quantum entanglement</a:t>
            </a:r>
            <a:r>
              <a:rPr lang="en-US" dirty="0" smtClean="0"/>
              <a:t> between the sending and receiving location.</a:t>
            </a:r>
          </a:p>
        </p:txBody>
      </p:sp>
    </p:spTree>
    <p:extLst>
      <p:ext uri="{BB962C8B-B14F-4D97-AF65-F5344CB8AC3E}">
        <p14:creationId xmlns:p14="http://schemas.microsoft.com/office/powerpoint/2010/main" val="90694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sp>
        <p:nvSpPr>
          <p:cNvPr id="3" name="Content Placeholder 2"/>
          <p:cNvSpPr>
            <a:spLocks noGrp="1"/>
          </p:cNvSpPr>
          <p:nvPr>
            <p:ph idx="1"/>
          </p:nvPr>
        </p:nvSpPr>
        <p:spPr/>
        <p:txBody>
          <a:bodyPr/>
          <a:lstStyle/>
          <a:p>
            <a:pPr marL="0" indent="0">
              <a:buNone/>
            </a:pPr>
            <a:r>
              <a:rPr lang="en-US" dirty="0" smtClean="0"/>
              <a:t>Because it depends on classical communication, which can proceed no faster than the speed of light, it cannot be used for </a:t>
            </a:r>
            <a:r>
              <a:rPr lang="en-US" dirty="0" smtClean="0">
                <a:hlinkClick r:id="rId2" tooltip="Superluminal"/>
              </a:rPr>
              <a:t>superluminal</a:t>
            </a:r>
            <a:r>
              <a:rPr lang="en-US" dirty="0" smtClean="0"/>
              <a:t> transport or communication of classical bits. It also cannot be used to make copies of a system, as this violates the </a:t>
            </a:r>
            <a:r>
              <a:rPr lang="en-US" dirty="0" smtClean="0">
                <a:hlinkClick r:id="rId3" tooltip="No-cloning theorem"/>
              </a:rPr>
              <a:t>no-cloning theorem</a:t>
            </a:r>
            <a:r>
              <a:rPr lang="en-US" dirty="0" smtClean="0"/>
              <a:t>.</a:t>
            </a:r>
            <a:endParaRPr lang="en-US" dirty="0"/>
          </a:p>
        </p:txBody>
      </p:sp>
    </p:spTree>
    <p:extLst>
      <p:ext uri="{BB962C8B-B14F-4D97-AF65-F5344CB8AC3E}">
        <p14:creationId xmlns:p14="http://schemas.microsoft.com/office/powerpoint/2010/main" val="3666329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Although the name is inspired by the </a:t>
            </a:r>
            <a:r>
              <a:rPr lang="en-US" dirty="0" smtClean="0">
                <a:hlinkClick r:id="rId2" tooltip="Teleportation in fiction"/>
              </a:rPr>
              <a:t>teleportation</a:t>
            </a:r>
            <a:r>
              <a:rPr lang="en-US" dirty="0" smtClean="0"/>
              <a:t> commonly used in </a:t>
            </a:r>
            <a:r>
              <a:rPr lang="en-US" dirty="0" smtClean="0">
                <a:hlinkClick r:id="rId3" tooltip="Fiction"/>
              </a:rPr>
              <a:t>fiction</a:t>
            </a:r>
            <a:r>
              <a:rPr lang="en-US" dirty="0" smtClean="0"/>
              <a:t>, current technology provides no possibility of anything resembling the fictional form of teleportation.</a:t>
            </a:r>
            <a:endParaRPr lang="en-US" dirty="0"/>
          </a:p>
        </p:txBody>
      </p:sp>
    </p:spTree>
    <p:extLst>
      <p:ext uri="{BB962C8B-B14F-4D97-AF65-F5344CB8AC3E}">
        <p14:creationId xmlns:p14="http://schemas.microsoft.com/office/powerpoint/2010/main" val="202182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sp>
        <p:nvSpPr>
          <p:cNvPr id="3" name="Content Placeholder 2"/>
          <p:cNvSpPr>
            <a:spLocks noGrp="1"/>
          </p:cNvSpPr>
          <p:nvPr>
            <p:ph idx="1"/>
          </p:nvPr>
        </p:nvSpPr>
        <p:spPr/>
        <p:txBody>
          <a:bodyPr/>
          <a:lstStyle/>
          <a:p>
            <a:pPr marL="0" indent="0">
              <a:buNone/>
            </a:pPr>
            <a:r>
              <a:rPr lang="en-US" dirty="0" smtClean="0"/>
              <a:t>While it is possible to teleport one or more </a:t>
            </a:r>
            <a:r>
              <a:rPr lang="en-US" dirty="0" err="1" smtClean="0">
                <a:hlinkClick r:id="rId2" tooltip="Qubit"/>
              </a:rPr>
              <a:t>qubits</a:t>
            </a:r>
            <a:r>
              <a:rPr lang="en-US" dirty="0" smtClean="0"/>
              <a:t> of information between two (entangled) atoms, this has not yet been achieved between molecules or anything larger.</a:t>
            </a:r>
            <a:endParaRPr lang="en-US" dirty="0"/>
          </a:p>
        </p:txBody>
      </p:sp>
    </p:spTree>
    <p:extLst>
      <p:ext uri="{BB962C8B-B14F-4D97-AF65-F5344CB8AC3E}">
        <p14:creationId xmlns:p14="http://schemas.microsoft.com/office/powerpoint/2010/main" val="2195022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sp>
        <p:nvSpPr>
          <p:cNvPr id="3" name="Content Placeholder 2"/>
          <p:cNvSpPr>
            <a:spLocks noGrp="1"/>
          </p:cNvSpPr>
          <p:nvPr>
            <p:ph idx="1"/>
          </p:nvPr>
        </p:nvSpPr>
        <p:spPr/>
        <p:txBody>
          <a:bodyPr/>
          <a:lstStyle/>
          <a:p>
            <a:pPr marL="0" indent="0">
              <a:buNone/>
            </a:pPr>
            <a:r>
              <a:rPr lang="en-US" dirty="0" smtClean="0"/>
              <a:t>One may think of teleportation either as a kind of transportation, or as a kind of communication; it provides a way of transporting a </a:t>
            </a:r>
            <a:r>
              <a:rPr lang="en-US" dirty="0" err="1" smtClean="0"/>
              <a:t>qubit</a:t>
            </a:r>
            <a:r>
              <a:rPr lang="en-US" dirty="0" smtClean="0"/>
              <a:t> from one location to another, without having to move a physical particle along with it.</a:t>
            </a:r>
            <a:endParaRPr lang="en-US" dirty="0"/>
          </a:p>
        </p:txBody>
      </p:sp>
    </p:spTree>
    <p:extLst>
      <p:ext uri="{BB962C8B-B14F-4D97-AF65-F5344CB8AC3E}">
        <p14:creationId xmlns:p14="http://schemas.microsoft.com/office/powerpoint/2010/main" val="1342351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seminal paper first expounding the idea was published by </a:t>
            </a:r>
            <a:r>
              <a:rPr lang="en-US" dirty="0" smtClean="0">
                <a:hlinkClick r:id="rId2" tooltip="Charles H. Bennett (computer scientist)"/>
              </a:rPr>
              <a:t>C. H. Bennett</a:t>
            </a:r>
            <a:r>
              <a:rPr lang="en-US" dirty="0" smtClean="0"/>
              <a:t>, </a:t>
            </a:r>
            <a:r>
              <a:rPr lang="en-US" dirty="0" smtClean="0">
                <a:hlinkClick r:id="rId3" tooltip="Gilles Brassard"/>
              </a:rPr>
              <a:t>G. Brassard</a:t>
            </a:r>
            <a:r>
              <a:rPr lang="en-US" dirty="0" smtClean="0"/>
              <a:t>, </a:t>
            </a:r>
            <a:r>
              <a:rPr lang="en-US" dirty="0" smtClean="0">
                <a:hlinkClick r:id="rId4" tooltip="Claude Crépeau"/>
              </a:rPr>
              <a:t>C. </a:t>
            </a:r>
            <a:r>
              <a:rPr lang="en-US" dirty="0" err="1" smtClean="0">
                <a:hlinkClick r:id="rId4" tooltip="Claude Crépeau"/>
              </a:rPr>
              <a:t>Crépeau</a:t>
            </a:r>
            <a:r>
              <a:rPr lang="en-US" dirty="0" smtClean="0"/>
              <a:t>, </a:t>
            </a:r>
            <a:r>
              <a:rPr lang="en-US" dirty="0" smtClean="0">
                <a:hlinkClick r:id="rId5" tooltip="Richard Jozsa"/>
              </a:rPr>
              <a:t>R. </a:t>
            </a:r>
            <a:r>
              <a:rPr lang="en-US" dirty="0" err="1" smtClean="0">
                <a:hlinkClick r:id="rId5" tooltip="Richard Jozsa"/>
              </a:rPr>
              <a:t>Jozsa</a:t>
            </a:r>
            <a:r>
              <a:rPr lang="en-US" dirty="0" smtClean="0"/>
              <a:t>, </a:t>
            </a:r>
            <a:r>
              <a:rPr lang="en-US" dirty="0" smtClean="0">
                <a:hlinkClick r:id="rId6" tooltip="Asher Peres"/>
              </a:rPr>
              <a:t>A. Peres</a:t>
            </a:r>
            <a:r>
              <a:rPr lang="en-US" dirty="0" smtClean="0"/>
              <a:t> and </a:t>
            </a:r>
            <a:r>
              <a:rPr lang="en-US" dirty="0" smtClean="0">
                <a:hlinkClick r:id="rId7" tooltip="William Wootters"/>
              </a:rPr>
              <a:t>W. K. </a:t>
            </a:r>
            <a:r>
              <a:rPr lang="en-US" dirty="0" err="1" smtClean="0">
                <a:hlinkClick r:id="rId7" tooltip="William Wootters"/>
              </a:rPr>
              <a:t>Wootters</a:t>
            </a:r>
            <a:r>
              <a:rPr lang="en-US" dirty="0" smtClean="0"/>
              <a:t> in 1993.</a:t>
            </a:r>
          </a:p>
        </p:txBody>
      </p:sp>
    </p:spTree>
    <p:extLst>
      <p:ext uri="{BB962C8B-B14F-4D97-AF65-F5344CB8AC3E}">
        <p14:creationId xmlns:p14="http://schemas.microsoft.com/office/powerpoint/2010/main" val="2338948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sp>
        <p:nvSpPr>
          <p:cNvPr id="3" name="Content Placeholder 2"/>
          <p:cNvSpPr>
            <a:spLocks noGrp="1"/>
          </p:cNvSpPr>
          <p:nvPr>
            <p:ph idx="1"/>
          </p:nvPr>
        </p:nvSpPr>
        <p:spPr/>
        <p:txBody>
          <a:bodyPr/>
          <a:lstStyle/>
          <a:p>
            <a:pPr marL="0" indent="0">
              <a:buNone/>
            </a:pPr>
            <a:r>
              <a:rPr lang="en-US" dirty="0" smtClean="0"/>
              <a:t>Since then, quantum teleportation has been realized in various physical systems. Presently, the record distance for quantum teleportation is 143 km (89 mi) with photons, and 21</a:t>
            </a:r>
            <a:r>
              <a:rPr lang="en-US" dirty="0" smtClean="0">
                <a:effectLst/>
              </a:rPr>
              <a:t> </a:t>
            </a:r>
            <a:r>
              <a:rPr lang="en-US" dirty="0" smtClean="0"/>
              <a:t>m with material systems.</a:t>
            </a:r>
            <a:endParaRPr lang="en-US" dirty="0"/>
          </a:p>
        </p:txBody>
      </p:sp>
    </p:spTree>
    <p:extLst>
      <p:ext uri="{BB962C8B-B14F-4D97-AF65-F5344CB8AC3E}">
        <p14:creationId xmlns:p14="http://schemas.microsoft.com/office/powerpoint/2010/main" val="311236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sp>
        <p:nvSpPr>
          <p:cNvPr id="3" name="Content Placeholder 2"/>
          <p:cNvSpPr>
            <a:spLocks noGrp="1"/>
          </p:cNvSpPr>
          <p:nvPr>
            <p:ph idx="1"/>
          </p:nvPr>
        </p:nvSpPr>
        <p:spPr/>
        <p:txBody>
          <a:bodyPr/>
          <a:lstStyle/>
          <a:p>
            <a:pPr marL="0" indent="0">
              <a:buNone/>
            </a:pPr>
            <a:r>
              <a:rPr lang="en-US" dirty="0" smtClean="0"/>
              <a:t>In August 2013, the achievement of "fully deterministic" quantum teleportation, using a hybrid technique, was reported.</a:t>
            </a:r>
            <a:endParaRPr lang="en-US" dirty="0"/>
          </a:p>
        </p:txBody>
      </p:sp>
    </p:spTree>
    <p:extLst>
      <p:ext uri="{BB962C8B-B14F-4D97-AF65-F5344CB8AC3E}">
        <p14:creationId xmlns:p14="http://schemas.microsoft.com/office/powerpoint/2010/main" val="2325392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sp>
        <p:nvSpPr>
          <p:cNvPr id="3" name="Content Placeholder 2"/>
          <p:cNvSpPr>
            <a:spLocks noGrp="1"/>
          </p:cNvSpPr>
          <p:nvPr>
            <p:ph idx="1"/>
          </p:nvPr>
        </p:nvSpPr>
        <p:spPr/>
        <p:txBody>
          <a:bodyPr/>
          <a:lstStyle/>
          <a:p>
            <a:pPr marL="0" indent="0">
              <a:buNone/>
            </a:pPr>
            <a:r>
              <a:rPr lang="en-US" dirty="0" smtClean="0"/>
              <a:t>On 29 May 2014, scientists announced a reliable way of transferring data by quantum teleportation. Quantum teleportation of data had been done before but with highly unreliable methods.</a:t>
            </a:r>
            <a:endParaRPr lang="en-US" dirty="0"/>
          </a:p>
        </p:txBody>
      </p:sp>
    </p:spTree>
    <p:extLst>
      <p:ext uri="{BB962C8B-B14F-4D97-AF65-F5344CB8AC3E}">
        <p14:creationId xmlns:p14="http://schemas.microsoft.com/office/powerpoint/2010/main" val="123127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Quantum computing</a:t>
            </a:r>
            <a:r>
              <a:rPr lang="en-US" dirty="0" smtClean="0"/>
              <a:t> studies theoretical </a:t>
            </a:r>
            <a:r>
              <a:rPr lang="en-US" dirty="0" smtClean="0">
                <a:hlinkClick r:id="rId2" tooltip="Computation"/>
              </a:rPr>
              <a:t>computation</a:t>
            </a:r>
            <a:r>
              <a:rPr lang="en-US" dirty="0" smtClean="0"/>
              <a:t> systems (</a:t>
            </a:r>
            <a:r>
              <a:rPr lang="en-US" b="1" dirty="0" smtClean="0"/>
              <a:t>quantum computers</a:t>
            </a:r>
            <a:r>
              <a:rPr lang="en-US" dirty="0" smtClean="0"/>
              <a:t>) that make direct use of </a:t>
            </a:r>
            <a:r>
              <a:rPr lang="en-US" dirty="0" smtClean="0">
                <a:hlinkClick r:id="rId3" tooltip="Quantum mechanics"/>
              </a:rPr>
              <a:t>quantum-mechanical</a:t>
            </a:r>
            <a:r>
              <a:rPr lang="en-US" dirty="0" smtClean="0"/>
              <a:t> </a:t>
            </a:r>
            <a:r>
              <a:rPr lang="en-US" dirty="0" smtClean="0">
                <a:hlinkClick r:id="rId4" tooltip="Phenomena"/>
              </a:rPr>
              <a:t>phenomena</a:t>
            </a:r>
            <a:r>
              <a:rPr lang="en-US" dirty="0" smtClean="0"/>
              <a:t>, such as </a:t>
            </a:r>
            <a:r>
              <a:rPr lang="en-US" dirty="0" smtClean="0">
                <a:hlinkClick r:id="rId5" tooltip="Quantum superposition"/>
              </a:rPr>
              <a:t>superposition</a:t>
            </a:r>
            <a:r>
              <a:rPr lang="en-US" dirty="0" smtClean="0"/>
              <a:t> and </a:t>
            </a:r>
            <a:r>
              <a:rPr lang="en-US" dirty="0" smtClean="0">
                <a:hlinkClick r:id="rId6" tooltip="Quantum entanglement"/>
              </a:rPr>
              <a:t>entanglement</a:t>
            </a:r>
            <a:r>
              <a:rPr lang="en-US" dirty="0" smtClean="0"/>
              <a:t>, to perform </a:t>
            </a:r>
            <a:r>
              <a:rPr lang="en-US" dirty="0" smtClean="0">
                <a:hlinkClick r:id="rId7" tooltip="Instruction (computer science)"/>
              </a:rPr>
              <a:t>operations</a:t>
            </a:r>
            <a:r>
              <a:rPr lang="en-US" dirty="0" smtClean="0"/>
              <a:t> on </a:t>
            </a:r>
            <a:r>
              <a:rPr lang="en-US" dirty="0" smtClean="0">
                <a:hlinkClick r:id="rId8" tooltip="Data"/>
              </a:rPr>
              <a:t>data</a:t>
            </a:r>
            <a:r>
              <a:rPr lang="en-US" dirty="0" smtClean="0"/>
              <a:t>. Quantum computers are different from digital computers based on </a:t>
            </a:r>
            <a:r>
              <a:rPr lang="en-US" dirty="0" smtClean="0">
                <a:hlinkClick r:id="rId9" tooltip="Transistor"/>
              </a:rPr>
              <a:t>transistors</a:t>
            </a:r>
            <a:r>
              <a:rPr lang="en-US" dirty="0" smtClean="0"/>
              <a:t>.</a:t>
            </a:r>
          </a:p>
        </p:txBody>
      </p:sp>
    </p:spTree>
    <p:extLst>
      <p:ext uri="{BB962C8B-B14F-4D97-AF65-F5344CB8AC3E}">
        <p14:creationId xmlns:p14="http://schemas.microsoft.com/office/powerpoint/2010/main" val="2807401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teleportation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7417" y="2667000"/>
            <a:ext cx="6547383" cy="2466181"/>
          </a:xfrm>
        </p:spPr>
      </p:pic>
    </p:spTree>
    <p:extLst>
      <p:ext uri="{BB962C8B-B14F-4D97-AF65-F5344CB8AC3E}">
        <p14:creationId xmlns:p14="http://schemas.microsoft.com/office/powerpoint/2010/main" val="1701588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 cryptography</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Quantum cryptography</a:t>
            </a:r>
            <a:r>
              <a:rPr lang="en-US" dirty="0" smtClean="0"/>
              <a:t> describes the use of </a:t>
            </a:r>
            <a:r>
              <a:rPr lang="en-US" dirty="0" smtClean="0">
                <a:hlinkClick r:id="rId2" tooltip="Quantum mechanical"/>
              </a:rPr>
              <a:t>quantum mechanical</a:t>
            </a:r>
            <a:r>
              <a:rPr lang="en-US" dirty="0" smtClean="0"/>
              <a:t> effects (in particular </a:t>
            </a:r>
            <a:r>
              <a:rPr lang="en-US" dirty="0" smtClean="0">
                <a:hlinkClick r:id="rId3" tooltip="Quantum communication"/>
              </a:rPr>
              <a:t>quantum communication</a:t>
            </a:r>
            <a:r>
              <a:rPr lang="en-US" dirty="0" smtClean="0"/>
              <a:t> and </a:t>
            </a:r>
            <a:r>
              <a:rPr lang="en-US" dirty="0" smtClean="0">
                <a:hlinkClick r:id="rId4" tooltip="Quantum computation"/>
              </a:rPr>
              <a:t>quantum computation</a:t>
            </a:r>
            <a:r>
              <a:rPr lang="en-US" dirty="0" smtClean="0"/>
              <a:t>) to perform </a:t>
            </a:r>
            <a:r>
              <a:rPr lang="en-US" dirty="0" smtClean="0">
                <a:hlinkClick r:id="rId5" tooltip="Cryptographic"/>
              </a:rPr>
              <a:t>cryptographic</a:t>
            </a:r>
            <a:r>
              <a:rPr lang="en-US" dirty="0" smtClean="0"/>
              <a:t> tasks or to break cryptographic systems.</a:t>
            </a:r>
          </a:p>
        </p:txBody>
      </p:sp>
    </p:spTree>
    <p:extLst>
      <p:ext uri="{BB962C8B-B14F-4D97-AF65-F5344CB8AC3E}">
        <p14:creationId xmlns:p14="http://schemas.microsoft.com/office/powerpoint/2010/main" val="347920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cryptography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Well-known examples of quantum cryptography are the use of quantum communication to exchange a key securely (</a:t>
            </a:r>
            <a:r>
              <a:rPr lang="en-US" dirty="0" smtClean="0">
                <a:hlinkClick r:id="rId2" tooltip="Quantum key distribution"/>
              </a:rPr>
              <a:t>quantum key distribution</a:t>
            </a:r>
            <a:r>
              <a:rPr lang="en-US" dirty="0" smtClean="0"/>
              <a:t>) and the hypothetical use of quantum computers that would allow the </a:t>
            </a:r>
            <a:r>
              <a:rPr lang="en-US" dirty="0" smtClean="0">
                <a:hlinkClick r:id="rId3" tooltip="Shor's algorithm"/>
              </a:rPr>
              <a:t>breaking</a:t>
            </a:r>
            <a:r>
              <a:rPr lang="en-US" dirty="0" smtClean="0"/>
              <a:t> of various popular </a:t>
            </a:r>
            <a:r>
              <a:rPr lang="en-US" dirty="0" smtClean="0">
                <a:hlinkClick r:id="rId4" tooltip="Public-key encryption"/>
              </a:rPr>
              <a:t>public-key encryption</a:t>
            </a:r>
            <a:r>
              <a:rPr lang="en-US" dirty="0" smtClean="0"/>
              <a:t> and </a:t>
            </a:r>
            <a:r>
              <a:rPr lang="en-US" dirty="0" smtClean="0">
                <a:hlinkClick r:id="rId5" tooltip="Digital signature"/>
              </a:rPr>
              <a:t>signature</a:t>
            </a:r>
            <a:r>
              <a:rPr lang="en-US" dirty="0" smtClean="0"/>
              <a:t> schemes (e.g., </a:t>
            </a:r>
            <a:r>
              <a:rPr lang="en-US" dirty="0" smtClean="0">
                <a:hlinkClick r:id="rId6" tooltip="RSA (algorithm)"/>
              </a:rPr>
              <a:t>RSA</a:t>
            </a:r>
            <a:r>
              <a:rPr lang="en-US" dirty="0" smtClean="0"/>
              <a:t> and </a:t>
            </a:r>
            <a:r>
              <a:rPr lang="en-US" dirty="0" err="1" smtClean="0">
                <a:hlinkClick r:id="rId7" tooltip="ElGamal"/>
              </a:rPr>
              <a:t>ElGamal</a:t>
            </a:r>
            <a:r>
              <a:rPr lang="en-US" dirty="0" smtClean="0"/>
              <a:t>).</a:t>
            </a:r>
          </a:p>
        </p:txBody>
      </p:sp>
    </p:spTree>
    <p:extLst>
      <p:ext uri="{BB962C8B-B14F-4D97-AF65-F5344CB8AC3E}">
        <p14:creationId xmlns:p14="http://schemas.microsoft.com/office/powerpoint/2010/main" val="1604862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cryptography (continued)</a:t>
            </a:r>
            <a:endParaRPr lang="en-US" dirty="0"/>
          </a:p>
        </p:txBody>
      </p:sp>
      <p:sp>
        <p:nvSpPr>
          <p:cNvPr id="3" name="Content Placeholder 2"/>
          <p:cNvSpPr>
            <a:spLocks noGrp="1"/>
          </p:cNvSpPr>
          <p:nvPr>
            <p:ph idx="1"/>
          </p:nvPr>
        </p:nvSpPr>
        <p:spPr/>
        <p:txBody>
          <a:bodyPr/>
          <a:lstStyle/>
          <a:p>
            <a:pPr marL="0" indent="0">
              <a:buNone/>
            </a:pPr>
            <a:r>
              <a:rPr lang="en-US" dirty="0" smtClean="0"/>
              <a:t>The advantage of quantum cryptography lies in the fact that it allows the completion of various cryptographic tasks that are proven or conjectured to be impossible using only classical (i.e. non-quantum) communication (see below for examples). For example, quantum mechanics guarantees that measuring quantum data disturbs that data; this can be used to detect eavesdropping in quantum key distribution.</a:t>
            </a:r>
            <a:endParaRPr lang="en-US" dirty="0"/>
          </a:p>
        </p:txBody>
      </p:sp>
    </p:spTree>
    <p:extLst>
      <p:ext uri="{BB962C8B-B14F-4D97-AF65-F5344CB8AC3E}">
        <p14:creationId xmlns:p14="http://schemas.microsoft.com/office/powerpoint/2010/main" val="2071605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Quantum cryptography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9775" y="1791494"/>
            <a:ext cx="5124450" cy="4143375"/>
          </a:xfrm>
        </p:spPr>
      </p:pic>
    </p:spTree>
    <p:extLst>
      <p:ext uri="{BB962C8B-B14F-4D97-AF65-F5344CB8AC3E}">
        <p14:creationId xmlns:p14="http://schemas.microsoft.com/office/powerpoint/2010/main" val="20948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 (continued)</a:t>
            </a:r>
            <a:endParaRPr lang="en-US" dirty="0"/>
          </a:p>
        </p:txBody>
      </p:sp>
      <p:sp>
        <p:nvSpPr>
          <p:cNvPr id="3" name="Content Placeholder 2"/>
          <p:cNvSpPr>
            <a:spLocks noGrp="1"/>
          </p:cNvSpPr>
          <p:nvPr>
            <p:ph idx="1"/>
          </p:nvPr>
        </p:nvSpPr>
        <p:spPr/>
        <p:txBody>
          <a:bodyPr/>
          <a:lstStyle/>
          <a:p>
            <a:pPr marL="0" indent="0">
              <a:buNone/>
            </a:pPr>
            <a:r>
              <a:rPr lang="en-US" dirty="0" smtClean="0"/>
              <a:t>Whereas digital computers require data to be encoded into binary digits (</a:t>
            </a:r>
            <a:r>
              <a:rPr lang="en-US" dirty="0" smtClean="0">
                <a:hlinkClick r:id="rId2" tooltip="Bit"/>
              </a:rPr>
              <a:t>bits</a:t>
            </a:r>
            <a:r>
              <a:rPr lang="en-US" dirty="0" smtClean="0"/>
              <a:t>), each of which is always in one of two definite states (0 or 1), quantum computation uses </a:t>
            </a:r>
            <a:r>
              <a:rPr lang="en-US" dirty="0" err="1" smtClean="0">
                <a:hlinkClick r:id="rId3" tooltip="Qubits"/>
              </a:rPr>
              <a:t>qubits</a:t>
            </a:r>
            <a:r>
              <a:rPr lang="en-US" dirty="0" smtClean="0"/>
              <a:t> (quantum bits), which can be in </a:t>
            </a:r>
            <a:r>
              <a:rPr lang="en-US" dirty="0" err="1" smtClean="0">
                <a:hlinkClick r:id="rId4" tooltip="Quantum superposition"/>
              </a:rPr>
              <a:t>superpositions</a:t>
            </a:r>
            <a:r>
              <a:rPr lang="en-US" dirty="0" smtClean="0"/>
              <a:t> of states.</a:t>
            </a:r>
            <a:endParaRPr lang="en-US" dirty="0"/>
          </a:p>
        </p:txBody>
      </p:sp>
    </p:spTree>
    <p:extLst>
      <p:ext uri="{BB962C8B-B14F-4D97-AF65-F5344CB8AC3E}">
        <p14:creationId xmlns:p14="http://schemas.microsoft.com/office/powerpoint/2010/main" val="127478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theoretical model is the </a:t>
            </a:r>
            <a:r>
              <a:rPr lang="en-US" dirty="0" smtClean="0">
                <a:hlinkClick r:id="rId2" tooltip="Quantum Turing machine"/>
              </a:rPr>
              <a:t>quantum Turing machine</a:t>
            </a:r>
            <a:r>
              <a:rPr lang="en-US" dirty="0" smtClean="0"/>
              <a:t>, also known as the universal quantum computer. Quantum computers share theoretical similarities with </a:t>
            </a:r>
            <a:r>
              <a:rPr lang="en-US" dirty="0" smtClean="0">
                <a:hlinkClick r:id="rId3" tooltip="Non-deterministic Turing machine"/>
              </a:rPr>
              <a:t>non-deterministic</a:t>
            </a:r>
            <a:r>
              <a:rPr lang="en-US" dirty="0" smtClean="0"/>
              <a:t> and </a:t>
            </a:r>
            <a:r>
              <a:rPr lang="en-US" dirty="0" smtClean="0">
                <a:hlinkClick r:id="rId4" tooltip="Probabilistic automaton"/>
              </a:rPr>
              <a:t>probabilistic computers</a:t>
            </a:r>
            <a:r>
              <a:rPr lang="en-US" dirty="0" smtClean="0"/>
              <a:t>; one example is the ability to be in more than one state simultaneously.</a:t>
            </a:r>
            <a:endParaRPr lang="en-US" dirty="0"/>
          </a:p>
        </p:txBody>
      </p:sp>
    </p:spTree>
    <p:extLst>
      <p:ext uri="{BB962C8B-B14F-4D97-AF65-F5344CB8AC3E}">
        <p14:creationId xmlns:p14="http://schemas.microsoft.com/office/powerpoint/2010/main" val="3832535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 (continued)</a:t>
            </a:r>
            <a:endParaRPr lang="en-US" dirty="0"/>
          </a:p>
        </p:txBody>
      </p:sp>
      <p:sp>
        <p:nvSpPr>
          <p:cNvPr id="3" name="Content Placeholder 2"/>
          <p:cNvSpPr>
            <a:spLocks noGrp="1"/>
          </p:cNvSpPr>
          <p:nvPr>
            <p:ph idx="1"/>
          </p:nvPr>
        </p:nvSpPr>
        <p:spPr/>
        <p:txBody>
          <a:bodyPr/>
          <a:lstStyle/>
          <a:p>
            <a:pPr marL="0" indent="0">
              <a:buNone/>
            </a:pPr>
            <a:r>
              <a:rPr lang="en-US" dirty="0" smtClean="0"/>
              <a:t>The field of quantum computing was first introduced by </a:t>
            </a:r>
            <a:r>
              <a:rPr lang="en-US" dirty="0" smtClean="0">
                <a:hlinkClick r:id="rId2" tooltip="Yuri Manin"/>
              </a:rPr>
              <a:t>Yuri </a:t>
            </a:r>
            <a:r>
              <a:rPr lang="en-US" dirty="0" err="1" smtClean="0">
                <a:hlinkClick r:id="rId2" tooltip="Yuri Manin"/>
              </a:rPr>
              <a:t>Manin</a:t>
            </a:r>
            <a:r>
              <a:rPr lang="en-US" dirty="0" smtClean="0"/>
              <a:t> in 1980 and </a:t>
            </a:r>
            <a:r>
              <a:rPr lang="en-US" dirty="0" smtClean="0">
                <a:hlinkClick r:id="rId3" tooltip="Richard Feynman"/>
              </a:rPr>
              <a:t>Richard Feynman</a:t>
            </a:r>
            <a:r>
              <a:rPr lang="en-US" dirty="0" smtClean="0"/>
              <a:t> in 1982. A quantum computer with spins as quantum bits was also formulated for use as a quantum </a:t>
            </a:r>
            <a:r>
              <a:rPr lang="en-US" dirty="0" smtClean="0">
                <a:hlinkClick r:id="rId4" tooltip="Space–time"/>
              </a:rPr>
              <a:t>space–time</a:t>
            </a:r>
            <a:r>
              <a:rPr lang="en-US" dirty="0" smtClean="0"/>
              <a:t> in 1968.</a:t>
            </a:r>
            <a:endParaRPr lang="en-US" dirty="0"/>
          </a:p>
        </p:txBody>
      </p:sp>
    </p:spTree>
    <p:extLst>
      <p:ext uri="{BB962C8B-B14F-4D97-AF65-F5344CB8AC3E}">
        <p14:creationId xmlns:p14="http://schemas.microsoft.com/office/powerpoint/2010/main" val="185149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 (</a:t>
            </a:r>
            <a:r>
              <a:rPr lang="en-US" b="1" dirty="0"/>
              <a:t>continued</a:t>
            </a:r>
            <a:r>
              <a:rPr lang="en-US" b="1" dirty="0" smtClean="0"/>
              <a:t>)</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As of 2015, the development of actual quantum computers is still in its infancy, but experiments have been carried out in which quantum computational operations were executed on a very small number of </a:t>
            </a:r>
            <a:r>
              <a:rPr lang="en-US" dirty="0" err="1" smtClean="0"/>
              <a:t>qubits</a:t>
            </a:r>
            <a:r>
              <a:rPr lang="en-US" dirty="0" smtClean="0"/>
              <a:t>.</a:t>
            </a:r>
          </a:p>
        </p:txBody>
      </p:sp>
    </p:spTree>
    <p:extLst>
      <p:ext uri="{BB962C8B-B14F-4D97-AF65-F5344CB8AC3E}">
        <p14:creationId xmlns:p14="http://schemas.microsoft.com/office/powerpoint/2010/main" val="3349503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 (continued)</a:t>
            </a:r>
            <a:endParaRPr lang="en-US" dirty="0"/>
          </a:p>
        </p:txBody>
      </p:sp>
      <p:sp>
        <p:nvSpPr>
          <p:cNvPr id="3" name="Content Placeholder 2"/>
          <p:cNvSpPr>
            <a:spLocks noGrp="1"/>
          </p:cNvSpPr>
          <p:nvPr>
            <p:ph idx="1"/>
          </p:nvPr>
        </p:nvSpPr>
        <p:spPr/>
        <p:txBody>
          <a:bodyPr/>
          <a:lstStyle/>
          <a:p>
            <a:pPr marL="0" indent="0">
              <a:buNone/>
            </a:pPr>
            <a:r>
              <a:rPr lang="en-US" dirty="0" smtClean="0"/>
              <a:t>Both practical and theoretical research continues, and many national governments and military funding agencies support quantum computing research to develop quantum </a:t>
            </a:r>
            <a:r>
              <a:rPr lang="en-US" dirty="0" smtClean="0">
                <a:hlinkClick r:id="rId2" tooltip="Computer"/>
              </a:rPr>
              <a:t>computers</a:t>
            </a:r>
            <a:r>
              <a:rPr lang="en-US" dirty="0" smtClean="0"/>
              <a:t> for civilian, business, trade, gaming and national security purposes, such as </a:t>
            </a:r>
            <a:r>
              <a:rPr lang="en-US" dirty="0" smtClean="0">
                <a:hlinkClick r:id="rId3" tooltip="Cryptanalysis"/>
              </a:rPr>
              <a:t>cryptanalysis</a:t>
            </a:r>
            <a:r>
              <a:rPr lang="en-US" dirty="0" smtClean="0"/>
              <a:t>.</a:t>
            </a:r>
            <a:endParaRPr lang="en-US" dirty="0"/>
          </a:p>
        </p:txBody>
      </p:sp>
    </p:spTree>
    <p:extLst>
      <p:ext uri="{BB962C8B-B14F-4D97-AF65-F5344CB8AC3E}">
        <p14:creationId xmlns:p14="http://schemas.microsoft.com/office/powerpoint/2010/main" val="236301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Large-scale quantum computers will be able to solve certain problems much more quickly than any classical computer using the best currently known </a:t>
            </a:r>
            <a:r>
              <a:rPr lang="en-US" dirty="0" smtClean="0">
                <a:hlinkClick r:id="rId2" tooltip="Algorithm"/>
              </a:rPr>
              <a:t>algorithms</a:t>
            </a:r>
            <a:r>
              <a:rPr lang="en-US" dirty="0" smtClean="0"/>
              <a:t>, like </a:t>
            </a:r>
            <a:r>
              <a:rPr lang="en-US" dirty="0" smtClean="0">
                <a:hlinkClick r:id="rId3" tooltip="Integer factorization"/>
              </a:rPr>
              <a:t>integer factorization</a:t>
            </a:r>
            <a:r>
              <a:rPr lang="en-US" dirty="0" smtClean="0"/>
              <a:t> using </a:t>
            </a:r>
            <a:r>
              <a:rPr lang="en-US" dirty="0" err="1" smtClean="0">
                <a:hlinkClick r:id="rId4" tooltip="Shor's algorithm"/>
              </a:rPr>
              <a:t>Shor's</a:t>
            </a:r>
            <a:r>
              <a:rPr lang="en-US" dirty="0" smtClean="0">
                <a:hlinkClick r:id="rId4" tooltip="Shor's algorithm"/>
              </a:rPr>
              <a:t> algorithm</a:t>
            </a:r>
            <a:r>
              <a:rPr lang="en-US" dirty="0" smtClean="0"/>
              <a:t> or the </a:t>
            </a:r>
            <a:r>
              <a:rPr lang="en-US" dirty="0" smtClean="0">
                <a:hlinkClick r:id="rId5" tooltip="Quantum algorithm"/>
              </a:rPr>
              <a:t>simulation of quantum many-body systems</a:t>
            </a:r>
            <a:r>
              <a:rPr lang="en-US" dirty="0" smtClean="0"/>
              <a:t>. </a:t>
            </a:r>
            <a:endParaRPr lang="en-US" dirty="0"/>
          </a:p>
        </p:txBody>
      </p:sp>
    </p:spTree>
    <p:extLst>
      <p:ext uri="{BB962C8B-B14F-4D97-AF65-F5344CB8AC3E}">
        <p14:creationId xmlns:p14="http://schemas.microsoft.com/office/powerpoint/2010/main" val="250612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Quantum computing (continued)</a:t>
            </a:r>
            <a:endParaRPr lang="en-US" dirty="0"/>
          </a:p>
        </p:txBody>
      </p:sp>
      <p:sp>
        <p:nvSpPr>
          <p:cNvPr id="3" name="Content Placeholder 2"/>
          <p:cNvSpPr>
            <a:spLocks noGrp="1"/>
          </p:cNvSpPr>
          <p:nvPr>
            <p:ph idx="1"/>
          </p:nvPr>
        </p:nvSpPr>
        <p:spPr/>
        <p:txBody>
          <a:bodyPr/>
          <a:lstStyle/>
          <a:p>
            <a:pPr marL="0" indent="0">
              <a:buNone/>
            </a:pPr>
            <a:r>
              <a:rPr lang="en-US" dirty="0" smtClean="0"/>
              <a:t>There exist </a:t>
            </a:r>
            <a:r>
              <a:rPr lang="en-US" dirty="0" smtClean="0">
                <a:hlinkClick r:id="rId2" tooltip="Quantum algorithm"/>
              </a:rPr>
              <a:t>quantum algorithms</a:t>
            </a:r>
            <a:r>
              <a:rPr lang="en-US" dirty="0" smtClean="0"/>
              <a:t>, such as </a:t>
            </a:r>
            <a:r>
              <a:rPr lang="en-US" dirty="0" smtClean="0">
                <a:hlinkClick r:id="rId3" tooltip="Simon's algorithm"/>
              </a:rPr>
              <a:t>Simon's algorithm</a:t>
            </a:r>
            <a:r>
              <a:rPr lang="en-US" dirty="0" smtClean="0"/>
              <a:t>, that run faster than any possible probabilistic classical algorithm. Given sufficient computational resources, however, a classical computer could be made to simulate any quantum algorithm, as quantum computation does not violate the </a:t>
            </a:r>
            <a:r>
              <a:rPr lang="en-US" dirty="0" smtClean="0">
                <a:hlinkClick r:id="rId4" tooltip="Church–Turing thesis"/>
              </a:rPr>
              <a:t>Church–Turing thesis</a:t>
            </a:r>
            <a:r>
              <a:rPr lang="en-US" dirty="0" smtClean="0"/>
              <a:t>.</a:t>
            </a:r>
            <a:endParaRPr lang="en-US" dirty="0"/>
          </a:p>
        </p:txBody>
      </p:sp>
    </p:spTree>
    <p:extLst>
      <p:ext uri="{BB962C8B-B14F-4D97-AF65-F5344CB8AC3E}">
        <p14:creationId xmlns:p14="http://schemas.microsoft.com/office/powerpoint/2010/main" val="4276271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912</Words>
  <Application>Microsoft Office PowerPoint</Application>
  <PresentationFormat>On-screen Show (4:3)</PresentationFormat>
  <Paragraphs>47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Quantum computing, teleportation, cryptography</vt:lpstr>
      <vt:lpstr>Quantum computing</vt:lpstr>
      <vt:lpstr>Quantum computing (continued)</vt:lpstr>
      <vt:lpstr>Quantum computing (continued)</vt:lpstr>
      <vt:lpstr>Quantum computing (continued)</vt:lpstr>
      <vt:lpstr>Quantum computing (continued)</vt:lpstr>
      <vt:lpstr>Quantum computing (continued)</vt:lpstr>
      <vt:lpstr>Quantum computing (continued)</vt:lpstr>
      <vt:lpstr>Quantum computing (continued)</vt:lpstr>
      <vt:lpstr>Quantum computing (continued)</vt:lpstr>
      <vt:lpstr>Quantum teleportation</vt:lpstr>
      <vt:lpstr>Quantum teleportation (continued)</vt:lpstr>
      <vt:lpstr>Quantum teleportation (continued)</vt:lpstr>
      <vt:lpstr>Quantum teleportation (continued)</vt:lpstr>
      <vt:lpstr>Quantum teleportation (continued)</vt:lpstr>
      <vt:lpstr>Quantum teleportation (continued)</vt:lpstr>
      <vt:lpstr>Quantum teleportation (continued)</vt:lpstr>
      <vt:lpstr>Quantum teleportation (continued)</vt:lpstr>
      <vt:lpstr>Quantum teleportation (continued)</vt:lpstr>
      <vt:lpstr>Quantum teleportation (continued)</vt:lpstr>
      <vt:lpstr>Quantum cryptography</vt:lpstr>
      <vt:lpstr>Quantum cryptography (continued)</vt:lpstr>
      <vt:lpstr>Quantum cryptography (continued)</vt:lpstr>
      <vt:lpstr>Quantum cryptography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computing, teleportation, cryptography</dc:title>
  <dc:creator>LENOVO</dc:creator>
  <cp:lastModifiedBy>LENOVO</cp:lastModifiedBy>
  <cp:revision>23</cp:revision>
  <dcterms:created xsi:type="dcterms:W3CDTF">2015-02-04T22:48:31Z</dcterms:created>
  <dcterms:modified xsi:type="dcterms:W3CDTF">2015-02-04T23:21:47Z</dcterms:modified>
</cp:coreProperties>
</file>