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9" r:id="rId7"/>
    <p:sldId id="270" r:id="rId8"/>
    <p:sldId id="271" r:id="rId9"/>
    <p:sldId id="272" r:id="rId10"/>
    <p:sldId id="276" r:id="rId11"/>
    <p:sldId id="277" r:id="rId12"/>
    <p:sldId id="278" r:id="rId13"/>
    <p:sldId id="261" r:id="rId14"/>
    <p:sldId id="262" r:id="rId15"/>
    <p:sldId id="263" r:id="rId16"/>
    <p:sldId id="264" r:id="rId17"/>
    <p:sldId id="265" r:id="rId18"/>
    <p:sldId id="273" r:id="rId19"/>
    <p:sldId id="274" r:id="rId20"/>
    <p:sldId id="266" r:id="rId21"/>
    <p:sldId id="279" r:id="rId22"/>
    <p:sldId id="267" r:id="rId23"/>
    <p:sldId id="268" r:id="rId24"/>
    <p:sldId id="2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0B7FC1-1ECB-4E2D-A796-385588568238}"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B4BCD-C2AA-40CF-9123-C1867BEA5EF6}" type="slidenum">
              <a:rPr lang="en-US" smtClean="0"/>
              <a:t>‹#›</a:t>
            </a:fld>
            <a:endParaRPr lang="en-US"/>
          </a:p>
        </p:txBody>
      </p:sp>
    </p:spTree>
    <p:extLst>
      <p:ext uri="{BB962C8B-B14F-4D97-AF65-F5344CB8AC3E}">
        <p14:creationId xmlns:p14="http://schemas.microsoft.com/office/powerpoint/2010/main" val="567376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B7FC1-1ECB-4E2D-A796-385588568238}"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B4BCD-C2AA-40CF-9123-C1867BEA5EF6}" type="slidenum">
              <a:rPr lang="en-US" smtClean="0"/>
              <a:t>‹#›</a:t>
            </a:fld>
            <a:endParaRPr lang="en-US"/>
          </a:p>
        </p:txBody>
      </p:sp>
    </p:spTree>
    <p:extLst>
      <p:ext uri="{BB962C8B-B14F-4D97-AF65-F5344CB8AC3E}">
        <p14:creationId xmlns:p14="http://schemas.microsoft.com/office/powerpoint/2010/main" val="1473782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B7FC1-1ECB-4E2D-A796-385588568238}"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B4BCD-C2AA-40CF-9123-C1867BEA5EF6}" type="slidenum">
              <a:rPr lang="en-US" smtClean="0"/>
              <a:t>‹#›</a:t>
            </a:fld>
            <a:endParaRPr lang="en-US"/>
          </a:p>
        </p:txBody>
      </p:sp>
    </p:spTree>
    <p:extLst>
      <p:ext uri="{BB962C8B-B14F-4D97-AF65-F5344CB8AC3E}">
        <p14:creationId xmlns:p14="http://schemas.microsoft.com/office/powerpoint/2010/main" val="136900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B7FC1-1ECB-4E2D-A796-385588568238}"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B4BCD-C2AA-40CF-9123-C1867BEA5EF6}" type="slidenum">
              <a:rPr lang="en-US" smtClean="0"/>
              <a:t>‹#›</a:t>
            </a:fld>
            <a:endParaRPr lang="en-US"/>
          </a:p>
        </p:txBody>
      </p:sp>
    </p:spTree>
    <p:extLst>
      <p:ext uri="{BB962C8B-B14F-4D97-AF65-F5344CB8AC3E}">
        <p14:creationId xmlns:p14="http://schemas.microsoft.com/office/powerpoint/2010/main" val="4291968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B7FC1-1ECB-4E2D-A796-385588568238}"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B4BCD-C2AA-40CF-9123-C1867BEA5EF6}" type="slidenum">
              <a:rPr lang="en-US" smtClean="0"/>
              <a:t>‹#›</a:t>
            </a:fld>
            <a:endParaRPr lang="en-US"/>
          </a:p>
        </p:txBody>
      </p:sp>
    </p:spTree>
    <p:extLst>
      <p:ext uri="{BB962C8B-B14F-4D97-AF65-F5344CB8AC3E}">
        <p14:creationId xmlns:p14="http://schemas.microsoft.com/office/powerpoint/2010/main" val="2998772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0B7FC1-1ECB-4E2D-A796-385588568238}"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B4BCD-C2AA-40CF-9123-C1867BEA5EF6}" type="slidenum">
              <a:rPr lang="en-US" smtClean="0"/>
              <a:t>‹#›</a:t>
            </a:fld>
            <a:endParaRPr lang="en-US"/>
          </a:p>
        </p:txBody>
      </p:sp>
    </p:spTree>
    <p:extLst>
      <p:ext uri="{BB962C8B-B14F-4D97-AF65-F5344CB8AC3E}">
        <p14:creationId xmlns:p14="http://schemas.microsoft.com/office/powerpoint/2010/main" val="2865505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0B7FC1-1ECB-4E2D-A796-385588568238}" type="datetimeFigureOut">
              <a:rPr lang="en-US" smtClean="0"/>
              <a:t>11/17/2014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7B4BCD-C2AA-40CF-9123-C1867BEA5EF6}" type="slidenum">
              <a:rPr lang="en-US" smtClean="0"/>
              <a:t>‹#›</a:t>
            </a:fld>
            <a:endParaRPr lang="en-US"/>
          </a:p>
        </p:txBody>
      </p:sp>
    </p:spTree>
    <p:extLst>
      <p:ext uri="{BB962C8B-B14F-4D97-AF65-F5344CB8AC3E}">
        <p14:creationId xmlns:p14="http://schemas.microsoft.com/office/powerpoint/2010/main" val="3490703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0B7FC1-1ECB-4E2D-A796-385588568238}" type="datetimeFigureOut">
              <a:rPr lang="en-US" smtClean="0"/>
              <a:t>11/17/2014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7B4BCD-C2AA-40CF-9123-C1867BEA5EF6}" type="slidenum">
              <a:rPr lang="en-US" smtClean="0"/>
              <a:t>‹#›</a:t>
            </a:fld>
            <a:endParaRPr lang="en-US"/>
          </a:p>
        </p:txBody>
      </p:sp>
    </p:spTree>
    <p:extLst>
      <p:ext uri="{BB962C8B-B14F-4D97-AF65-F5344CB8AC3E}">
        <p14:creationId xmlns:p14="http://schemas.microsoft.com/office/powerpoint/2010/main" val="375141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B7FC1-1ECB-4E2D-A796-385588568238}" type="datetimeFigureOut">
              <a:rPr lang="en-US" smtClean="0"/>
              <a:t>11/17/2014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7B4BCD-C2AA-40CF-9123-C1867BEA5EF6}" type="slidenum">
              <a:rPr lang="en-US" smtClean="0"/>
              <a:t>‹#›</a:t>
            </a:fld>
            <a:endParaRPr lang="en-US"/>
          </a:p>
        </p:txBody>
      </p:sp>
    </p:spTree>
    <p:extLst>
      <p:ext uri="{BB962C8B-B14F-4D97-AF65-F5344CB8AC3E}">
        <p14:creationId xmlns:p14="http://schemas.microsoft.com/office/powerpoint/2010/main" val="1490451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B7FC1-1ECB-4E2D-A796-385588568238}"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B4BCD-C2AA-40CF-9123-C1867BEA5EF6}" type="slidenum">
              <a:rPr lang="en-US" smtClean="0"/>
              <a:t>‹#›</a:t>
            </a:fld>
            <a:endParaRPr lang="en-US"/>
          </a:p>
        </p:txBody>
      </p:sp>
    </p:spTree>
    <p:extLst>
      <p:ext uri="{BB962C8B-B14F-4D97-AF65-F5344CB8AC3E}">
        <p14:creationId xmlns:p14="http://schemas.microsoft.com/office/powerpoint/2010/main" val="12795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B7FC1-1ECB-4E2D-A796-385588568238}"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B4BCD-C2AA-40CF-9123-C1867BEA5EF6}" type="slidenum">
              <a:rPr lang="en-US" smtClean="0"/>
              <a:t>‹#›</a:t>
            </a:fld>
            <a:endParaRPr lang="en-US"/>
          </a:p>
        </p:txBody>
      </p:sp>
    </p:spTree>
    <p:extLst>
      <p:ext uri="{BB962C8B-B14F-4D97-AF65-F5344CB8AC3E}">
        <p14:creationId xmlns:p14="http://schemas.microsoft.com/office/powerpoint/2010/main" val="2969188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B7FC1-1ECB-4E2D-A796-385588568238}" type="datetimeFigureOut">
              <a:rPr lang="en-US" smtClean="0"/>
              <a:t>11/17/2014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B4BCD-C2AA-40CF-9123-C1867BEA5EF6}" type="slidenum">
              <a:rPr lang="en-US" smtClean="0"/>
              <a:t>‹#›</a:t>
            </a:fld>
            <a:endParaRPr lang="en-US"/>
          </a:p>
        </p:txBody>
      </p:sp>
    </p:spTree>
    <p:extLst>
      <p:ext uri="{BB962C8B-B14F-4D97-AF65-F5344CB8AC3E}">
        <p14:creationId xmlns:p14="http://schemas.microsoft.com/office/powerpoint/2010/main" val="310716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Capacitor" TargetMode="External"/><Relationship Id="rId2" Type="http://schemas.openxmlformats.org/officeDocument/2006/relationships/hyperlink" Target="http://en.wikipedia.org/wiki/Electric_charg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Solid-state_physics" TargetMode="External"/><Relationship Id="rId3" Type="http://schemas.openxmlformats.org/officeDocument/2006/relationships/hyperlink" Target="http://en.wikipedia.org/wiki/Dipolar_polarization" TargetMode="External"/><Relationship Id="rId7" Type="http://schemas.openxmlformats.org/officeDocument/2006/relationships/hyperlink" Target="http://en.wikipedia.org/wiki/Optics" TargetMode="External"/><Relationship Id="rId2" Type="http://schemas.openxmlformats.org/officeDocument/2006/relationships/hyperlink" Target="http://en.wikipedia.org/wiki/Insulator_%28electricity%29" TargetMode="External"/><Relationship Id="rId1" Type="http://schemas.openxmlformats.org/officeDocument/2006/relationships/slideLayout" Target="../slideLayouts/slideLayout2.xml"/><Relationship Id="rId6" Type="http://schemas.openxmlformats.org/officeDocument/2006/relationships/hyperlink" Target="http://en.wikipedia.org/wiki/Electronics" TargetMode="External"/><Relationship Id="rId5" Type="http://schemas.openxmlformats.org/officeDocument/2006/relationships/hyperlink" Target="http://en.wikipedia.org/wiki/Electrical_conductor" TargetMode="External"/><Relationship Id="rId4" Type="http://schemas.openxmlformats.org/officeDocument/2006/relationships/hyperlink" Target="http://en.wikipedia.org/wiki/Electric_fiel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Electric_current" TargetMode="External"/><Relationship Id="rId2" Type="http://schemas.openxmlformats.org/officeDocument/2006/relationships/hyperlink" Target="http://en.wikipedia.org/wiki/Electrical_conducto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Classical_electromagnetism" TargetMode="External"/><Relationship Id="rId3" Type="http://schemas.openxmlformats.org/officeDocument/2006/relationships/hyperlink" Target="http://en.wikipedia.org/wiki/Physical_law" TargetMode="External"/><Relationship Id="rId7" Type="http://schemas.openxmlformats.org/officeDocument/2006/relationships/hyperlink" Target="http://en.wikipedia.org/wiki/Charles-Augustin_de_Coulomb" TargetMode="External"/><Relationship Id="rId12" Type="http://schemas.openxmlformats.org/officeDocument/2006/relationships/hyperlink" Target="http://en.wikipedia.org/wiki/Tests_of_electromagnetism" TargetMode="External"/><Relationship Id="rId2" Type="http://schemas.openxmlformats.org/officeDocument/2006/relationships/hyperlink" Target="http://en.wikipedia.org/wiki/Inverse-square_law" TargetMode="External"/><Relationship Id="rId1" Type="http://schemas.openxmlformats.org/officeDocument/2006/relationships/slideLayout" Target="../slideLayouts/slideLayout2.xml"/><Relationship Id="rId6" Type="http://schemas.openxmlformats.org/officeDocument/2006/relationships/hyperlink" Target="http://en.wikipedia.org/wiki/Electric_charge" TargetMode="External"/><Relationship Id="rId11" Type="http://schemas.openxmlformats.org/officeDocument/2006/relationships/hyperlink" Target="http://en.wikipedia.org/wiki/Gauss's_law" TargetMode="External"/><Relationship Id="rId5" Type="http://schemas.openxmlformats.org/officeDocument/2006/relationships/hyperlink" Target="http://en.wikipedia.org/wiki/Electrostatic" TargetMode="External"/><Relationship Id="rId10" Type="http://schemas.openxmlformats.org/officeDocument/2006/relationships/hyperlink" Target="http://en.wikipedia.org/wiki/Newton's_law_of_universal_gravitation" TargetMode="External"/><Relationship Id="rId4" Type="http://schemas.openxmlformats.org/officeDocument/2006/relationships/hyperlink" Target="http://en.wikipedia.org/wiki/Physics" TargetMode="External"/><Relationship Id="rId9" Type="http://schemas.openxmlformats.org/officeDocument/2006/relationships/hyperlink" Target="http://en.wikipedia.org/wiki/Isaac_Newto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Electrical_conductor" TargetMode="External"/><Relationship Id="rId2" Type="http://schemas.openxmlformats.org/officeDocument/2006/relationships/hyperlink" Target="http://en.wikipedia.org/wiki/Electric_current" TargetMode="External"/><Relationship Id="rId1" Type="http://schemas.openxmlformats.org/officeDocument/2006/relationships/slideLayout" Target="../slideLayouts/slideLayout2.xml"/><Relationship Id="rId5" Type="http://schemas.openxmlformats.org/officeDocument/2006/relationships/hyperlink" Target="http://en.wikipedia.org/wiki/Potential_difference" TargetMode="External"/><Relationship Id="rId4" Type="http://schemas.openxmlformats.org/officeDocument/2006/relationships/hyperlink" Target="http://en.wikipedia.org/wiki/Proportionality_(mathematics)"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en.wikipedia.org/wiki/Kirchhoff's_circuit_laws#cite_note-1" TargetMode="External"/><Relationship Id="rId3" Type="http://schemas.openxmlformats.org/officeDocument/2006/relationships/hyperlink" Target="http://en.wikipedia.org/wiki/Electric_current" TargetMode="External"/><Relationship Id="rId7" Type="http://schemas.openxmlformats.org/officeDocument/2006/relationships/hyperlink" Target="http://en.wikipedia.org/wiki/Gustav_Kirchhoff" TargetMode="External"/><Relationship Id="rId12" Type="http://schemas.openxmlformats.org/officeDocument/2006/relationships/hyperlink" Target="http://en.wikipedia.org/wiki/Maxwell_equations" TargetMode="External"/><Relationship Id="rId2" Type="http://schemas.openxmlformats.org/officeDocument/2006/relationships/hyperlink" Target="http://en.wikipedia.org/wiki/Equality_(mathematics)" TargetMode="External"/><Relationship Id="rId1" Type="http://schemas.openxmlformats.org/officeDocument/2006/relationships/slideLayout" Target="../slideLayouts/slideLayout2.xml"/><Relationship Id="rId6" Type="http://schemas.openxmlformats.org/officeDocument/2006/relationships/hyperlink" Target="http://en.wikipedia.org/wiki/Electrical_circuit" TargetMode="External"/><Relationship Id="rId11" Type="http://schemas.openxmlformats.org/officeDocument/2006/relationships/hyperlink" Target="http://en.wikipedia.org/wiki/Electrical_engineering" TargetMode="External"/><Relationship Id="rId5" Type="http://schemas.openxmlformats.org/officeDocument/2006/relationships/hyperlink" Target="http://en.wikipedia.org/wiki/Lumped_element_model" TargetMode="External"/><Relationship Id="rId10" Type="http://schemas.openxmlformats.org/officeDocument/2006/relationships/hyperlink" Target="http://en.wikipedia.org/wiki/James_Clerk_Maxwell" TargetMode="External"/><Relationship Id="rId4" Type="http://schemas.openxmlformats.org/officeDocument/2006/relationships/hyperlink" Target="http://en.wikipedia.org/wiki/Potential_difference" TargetMode="External"/><Relationship Id="rId9" Type="http://schemas.openxmlformats.org/officeDocument/2006/relationships/hyperlink" Target="http://en.wikipedia.org/wiki/Georg_Ohm"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en.wikipedia.org/wiki/Gauss's_law_for_magnetism" TargetMode="External"/><Relationship Id="rId3" Type="http://schemas.openxmlformats.org/officeDocument/2006/relationships/hyperlink" Target="http://en.wikipedia.org/wiki/Electric_charge" TargetMode="External"/><Relationship Id="rId7" Type="http://schemas.openxmlformats.org/officeDocument/2006/relationships/hyperlink" Target="http://en.wikipedia.org/wiki/Classical_electrodynamics" TargetMode="External"/><Relationship Id="rId2" Type="http://schemas.openxmlformats.org/officeDocument/2006/relationships/hyperlink" Target="http://en.wikipedia.org/wiki/Physics" TargetMode="External"/><Relationship Id="rId1" Type="http://schemas.openxmlformats.org/officeDocument/2006/relationships/slideLayout" Target="../slideLayouts/slideLayout2.xml"/><Relationship Id="rId6" Type="http://schemas.openxmlformats.org/officeDocument/2006/relationships/hyperlink" Target="http://en.wikipedia.org/wiki/Maxwell's_equations" TargetMode="External"/><Relationship Id="rId11" Type="http://schemas.openxmlformats.org/officeDocument/2006/relationships/hyperlink" Target="http://en.wikipedia.org/wiki/Coulomb's_law" TargetMode="External"/><Relationship Id="rId5" Type="http://schemas.openxmlformats.org/officeDocument/2006/relationships/hyperlink" Target="http://en.wikipedia.org/wiki/Carl_Friedrich_Gauss" TargetMode="External"/><Relationship Id="rId10" Type="http://schemas.openxmlformats.org/officeDocument/2006/relationships/hyperlink" Target="http://en.wikipedia.org/wiki/Amp%C3%A8re's_circuital_law" TargetMode="External"/><Relationship Id="rId4" Type="http://schemas.openxmlformats.org/officeDocument/2006/relationships/hyperlink" Target="http://en.wikipedia.org/wiki/Electric_field" TargetMode="External"/><Relationship Id="rId9" Type="http://schemas.openxmlformats.org/officeDocument/2006/relationships/hyperlink" Target="http://en.wikipedia.org/wiki/Faraday's_law_of_induction"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en.wikipedia.org/wiki/Fluid_dynamics" TargetMode="External"/><Relationship Id="rId3" Type="http://schemas.openxmlformats.org/officeDocument/2006/relationships/hyperlink" Target="http://en.wikipedia.org/wiki/Andr%C3%A9-Marie_Amp%C3%A8re" TargetMode="External"/><Relationship Id="rId7" Type="http://schemas.openxmlformats.org/officeDocument/2006/relationships/hyperlink" Target="http://en.wikipedia.org/wiki/James_Clerk_Maxwell" TargetMode="External"/><Relationship Id="rId12" Type="http://schemas.openxmlformats.org/officeDocument/2006/relationships/hyperlink" Target="http://en.wikipedia.org/wiki/Electromagnetism" TargetMode="External"/><Relationship Id="rId2" Type="http://schemas.openxmlformats.org/officeDocument/2006/relationships/hyperlink" Target="http://en.wikipedia.org/wiki/Classical_electromagnetism" TargetMode="External"/><Relationship Id="rId1" Type="http://schemas.openxmlformats.org/officeDocument/2006/relationships/slideLayout" Target="../slideLayouts/slideLayout2.xml"/><Relationship Id="rId6" Type="http://schemas.openxmlformats.org/officeDocument/2006/relationships/hyperlink" Target="http://en.wikipedia.org/wiki/Electric_current" TargetMode="External"/><Relationship Id="rId11" Type="http://schemas.openxmlformats.org/officeDocument/2006/relationships/hyperlink" Target="http://en.wikipedia.org/wiki/Classical_physics" TargetMode="External"/><Relationship Id="rId5" Type="http://schemas.openxmlformats.org/officeDocument/2006/relationships/hyperlink" Target="http://en.wikipedia.org/wiki/Magnetic_field" TargetMode="External"/><Relationship Id="rId10" Type="http://schemas.openxmlformats.org/officeDocument/2006/relationships/hyperlink" Target="http://en.wikipedia.org/wiki/Maxwell_equations" TargetMode="External"/><Relationship Id="rId4" Type="http://schemas.openxmlformats.org/officeDocument/2006/relationships/hyperlink" Target="http://en.wikipedia.org/wiki/Line_integral" TargetMode="External"/><Relationship Id="rId9" Type="http://schemas.openxmlformats.org/officeDocument/2006/relationships/hyperlink" Target="http://en.wikipedia.org/wiki/File:On_Physical_Lines_of_Force.pdf"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en.wikipedia.org/wiki/Spin_glass" TargetMode="External"/><Relationship Id="rId13" Type="http://schemas.openxmlformats.org/officeDocument/2006/relationships/hyperlink" Target="http://en.wikipedia.org/wiki/Plastic" TargetMode="External"/><Relationship Id="rId3" Type="http://schemas.openxmlformats.org/officeDocument/2006/relationships/hyperlink" Target="http://en.wikipedia.org/wiki/Magnetic_moment" TargetMode="External"/><Relationship Id="rId7" Type="http://schemas.openxmlformats.org/officeDocument/2006/relationships/hyperlink" Target="http://en.wikipedia.org/wiki/Diamagnetism" TargetMode="External"/><Relationship Id="rId12" Type="http://schemas.openxmlformats.org/officeDocument/2006/relationships/hyperlink" Target="http://en.wikipedia.org/wiki/Gases" TargetMode="External"/><Relationship Id="rId2" Type="http://schemas.openxmlformats.org/officeDocument/2006/relationships/hyperlink" Target="http://en.wikipedia.org/wiki/Magnetic_field" TargetMode="External"/><Relationship Id="rId1" Type="http://schemas.openxmlformats.org/officeDocument/2006/relationships/slideLayout" Target="../slideLayouts/slideLayout2.xml"/><Relationship Id="rId6" Type="http://schemas.openxmlformats.org/officeDocument/2006/relationships/hyperlink" Target="http://en.wikipedia.org/wiki/Paramagnetism" TargetMode="External"/><Relationship Id="rId11" Type="http://schemas.openxmlformats.org/officeDocument/2006/relationships/hyperlink" Target="http://en.wikipedia.org/wiki/Aluminium" TargetMode="External"/><Relationship Id="rId5" Type="http://schemas.openxmlformats.org/officeDocument/2006/relationships/hyperlink" Target="http://en.wikipedia.org/wiki/Ferromagnetism" TargetMode="External"/><Relationship Id="rId15" Type="http://schemas.openxmlformats.org/officeDocument/2006/relationships/hyperlink" Target="http://en.wikipedia.org/wiki/Liquid" TargetMode="External"/><Relationship Id="rId10" Type="http://schemas.openxmlformats.org/officeDocument/2006/relationships/hyperlink" Target="http://en.wikipedia.org/wiki/Copper" TargetMode="External"/><Relationship Id="rId4" Type="http://schemas.openxmlformats.org/officeDocument/2006/relationships/hyperlink" Target="http://en.wikipedia.org/wiki/Magnet" TargetMode="External"/><Relationship Id="rId9" Type="http://schemas.openxmlformats.org/officeDocument/2006/relationships/hyperlink" Target="http://en.wikipedia.org/wiki/Antiferromagnetism" TargetMode="External"/><Relationship Id="rId14" Type="http://schemas.openxmlformats.org/officeDocument/2006/relationships/hyperlink" Target="http://en.wikipedia.org/wiki/Oxygen"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Electrical_conductor" TargetMode="External"/><Relationship Id="rId2" Type="http://schemas.openxmlformats.org/officeDocument/2006/relationships/hyperlink" Target="http://en.wikipedia.org/wiki/Electromotive_force" TargetMode="External"/><Relationship Id="rId1" Type="http://schemas.openxmlformats.org/officeDocument/2006/relationships/slideLayout" Target="../slideLayouts/slideLayout2.xml"/><Relationship Id="rId6" Type="http://schemas.openxmlformats.org/officeDocument/2006/relationships/hyperlink" Target="http://en.wikipedia.org/wiki/Michael_Faraday" TargetMode="External"/><Relationship Id="rId5" Type="http://schemas.openxmlformats.org/officeDocument/2006/relationships/hyperlink" Target="http://en.wikipedia.org/wiki/Faraday%27s_law_of_induction" TargetMode="External"/><Relationship Id="rId4" Type="http://schemas.openxmlformats.org/officeDocument/2006/relationships/hyperlink" Target="http://en.wikipedia.org/wiki/Magnetic_fiel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en.wikipedia.org/wiki/Inductor" TargetMode="External"/><Relationship Id="rId3" Type="http://schemas.openxmlformats.org/officeDocument/2006/relationships/hyperlink" Target="http://en.wikipedia.org/wiki/Magnetic_field" TargetMode="External"/><Relationship Id="rId7" Type="http://schemas.openxmlformats.org/officeDocument/2006/relationships/hyperlink" Target="http://en.wikipedia.org/wiki/Transformer" TargetMode="External"/><Relationship Id="rId12" Type="http://schemas.openxmlformats.org/officeDocument/2006/relationships/hyperlink" Target="http://en.wikipedia.org/wiki/Solenoid" TargetMode="External"/><Relationship Id="rId2" Type="http://schemas.openxmlformats.org/officeDocument/2006/relationships/hyperlink" Target="http://en.wikipedia.org/wiki/Electromagnetism" TargetMode="External"/><Relationship Id="rId1" Type="http://schemas.openxmlformats.org/officeDocument/2006/relationships/slideLayout" Target="../slideLayouts/slideLayout2.xml"/><Relationship Id="rId6" Type="http://schemas.openxmlformats.org/officeDocument/2006/relationships/hyperlink" Target="http://en.wikipedia.org/wiki/Electromagnetic_induction" TargetMode="External"/><Relationship Id="rId11" Type="http://schemas.openxmlformats.org/officeDocument/2006/relationships/hyperlink" Target="http://en.wikipedia.org/wiki/Electrical_generator" TargetMode="External"/><Relationship Id="rId5" Type="http://schemas.openxmlformats.org/officeDocument/2006/relationships/hyperlink" Target="http://en.wikipedia.org/wiki/Electromotive_force" TargetMode="External"/><Relationship Id="rId10" Type="http://schemas.openxmlformats.org/officeDocument/2006/relationships/hyperlink" Target="http://en.wikipedia.org/wiki/Electric_motor" TargetMode="External"/><Relationship Id="rId4" Type="http://schemas.openxmlformats.org/officeDocument/2006/relationships/hyperlink" Target="http://en.wikipedia.org/wiki/Electric_circuit" TargetMode="External"/><Relationship Id="rId9" Type="http://schemas.openxmlformats.org/officeDocument/2006/relationships/hyperlink" Target="http://en.wikipedia.org/wiki/Electricity"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Electromagnetism" TargetMode="External"/><Relationship Id="rId2" Type="http://schemas.openxmlformats.org/officeDocument/2006/relationships/hyperlink" Target="http://en.wikipedia.org/wiki/Physics" TargetMode="External"/><Relationship Id="rId1" Type="http://schemas.openxmlformats.org/officeDocument/2006/relationships/slideLayout" Target="../slideLayouts/slideLayout2.xml"/><Relationship Id="rId6" Type="http://schemas.openxmlformats.org/officeDocument/2006/relationships/hyperlink" Target="http://en.wikipedia.org/wiki/Electromagnetic_field" TargetMode="External"/><Relationship Id="rId5" Type="http://schemas.openxmlformats.org/officeDocument/2006/relationships/hyperlink" Target="http://en.wikipedia.org/wiki/Point_charge" TargetMode="External"/><Relationship Id="rId4" Type="http://schemas.openxmlformats.org/officeDocument/2006/relationships/hyperlink" Target="http://en.wikipedia.org/wiki/Force"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en.wikipedia.org/wiki/Magnetic_field" TargetMode="External"/><Relationship Id="rId13" Type="http://schemas.openxmlformats.org/officeDocument/2006/relationships/hyperlink" Target="http://en.wikipedia.org/wiki/Maxwell's_equations#Alternative_formulations" TargetMode="External"/><Relationship Id="rId18" Type="http://schemas.openxmlformats.org/officeDocument/2006/relationships/hyperlink" Target="http://en.wikipedia.org/wiki/General_relativity" TargetMode="External"/><Relationship Id="rId3" Type="http://schemas.openxmlformats.org/officeDocument/2006/relationships/hyperlink" Target="http://en.wikipedia.org/wiki/Lorentz_force" TargetMode="External"/><Relationship Id="rId21" Type="http://schemas.openxmlformats.org/officeDocument/2006/relationships/hyperlink" Target="http://en.wikipedia.org/wiki/Electric_potential" TargetMode="External"/><Relationship Id="rId7" Type="http://schemas.openxmlformats.org/officeDocument/2006/relationships/hyperlink" Target="http://en.wikipedia.org/wiki/Electric_field" TargetMode="External"/><Relationship Id="rId12" Type="http://schemas.openxmlformats.org/officeDocument/2006/relationships/hyperlink" Target="http://en.wikipedia.org/wiki/Atom" TargetMode="External"/><Relationship Id="rId17" Type="http://schemas.openxmlformats.org/officeDocument/2006/relationships/hyperlink" Target="http://en.wikipedia.org/wiki/Special_relativity" TargetMode="External"/><Relationship Id="rId2" Type="http://schemas.openxmlformats.org/officeDocument/2006/relationships/hyperlink" Target="http://en.wikipedia.org/wiki/Partial_differential_equation" TargetMode="External"/><Relationship Id="rId16" Type="http://schemas.openxmlformats.org/officeDocument/2006/relationships/hyperlink" Target="http://en.wikipedia.org/wiki/Manifest_covariance" TargetMode="External"/><Relationship Id="rId20" Type="http://schemas.openxmlformats.org/officeDocument/2006/relationships/hyperlink" Target="http://en.wikipedia.org/wiki/Lorenz_force#Lorentz_force_and_analytical_mechanics" TargetMode="External"/><Relationship Id="rId1" Type="http://schemas.openxmlformats.org/officeDocument/2006/relationships/slideLayout" Target="../slideLayouts/slideLayout2.xml"/><Relationship Id="rId6" Type="http://schemas.openxmlformats.org/officeDocument/2006/relationships/hyperlink" Target="http://en.wikipedia.org/wiki/Electric_circuit" TargetMode="External"/><Relationship Id="rId11" Type="http://schemas.openxmlformats.org/officeDocument/2006/relationships/hyperlink" Target="http://en.wikipedia.org/wiki/James_Clerk_Maxwell" TargetMode="External"/><Relationship Id="rId24" Type="http://schemas.openxmlformats.org/officeDocument/2006/relationships/hyperlink" Target="http://en.wikipedia.org/wiki/Photon" TargetMode="External"/><Relationship Id="rId5" Type="http://schemas.openxmlformats.org/officeDocument/2006/relationships/hyperlink" Target="http://en.wikipedia.org/wiki/Optics" TargetMode="External"/><Relationship Id="rId15" Type="http://schemas.openxmlformats.org/officeDocument/2006/relationships/hyperlink" Target="http://en.wikipedia.org/wiki/Spacetime" TargetMode="External"/><Relationship Id="rId23" Type="http://schemas.openxmlformats.org/officeDocument/2006/relationships/hyperlink" Target="http://en.wikipedia.org/wiki/Quantum_electrodynamics" TargetMode="External"/><Relationship Id="rId10" Type="http://schemas.openxmlformats.org/officeDocument/2006/relationships/hyperlink" Target="http://en.wikipedia.org/wiki/Electric_current" TargetMode="External"/><Relationship Id="rId19" Type="http://schemas.openxmlformats.org/officeDocument/2006/relationships/hyperlink" Target="http://en.wikipedia.org/wiki/Quantum_mechanics" TargetMode="External"/><Relationship Id="rId4" Type="http://schemas.openxmlformats.org/officeDocument/2006/relationships/hyperlink" Target="http://en.wikipedia.org/wiki/Classical_electrodynamics" TargetMode="External"/><Relationship Id="rId9" Type="http://schemas.openxmlformats.org/officeDocument/2006/relationships/hyperlink" Target="http://en.wikipedia.org/wiki/Electric_charge" TargetMode="External"/><Relationship Id="rId14" Type="http://schemas.openxmlformats.org/officeDocument/2006/relationships/hyperlink" Target="http://en.wikipedia.org/wiki/Covariant_formulation_of_classical_electromagnetism" TargetMode="External"/><Relationship Id="rId22" Type="http://schemas.openxmlformats.org/officeDocument/2006/relationships/hyperlink" Target="http://en.wikipedia.org/wiki/Magnetic_potentia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Photon" TargetMode="External"/><Relationship Id="rId7" Type="http://schemas.openxmlformats.org/officeDocument/2006/relationships/hyperlink" Target="http://en.wikipedia.org/wiki/Visible_spectrum" TargetMode="External"/><Relationship Id="rId2" Type="http://schemas.openxmlformats.org/officeDocument/2006/relationships/hyperlink" Target="http://en.wikipedia.org/wiki/Electromagnetism" TargetMode="External"/><Relationship Id="rId1" Type="http://schemas.openxmlformats.org/officeDocument/2006/relationships/slideLayout" Target="../slideLayouts/slideLayout2.xml"/><Relationship Id="rId6" Type="http://schemas.openxmlformats.org/officeDocument/2006/relationships/hyperlink" Target="http://en.wikipedia.org/wiki/Electromagnetic_spectrum" TargetMode="External"/><Relationship Id="rId5" Type="http://schemas.openxmlformats.org/officeDocument/2006/relationships/hyperlink" Target="http://en.wikipedia.org/wiki/Visible_light" TargetMode="External"/><Relationship Id="rId4" Type="http://schemas.openxmlformats.org/officeDocument/2006/relationships/hyperlink" Target="http://en.wikipedia.org/wiki/Radiant_energy"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Quantum_electrodynamics" TargetMode="External"/><Relationship Id="rId3" Type="http://schemas.openxmlformats.org/officeDocument/2006/relationships/hyperlink" Target="http://en.wikipedia.org/wiki/Electric_charge" TargetMode="External"/><Relationship Id="rId7" Type="http://schemas.openxmlformats.org/officeDocument/2006/relationships/hyperlink" Target="http://en.wikipedia.org/wiki/Quantum_mechanical" TargetMode="External"/><Relationship Id="rId2" Type="http://schemas.openxmlformats.org/officeDocument/2006/relationships/hyperlink" Target="http://en.wikipedia.org/wiki/Theoretical_physics" TargetMode="External"/><Relationship Id="rId1" Type="http://schemas.openxmlformats.org/officeDocument/2006/relationships/slideLayout" Target="../slideLayouts/slideLayout2.xml"/><Relationship Id="rId6" Type="http://schemas.openxmlformats.org/officeDocument/2006/relationships/hyperlink" Target="http://en.wikipedia.org/wiki/Length_scale" TargetMode="External"/><Relationship Id="rId5" Type="http://schemas.openxmlformats.org/officeDocument/2006/relationships/hyperlink" Target="http://en.wikipedia.org/wiki/Classical_mechanics" TargetMode="External"/><Relationship Id="rId4" Type="http://schemas.openxmlformats.org/officeDocument/2006/relationships/hyperlink" Target="http://en.wikipedia.org/wiki/Electrical_curren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Matter" TargetMode="External"/><Relationship Id="rId2" Type="http://schemas.openxmlformats.org/officeDocument/2006/relationships/hyperlink" Target="http://en.wikipedia.org/wiki/Physical_property" TargetMode="External"/><Relationship Id="rId1" Type="http://schemas.openxmlformats.org/officeDocument/2006/relationships/slideLayout" Target="../slideLayouts/slideLayout2.xml"/><Relationship Id="rId6" Type="http://schemas.openxmlformats.org/officeDocument/2006/relationships/hyperlink" Target="http://en.wikipedia.org/wiki/Electron" TargetMode="External"/><Relationship Id="rId5" Type="http://schemas.openxmlformats.org/officeDocument/2006/relationships/hyperlink" Target="http://en.wikipedia.org/wiki/Proton" TargetMode="External"/><Relationship Id="rId4" Type="http://schemas.openxmlformats.org/officeDocument/2006/relationships/hyperlink" Target="http://en.wikipedia.org/wiki/For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Intege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Magnetic_field" TargetMode="External"/><Relationship Id="rId2" Type="http://schemas.openxmlformats.org/officeDocument/2006/relationships/hyperlink" Target="http://en.wikipedia.org/wiki/Electric_charge" TargetMode="External"/><Relationship Id="rId1" Type="http://schemas.openxmlformats.org/officeDocument/2006/relationships/slideLayout" Target="../slideLayouts/slideLayout2.xml"/><Relationship Id="rId5" Type="http://schemas.openxmlformats.org/officeDocument/2006/relationships/hyperlink" Target="http://en.wikipedia.org/wiki/Michael_Faraday" TargetMode="External"/><Relationship Id="rId4" Type="http://schemas.openxmlformats.org/officeDocument/2006/relationships/hyperlink" Target="http://en.wikipedia.org/wiki/Force_%28physics%29"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Electric_potential_energy" TargetMode="External"/><Relationship Id="rId2" Type="http://schemas.openxmlformats.org/officeDocument/2006/relationships/hyperlink" Target="http://en.wikipedia.org/wiki/Classical_electromagnetism" TargetMode="External"/><Relationship Id="rId1" Type="http://schemas.openxmlformats.org/officeDocument/2006/relationships/slideLayout" Target="../slideLayouts/slideLayout2.xml"/><Relationship Id="rId6" Type="http://schemas.openxmlformats.org/officeDocument/2006/relationships/hyperlink" Target="http://en.wikipedia.org/wiki/Coulomb" TargetMode="External"/><Relationship Id="rId5" Type="http://schemas.openxmlformats.org/officeDocument/2006/relationships/hyperlink" Target="http://en.wikipedia.org/wiki/Electric_charge" TargetMode="External"/><Relationship Id="rId4" Type="http://schemas.openxmlformats.org/officeDocument/2006/relationships/hyperlink" Target="http://en.wikipedia.org/wiki/Joule"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International_System_of_Units" TargetMode="External"/><Relationship Id="rId3" Type="http://schemas.openxmlformats.org/officeDocument/2006/relationships/hyperlink" Target="http://en.wikipedia.org/wiki/Electron" TargetMode="External"/><Relationship Id="rId7" Type="http://schemas.openxmlformats.org/officeDocument/2006/relationships/hyperlink" Target="http://en.wikipedia.org/wiki/Plasma_%28physics%29" TargetMode="External"/><Relationship Id="rId12" Type="http://schemas.openxmlformats.org/officeDocument/2006/relationships/hyperlink" Target="http://en.wikipedia.org/wiki/Magnetic_fields" TargetMode="External"/><Relationship Id="rId2" Type="http://schemas.openxmlformats.org/officeDocument/2006/relationships/hyperlink" Target="http://en.wikipedia.org/wiki/Electric_charge" TargetMode="External"/><Relationship Id="rId1" Type="http://schemas.openxmlformats.org/officeDocument/2006/relationships/slideLayout" Target="../slideLayouts/slideLayout2.xml"/><Relationship Id="rId6" Type="http://schemas.openxmlformats.org/officeDocument/2006/relationships/hyperlink" Target="http://en.wikipedia.org/wiki/Electrolyte#Electrochemistry" TargetMode="External"/><Relationship Id="rId11" Type="http://schemas.openxmlformats.org/officeDocument/2006/relationships/hyperlink" Target="http://en.wikipedia.org/wiki/Ammeter" TargetMode="External"/><Relationship Id="rId5" Type="http://schemas.openxmlformats.org/officeDocument/2006/relationships/hyperlink" Target="http://en.wikipedia.org/wiki/Ion" TargetMode="External"/><Relationship Id="rId10" Type="http://schemas.openxmlformats.org/officeDocument/2006/relationships/hyperlink" Target="http://en.wikipedia.org/wiki/Coulomb" TargetMode="External"/><Relationship Id="rId4" Type="http://schemas.openxmlformats.org/officeDocument/2006/relationships/hyperlink" Target="http://en.wikipedia.org/wiki/Wire" TargetMode="External"/><Relationship Id="rId9" Type="http://schemas.openxmlformats.org/officeDocument/2006/relationships/hyperlink" Target="http://en.wikipedia.org/wiki/Ampere"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Semiconductor" TargetMode="External"/><Relationship Id="rId13" Type="http://schemas.openxmlformats.org/officeDocument/2006/relationships/hyperlink" Target="http://en.wikipedia.org/wiki/Archaism" TargetMode="External"/><Relationship Id="rId18" Type="http://schemas.openxmlformats.org/officeDocument/2006/relationships/hyperlink" Target="http://en.wikipedia.org/wiki/Inverter_%28electrical%29" TargetMode="External"/><Relationship Id="rId26" Type="http://schemas.openxmlformats.org/officeDocument/2006/relationships/hyperlink" Target="http://en.wikipedia.org/wiki/Electrochemistry" TargetMode="External"/><Relationship Id="rId3" Type="http://schemas.openxmlformats.org/officeDocument/2006/relationships/hyperlink" Target="http://en.wikipedia.org/wiki/Battery_%28electrical%29" TargetMode="External"/><Relationship Id="rId21" Type="http://schemas.openxmlformats.org/officeDocument/2006/relationships/hyperlink" Target="http://en.wikipedia.org/wiki/High-voltage_direct_current" TargetMode="External"/><Relationship Id="rId7" Type="http://schemas.openxmlformats.org/officeDocument/2006/relationships/hyperlink" Target="http://en.wikipedia.org/wiki/Conductor_%28material%29" TargetMode="External"/><Relationship Id="rId12" Type="http://schemas.openxmlformats.org/officeDocument/2006/relationships/hyperlink" Target="http://en.wikipedia.org/wiki/Alternating_current" TargetMode="External"/><Relationship Id="rId17" Type="http://schemas.openxmlformats.org/officeDocument/2006/relationships/hyperlink" Target="http://en.wikipedia.org/wiki/Electronics" TargetMode="External"/><Relationship Id="rId25" Type="http://schemas.openxmlformats.org/officeDocument/2006/relationships/hyperlink" Target="http://en.wikipedia.org/wiki/Aluminum" TargetMode="External"/><Relationship Id="rId2" Type="http://schemas.openxmlformats.org/officeDocument/2006/relationships/hyperlink" Target="http://en.wikipedia.org/wiki/Electric_charge" TargetMode="External"/><Relationship Id="rId16" Type="http://schemas.openxmlformats.org/officeDocument/2006/relationships/hyperlink" Target="http://en.wikipedia.org/wiki/Rectifier" TargetMode="External"/><Relationship Id="rId20" Type="http://schemas.openxmlformats.org/officeDocument/2006/relationships/hyperlink" Target="http://en.wikipedia.org/wiki/Thomas_Edison" TargetMode="External"/><Relationship Id="rId1" Type="http://schemas.openxmlformats.org/officeDocument/2006/relationships/slideLayout" Target="../slideLayouts/slideLayout2.xml"/><Relationship Id="rId6" Type="http://schemas.openxmlformats.org/officeDocument/2006/relationships/hyperlink" Target="http://en.wikipedia.org/wiki/Dynamo" TargetMode="External"/><Relationship Id="rId11" Type="http://schemas.openxmlformats.org/officeDocument/2006/relationships/hyperlink" Target="http://en.wikipedia.org/wiki/Electron_beam" TargetMode="External"/><Relationship Id="rId24" Type="http://schemas.openxmlformats.org/officeDocument/2006/relationships/hyperlink" Target="http://en.wikipedia.org/wiki/War_of_Currents" TargetMode="External"/><Relationship Id="rId5" Type="http://schemas.openxmlformats.org/officeDocument/2006/relationships/hyperlink" Target="http://en.wikipedia.org/wiki/Solar_cell" TargetMode="External"/><Relationship Id="rId15" Type="http://schemas.openxmlformats.org/officeDocument/2006/relationships/hyperlink" Target="http://en.wikipedia.org/wiki/Voltage" TargetMode="External"/><Relationship Id="rId23" Type="http://schemas.openxmlformats.org/officeDocument/2006/relationships/hyperlink" Target="http://en.wikipedia.org/wiki/Third_rail" TargetMode="External"/><Relationship Id="rId10" Type="http://schemas.openxmlformats.org/officeDocument/2006/relationships/hyperlink" Target="http://en.wikipedia.org/wiki/Vacuum" TargetMode="External"/><Relationship Id="rId19" Type="http://schemas.openxmlformats.org/officeDocument/2006/relationships/hyperlink" Target="http://en.wikipedia.org/wiki/Electric_power_transmission" TargetMode="External"/><Relationship Id="rId4" Type="http://schemas.openxmlformats.org/officeDocument/2006/relationships/hyperlink" Target="http://en.wikipedia.org/wiki/Thermocouple" TargetMode="External"/><Relationship Id="rId9" Type="http://schemas.openxmlformats.org/officeDocument/2006/relationships/hyperlink" Target="http://en.wikipedia.org/wiki/Electrical_insulation" TargetMode="External"/><Relationship Id="rId14" Type="http://schemas.openxmlformats.org/officeDocument/2006/relationships/hyperlink" Target="http://en.wikipedia.org/wiki/Electric_current" TargetMode="External"/><Relationship Id="rId22" Type="http://schemas.openxmlformats.org/officeDocument/2006/relationships/hyperlink" Target="http://en.wikipedia.org/wiki/NorNed" TargetMode="External"/><Relationship Id="rId27" Type="http://schemas.openxmlformats.org/officeDocument/2006/relationships/hyperlink" Target="http://en.wikipedia.org/wiki/Railwa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p:spPr>
        <p:txBody>
          <a:bodyPr>
            <a:normAutofit/>
          </a:bodyPr>
          <a:lstStyle/>
          <a:p>
            <a:r>
              <a:rPr lang="en-US" sz="7200" b="1" dirty="0"/>
              <a:t>9 Lecture in physics</a:t>
            </a:r>
            <a:endParaRPr lang="en-US" sz="7200" dirty="0"/>
          </a:p>
        </p:txBody>
      </p:sp>
      <p:sp>
        <p:nvSpPr>
          <p:cNvPr id="3" name="Subtitle 2"/>
          <p:cNvSpPr>
            <a:spLocks noGrp="1"/>
          </p:cNvSpPr>
          <p:nvPr>
            <p:ph type="subTitle" idx="1"/>
          </p:nvPr>
        </p:nvSpPr>
        <p:spPr>
          <a:xfrm>
            <a:off x="1371600" y="2971800"/>
            <a:ext cx="6400800" cy="1371600"/>
          </a:xfrm>
        </p:spPr>
        <p:txBody>
          <a:bodyPr/>
          <a:lstStyle/>
          <a:p>
            <a:r>
              <a:rPr lang="en-US" b="1" dirty="0">
                <a:solidFill>
                  <a:srgbClr val="FF0000"/>
                </a:solidFill>
              </a:rPr>
              <a:t>Mid-Term Exams </a:t>
            </a:r>
            <a:r>
              <a:rPr lang="en-US" b="1" dirty="0" smtClean="0">
                <a:solidFill>
                  <a:srgbClr val="FF0000"/>
                </a:solidFill>
              </a:rPr>
              <a:t>revisions</a:t>
            </a:r>
          </a:p>
          <a:p>
            <a:r>
              <a:rPr lang="en-US" b="1" dirty="0" smtClean="0">
                <a:solidFill>
                  <a:srgbClr val="FF0000"/>
                </a:solidFill>
              </a:rPr>
              <a:t>Electrodynamics</a:t>
            </a:r>
            <a:endParaRPr lang="en-US" b="1" dirty="0" smtClean="0">
              <a:solidFill>
                <a:srgbClr val="FF0000"/>
              </a:solidFill>
              <a:effectLst/>
            </a:endParaRPr>
          </a:p>
        </p:txBody>
      </p:sp>
    </p:spTree>
    <p:extLst>
      <p:ext uri="{BB962C8B-B14F-4D97-AF65-F5344CB8AC3E}">
        <p14:creationId xmlns:p14="http://schemas.microsoft.com/office/powerpoint/2010/main" val="1772856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Capacitance</a:t>
            </a:r>
            <a:endParaRPr lang="en-US" dirty="0"/>
          </a:p>
        </p:txBody>
      </p:sp>
      <p:sp>
        <p:nvSpPr>
          <p:cNvPr id="3" name="Content Placeholder 2"/>
          <p:cNvSpPr>
            <a:spLocks noGrp="1"/>
          </p:cNvSpPr>
          <p:nvPr>
            <p:ph idx="1"/>
          </p:nvPr>
        </p:nvSpPr>
        <p:spPr/>
        <p:txBody>
          <a:bodyPr/>
          <a:lstStyle/>
          <a:p>
            <a:pPr marL="0" indent="0">
              <a:buNone/>
            </a:pPr>
            <a:r>
              <a:rPr lang="en-US" b="1" dirty="0"/>
              <a:t>Capacitance</a:t>
            </a:r>
            <a:r>
              <a:rPr lang="en-US" dirty="0"/>
              <a:t> is the ability of a body to store an electrical </a:t>
            </a:r>
            <a:r>
              <a:rPr lang="en-US" dirty="0">
                <a:hlinkClick r:id="rId2" tooltip="Electric charge"/>
              </a:rPr>
              <a:t>charge</a:t>
            </a:r>
            <a:r>
              <a:rPr lang="en-US" dirty="0"/>
              <a:t>. Any object that can be electrically charged exhibits capacitance. A common form of energy storage device is a parallel-plate </a:t>
            </a:r>
            <a:r>
              <a:rPr lang="en-US" dirty="0">
                <a:hlinkClick r:id="rId3" tooltip="Capacitor"/>
              </a:rPr>
              <a:t>capacitor</a:t>
            </a:r>
            <a:r>
              <a:rPr lang="en-US" dirty="0"/>
              <a:t>. In a parallel plate capacitor, capacitance is directly proportional to the surface area of the conductor plates and inversely proportional to the separation distance between the plates. </a:t>
            </a:r>
          </a:p>
        </p:txBody>
      </p:sp>
    </p:spTree>
    <p:extLst>
      <p:ext uri="{BB962C8B-B14F-4D97-AF65-F5344CB8AC3E}">
        <p14:creationId xmlns:p14="http://schemas.microsoft.com/office/powerpoint/2010/main" val="314858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Dielectric</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A </a:t>
            </a:r>
            <a:r>
              <a:rPr lang="en-US" b="1" dirty="0"/>
              <a:t>dielectric material</a:t>
            </a:r>
            <a:r>
              <a:rPr lang="en-US" dirty="0"/>
              <a:t> (</a:t>
            </a:r>
            <a:r>
              <a:rPr lang="en-US" b="1" dirty="0"/>
              <a:t>dielectric</a:t>
            </a:r>
            <a:r>
              <a:rPr lang="en-US" dirty="0"/>
              <a:t> for short) is an electrical </a:t>
            </a:r>
            <a:r>
              <a:rPr lang="en-US" dirty="0">
                <a:hlinkClick r:id="rId2" tooltip="Insulator (electricity)"/>
              </a:rPr>
              <a:t>insulator</a:t>
            </a:r>
            <a:r>
              <a:rPr lang="en-US" dirty="0"/>
              <a:t> that can be </a:t>
            </a:r>
            <a:r>
              <a:rPr lang="en-US" dirty="0">
                <a:hlinkClick r:id="rId3" tooltip="Dipolar polarization"/>
              </a:rPr>
              <a:t>polarized</a:t>
            </a:r>
            <a:r>
              <a:rPr lang="en-US" dirty="0"/>
              <a:t> by an applied </a:t>
            </a:r>
            <a:r>
              <a:rPr lang="en-US" dirty="0">
                <a:hlinkClick r:id="rId4" tooltip="Electric field"/>
              </a:rPr>
              <a:t>electric field</a:t>
            </a:r>
            <a:r>
              <a:rPr lang="en-US" dirty="0"/>
              <a:t>. When a dielectric is placed in an electric field, electric charges do not flow through the material as they do in a </a:t>
            </a:r>
            <a:r>
              <a:rPr lang="en-US" dirty="0">
                <a:hlinkClick r:id="rId5" tooltip="Electrical conductor"/>
              </a:rPr>
              <a:t>conductor</a:t>
            </a:r>
            <a:r>
              <a:rPr lang="en-US" dirty="0"/>
              <a:t>, but only slightly shift from their average equilibrium positions causing </a:t>
            </a:r>
            <a:r>
              <a:rPr lang="en-US" b="1" dirty="0"/>
              <a:t>dielectric polarization</a:t>
            </a:r>
            <a:r>
              <a:rPr lang="en-US" dirty="0"/>
              <a:t>. Because of dielectric polarization, positive charges are displaced toward the field and negative charges shift in the opposite direction. This creates an internal electric field that reduces the overall field within the dielectric itself</a:t>
            </a:r>
            <a:r>
              <a:rPr lang="en-US" dirty="0" smtClean="0"/>
              <a:t>. </a:t>
            </a:r>
            <a:r>
              <a:rPr lang="en-US" dirty="0"/>
              <a:t>If a dielectric is composed of weakly bonded molecules, those molecules not only become polarized, but also reorient so that their symmetry axes align to the field</a:t>
            </a:r>
            <a:r>
              <a:rPr lang="en-US" dirty="0" smtClean="0"/>
              <a:t>.</a:t>
            </a:r>
            <a:endParaRPr lang="en-US" dirty="0"/>
          </a:p>
          <a:p>
            <a:pPr marL="0" indent="0">
              <a:buNone/>
            </a:pPr>
            <a:r>
              <a:rPr lang="en-US" dirty="0"/>
              <a:t>The study of dielectric properties concerns storage and dissipation of electric and magnetic energy in materials</a:t>
            </a:r>
            <a:r>
              <a:rPr lang="en-US" dirty="0" smtClean="0"/>
              <a:t>. </a:t>
            </a:r>
            <a:r>
              <a:rPr lang="en-US" dirty="0"/>
              <a:t>Dielectrics are important for explaining various phenomena in </a:t>
            </a:r>
            <a:r>
              <a:rPr lang="en-US" dirty="0">
                <a:hlinkClick r:id="rId6" tooltip="Electronics"/>
              </a:rPr>
              <a:t>electronics</a:t>
            </a:r>
            <a:r>
              <a:rPr lang="en-US" dirty="0"/>
              <a:t>, </a:t>
            </a:r>
            <a:r>
              <a:rPr lang="en-US" dirty="0">
                <a:hlinkClick r:id="rId7" tooltip="Optics"/>
              </a:rPr>
              <a:t>optics</a:t>
            </a:r>
            <a:r>
              <a:rPr lang="en-US" dirty="0"/>
              <a:t>, and </a:t>
            </a:r>
            <a:r>
              <a:rPr lang="en-US" dirty="0">
                <a:hlinkClick r:id="rId8" tooltip="Solid-state physics"/>
              </a:rPr>
              <a:t>solid-state physics</a:t>
            </a:r>
            <a:r>
              <a:rPr lang="en-US" dirty="0"/>
              <a:t>.</a:t>
            </a:r>
          </a:p>
          <a:p>
            <a:pPr marL="0" indent="0">
              <a:buNone/>
            </a:pPr>
            <a:endParaRPr lang="en-US" dirty="0"/>
          </a:p>
        </p:txBody>
      </p:sp>
    </p:spTree>
    <p:extLst>
      <p:ext uri="{BB962C8B-B14F-4D97-AF65-F5344CB8AC3E}">
        <p14:creationId xmlns:p14="http://schemas.microsoft.com/office/powerpoint/2010/main" val="3421100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Electrical </a:t>
            </a:r>
            <a:r>
              <a:rPr lang="en-US" b="1" dirty="0" smtClean="0"/>
              <a:t>resistance</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electrical resistance</a:t>
            </a:r>
            <a:r>
              <a:rPr lang="en-US" dirty="0"/>
              <a:t> of an </a:t>
            </a:r>
            <a:r>
              <a:rPr lang="en-US" dirty="0">
                <a:hlinkClick r:id="rId2" tooltip="Electrical conductor"/>
              </a:rPr>
              <a:t>electrical conductor</a:t>
            </a:r>
            <a:r>
              <a:rPr lang="en-US" dirty="0"/>
              <a:t> is the opposition to the passage of an </a:t>
            </a:r>
            <a:r>
              <a:rPr lang="en-US" dirty="0">
                <a:hlinkClick r:id="rId3" tooltip="Electric current"/>
              </a:rPr>
              <a:t>electric current</a:t>
            </a:r>
            <a:r>
              <a:rPr lang="en-US" dirty="0"/>
              <a:t> through that conductor. </a:t>
            </a:r>
          </a:p>
        </p:txBody>
      </p:sp>
    </p:spTree>
    <p:extLst>
      <p:ext uri="{BB962C8B-B14F-4D97-AF65-F5344CB8AC3E}">
        <p14:creationId xmlns:p14="http://schemas.microsoft.com/office/powerpoint/2010/main" val="3576306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Coulomb's law</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Coulomb's law</a:t>
            </a:r>
            <a:r>
              <a:rPr lang="en-US" dirty="0" smtClean="0"/>
              <a:t>, or Coulomb's </a:t>
            </a:r>
            <a:r>
              <a:rPr lang="en-US" dirty="0" smtClean="0">
                <a:hlinkClick r:id="rId2" tooltip="Inverse-square law"/>
              </a:rPr>
              <a:t>inverse-square law</a:t>
            </a:r>
            <a:r>
              <a:rPr lang="en-US" dirty="0" smtClean="0"/>
              <a:t>, is a </a:t>
            </a:r>
            <a:r>
              <a:rPr lang="en-US" dirty="0" smtClean="0">
                <a:hlinkClick r:id="rId3" tooltip="Physical law"/>
              </a:rPr>
              <a:t>law</a:t>
            </a:r>
            <a:r>
              <a:rPr lang="en-US" dirty="0" smtClean="0"/>
              <a:t> of </a:t>
            </a:r>
            <a:r>
              <a:rPr lang="en-US" dirty="0" smtClean="0">
                <a:hlinkClick r:id="rId4" tooltip="Physics"/>
              </a:rPr>
              <a:t>physics</a:t>
            </a:r>
            <a:r>
              <a:rPr lang="en-US" dirty="0" smtClean="0"/>
              <a:t> describing the </a:t>
            </a:r>
            <a:r>
              <a:rPr lang="en-US" dirty="0" smtClean="0">
                <a:hlinkClick r:id="rId5" tooltip="Electrostatic"/>
              </a:rPr>
              <a:t>electrostatic</a:t>
            </a:r>
            <a:r>
              <a:rPr lang="en-US" dirty="0" smtClean="0"/>
              <a:t> interaction between </a:t>
            </a:r>
            <a:r>
              <a:rPr lang="en-US" dirty="0" smtClean="0">
                <a:hlinkClick r:id="rId6" tooltip="Electric charge"/>
              </a:rPr>
              <a:t>electrically charged</a:t>
            </a:r>
            <a:r>
              <a:rPr lang="en-US" dirty="0" smtClean="0"/>
              <a:t> particles. The law was first published in 1785 by French physicist </a:t>
            </a:r>
            <a:r>
              <a:rPr lang="en-US" dirty="0" smtClean="0">
                <a:hlinkClick r:id="rId7" tooltip="Charles-Augustin de Coulomb"/>
              </a:rPr>
              <a:t>Charles </a:t>
            </a:r>
            <a:r>
              <a:rPr lang="en-US" dirty="0" err="1" smtClean="0">
                <a:hlinkClick r:id="rId7" tooltip="Charles-Augustin de Coulomb"/>
              </a:rPr>
              <a:t>Augustin</a:t>
            </a:r>
            <a:r>
              <a:rPr lang="en-US" dirty="0" smtClean="0">
                <a:hlinkClick r:id="rId7" tooltip="Charles-Augustin de Coulomb"/>
              </a:rPr>
              <a:t> de Coulomb</a:t>
            </a:r>
            <a:r>
              <a:rPr lang="en-US" dirty="0" smtClean="0"/>
              <a:t> and was essential to the development of the </a:t>
            </a:r>
            <a:r>
              <a:rPr lang="en-US" dirty="0" smtClean="0">
                <a:hlinkClick r:id="rId8" tooltip="Classical electromagnetism"/>
              </a:rPr>
              <a:t>theory of electromagnetism</a:t>
            </a:r>
            <a:r>
              <a:rPr lang="en-US" dirty="0" smtClean="0"/>
              <a:t>. It is analogous to </a:t>
            </a:r>
            <a:r>
              <a:rPr lang="en-US" dirty="0" smtClean="0">
                <a:hlinkClick r:id="rId9" tooltip="Isaac Newton"/>
              </a:rPr>
              <a:t>Isaac Newton</a:t>
            </a:r>
            <a:r>
              <a:rPr lang="en-US" dirty="0" smtClean="0"/>
              <a:t>'s inverse-square </a:t>
            </a:r>
            <a:r>
              <a:rPr lang="en-US" dirty="0" smtClean="0">
                <a:hlinkClick r:id="rId10" tooltip="Newton's law of universal gravitation"/>
              </a:rPr>
              <a:t>law of universal gravitation</a:t>
            </a:r>
            <a:r>
              <a:rPr lang="en-US" dirty="0" smtClean="0"/>
              <a:t>. Coulomb's law can be used to derive </a:t>
            </a:r>
            <a:r>
              <a:rPr lang="en-US" dirty="0" smtClean="0">
                <a:hlinkClick r:id="rId11" tooltip="Gauss's law"/>
              </a:rPr>
              <a:t>Gauss's law</a:t>
            </a:r>
            <a:r>
              <a:rPr lang="en-US" dirty="0" smtClean="0"/>
              <a:t>, and vice versa. The law has been </a:t>
            </a:r>
            <a:r>
              <a:rPr lang="en-US" dirty="0" smtClean="0">
                <a:hlinkClick r:id="rId12" tooltip="Tests of electromagnetism"/>
              </a:rPr>
              <a:t>tested heavily</a:t>
            </a:r>
            <a:r>
              <a:rPr lang="en-US" dirty="0" smtClean="0"/>
              <a:t>, and all observations have upheld the law's principle.</a:t>
            </a:r>
            <a:endParaRPr lang="en-US" dirty="0"/>
          </a:p>
        </p:txBody>
      </p:sp>
    </p:spTree>
    <p:extLst>
      <p:ext uri="{BB962C8B-B14F-4D97-AF65-F5344CB8AC3E}">
        <p14:creationId xmlns:p14="http://schemas.microsoft.com/office/powerpoint/2010/main" val="3332799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Ohm's law</a:t>
            </a:r>
            <a:endParaRPr lang="en-US" dirty="0"/>
          </a:p>
        </p:txBody>
      </p:sp>
      <p:sp>
        <p:nvSpPr>
          <p:cNvPr id="3" name="Content Placeholder 2"/>
          <p:cNvSpPr>
            <a:spLocks noGrp="1"/>
          </p:cNvSpPr>
          <p:nvPr>
            <p:ph idx="1"/>
          </p:nvPr>
        </p:nvSpPr>
        <p:spPr/>
        <p:txBody>
          <a:bodyPr/>
          <a:lstStyle/>
          <a:p>
            <a:pPr marL="0" indent="0">
              <a:buNone/>
            </a:pPr>
            <a:r>
              <a:rPr lang="en-US" b="1" dirty="0" smtClean="0"/>
              <a:t>Ohm's law</a:t>
            </a:r>
            <a:r>
              <a:rPr lang="en-US" dirty="0" smtClean="0"/>
              <a:t> states that the </a:t>
            </a:r>
            <a:r>
              <a:rPr lang="en-US" dirty="0" smtClean="0">
                <a:hlinkClick r:id="rId2" tooltip="Electric current"/>
              </a:rPr>
              <a:t>current</a:t>
            </a:r>
            <a:r>
              <a:rPr lang="en-US" dirty="0" smtClean="0"/>
              <a:t> through a </a:t>
            </a:r>
            <a:r>
              <a:rPr lang="en-US" dirty="0" smtClean="0">
                <a:hlinkClick r:id="rId3" tooltip="Electrical conductor"/>
              </a:rPr>
              <a:t>conductor</a:t>
            </a:r>
            <a:r>
              <a:rPr lang="en-US" dirty="0" smtClean="0"/>
              <a:t> between two points is directly </a:t>
            </a:r>
            <a:r>
              <a:rPr lang="en-US" dirty="0" smtClean="0">
                <a:hlinkClick r:id="rId4" tooltip="Proportionality (mathematics)"/>
              </a:rPr>
              <a:t>proportional</a:t>
            </a:r>
            <a:r>
              <a:rPr lang="en-US" dirty="0" smtClean="0"/>
              <a:t> to the </a:t>
            </a:r>
            <a:r>
              <a:rPr lang="en-US" dirty="0" smtClean="0">
                <a:hlinkClick r:id="rId5" tooltip="Potential difference"/>
              </a:rPr>
              <a:t>potential difference</a:t>
            </a:r>
            <a:r>
              <a:rPr lang="en-US" dirty="0" smtClean="0"/>
              <a:t> across the two points.</a:t>
            </a:r>
            <a:endParaRPr lang="en-US" dirty="0"/>
          </a:p>
        </p:txBody>
      </p:sp>
    </p:spTree>
    <p:extLst>
      <p:ext uri="{BB962C8B-B14F-4D97-AF65-F5344CB8AC3E}">
        <p14:creationId xmlns:p14="http://schemas.microsoft.com/office/powerpoint/2010/main" val="3289503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Kirchhoff's circuit laws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Kirchhoff's circuit laws</a:t>
            </a:r>
            <a:r>
              <a:rPr lang="en-US" dirty="0" smtClean="0"/>
              <a:t> are two </a:t>
            </a:r>
            <a:r>
              <a:rPr lang="en-US" dirty="0" smtClean="0">
                <a:hlinkClick r:id="rId2" tooltip="Equality (mathematics)"/>
              </a:rPr>
              <a:t>equalities</a:t>
            </a:r>
            <a:r>
              <a:rPr lang="en-US" dirty="0" smtClean="0"/>
              <a:t> that deal with the </a:t>
            </a:r>
            <a:r>
              <a:rPr lang="en-US" dirty="0" smtClean="0">
                <a:hlinkClick r:id="rId3" tooltip="Electric current"/>
              </a:rPr>
              <a:t>current</a:t>
            </a:r>
            <a:r>
              <a:rPr lang="en-US" dirty="0" smtClean="0"/>
              <a:t> and </a:t>
            </a:r>
            <a:r>
              <a:rPr lang="en-US" dirty="0" smtClean="0">
                <a:hlinkClick r:id="rId4" tooltip="Potential difference"/>
              </a:rPr>
              <a:t>potential difference</a:t>
            </a:r>
            <a:r>
              <a:rPr lang="en-US" dirty="0" smtClean="0"/>
              <a:t> (commonly known as voltage) in the </a:t>
            </a:r>
            <a:r>
              <a:rPr lang="en-US" dirty="0" smtClean="0">
                <a:hlinkClick r:id="rId5" tooltip="Lumped element model"/>
              </a:rPr>
              <a:t>lumped element model</a:t>
            </a:r>
            <a:r>
              <a:rPr lang="en-US" dirty="0" smtClean="0"/>
              <a:t> of </a:t>
            </a:r>
            <a:r>
              <a:rPr lang="en-US" dirty="0" smtClean="0">
                <a:hlinkClick r:id="rId6" tooltip="Electrical circuit"/>
              </a:rPr>
              <a:t>electrical circuits</a:t>
            </a:r>
            <a:r>
              <a:rPr lang="en-US" dirty="0" smtClean="0"/>
              <a:t>. They were first described in 1845 by German physicist </a:t>
            </a:r>
            <a:r>
              <a:rPr lang="en-US" dirty="0" smtClean="0">
                <a:hlinkClick r:id="rId7" tooltip="Gustav Kirchhoff"/>
              </a:rPr>
              <a:t>Gustav Kirchhoff</a:t>
            </a:r>
            <a:r>
              <a:rPr lang="en-US" dirty="0" smtClean="0"/>
              <a:t>.</a:t>
            </a:r>
            <a:r>
              <a:rPr lang="en-US" baseline="30000" dirty="0" smtClean="0">
                <a:hlinkClick r:id="rId8"/>
              </a:rPr>
              <a:t>[1]</a:t>
            </a:r>
            <a:r>
              <a:rPr lang="en-US" dirty="0" smtClean="0"/>
              <a:t> This generalized the work of </a:t>
            </a:r>
            <a:r>
              <a:rPr lang="en-US" dirty="0" smtClean="0">
                <a:hlinkClick r:id="rId9" tooltip="Georg Ohm"/>
              </a:rPr>
              <a:t>Georg Ohm</a:t>
            </a:r>
            <a:r>
              <a:rPr lang="en-US" dirty="0" smtClean="0"/>
              <a:t> and preceded the work of </a:t>
            </a:r>
            <a:r>
              <a:rPr lang="en-US" dirty="0" smtClean="0">
                <a:hlinkClick r:id="rId10" tooltip="James Clerk Maxwell"/>
              </a:rPr>
              <a:t>Maxwell</a:t>
            </a:r>
            <a:r>
              <a:rPr lang="en-US" dirty="0" smtClean="0"/>
              <a:t>. Widely used in </a:t>
            </a:r>
            <a:r>
              <a:rPr lang="en-US" dirty="0" smtClean="0">
                <a:hlinkClick r:id="rId11" tooltip="Electrical engineering"/>
              </a:rPr>
              <a:t>electrical engineering</a:t>
            </a:r>
            <a:r>
              <a:rPr lang="en-US" dirty="0" smtClean="0"/>
              <a:t>, they are also called </a:t>
            </a:r>
            <a:r>
              <a:rPr lang="en-US" b="1" dirty="0" smtClean="0"/>
              <a:t>Kirchhoff's rules</a:t>
            </a:r>
            <a:r>
              <a:rPr lang="en-US" dirty="0" smtClean="0"/>
              <a:t> or simply </a:t>
            </a:r>
            <a:r>
              <a:rPr lang="en-US" b="1" dirty="0" smtClean="0"/>
              <a:t>Kirchhoff's laws</a:t>
            </a:r>
            <a:r>
              <a:rPr lang="en-US" dirty="0" smtClean="0"/>
              <a:t>.</a:t>
            </a:r>
          </a:p>
          <a:p>
            <a:pPr marL="0" indent="0">
              <a:buNone/>
            </a:pPr>
            <a:r>
              <a:rPr lang="en-US" dirty="0" smtClean="0"/>
              <a:t>Both of Kirchhoff's laws can be understood as corollaries of the </a:t>
            </a:r>
            <a:r>
              <a:rPr lang="en-US" dirty="0" smtClean="0">
                <a:hlinkClick r:id="rId12" tooltip="Maxwell equations"/>
              </a:rPr>
              <a:t>Maxwell equations</a:t>
            </a:r>
            <a:r>
              <a:rPr lang="en-US" dirty="0" smtClean="0"/>
              <a:t> in the low-frequency limit. They are accurate for DC circuits, and for AC circuits at frequencies where the wavelengths of electromagnetic radiation are very large compared to the circuits.</a:t>
            </a:r>
          </a:p>
          <a:p>
            <a:pPr marL="0" indent="0">
              <a:buNone/>
            </a:pPr>
            <a:endParaRPr lang="en-US" dirty="0"/>
          </a:p>
        </p:txBody>
      </p:sp>
    </p:spTree>
    <p:extLst>
      <p:ext uri="{BB962C8B-B14F-4D97-AF65-F5344CB8AC3E}">
        <p14:creationId xmlns:p14="http://schemas.microsoft.com/office/powerpoint/2010/main" val="2991520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Gauss's law</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 </a:t>
            </a:r>
            <a:r>
              <a:rPr lang="en-US" dirty="0" smtClean="0">
                <a:hlinkClick r:id="rId2" tooltip="Physics"/>
              </a:rPr>
              <a:t>physics</a:t>
            </a:r>
            <a:r>
              <a:rPr lang="en-US" dirty="0" smtClean="0"/>
              <a:t>, </a:t>
            </a:r>
            <a:r>
              <a:rPr lang="en-US" b="1" dirty="0" smtClean="0"/>
              <a:t>Gauss's law</a:t>
            </a:r>
            <a:r>
              <a:rPr lang="en-US" dirty="0" smtClean="0"/>
              <a:t>, also known as </a:t>
            </a:r>
            <a:r>
              <a:rPr lang="en-US" b="1" dirty="0" smtClean="0"/>
              <a:t>Gauss's flux theorem</a:t>
            </a:r>
            <a:r>
              <a:rPr lang="en-US" dirty="0" smtClean="0"/>
              <a:t>, is a law relating the distribution of </a:t>
            </a:r>
            <a:r>
              <a:rPr lang="en-US" dirty="0" smtClean="0">
                <a:hlinkClick r:id="rId3" tooltip="Electric charge"/>
              </a:rPr>
              <a:t>electric charge</a:t>
            </a:r>
            <a:r>
              <a:rPr lang="en-US" dirty="0" smtClean="0"/>
              <a:t> to the resulting </a:t>
            </a:r>
            <a:r>
              <a:rPr lang="en-US" dirty="0" smtClean="0">
                <a:hlinkClick r:id="rId4" tooltip="Electric field"/>
              </a:rPr>
              <a:t>electric field</a:t>
            </a:r>
            <a:r>
              <a:rPr lang="en-US" dirty="0" smtClean="0"/>
              <a:t>.</a:t>
            </a:r>
          </a:p>
          <a:p>
            <a:pPr marL="0" indent="0">
              <a:buNone/>
            </a:pPr>
            <a:r>
              <a:rPr lang="en-US" dirty="0" smtClean="0"/>
              <a:t>The law was formulated by </a:t>
            </a:r>
            <a:r>
              <a:rPr lang="en-US" dirty="0" smtClean="0">
                <a:hlinkClick r:id="rId5" tooltip="Carl Friedrich Gauss"/>
              </a:rPr>
              <a:t>Carl Friedrich Gauss</a:t>
            </a:r>
            <a:r>
              <a:rPr lang="en-US" dirty="0" smtClean="0"/>
              <a:t> in 1835, but was not published until 1867. It is one of the four </a:t>
            </a:r>
            <a:r>
              <a:rPr lang="en-US" dirty="0" smtClean="0">
                <a:hlinkClick r:id="rId6" tooltip="Maxwell's equations"/>
              </a:rPr>
              <a:t>Maxwell's equations</a:t>
            </a:r>
            <a:r>
              <a:rPr lang="en-US" dirty="0" smtClean="0"/>
              <a:t> which form the basis of </a:t>
            </a:r>
            <a:r>
              <a:rPr lang="en-US" dirty="0" smtClean="0">
                <a:hlinkClick r:id="rId7" tooltip="Classical electrodynamics"/>
              </a:rPr>
              <a:t>classical electrodynamics</a:t>
            </a:r>
            <a:r>
              <a:rPr lang="en-US" dirty="0" smtClean="0"/>
              <a:t>, the other three being </a:t>
            </a:r>
            <a:r>
              <a:rPr lang="en-US" dirty="0" smtClean="0">
                <a:hlinkClick r:id="rId8" tooltip="Gauss's law for magnetism"/>
              </a:rPr>
              <a:t>Gauss's law for magnetism</a:t>
            </a:r>
            <a:r>
              <a:rPr lang="en-US" dirty="0" smtClean="0"/>
              <a:t>, </a:t>
            </a:r>
            <a:r>
              <a:rPr lang="en-US" dirty="0" smtClean="0">
                <a:hlinkClick r:id="rId9" tooltip="Faraday's law of induction"/>
              </a:rPr>
              <a:t>Faraday's law of induction</a:t>
            </a:r>
            <a:r>
              <a:rPr lang="en-US" dirty="0" smtClean="0"/>
              <a:t>, and </a:t>
            </a:r>
            <a:r>
              <a:rPr lang="en-US" dirty="0" smtClean="0">
                <a:hlinkClick r:id="rId10" tooltip="Ampère's circuital law"/>
              </a:rPr>
              <a:t>Ampère's law with Maxwell's correction</a:t>
            </a:r>
            <a:r>
              <a:rPr lang="en-US" dirty="0" smtClean="0"/>
              <a:t>. Gauss's law can be used to derive </a:t>
            </a:r>
            <a:r>
              <a:rPr lang="en-US" dirty="0" smtClean="0">
                <a:hlinkClick r:id="rId11" tooltip="Coulomb's law"/>
              </a:rPr>
              <a:t>Coulomb's law</a:t>
            </a:r>
            <a:r>
              <a:rPr lang="en-US" dirty="0" smtClean="0"/>
              <a:t>, and vice versa.</a:t>
            </a:r>
          </a:p>
          <a:p>
            <a:pPr marL="0" indent="0">
              <a:buNone/>
            </a:pPr>
            <a:endParaRPr lang="en-US" dirty="0"/>
          </a:p>
        </p:txBody>
      </p:sp>
    </p:spTree>
    <p:extLst>
      <p:ext uri="{BB962C8B-B14F-4D97-AF65-F5344CB8AC3E}">
        <p14:creationId xmlns:p14="http://schemas.microsoft.com/office/powerpoint/2010/main" val="336376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Ampère's circuital law</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smtClean="0">
                <a:hlinkClick r:id="rId2" tooltip="Classical electromagnetism"/>
              </a:rPr>
              <a:t>classical electromagnetism</a:t>
            </a:r>
            <a:r>
              <a:rPr lang="en-US" dirty="0" smtClean="0"/>
              <a:t>, </a:t>
            </a:r>
            <a:r>
              <a:rPr lang="en-US" b="1" dirty="0" smtClean="0"/>
              <a:t>Ampère's circuital law</a:t>
            </a:r>
            <a:r>
              <a:rPr lang="en-US" dirty="0" smtClean="0"/>
              <a:t>, discovered by </a:t>
            </a:r>
            <a:r>
              <a:rPr lang="en-US" dirty="0" smtClean="0">
                <a:hlinkClick r:id="rId3" tooltip="André-Marie Ampère"/>
              </a:rPr>
              <a:t>André-Marie Ampère</a:t>
            </a:r>
            <a:r>
              <a:rPr lang="en-US" dirty="0" smtClean="0"/>
              <a:t> in 1826, relates the </a:t>
            </a:r>
            <a:r>
              <a:rPr lang="en-US" dirty="0" smtClean="0">
                <a:hlinkClick r:id="rId4" tooltip="Line integral"/>
              </a:rPr>
              <a:t>integrated</a:t>
            </a:r>
            <a:r>
              <a:rPr lang="en-US" dirty="0" smtClean="0"/>
              <a:t> </a:t>
            </a:r>
            <a:r>
              <a:rPr lang="en-US" dirty="0" smtClean="0">
                <a:hlinkClick r:id="rId5" tooltip="Magnetic field"/>
              </a:rPr>
              <a:t>magnetic field</a:t>
            </a:r>
            <a:r>
              <a:rPr lang="en-US" dirty="0" smtClean="0"/>
              <a:t> around a closed loop to the </a:t>
            </a:r>
            <a:r>
              <a:rPr lang="en-US" dirty="0" smtClean="0">
                <a:hlinkClick r:id="rId6" tooltip="Electric current"/>
              </a:rPr>
              <a:t>electric current</a:t>
            </a:r>
            <a:r>
              <a:rPr lang="en-US" dirty="0" smtClean="0"/>
              <a:t> passing through the loop. </a:t>
            </a:r>
            <a:r>
              <a:rPr lang="en-US" dirty="0" smtClean="0">
                <a:hlinkClick r:id="rId7" tooltip="James Clerk Maxwell"/>
              </a:rPr>
              <a:t>James Clerk Maxwell</a:t>
            </a:r>
            <a:r>
              <a:rPr lang="en-US" dirty="0" smtClean="0"/>
              <a:t> derived it again using </a:t>
            </a:r>
            <a:r>
              <a:rPr lang="en-US" dirty="0" smtClean="0">
                <a:hlinkClick r:id="rId8" tooltip="Fluid dynamics"/>
              </a:rPr>
              <a:t>hydrodynamics</a:t>
            </a:r>
            <a:r>
              <a:rPr lang="en-US" dirty="0" smtClean="0"/>
              <a:t> in his 1861 paper </a:t>
            </a:r>
            <a:r>
              <a:rPr lang="en-US" i="1" dirty="0" smtClean="0">
                <a:hlinkClick r:id="rId9" tooltip="File:On Physical Lines of Force.pdf"/>
              </a:rPr>
              <a:t>On Physical Lines of Force</a:t>
            </a:r>
            <a:r>
              <a:rPr lang="en-US" dirty="0" smtClean="0"/>
              <a:t> and it is now one of the </a:t>
            </a:r>
            <a:r>
              <a:rPr lang="en-US" dirty="0" smtClean="0">
                <a:hlinkClick r:id="rId10" tooltip="Maxwell equations"/>
              </a:rPr>
              <a:t>Maxwell equations</a:t>
            </a:r>
            <a:r>
              <a:rPr lang="en-US" dirty="0" smtClean="0"/>
              <a:t>, which form the basis of </a:t>
            </a:r>
            <a:r>
              <a:rPr lang="en-US" dirty="0" smtClean="0">
                <a:hlinkClick r:id="rId11" tooltip="Classical physics"/>
              </a:rPr>
              <a:t>classical</a:t>
            </a:r>
            <a:r>
              <a:rPr lang="en-US" dirty="0" smtClean="0"/>
              <a:t> </a:t>
            </a:r>
            <a:r>
              <a:rPr lang="en-US" dirty="0" smtClean="0">
                <a:hlinkClick r:id="rId12" tooltip="Electromagnetism"/>
              </a:rPr>
              <a:t>electromagnetism</a:t>
            </a:r>
            <a:r>
              <a:rPr lang="en-US" dirty="0" smtClean="0"/>
              <a:t>.</a:t>
            </a:r>
            <a:endParaRPr lang="en-US" dirty="0"/>
          </a:p>
        </p:txBody>
      </p:sp>
    </p:spTree>
    <p:extLst>
      <p:ext uri="{BB962C8B-B14F-4D97-AF65-F5344CB8AC3E}">
        <p14:creationId xmlns:p14="http://schemas.microsoft.com/office/powerpoint/2010/main" val="634110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Magnetism</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Magnetism</a:t>
            </a:r>
            <a:r>
              <a:rPr lang="en-US" dirty="0"/>
              <a:t> is a class of physical phenomena that are mediated by </a:t>
            </a:r>
            <a:r>
              <a:rPr lang="en-US" dirty="0">
                <a:hlinkClick r:id="rId2" tooltip="Magnetic field"/>
              </a:rPr>
              <a:t>magnetic fields</a:t>
            </a:r>
            <a:r>
              <a:rPr lang="en-US" dirty="0"/>
              <a:t>. Electric currents and the fundamental </a:t>
            </a:r>
            <a:r>
              <a:rPr lang="en-US" dirty="0">
                <a:hlinkClick r:id="rId3" tooltip="Magnetic moment"/>
              </a:rPr>
              <a:t>magnetic moments</a:t>
            </a:r>
            <a:r>
              <a:rPr lang="en-US" dirty="0"/>
              <a:t> of elementary particles give rise to a magnetic field, which acts on other currents and magnetic moments. All materials are influenced to some extent by a magnetic field. The most familiar effect is on permanent </a:t>
            </a:r>
            <a:r>
              <a:rPr lang="en-US" dirty="0">
                <a:hlinkClick r:id="rId4" tooltip="Magnet"/>
              </a:rPr>
              <a:t>magnets</a:t>
            </a:r>
            <a:r>
              <a:rPr lang="en-US" dirty="0"/>
              <a:t>, which have persistent magnetic moments caused by </a:t>
            </a:r>
            <a:r>
              <a:rPr lang="en-US" dirty="0">
                <a:hlinkClick r:id="rId5" tooltip="Ferromagnetism"/>
              </a:rPr>
              <a:t>ferromagnetism</a:t>
            </a:r>
            <a:r>
              <a:rPr lang="en-US" dirty="0"/>
              <a:t>. Most materials do not have permanent moments. Some are attracted to a magnetic field (</a:t>
            </a:r>
            <a:r>
              <a:rPr lang="en-US" dirty="0" err="1">
                <a:hlinkClick r:id="rId6" tooltip="Paramagnetism"/>
              </a:rPr>
              <a:t>paramagnetism</a:t>
            </a:r>
            <a:r>
              <a:rPr lang="en-US" dirty="0"/>
              <a:t>); others are repulsed by a magnetic field (</a:t>
            </a:r>
            <a:r>
              <a:rPr lang="en-US" dirty="0">
                <a:hlinkClick r:id="rId7" tooltip="Diamagnetism"/>
              </a:rPr>
              <a:t>diamagnetism</a:t>
            </a:r>
            <a:r>
              <a:rPr lang="en-US" dirty="0"/>
              <a:t>); others have a much more complex relationship with an applied magnetic field (</a:t>
            </a:r>
            <a:r>
              <a:rPr lang="en-US" dirty="0">
                <a:hlinkClick r:id="rId8" tooltip="Spin glass"/>
              </a:rPr>
              <a:t>spin glass</a:t>
            </a:r>
            <a:r>
              <a:rPr lang="en-US" dirty="0"/>
              <a:t> behavior and </a:t>
            </a:r>
            <a:r>
              <a:rPr lang="en-US" dirty="0" err="1">
                <a:hlinkClick r:id="rId9" tooltip="Antiferromagnetism"/>
              </a:rPr>
              <a:t>antiferromagnetism</a:t>
            </a:r>
            <a:r>
              <a:rPr lang="en-US" dirty="0"/>
              <a:t>). Substances that are negligibly affected by magnetic fields are known as </a:t>
            </a:r>
            <a:r>
              <a:rPr lang="en-US" i="1" dirty="0"/>
              <a:t>non-magnetic</a:t>
            </a:r>
            <a:r>
              <a:rPr lang="en-US" dirty="0"/>
              <a:t> substances. They include </a:t>
            </a:r>
            <a:r>
              <a:rPr lang="en-US" dirty="0">
                <a:hlinkClick r:id="rId10" tooltip="Copper"/>
              </a:rPr>
              <a:t>copper</a:t>
            </a:r>
            <a:r>
              <a:rPr lang="en-US" dirty="0"/>
              <a:t>, </a:t>
            </a:r>
            <a:r>
              <a:rPr lang="en-US" dirty="0" err="1">
                <a:hlinkClick r:id="rId11" tooltip="Aluminium"/>
              </a:rPr>
              <a:t>aluminium</a:t>
            </a:r>
            <a:r>
              <a:rPr lang="en-US" dirty="0"/>
              <a:t>, </a:t>
            </a:r>
            <a:r>
              <a:rPr lang="en-US" dirty="0">
                <a:hlinkClick r:id="rId12" tooltip="Gases"/>
              </a:rPr>
              <a:t>gases</a:t>
            </a:r>
            <a:r>
              <a:rPr lang="en-US" dirty="0"/>
              <a:t>, and </a:t>
            </a:r>
            <a:r>
              <a:rPr lang="en-US" dirty="0">
                <a:hlinkClick r:id="rId13" tooltip="Plastic"/>
              </a:rPr>
              <a:t>plastic</a:t>
            </a:r>
            <a:r>
              <a:rPr lang="en-US" dirty="0"/>
              <a:t>. Pure </a:t>
            </a:r>
            <a:r>
              <a:rPr lang="en-US" dirty="0">
                <a:hlinkClick r:id="rId14" tooltip="Oxygen"/>
              </a:rPr>
              <a:t>oxygen</a:t>
            </a:r>
            <a:r>
              <a:rPr lang="en-US" dirty="0"/>
              <a:t> exhibits magnetic properties when cooled to a </a:t>
            </a:r>
            <a:r>
              <a:rPr lang="en-US" dirty="0">
                <a:hlinkClick r:id="rId15" tooltip="Liquid"/>
              </a:rPr>
              <a:t>liquid</a:t>
            </a:r>
            <a:r>
              <a:rPr lang="en-US" dirty="0"/>
              <a:t> state.</a:t>
            </a:r>
          </a:p>
        </p:txBody>
      </p:sp>
    </p:spTree>
    <p:extLst>
      <p:ext uri="{BB962C8B-B14F-4D97-AF65-F5344CB8AC3E}">
        <p14:creationId xmlns:p14="http://schemas.microsoft.com/office/powerpoint/2010/main" val="3891970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Electromagnetic </a:t>
            </a:r>
            <a:r>
              <a:rPr lang="en-US" b="1" dirty="0" smtClean="0"/>
              <a:t>induction</a:t>
            </a:r>
            <a:endParaRPr lang="en-US" dirty="0"/>
          </a:p>
        </p:txBody>
      </p:sp>
      <p:sp>
        <p:nvSpPr>
          <p:cNvPr id="3" name="Content Placeholder 2"/>
          <p:cNvSpPr>
            <a:spLocks noGrp="1"/>
          </p:cNvSpPr>
          <p:nvPr>
            <p:ph idx="1"/>
          </p:nvPr>
        </p:nvSpPr>
        <p:spPr/>
        <p:txBody>
          <a:bodyPr/>
          <a:lstStyle/>
          <a:p>
            <a:pPr marL="0" indent="0">
              <a:buNone/>
            </a:pPr>
            <a:r>
              <a:rPr lang="en-US" b="1" dirty="0"/>
              <a:t>Electromagnetic induction</a:t>
            </a:r>
            <a:r>
              <a:rPr lang="en-US" dirty="0"/>
              <a:t> is the production of an </a:t>
            </a:r>
            <a:r>
              <a:rPr lang="en-US" dirty="0">
                <a:hlinkClick r:id="rId2" tooltip="Electromotive force"/>
              </a:rPr>
              <a:t>electromotive force</a:t>
            </a:r>
            <a:r>
              <a:rPr lang="en-US" dirty="0"/>
              <a:t> across a </a:t>
            </a:r>
            <a:r>
              <a:rPr lang="en-US" dirty="0">
                <a:hlinkClick r:id="rId3" tooltip="Electrical conductor"/>
              </a:rPr>
              <a:t>conductor</a:t>
            </a:r>
            <a:r>
              <a:rPr lang="en-US" dirty="0"/>
              <a:t> when it is exposed to a varying </a:t>
            </a:r>
            <a:r>
              <a:rPr lang="en-US" dirty="0">
                <a:hlinkClick r:id="rId4" tooltip="Magnetic field"/>
              </a:rPr>
              <a:t>magnetic field</a:t>
            </a:r>
            <a:r>
              <a:rPr lang="en-US" dirty="0"/>
              <a:t>. It is described mathematically by </a:t>
            </a:r>
            <a:r>
              <a:rPr lang="en-US" dirty="0">
                <a:hlinkClick r:id="rId5" tooltip="Faraday's law of induction"/>
              </a:rPr>
              <a:t>Faraday's law of induction</a:t>
            </a:r>
            <a:r>
              <a:rPr lang="en-US" dirty="0"/>
              <a:t>, named after </a:t>
            </a:r>
            <a:r>
              <a:rPr lang="en-US" dirty="0">
                <a:hlinkClick r:id="rId6" tooltip="Michael Faraday"/>
              </a:rPr>
              <a:t>Michael Faraday</a:t>
            </a:r>
            <a:r>
              <a:rPr lang="en-US" dirty="0"/>
              <a:t> who is generally credited with the discovery of induction in 1831</a:t>
            </a:r>
            <a:r>
              <a:rPr lang="en-US" dirty="0" smtClean="0"/>
              <a:t>.</a:t>
            </a:r>
            <a:endParaRPr lang="en-US" dirty="0"/>
          </a:p>
        </p:txBody>
      </p:sp>
    </p:spTree>
    <p:extLst>
      <p:ext uri="{BB962C8B-B14F-4D97-AF65-F5344CB8AC3E}">
        <p14:creationId xmlns:p14="http://schemas.microsoft.com/office/powerpoint/2010/main" val="1019003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rPr>
              <a:t>Mid-Term Exams revisions</a:t>
            </a:r>
          </a:p>
        </p:txBody>
      </p:sp>
      <p:sp>
        <p:nvSpPr>
          <p:cNvPr id="3" name="Content Placeholder 2"/>
          <p:cNvSpPr>
            <a:spLocks noGrp="1"/>
          </p:cNvSpPr>
          <p:nvPr>
            <p:ph idx="1"/>
          </p:nvPr>
        </p:nvSpPr>
        <p:spPr/>
        <p:txBody>
          <a:bodyPr>
            <a:normAutofit/>
          </a:bodyPr>
          <a:lstStyle/>
          <a:p>
            <a:pPr marL="0" indent="0">
              <a:buNone/>
            </a:pPr>
            <a:r>
              <a:rPr lang="en-US" sz="8000" dirty="0"/>
              <a:t>common mistakes</a:t>
            </a:r>
          </a:p>
        </p:txBody>
      </p:sp>
    </p:spTree>
    <p:extLst>
      <p:ext uri="{BB962C8B-B14F-4D97-AF65-F5344CB8AC3E}">
        <p14:creationId xmlns:p14="http://schemas.microsoft.com/office/powerpoint/2010/main" val="1024266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Faraday's law of induction</a:t>
            </a:r>
            <a:endParaRPr lang="en-US" b="1" dirty="0"/>
          </a:p>
        </p:txBody>
      </p:sp>
      <p:sp>
        <p:nvSpPr>
          <p:cNvPr id="3" name="Content Placeholder 2"/>
          <p:cNvSpPr>
            <a:spLocks noGrp="1"/>
          </p:cNvSpPr>
          <p:nvPr>
            <p:ph idx="1"/>
          </p:nvPr>
        </p:nvSpPr>
        <p:spPr/>
        <p:txBody>
          <a:bodyPr/>
          <a:lstStyle/>
          <a:p>
            <a:pPr marL="0" indent="0">
              <a:buNone/>
            </a:pPr>
            <a:r>
              <a:rPr lang="en-US" b="1" dirty="0" smtClean="0"/>
              <a:t>Faraday's law of induction</a:t>
            </a:r>
            <a:r>
              <a:rPr lang="en-US" dirty="0" smtClean="0"/>
              <a:t> is a basic law of </a:t>
            </a:r>
            <a:r>
              <a:rPr lang="en-US" dirty="0" smtClean="0">
                <a:hlinkClick r:id="rId2" tooltip="Electromagnetism"/>
              </a:rPr>
              <a:t>electromagnetism</a:t>
            </a:r>
            <a:r>
              <a:rPr lang="en-US" dirty="0" smtClean="0"/>
              <a:t> predicting how a </a:t>
            </a:r>
            <a:r>
              <a:rPr lang="en-US" dirty="0" smtClean="0">
                <a:hlinkClick r:id="rId3" tooltip="Magnetic field"/>
              </a:rPr>
              <a:t>magnetic field</a:t>
            </a:r>
            <a:r>
              <a:rPr lang="en-US" dirty="0" smtClean="0"/>
              <a:t> will interact with an </a:t>
            </a:r>
            <a:r>
              <a:rPr lang="en-US" dirty="0" smtClean="0">
                <a:hlinkClick r:id="rId4" tooltip="Electric circuit"/>
              </a:rPr>
              <a:t>electric circuit</a:t>
            </a:r>
            <a:r>
              <a:rPr lang="en-US" dirty="0" smtClean="0"/>
              <a:t> to produce an </a:t>
            </a:r>
            <a:r>
              <a:rPr lang="en-US" dirty="0" smtClean="0">
                <a:hlinkClick r:id="rId5" tooltip="Electromotive force"/>
              </a:rPr>
              <a:t>electromotive force (EMF)</a:t>
            </a:r>
            <a:r>
              <a:rPr lang="en-US" dirty="0" smtClean="0"/>
              <a:t>—a phenomenon called </a:t>
            </a:r>
            <a:r>
              <a:rPr lang="en-US" dirty="0" smtClean="0">
                <a:hlinkClick r:id="rId6" tooltip="Electromagnetic induction"/>
              </a:rPr>
              <a:t>electromagnetic induction</a:t>
            </a:r>
            <a:r>
              <a:rPr lang="en-US" dirty="0" smtClean="0"/>
              <a:t>. It is the fundamental operating principle of </a:t>
            </a:r>
            <a:r>
              <a:rPr lang="en-US" dirty="0" smtClean="0">
                <a:hlinkClick r:id="rId7" tooltip="Transformer"/>
              </a:rPr>
              <a:t>transformers</a:t>
            </a:r>
            <a:r>
              <a:rPr lang="en-US" dirty="0" smtClean="0"/>
              <a:t>, </a:t>
            </a:r>
            <a:r>
              <a:rPr lang="en-US" dirty="0" smtClean="0">
                <a:hlinkClick r:id="rId8" tooltip="Inductor"/>
              </a:rPr>
              <a:t>inductors</a:t>
            </a:r>
            <a:r>
              <a:rPr lang="en-US" dirty="0" smtClean="0"/>
              <a:t>, and many types of </a:t>
            </a:r>
            <a:r>
              <a:rPr lang="en-US" dirty="0" smtClean="0">
                <a:hlinkClick r:id="rId9" tooltip="Electricity"/>
              </a:rPr>
              <a:t>electrical</a:t>
            </a:r>
            <a:r>
              <a:rPr lang="en-US" dirty="0" smtClean="0"/>
              <a:t> </a:t>
            </a:r>
            <a:r>
              <a:rPr lang="en-US" dirty="0" smtClean="0">
                <a:hlinkClick r:id="rId10" tooltip="Electric motor"/>
              </a:rPr>
              <a:t>motors</a:t>
            </a:r>
            <a:r>
              <a:rPr lang="en-US" dirty="0" smtClean="0"/>
              <a:t>, </a:t>
            </a:r>
            <a:r>
              <a:rPr lang="en-US" dirty="0" smtClean="0">
                <a:hlinkClick r:id="rId11" tooltip="Electrical generator"/>
              </a:rPr>
              <a:t>generators</a:t>
            </a:r>
            <a:r>
              <a:rPr lang="en-US" dirty="0" smtClean="0"/>
              <a:t> and </a:t>
            </a:r>
            <a:r>
              <a:rPr lang="en-US" dirty="0" smtClean="0">
                <a:hlinkClick r:id="rId12" tooltip="Solenoid"/>
              </a:rPr>
              <a:t>solenoids</a:t>
            </a:r>
            <a:r>
              <a:rPr lang="en-US" dirty="0" smtClean="0"/>
              <a:t>.</a:t>
            </a:r>
            <a:endParaRPr lang="en-US" dirty="0"/>
          </a:p>
        </p:txBody>
      </p:sp>
    </p:spTree>
    <p:extLst>
      <p:ext uri="{BB962C8B-B14F-4D97-AF65-F5344CB8AC3E}">
        <p14:creationId xmlns:p14="http://schemas.microsoft.com/office/powerpoint/2010/main" val="705347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AC circuits: alternating current </a:t>
            </a:r>
            <a:r>
              <a:rPr lang="en-US" sz="3600" b="1" dirty="0" smtClean="0"/>
              <a:t>electricity</a:t>
            </a:r>
            <a:endParaRPr lang="en-US" sz="3600" dirty="0"/>
          </a:p>
        </p:txBody>
      </p:sp>
    </p:spTree>
    <p:extLst>
      <p:ext uri="{BB962C8B-B14F-4D97-AF65-F5344CB8AC3E}">
        <p14:creationId xmlns:p14="http://schemas.microsoft.com/office/powerpoint/2010/main" val="3663727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Lorentz force</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smtClean="0">
                <a:hlinkClick r:id="rId2" tooltip="Physics"/>
              </a:rPr>
              <a:t>physics</a:t>
            </a:r>
            <a:r>
              <a:rPr lang="en-US" dirty="0" smtClean="0"/>
              <a:t>, particularly </a:t>
            </a:r>
            <a:r>
              <a:rPr lang="en-US" dirty="0" smtClean="0">
                <a:hlinkClick r:id="rId3" tooltip="Electromagnetism"/>
              </a:rPr>
              <a:t>electromagnetism</a:t>
            </a:r>
            <a:r>
              <a:rPr lang="en-US" dirty="0" smtClean="0"/>
              <a:t>, the Lorentz force is the combination of electric and magnetic </a:t>
            </a:r>
            <a:r>
              <a:rPr lang="en-US" dirty="0" smtClean="0">
                <a:hlinkClick r:id="rId4" tooltip="Force"/>
              </a:rPr>
              <a:t>force</a:t>
            </a:r>
            <a:r>
              <a:rPr lang="en-US" dirty="0" smtClean="0"/>
              <a:t> on a </a:t>
            </a:r>
            <a:r>
              <a:rPr lang="en-US" dirty="0" smtClean="0">
                <a:hlinkClick r:id="rId5" tooltip="Point charge"/>
              </a:rPr>
              <a:t>point charge</a:t>
            </a:r>
            <a:r>
              <a:rPr lang="en-US" dirty="0" smtClean="0"/>
              <a:t> due to </a:t>
            </a:r>
            <a:r>
              <a:rPr lang="en-US" dirty="0" smtClean="0">
                <a:hlinkClick r:id="rId6" tooltip="Electromagnetic field"/>
              </a:rPr>
              <a:t>electromagnetic fields</a:t>
            </a:r>
            <a:r>
              <a:rPr lang="en-US" dirty="0" smtClean="0"/>
              <a:t>. If a particle of charge </a:t>
            </a:r>
            <a:r>
              <a:rPr lang="en-US" i="1" dirty="0" smtClean="0"/>
              <a:t>q</a:t>
            </a:r>
            <a:r>
              <a:rPr lang="en-US" dirty="0" smtClean="0"/>
              <a:t> moves with velocity </a:t>
            </a:r>
            <a:r>
              <a:rPr lang="en-US" b="1" dirty="0" smtClean="0"/>
              <a:t>v</a:t>
            </a:r>
            <a:r>
              <a:rPr lang="en-US" dirty="0" smtClean="0"/>
              <a:t> in the presence of an electric field </a:t>
            </a:r>
            <a:r>
              <a:rPr lang="en-US" b="1" dirty="0" smtClean="0"/>
              <a:t>E</a:t>
            </a:r>
            <a:r>
              <a:rPr lang="en-US" dirty="0" smtClean="0"/>
              <a:t> and a magnetic field </a:t>
            </a:r>
            <a:r>
              <a:rPr lang="en-US" b="1" dirty="0" smtClean="0"/>
              <a:t>B</a:t>
            </a:r>
            <a:r>
              <a:rPr lang="en-US" dirty="0" smtClean="0"/>
              <a:t>, then it will experience a force. For any produced force there will be an opposite reactive force.</a:t>
            </a:r>
            <a:endParaRPr lang="en-US" dirty="0"/>
          </a:p>
        </p:txBody>
      </p:sp>
    </p:spTree>
    <p:extLst>
      <p:ext uri="{BB962C8B-B14F-4D97-AF65-F5344CB8AC3E}">
        <p14:creationId xmlns:p14="http://schemas.microsoft.com/office/powerpoint/2010/main" val="3040546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Maxwell's equations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b="1" dirty="0" smtClean="0"/>
              <a:t>Maxwell's equations</a:t>
            </a:r>
            <a:r>
              <a:rPr lang="en-US" dirty="0" smtClean="0"/>
              <a:t> are a set of </a:t>
            </a:r>
            <a:r>
              <a:rPr lang="en-US" dirty="0" smtClean="0">
                <a:hlinkClick r:id="rId2" tooltip="Partial differential equation"/>
              </a:rPr>
              <a:t>partial differential equations</a:t>
            </a:r>
            <a:r>
              <a:rPr lang="en-US" dirty="0" smtClean="0"/>
              <a:t> that, together with the </a:t>
            </a:r>
            <a:r>
              <a:rPr lang="en-US" dirty="0" smtClean="0">
                <a:hlinkClick r:id="rId3" tooltip="Lorentz force"/>
              </a:rPr>
              <a:t>Lorentz force</a:t>
            </a:r>
            <a:r>
              <a:rPr lang="en-US" dirty="0" smtClean="0"/>
              <a:t> law, form the foundation of </a:t>
            </a:r>
            <a:r>
              <a:rPr lang="en-US" dirty="0" smtClean="0">
                <a:hlinkClick r:id="rId4" tooltip="Classical electrodynamics"/>
              </a:rPr>
              <a:t>classical electrodynamics</a:t>
            </a:r>
            <a:r>
              <a:rPr lang="en-US" dirty="0" smtClean="0"/>
              <a:t>, classical </a:t>
            </a:r>
            <a:r>
              <a:rPr lang="en-US" dirty="0" smtClean="0">
                <a:hlinkClick r:id="rId5" tooltip="Optics"/>
              </a:rPr>
              <a:t>optics</a:t>
            </a:r>
            <a:r>
              <a:rPr lang="en-US" dirty="0" smtClean="0"/>
              <a:t>, and </a:t>
            </a:r>
            <a:r>
              <a:rPr lang="en-US" dirty="0" smtClean="0">
                <a:hlinkClick r:id="rId6" tooltip="Electric circuit"/>
              </a:rPr>
              <a:t>electric circuits</a:t>
            </a:r>
            <a:r>
              <a:rPr lang="en-US" dirty="0" smtClean="0"/>
              <a:t>. These fields in turn underlie modern electrical and communications technologies. Maxwell's equations describe how </a:t>
            </a:r>
            <a:r>
              <a:rPr lang="en-US" dirty="0" smtClean="0">
                <a:hlinkClick r:id="rId7" tooltip="Electric field"/>
              </a:rPr>
              <a:t>electric</a:t>
            </a:r>
            <a:r>
              <a:rPr lang="en-US" dirty="0" smtClean="0"/>
              <a:t> and </a:t>
            </a:r>
            <a:r>
              <a:rPr lang="en-US" dirty="0" smtClean="0">
                <a:hlinkClick r:id="rId8" tooltip="Magnetic field"/>
              </a:rPr>
              <a:t>magnetic fields</a:t>
            </a:r>
            <a:r>
              <a:rPr lang="en-US" dirty="0" smtClean="0"/>
              <a:t> are generated and altered by each other and by </a:t>
            </a:r>
            <a:r>
              <a:rPr lang="en-US" dirty="0" smtClean="0">
                <a:hlinkClick r:id="rId9" tooltip="Electric charge"/>
              </a:rPr>
              <a:t>charges</a:t>
            </a:r>
            <a:r>
              <a:rPr lang="en-US" dirty="0" smtClean="0"/>
              <a:t> and </a:t>
            </a:r>
            <a:r>
              <a:rPr lang="en-US" dirty="0" smtClean="0">
                <a:hlinkClick r:id="rId10" tooltip="Electric current"/>
              </a:rPr>
              <a:t>currents</a:t>
            </a:r>
            <a:r>
              <a:rPr lang="en-US" dirty="0" smtClean="0"/>
              <a:t>. They are named after the Scottish physicist and mathematician </a:t>
            </a:r>
            <a:r>
              <a:rPr lang="en-US" dirty="0" smtClean="0">
                <a:hlinkClick r:id="rId11" tooltip="James Clerk Maxwell"/>
              </a:rPr>
              <a:t>James Clerk Maxwell</a:t>
            </a:r>
            <a:r>
              <a:rPr lang="en-US" dirty="0" smtClean="0"/>
              <a:t>, who published an early form of those equations between 1861 and 1862.</a:t>
            </a:r>
          </a:p>
          <a:p>
            <a:pPr marL="0" indent="0">
              <a:buNone/>
            </a:pPr>
            <a:r>
              <a:rPr lang="en-US" dirty="0" smtClean="0"/>
              <a:t>The equations have two major variants. The "microscopic" set of Maxwell's equations uses total charge and total current, including the complicated charges and currents in materials at the </a:t>
            </a:r>
            <a:r>
              <a:rPr lang="en-US" dirty="0" smtClean="0">
                <a:hlinkClick r:id="rId12" tooltip="Atom"/>
              </a:rPr>
              <a:t>atomic</a:t>
            </a:r>
            <a:r>
              <a:rPr lang="en-US" dirty="0" smtClean="0"/>
              <a:t> scale; it has universal applicability but may be unfeasible to calculate. The "macroscopic" set of Maxwell's equations defines two new auxiliary fields that describe large-scale behavior without having to consider these atomic scale details, but it requires the use of parameters characterizing the electromagnetic properties of the relevant materials.</a:t>
            </a:r>
          </a:p>
          <a:p>
            <a:pPr marL="0" indent="0">
              <a:buNone/>
            </a:pPr>
            <a:r>
              <a:rPr lang="en-US" dirty="0" smtClean="0"/>
              <a:t>The term "Maxwell's equations" is often used for </a:t>
            </a:r>
            <a:r>
              <a:rPr lang="en-US" dirty="0" smtClean="0">
                <a:hlinkClick r:id="rId13"/>
              </a:rPr>
              <a:t>other forms</a:t>
            </a:r>
            <a:r>
              <a:rPr lang="en-US" dirty="0" smtClean="0"/>
              <a:t> of Maxwell's equations. For example, </a:t>
            </a:r>
            <a:r>
              <a:rPr lang="en-US" dirty="0" smtClean="0">
                <a:hlinkClick r:id="rId14" tooltip="Covariant formulation of classical electromagnetism"/>
              </a:rPr>
              <a:t>space-time formulations</a:t>
            </a:r>
            <a:r>
              <a:rPr lang="en-US" dirty="0" smtClean="0"/>
              <a:t> are commonly used in high energy and gravitational physics. These formulations, defined on </a:t>
            </a:r>
            <a:r>
              <a:rPr lang="en-US" dirty="0" smtClean="0">
                <a:hlinkClick r:id="rId15" tooltip="Spacetime"/>
              </a:rPr>
              <a:t>space-time</a:t>
            </a:r>
            <a:r>
              <a:rPr lang="en-US" dirty="0" smtClean="0"/>
              <a:t> rather than space and time separately, are </a:t>
            </a:r>
            <a:r>
              <a:rPr lang="en-US" dirty="0" smtClean="0">
                <a:hlinkClick r:id="rId16" tooltip="Manifest covariance"/>
              </a:rPr>
              <a:t>manifestly</a:t>
            </a:r>
            <a:r>
              <a:rPr lang="en-US" baseline="30000" dirty="0"/>
              <a:t> </a:t>
            </a:r>
            <a:r>
              <a:rPr lang="en-US" dirty="0" smtClean="0"/>
              <a:t>compatible with </a:t>
            </a:r>
            <a:r>
              <a:rPr lang="en-US" dirty="0" smtClean="0">
                <a:hlinkClick r:id="rId17" tooltip="Special relativity"/>
              </a:rPr>
              <a:t>special</a:t>
            </a:r>
            <a:r>
              <a:rPr lang="en-US" dirty="0" smtClean="0"/>
              <a:t> and </a:t>
            </a:r>
            <a:r>
              <a:rPr lang="en-US" dirty="0" smtClean="0">
                <a:hlinkClick r:id="rId18" tooltip="General relativity"/>
              </a:rPr>
              <a:t>general relativity</a:t>
            </a:r>
            <a:r>
              <a:rPr lang="en-US" dirty="0" smtClean="0"/>
              <a:t>. In </a:t>
            </a:r>
            <a:r>
              <a:rPr lang="en-US" dirty="0" smtClean="0">
                <a:hlinkClick r:id="rId19" tooltip="Quantum mechanics"/>
              </a:rPr>
              <a:t>quantum mechanics</a:t>
            </a:r>
            <a:r>
              <a:rPr lang="en-US" dirty="0" smtClean="0"/>
              <a:t> and </a:t>
            </a:r>
            <a:r>
              <a:rPr lang="en-US" dirty="0" smtClean="0">
                <a:hlinkClick r:id="rId20" tooltip="Lorenz force"/>
              </a:rPr>
              <a:t>analytical mechanics</a:t>
            </a:r>
            <a:r>
              <a:rPr lang="en-US" dirty="0" smtClean="0"/>
              <a:t>, versions of Maxwell's equations based on the </a:t>
            </a:r>
            <a:r>
              <a:rPr lang="en-US" dirty="0" smtClean="0">
                <a:hlinkClick r:id="rId21" tooltip="Electric potential"/>
              </a:rPr>
              <a:t>electric</a:t>
            </a:r>
            <a:r>
              <a:rPr lang="en-US" dirty="0" smtClean="0"/>
              <a:t> and </a:t>
            </a:r>
            <a:r>
              <a:rPr lang="en-US" dirty="0" smtClean="0">
                <a:hlinkClick r:id="rId22" tooltip="Magnetic potential"/>
              </a:rPr>
              <a:t>magnetic potentials</a:t>
            </a:r>
            <a:r>
              <a:rPr lang="en-US" dirty="0" smtClean="0"/>
              <a:t> are preferred.</a:t>
            </a:r>
          </a:p>
          <a:p>
            <a:pPr marL="0" indent="0">
              <a:buNone/>
            </a:pPr>
            <a:r>
              <a:rPr lang="en-US" dirty="0" smtClean="0"/>
              <a:t>Since the mid-20th century, it has been understood that Maxwell's equations are not exact laws of the universe, but are a classical approximation to the more accurate and fundamental theory of </a:t>
            </a:r>
            <a:r>
              <a:rPr lang="en-US" dirty="0" smtClean="0">
                <a:hlinkClick r:id="rId23" tooltip="Quantum electrodynamics"/>
              </a:rPr>
              <a:t>quantum electrodynamics</a:t>
            </a:r>
            <a:r>
              <a:rPr lang="en-US" dirty="0" smtClean="0"/>
              <a:t>. In most cases, though, quantum deviations from Maxwell's equations are immeasurably small. Exceptions occur when the </a:t>
            </a:r>
            <a:r>
              <a:rPr lang="en-US" dirty="0" smtClean="0">
                <a:hlinkClick r:id="rId24" tooltip="Photon"/>
              </a:rPr>
              <a:t>particle</a:t>
            </a:r>
            <a:r>
              <a:rPr lang="en-US" dirty="0" smtClean="0"/>
              <a:t> nature of light is important or for very strong electric fields.</a:t>
            </a:r>
          </a:p>
          <a:p>
            <a:pPr marL="0" indent="0">
              <a:buNone/>
            </a:pPr>
            <a:endParaRPr lang="en-US" dirty="0"/>
          </a:p>
        </p:txBody>
      </p:sp>
    </p:spTree>
    <p:extLst>
      <p:ext uri="{BB962C8B-B14F-4D97-AF65-F5344CB8AC3E}">
        <p14:creationId xmlns:p14="http://schemas.microsoft.com/office/powerpoint/2010/main" val="1072205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Electromagnetic </a:t>
            </a:r>
            <a:r>
              <a:rPr lang="en-US" b="1" dirty="0" smtClean="0"/>
              <a:t>radiation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Electromagnetic radiation</a:t>
            </a:r>
            <a:r>
              <a:rPr lang="en-US" dirty="0"/>
              <a:t> (</a:t>
            </a:r>
            <a:r>
              <a:rPr lang="en-US" b="1" dirty="0"/>
              <a:t>EM radiation</a:t>
            </a:r>
            <a:r>
              <a:rPr lang="en-US" dirty="0"/>
              <a:t> or </a:t>
            </a:r>
            <a:r>
              <a:rPr lang="en-US" b="1" dirty="0"/>
              <a:t>EMR</a:t>
            </a:r>
            <a:r>
              <a:rPr lang="en-US" dirty="0"/>
              <a:t>) is a fundamental phenomenon of </a:t>
            </a:r>
            <a:r>
              <a:rPr lang="en-US" dirty="0">
                <a:hlinkClick r:id="rId2" tooltip="Electromagnetism"/>
              </a:rPr>
              <a:t>electromagnetism</a:t>
            </a:r>
            <a:r>
              <a:rPr lang="en-US" dirty="0"/>
              <a:t>, behaving as waves and also as particles called </a:t>
            </a:r>
            <a:r>
              <a:rPr lang="en-US" dirty="0">
                <a:hlinkClick r:id="rId3" tooltip="Photon"/>
              </a:rPr>
              <a:t>photons</a:t>
            </a:r>
            <a:r>
              <a:rPr lang="en-US" dirty="0"/>
              <a:t> which travel through space carrying </a:t>
            </a:r>
            <a:r>
              <a:rPr lang="en-US" dirty="0">
                <a:hlinkClick r:id="rId4" tooltip="Radiant energy"/>
              </a:rPr>
              <a:t>radiant energy</a:t>
            </a:r>
            <a:r>
              <a:rPr lang="en-US" dirty="0"/>
              <a:t>. In physics, all EMR is often referred to broadly as "light," whereas in other colloquial uses (and in Wikipedia) "light" is reserved for </a:t>
            </a:r>
            <a:r>
              <a:rPr lang="en-US" dirty="0">
                <a:hlinkClick r:id="rId5" tooltip="Visible light"/>
              </a:rPr>
              <a:t>visible light</a:t>
            </a:r>
            <a:r>
              <a:rPr lang="en-US" dirty="0"/>
              <a:t>, which is only a very small section of the spectrum of EMR. In some intermediate uses, the term "light" refers also to those parts of the </a:t>
            </a:r>
            <a:r>
              <a:rPr lang="en-US" dirty="0">
                <a:hlinkClick r:id="rId6" tooltip="Electromagnetic spectrum"/>
              </a:rPr>
              <a:t>electromagnetic spectrum</a:t>
            </a:r>
            <a:r>
              <a:rPr lang="en-US" dirty="0"/>
              <a:t> that are next to the </a:t>
            </a:r>
            <a:r>
              <a:rPr lang="en-US" dirty="0">
                <a:hlinkClick r:id="rId7" tooltip="Visible spectrum"/>
              </a:rPr>
              <a:t>visible spectrum</a:t>
            </a:r>
            <a:r>
              <a:rPr lang="en-US" dirty="0"/>
              <a:t>, such as ultraviolet and infrared "light." However, the term "light" is not well-defined in science.</a:t>
            </a:r>
          </a:p>
        </p:txBody>
      </p:sp>
    </p:spTree>
    <p:extLst>
      <p:ext uri="{BB962C8B-B14F-4D97-AF65-F5344CB8AC3E}">
        <p14:creationId xmlns:p14="http://schemas.microsoft.com/office/powerpoint/2010/main" val="2293635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Classical electromagnetism</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Classical electromagnetism</a:t>
            </a:r>
            <a:r>
              <a:rPr lang="en-US" dirty="0" smtClean="0"/>
              <a:t> (or </a:t>
            </a:r>
            <a:r>
              <a:rPr lang="en-US" b="1" dirty="0" smtClean="0"/>
              <a:t>classical electrodynamics</a:t>
            </a:r>
            <a:r>
              <a:rPr lang="en-US" dirty="0" smtClean="0"/>
              <a:t>) is a branch of </a:t>
            </a:r>
            <a:r>
              <a:rPr lang="en-US" dirty="0" smtClean="0">
                <a:hlinkClick r:id="rId2" tooltip="Theoretical physics"/>
              </a:rPr>
              <a:t>theoretical physics</a:t>
            </a:r>
            <a:r>
              <a:rPr lang="en-US" dirty="0" smtClean="0"/>
              <a:t> that studies the interactions between </a:t>
            </a:r>
            <a:r>
              <a:rPr lang="en-US" dirty="0" smtClean="0">
                <a:hlinkClick r:id="rId3" tooltip="Electric charge"/>
              </a:rPr>
              <a:t>electric charges</a:t>
            </a:r>
            <a:r>
              <a:rPr lang="en-US" dirty="0" smtClean="0"/>
              <a:t> and </a:t>
            </a:r>
            <a:r>
              <a:rPr lang="en-US" dirty="0" smtClean="0">
                <a:hlinkClick r:id="rId4" tooltip="Electrical current"/>
              </a:rPr>
              <a:t>currents</a:t>
            </a:r>
            <a:r>
              <a:rPr lang="en-US" dirty="0" smtClean="0"/>
              <a:t> using an extension of the classical </a:t>
            </a:r>
            <a:r>
              <a:rPr lang="en-US" dirty="0" smtClean="0">
                <a:hlinkClick r:id="rId5" tooltip="Classical mechanics"/>
              </a:rPr>
              <a:t>Newtonian model</a:t>
            </a:r>
            <a:r>
              <a:rPr lang="en-US" dirty="0" smtClean="0"/>
              <a:t>. The theory provides an excellent description of electromagnetic phenomena whenever the relevant </a:t>
            </a:r>
            <a:r>
              <a:rPr lang="en-US" dirty="0" smtClean="0">
                <a:hlinkClick r:id="rId6" tooltip="Length scale"/>
              </a:rPr>
              <a:t>length scales</a:t>
            </a:r>
            <a:r>
              <a:rPr lang="en-US" dirty="0" smtClean="0"/>
              <a:t> and field strengths are large enough that </a:t>
            </a:r>
            <a:r>
              <a:rPr lang="en-US" dirty="0" smtClean="0">
                <a:hlinkClick r:id="rId7" tooltip="Quantum mechanical"/>
              </a:rPr>
              <a:t>quantum mechanical</a:t>
            </a:r>
            <a:r>
              <a:rPr lang="en-US" dirty="0" smtClean="0"/>
              <a:t> effects are negligible. For small distances and low field strengths, such interactions are better described by </a:t>
            </a:r>
            <a:r>
              <a:rPr lang="en-US" dirty="0" smtClean="0">
                <a:hlinkClick r:id="rId8" tooltip="Quantum electrodynamics"/>
              </a:rPr>
              <a:t>quantum electrodynamics</a:t>
            </a:r>
            <a:r>
              <a:rPr lang="en-US" dirty="0" smtClean="0"/>
              <a:t>.</a:t>
            </a:r>
            <a:endParaRPr lang="en-US" dirty="0"/>
          </a:p>
        </p:txBody>
      </p:sp>
    </p:spTree>
    <p:extLst>
      <p:ext uri="{BB962C8B-B14F-4D97-AF65-F5344CB8AC3E}">
        <p14:creationId xmlns:p14="http://schemas.microsoft.com/office/powerpoint/2010/main" val="2562927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Electric charge</a:t>
            </a:r>
            <a:endParaRPr lang="en-US" dirty="0"/>
          </a:p>
        </p:txBody>
      </p:sp>
      <p:sp>
        <p:nvSpPr>
          <p:cNvPr id="3" name="Content Placeholder 2"/>
          <p:cNvSpPr>
            <a:spLocks noGrp="1"/>
          </p:cNvSpPr>
          <p:nvPr>
            <p:ph idx="1"/>
          </p:nvPr>
        </p:nvSpPr>
        <p:spPr/>
        <p:txBody>
          <a:bodyPr/>
          <a:lstStyle/>
          <a:p>
            <a:pPr marL="0" indent="0">
              <a:buNone/>
            </a:pPr>
            <a:r>
              <a:rPr lang="en-US" b="1" dirty="0" smtClean="0"/>
              <a:t>Electric charge</a:t>
            </a:r>
            <a:r>
              <a:rPr lang="en-US" dirty="0" smtClean="0"/>
              <a:t> is the </a:t>
            </a:r>
            <a:r>
              <a:rPr lang="en-US" dirty="0" smtClean="0">
                <a:hlinkClick r:id="rId2" tooltip="Physical property"/>
              </a:rPr>
              <a:t>physical property</a:t>
            </a:r>
            <a:r>
              <a:rPr lang="en-US" dirty="0" smtClean="0"/>
              <a:t> of </a:t>
            </a:r>
            <a:r>
              <a:rPr lang="en-US" dirty="0" smtClean="0">
                <a:hlinkClick r:id="rId3" tooltip="Matter"/>
              </a:rPr>
              <a:t>matter</a:t>
            </a:r>
            <a:r>
              <a:rPr lang="en-US" dirty="0" smtClean="0"/>
              <a:t> that causes it to experience a </a:t>
            </a:r>
            <a:r>
              <a:rPr lang="en-US" dirty="0" smtClean="0">
                <a:hlinkClick r:id="rId4" tooltip="Force"/>
              </a:rPr>
              <a:t>force</a:t>
            </a:r>
            <a:r>
              <a:rPr lang="en-US" dirty="0" smtClean="0"/>
              <a:t> when placed in an electromagnetic field. There are two types of electric charges: </a:t>
            </a:r>
            <a:r>
              <a:rPr lang="en-US" dirty="0" smtClean="0">
                <a:hlinkClick r:id="rId5" tooltip="Proton"/>
              </a:rPr>
              <a:t>positive</a:t>
            </a:r>
            <a:r>
              <a:rPr lang="en-US" dirty="0" smtClean="0"/>
              <a:t> and </a:t>
            </a:r>
            <a:r>
              <a:rPr lang="en-US" dirty="0" smtClean="0">
                <a:hlinkClick r:id="rId6" tooltip="Electron"/>
              </a:rPr>
              <a:t>negative</a:t>
            </a:r>
            <a:r>
              <a:rPr lang="en-US" dirty="0" smtClean="0"/>
              <a:t>. Positively charged substances are repelled from other positively charged substances, but attracted to negatively charged substances; negatively charged substances are repelled from negative and attracted to positive. </a:t>
            </a:r>
            <a:endParaRPr lang="en-US" dirty="0"/>
          </a:p>
        </p:txBody>
      </p:sp>
    </p:spTree>
    <p:extLst>
      <p:ext uri="{BB962C8B-B14F-4D97-AF65-F5344CB8AC3E}">
        <p14:creationId xmlns:p14="http://schemas.microsoft.com/office/powerpoint/2010/main" val="658735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Quantization</a:t>
            </a:r>
            <a:endParaRPr lang="en-US" dirty="0"/>
          </a:p>
        </p:txBody>
      </p:sp>
      <p:sp>
        <p:nvSpPr>
          <p:cNvPr id="3" name="Content Placeholder 2"/>
          <p:cNvSpPr>
            <a:spLocks noGrp="1"/>
          </p:cNvSpPr>
          <p:nvPr>
            <p:ph idx="1"/>
          </p:nvPr>
        </p:nvSpPr>
        <p:spPr/>
        <p:txBody>
          <a:bodyPr/>
          <a:lstStyle/>
          <a:p>
            <a:pPr marL="0" indent="0">
              <a:buNone/>
            </a:pPr>
            <a:r>
              <a:rPr lang="en-US" i="1" dirty="0" smtClean="0"/>
              <a:t>Charge quantization</a:t>
            </a:r>
            <a:r>
              <a:rPr lang="en-US" dirty="0" smtClean="0"/>
              <a:t> is the principle that the charge of any object is an </a:t>
            </a:r>
            <a:r>
              <a:rPr lang="en-US" dirty="0" smtClean="0">
                <a:hlinkClick r:id="rId2" tooltip="Integer"/>
              </a:rPr>
              <a:t>integer</a:t>
            </a:r>
            <a:r>
              <a:rPr lang="en-US" dirty="0" smtClean="0"/>
              <a:t> multiple of the elementary charge.</a:t>
            </a:r>
            <a:endParaRPr lang="en-US" dirty="0"/>
          </a:p>
        </p:txBody>
      </p:sp>
    </p:spTree>
    <p:extLst>
      <p:ext uri="{BB962C8B-B14F-4D97-AF65-F5344CB8AC3E}">
        <p14:creationId xmlns:p14="http://schemas.microsoft.com/office/powerpoint/2010/main" val="3049636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Electric </a:t>
            </a:r>
            <a:r>
              <a:rPr lang="en-US" b="1" dirty="0" smtClean="0"/>
              <a:t>field</a:t>
            </a:r>
            <a:endParaRPr lang="en-US" dirty="0"/>
          </a:p>
        </p:txBody>
      </p:sp>
      <p:sp>
        <p:nvSpPr>
          <p:cNvPr id="3" name="Content Placeholder 2"/>
          <p:cNvSpPr>
            <a:spLocks noGrp="1"/>
          </p:cNvSpPr>
          <p:nvPr>
            <p:ph idx="1"/>
          </p:nvPr>
        </p:nvSpPr>
        <p:spPr/>
        <p:txBody>
          <a:bodyPr/>
          <a:lstStyle/>
          <a:p>
            <a:pPr marL="0" indent="0">
              <a:buNone/>
            </a:pPr>
            <a:r>
              <a:rPr lang="en-US" dirty="0"/>
              <a:t>An </a:t>
            </a:r>
            <a:r>
              <a:rPr lang="en-US" b="1" dirty="0"/>
              <a:t>electric field</a:t>
            </a:r>
            <a:r>
              <a:rPr lang="en-US" dirty="0"/>
              <a:t> is generated by </a:t>
            </a:r>
            <a:r>
              <a:rPr lang="en-US" dirty="0">
                <a:hlinkClick r:id="rId2" tooltip="Electric charge"/>
              </a:rPr>
              <a:t>electric charge</a:t>
            </a:r>
            <a:r>
              <a:rPr lang="en-US" dirty="0"/>
              <a:t> and time-varying </a:t>
            </a:r>
            <a:r>
              <a:rPr lang="en-US" dirty="0">
                <a:hlinkClick r:id="rId3" tooltip="Magnetic field"/>
              </a:rPr>
              <a:t>magnetic fields</a:t>
            </a:r>
            <a:r>
              <a:rPr lang="en-US" dirty="0"/>
              <a:t>. At each point in space, the electric field describes the electric </a:t>
            </a:r>
            <a:r>
              <a:rPr lang="en-US" dirty="0">
                <a:hlinkClick r:id="rId4" tooltip="Force (physics)"/>
              </a:rPr>
              <a:t>force</a:t>
            </a:r>
            <a:r>
              <a:rPr lang="en-US" dirty="0"/>
              <a:t> that would be experienced by a motionless test particle of unit positive charge. The concept of an electric field was introduced by </a:t>
            </a:r>
            <a:r>
              <a:rPr lang="en-US" dirty="0">
                <a:hlinkClick r:id="rId5" tooltip="Michael Faraday"/>
              </a:rPr>
              <a:t>Michael Faraday</a:t>
            </a:r>
            <a:r>
              <a:rPr lang="en-US" dirty="0"/>
              <a:t>.</a:t>
            </a:r>
          </a:p>
        </p:txBody>
      </p:sp>
    </p:spTree>
    <p:extLst>
      <p:ext uri="{BB962C8B-B14F-4D97-AF65-F5344CB8AC3E}">
        <p14:creationId xmlns:p14="http://schemas.microsoft.com/office/powerpoint/2010/main" val="492738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Electric </a:t>
            </a:r>
            <a:r>
              <a:rPr lang="en-US" b="1" dirty="0" smtClean="0"/>
              <a:t>potential</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In </a:t>
            </a:r>
            <a:r>
              <a:rPr lang="en-US" dirty="0">
                <a:hlinkClick r:id="rId2" tooltip="Classical electromagnetism"/>
              </a:rPr>
              <a:t>classical electromagnetism</a:t>
            </a:r>
            <a:r>
              <a:rPr lang="en-US" dirty="0"/>
              <a:t>, the </a:t>
            </a:r>
            <a:r>
              <a:rPr lang="en-US" b="1" dirty="0"/>
              <a:t>electric potential</a:t>
            </a:r>
            <a:r>
              <a:rPr lang="en-US" dirty="0"/>
              <a:t> </a:t>
            </a:r>
            <a:r>
              <a:rPr lang="en-US" dirty="0" smtClean="0"/>
              <a:t>at </a:t>
            </a:r>
            <a:r>
              <a:rPr lang="en-US" dirty="0"/>
              <a:t>a point of space is the amount of </a:t>
            </a:r>
            <a:r>
              <a:rPr lang="en-US" dirty="0">
                <a:hlinkClick r:id="rId3" tooltip="Electric potential energy"/>
              </a:rPr>
              <a:t>electric potential energy</a:t>
            </a:r>
            <a:r>
              <a:rPr lang="en-US" dirty="0"/>
              <a:t> that a unitary point charge would have when located at that point. The electric potential of a point may also be defined as the work done in carrying a unit positive charge from infinity to that point.</a:t>
            </a:r>
          </a:p>
          <a:p>
            <a:pPr marL="0" indent="0">
              <a:buNone/>
            </a:pPr>
            <a:r>
              <a:rPr lang="en-US" dirty="0"/>
              <a:t>The electric potential at a point is equal to the </a:t>
            </a:r>
            <a:r>
              <a:rPr lang="en-US" dirty="0">
                <a:hlinkClick r:id="rId3" tooltip="Electric potential energy"/>
              </a:rPr>
              <a:t>electric potential energy</a:t>
            </a:r>
            <a:r>
              <a:rPr lang="en-US" dirty="0"/>
              <a:t> (measured in </a:t>
            </a:r>
            <a:r>
              <a:rPr lang="en-US" dirty="0">
                <a:hlinkClick r:id="rId4" tooltip="Joule"/>
              </a:rPr>
              <a:t>joules</a:t>
            </a:r>
            <a:r>
              <a:rPr lang="en-US" dirty="0"/>
              <a:t>) of any charged particle at that location divided by the </a:t>
            </a:r>
            <a:r>
              <a:rPr lang="en-US" dirty="0">
                <a:hlinkClick r:id="rId5" tooltip="Electric charge"/>
              </a:rPr>
              <a:t>charge</a:t>
            </a:r>
            <a:r>
              <a:rPr lang="en-US" dirty="0"/>
              <a:t> (measured in </a:t>
            </a:r>
            <a:r>
              <a:rPr lang="en-US" dirty="0">
                <a:hlinkClick r:id="rId6" tooltip="Coulomb"/>
              </a:rPr>
              <a:t>coulombs</a:t>
            </a:r>
            <a:r>
              <a:rPr lang="en-US" dirty="0"/>
              <a:t>) of the particle. Since the charge of the test particle has been divided out, the electric potential is a "property" related only to the electric field itself and not the test particle. </a:t>
            </a:r>
          </a:p>
          <a:p>
            <a:pPr marL="0" indent="0">
              <a:buNone/>
            </a:pPr>
            <a:endParaRPr lang="en-US" dirty="0"/>
          </a:p>
        </p:txBody>
      </p:sp>
    </p:spTree>
    <p:extLst>
      <p:ext uri="{BB962C8B-B14F-4D97-AF65-F5344CB8AC3E}">
        <p14:creationId xmlns:p14="http://schemas.microsoft.com/office/powerpoint/2010/main" val="1095145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Electric </a:t>
            </a:r>
            <a:r>
              <a:rPr lang="en-US" b="1" dirty="0" smtClean="0"/>
              <a:t>current</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An </a:t>
            </a:r>
            <a:r>
              <a:rPr lang="en-US" b="1" dirty="0"/>
              <a:t>electric current</a:t>
            </a:r>
            <a:r>
              <a:rPr lang="en-US" dirty="0"/>
              <a:t> is a flow of </a:t>
            </a:r>
            <a:r>
              <a:rPr lang="en-US" dirty="0">
                <a:hlinkClick r:id="rId2" tooltip="Electric charge"/>
              </a:rPr>
              <a:t>electric charge</a:t>
            </a:r>
            <a:r>
              <a:rPr lang="en-US" dirty="0"/>
              <a:t>. In electric circuits this charge is often carried by moving </a:t>
            </a:r>
            <a:r>
              <a:rPr lang="en-US" dirty="0">
                <a:hlinkClick r:id="rId3" tooltip="Electron"/>
              </a:rPr>
              <a:t>electrons</a:t>
            </a:r>
            <a:r>
              <a:rPr lang="en-US" dirty="0"/>
              <a:t> in a </a:t>
            </a:r>
            <a:r>
              <a:rPr lang="en-US" dirty="0">
                <a:hlinkClick r:id="rId4" tooltip="Wire"/>
              </a:rPr>
              <a:t>wire</a:t>
            </a:r>
            <a:r>
              <a:rPr lang="en-US" dirty="0"/>
              <a:t>. It can also be carried by </a:t>
            </a:r>
            <a:r>
              <a:rPr lang="en-US" dirty="0">
                <a:hlinkClick r:id="rId5" tooltip="Ion"/>
              </a:rPr>
              <a:t>ions</a:t>
            </a:r>
            <a:r>
              <a:rPr lang="en-US" dirty="0"/>
              <a:t> in an </a:t>
            </a:r>
            <a:r>
              <a:rPr lang="en-US" dirty="0">
                <a:hlinkClick r:id="rId6" tooltip="Electrolyte"/>
              </a:rPr>
              <a:t>electrolyte</a:t>
            </a:r>
            <a:r>
              <a:rPr lang="en-US" dirty="0"/>
              <a:t>, or by both ions and electrons such as in a </a:t>
            </a:r>
            <a:r>
              <a:rPr lang="en-US" dirty="0">
                <a:hlinkClick r:id="rId7" tooltip="Plasma (physics)"/>
              </a:rPr>
              <a:t>plasma</a:t>
            </a:r>
            <a:r>
              <a:rPr lang="en-US" dirty="0" smtClean="0"/>
              <a:t>.</a:t>
            </a:r>
            <a:endParaRPr lang="en-US" dirty="0"/>
          </a:p>
          <a:p>
            <a:pPr marL="0" indent="0">
              <a:buNone/>
            </a:pPr>
            <a:r>
              <a:rPr lang="en-US" dirty="0"/>
              <a:t>The </a:t>
            </a:r>
            <a:r>
              <a:rPr lang="en-US" dirty="0">
                <a:hlinkClick r:id="rId8" tooltip="International System of Units"/>
              </a:rPr>
              <a:t>SI</a:t>
            </a:r>
            <a:r>
              <a:rPr lang="en-US" dirty="0"/>
              <a:t> unit for measuring an electric current is the </a:t>
            </a:r>
            <a:r>
              <a:rPr lang="en-US" dirty="0">
                <a:hlinkClick r:id="rId9" tooltip="Ampere"/>
              </a:rPr>
              <a:t>ampere</a:t>
            </a:r>
            <a:r>
              <a:rPr lang="en-US" dirty="0"/>
              <a:t>, which is the flow of electric charge across a surface at the rate of one </a:t>
            </a:r>
            <a:r>
              <a:rPr lang="en-US" dirty="0">
                <a:hlinkClick r:id="rId10" tooltip="Coulomb"/>
              </a:rPr>
              <a:t>coulomb</a:t>
            </a:r>
            <a:r>
              <a:rPr lang="en-US" dirty="0"/>
              <a:t> per second. Electric current is measured using a device called an </a:t>
            </a:r>
            <a:r>
              <a:rPr lang="en-US" dirty="0">
                <a:hlinkClick r:id="rId11" tooltip="Ammeter"/>
              </a:rPr>
              <a:t>ammeter</a:t>
            </a:r>
            <a:r>
              <a:rPr lang="en-US" dirty="0" smtClean="0"/>
              <a:t>.</a:t>
            </a:r>
            <a:endParaRPr lang="en-US" dirty="0"/>
          </a:p>
          <a:p>
            <a:pPr marL="0" indent="0">
              <a:buNone/>
            </a:pPr>
            <a:r>
              <a:rPr lang="en-US" dirty="0"/>
              <a:t>Electric currents can have many effects, notably heating, but they also create </a:t>
            </a:r>
            <a:r>
              <a:rPr lang="en-US" dirty="0">
                <a:hlinkClick r:id="rId12" tooltip="Magnetic fields"/>
              </a:rPr>
              <a:t>magnetic fields</a:t>
            </a:r>
            <a:r>
              <a:rPr lang="en-US" dirty="0"/>
              <a:t>, which are used in motors, inductors and generators.</a:t>
            </a:r>
          </a:p>
          <a:p>
            <a:pPr marL="0" indent="0">
              <a:buNone/>
            </a:pPr>
            <a:endParaRPr lang="en-US" dirty="0"/>
          </a:p>
        </p:txBody>
      </p:sp>
    </p:spTree>
    <p:extLst>
      <p:ext uri="{BB962C8B-B14F-4D97-AF65-F5344CB8AC3E}">
        <p14:creationId xmlns:p14="http://schemas.microsoft.com/office/powerpoint/2010/main" val="2403216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Direct </a:t>
            </a:r>
            <a:r>
              <a:rPr lang="en-US" b="1" dirty="0" smtClean="0"/>
              <a:t>current</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b="1" dirty="0"/>
              <a:t>Direct current</a:t>
            </a:r>
            <a:r>
              <a:rPr lang="en-US" dirty="0"/>
              <a:t> (</a:t>
            </a:r>
            <a:r>
              <a:rPr lang="en-US" b="1" dirty="0"/>
              <a:t>DC</a:t>
            </a:r>
            <a:r>
              <a:rPr lang="en-US" dirty="0"/>
              <a:t>) is the unidirectional flow of </a:t>
            </a:r>
            <a:r>
              <a:rPr lang="en-US" dirty="0">
                <a:hlinkClick r:id="rId2" tooltip="Electric charge"/>
              </a:rPr>
              <a:t>electric charge</a:t>
            </a:r>
            <a:r>
              <a:rPr lang="en-US" dirty="0"/>
              <a:t>. Direct current is produced by sources such as </a:t>
            </a:r>
            <a:r>
              <a:rPr lang="en-US" dirty="0">
                <a:hlinkClick r:id="rId3" tooltip="Battery (electrical)"/>
              </a:rPr>
              <a:t>batteries</a:t>
            </a:r>
            <a:r>
              <a:rPr lang="en-US" dirty="0"/>
              <a:t>, </a:t>
            </a:r>
            <a:r>
              <a:rPr lang="en-US" dirty="0">
                <a:hlinkClick r:id="rId4" tooltip="Thermocouple"/>
              </a:rPr>
              <a:t>thermocouples</a:t>
            </a:r>
            <a:r>
              <a:rPr lang="en-US" dirty="0"/>
              <a:t>, </a:t>
            </a:r>
            <a:r>
              <a:rPr lang="en-US" dirty="0">
                <a:hlinkClick r:id="rId5" tooltip="Solar cell"/>
              </a:rPr>
              <a:t>solar cells</a:t>
            </a:r>
            <a:r>
              <a:rPr lang="en-US" dirty="0"/>
              <a:t>, and </a:t>
            </a:r>
            <a:r>
              <a:rPr lang="en-US" dirty="0" err="1"/>
              <a:t>commutator</a:t>
            </a:r>
            <a:r>
              <a:rPr lang="en-US" dirty="0"/>
              <a:t>-type electric machines of the </a:t>
            </a:r>
            <a:r>
              <a:rPr lang="en-US" dirty="0">
                <a:hlinkClick r:id="rId6" tooltip="Dynamo"/>
              </a:rPr>
              <a:t>dynamo</a:t>
            </a:r>
            <a:r>
              <a:rPr lang="en-US" dirty="0"/>
              <a:t> type. Direct current may flow in a </a:t>
            </a:r>
            <a:r>
              <a:rPr lang="en-US" dirty="0">
                <a:hlinkClick r:id="rId7" tooltip="Conductor (material)"/>
              </a:rPr>
              <a:t>conductor</a:t>
            </a:r>
            <a:r>
              <a:rPr lang="en-US" dirty="0"/>
              <a:t> such as a wire, but can also flow through </a:t>
            </a:r>
            <a:r>
              <a:rPr lang="en-US" dirty="0">
                <a:hlinkClick r:id="rId8" tooltip="Semiconductor"/>
              </a:rPr>
              <a:t>semiconductors</a:t>
            </a:r>
            <a:r>
              <a:rPr lang="en-US" dirty="0"/>
              <a:t>, </a:t>
            </a:r>
            <a:r>
              <a:rPr lang="en-US" dirty="0">
                <a:hlinkClick r:id="rId9" tooltip="Electrical insulation"/>
              </a:rPr>
              <a:t>insulators</a:t>
            </a:r>
            <a:r>
              <a:rPr lang="en-US" dirty="0"/>
              <a:t>, or even through a </a:t>
            </a:r>
            <a:r>
              <a:rPr lang="en-US" dirty="0">
                <a:hlinkClick r:id="rId10" tooltip="Vacuum"/>
              </a:rPr>
              <a:t>vacuum</a:t>
            </a:r>
            <a:r>
              <a:rPr lang="en-US" dirty="0"/>
              <a:t> as in </a:t>
            </a:r>
            <a:r>
              <a:rPr lang="en-US" dirty="0">
                <a:hlinkClick r:id="rId11" tooltip="Electron beam"/>
              </a:rPr>
              <a:t>electron or ion beams</a:t>
            </a:r>
            <a:r>
              <a:rPr lang="en-US" dirty="0"/>
              <a:t>. The electric current flows in a constant direction, distinguishing it from </a:t>
            </a:r>
            <a:r>
              <a:rPr lang="en-US" dirty="0">
                <a:hlinkClick r:id="rId12" tooltip="Alternating current"/>
              </a:rPr>
              <a:t>alternating current</a:t>
            </a:r>
            <a:r>
              <a:rPr lang="en-US" dirty="0"/>
              <a:t> (AC). A </a:t>
            </a:r>
            <a:r>
              <a:rPr lang="en-US" dirty="0">
                <a:hlinkClick r:id="rId13" tooltip="Archaism"/>
              </a:rPr>
              <a:t>term formerly used</a:t>
            </a:r>
            <a:r>
              <a:rPr lang="en-US" dirty="0"/>
              <a:t> for </a:t>
            </a:r>
            <a:r>
              <a:rPr lang="en-US" i="1" dirty="0"/>
              <a:t>direct current</a:t>
            </a:r>
            <a:r>
              <a:rPr lang="en-US" dirty="0"/>
              <a:t> was </a:t>
            </a:r>
            <a:r>
              <a:rPr lang="en-US" b="1" dirty="0"/>
              <a:t>galvanic current</a:t>
            </a:r>
            <a:r>
              <a:rPr lang="en-US" dirty="0" smtClean="0"/>
              <a:t>.</a:t>
            </a:r>
            <a:endParaRPr lang="en-US" dirty="0"/>
          </a:p>
          <a:p>
            <a:pPr marL="0" indent="0">
              <a:buNone/>
            </a:pPr>
            <a:r>
              <a:rPr lang="en-US" dirty="0"/>
              <a:t>The abbreviations </a:t>
            </a:r>
            <a:r>
              <a:rPr lang="en-US" i="1" dirty="0"/>
              <a:t>AC</a:t>
            </a:r>
            <a:r>
              <a:rPr lang="en-US" dirty="0"/>
              <a:t> and </a:t>
            </a:r>
            <a:r>
              <a:rPr lang="en-US" i="1" dirty="0"/>
              <a:t>DC</a:t>
            </a:r>
            <a:r>
              <a:rPr lang="en-US" dirty="0"/>
              <a:t> are often used to mean simply </a:t>
            </a:r>
            <a:r>
              <a:rPr lang="en-US" i="1" dirty="0"/>
              <a:t>alternating</a:t>
            </a:r>
            <a:r>
              <a:rPr lang="en-US" dirty="0"/>
              <a:t> and </a:t>
            </a:r>
            <a:r>
              <a:rPr lang="en-US" i="1" dirty="0"/>
              <a:t>direct</a:t>
            </a:r>
            <a:r>
              <a:rPr lang="en-US" dirty="0"/>
              <a:t>, as when they modify </a:t>
            </a:r>
            <a:r>
              <a:rPr lang="en-US" i="1" dirty="0">
                <a:hlinkClick r:id="rId14" tooltip="Electric current"/>
              </a:rPr>
              <a:t>current</a:t>
            </a:r>
            <a:r>
              <a:rPr lang="en-US" dirty="0"/>
              <a:t> or </a:t>
            </a:r>
            <a:r>
              <a:rPr lang="en-US" i="1" dirty="0">
                <a:hlinkClick r:id="rId15" tooltip="Voltage"/>
              </a:rPr>
              <a:t>voltage</a:t>
            </a:r>
            <a:r>
              <a:rPr lang="en-US" dirty="0" smtClean="0"/>
              <a:t>.</a:t>
            </a:r>
            <a:endParaRPr lang="en-US" dirty="0"/>
          </a:p>
          <a:p>
            <a:pPr marL="0" indent="0">
              <a:buNone/>
            </a:pPr>
            <a:r>
              <a:rPr lang="en-US" dirty="0"/>
              <a:t>Direct current may be obtained from an alternating current supply by use of a current-switching arrangement called a </a:t>
            </a:r>
            <a:r>
              <a:rPr lang="en-US" dirty="0">
                <a:hlinkClick r:id="rId16" tooltip="Rectifier"/>
              </a:rPr>
              <a:t>rectifier</a:t>
            </a:r>
            <a:r>
              <a:rPr lang="en-US" dirty="0"/>
              <a:t>, which contains </a:t>
            </a:r>
            <a:r>
              <a:rPr lang="en-US" dirty="0">
                <a:hlinkClick r:id="rId17" tooltip="Electronics"/>
              </a:rPr>
              <a:t>electronic</a:t>
            </a:r>
            <a:r>
              <a:rPr lang="en-US" dirty="0"/>
              <a:t> elements (usually) or electromechanical elements (historically) that allow current to flow only in one direction. Direct current may be made into alternating current with an </a:t>
            </a:r>
            <a:r>
              <a:rPr lang="en-US" dirty="0">
                <a:hlinkClick r:id="rId18" tooltip="Inverter (electrical)"/>
              </a:rPr>
              <a:t>inverter</a:t>
            </a:r>
            <a:r>
              <a:rPr lang="en-US" dirty="0"/>
              <a:t> or a motor-generator set.</a:t>
            </a:r>
          </a:p>
          <a:p>
            <a:pPr marL="0" indent="0">
              <a:buNone/>
            </a:pPr>
            <a:r>
              <a:rPr lang="en-US" dirty="0"/>
              <a:t>The first commercial </a:t>
            </a:r>
            <a:r>
              <a:rPr lang="en-US" dirty="0">
                <a:hlinkClick r:id="rId19" tooltip="Electric power transmission"/>
              </a:rPr>
              <a:t>electric power transmission</a:t>
            </a:r>
            <a:r>
              <a:rPr lang="en-US" dirty="0"/>
              <a:t> (developed by </a:t>
            </a:r>
            <a:r>
              <a:rPr lang="en-US" dirty="0">
                <a:hlinkClick r:id="rId20" tooltip="Thomas Edison"/>
              </a:rPr>
              <a:t>Thomas Edison</a:t>
            </a:r>
            <a:r>
              <a:rPr lang="en-US" dirty="0"/>
              <a:t> in the late nineteenth century) used direct current. Because of the significant advantages of alternating current over direct current in transforming and transmission, electric power distribution is nearly all alternating current today. In the mid-1950s, </a:t>
            </a:r>
            <a:r>
              <a:rPr lang="en-US" dirty="0">
                <a:hlinkClick r:id="rId21" tooltip="High-voltage direct current"/>
              </a:rPr>
              <a:t>high-voltage direct current</a:t>
            </a:r>
            <a:r>
              <a:rPr lang="en-US" dirty="0"/>
              <a:t> transmission was developed, and is now an option instead of long-distance high voltage alternating current systems. For long distance </a:t>
            </a:r>
            <a:r>
              <a:rPr lang="en-US" dirty="0" err="1"/>
              <a:t>underseas</a:t>
            </a:r>
            <a:r>
              <a:rPr lang="en-US" dirty="0"/>
              <a:t> cables (e.g. between countries, such as </a:t>
            </a:r>
            <a:r>
              <a:rPr lang="en-US" dirty="0" err="1">
                <a:hlinkClick r:id="rId22" tooltip="NorNed"/>
              </a:rPr>
              <a:t>NorNed</a:t>
            </a:r>
            <a:r>
              <a:rPr lang="en-US" dirty="0"/>
              <a:t>), this DC option is the only technically feasible option. For applications requiring direct current, such as </a:t>
            </a:r>
            <a:r>
              <a:rPr lang="en-US" dirty="0">
                <a:hlinkClick r:id="rId23" tooltip="Third rail"/>
              </a:rPr>
              <a:t>third rail</a:t>
            </a:r>
            <a:r>
              <a:rPr lang="en-US" dirty="0"/>
              <a:t> power systems, alternating current is distributed to a substation, which utilizes a </a:t>
            </a:r>
            <a:r>
              <a:rPr lang="en-US" dirty="0">
                <a:hlinkClick r:id="rId16" tooltip="Rectifier"/>
              </a:rPr>
              <a:t>rectifier</a:t>
            </a:r>
            <a:r>
              <a:rPr lang="en-US" dirty="0"/>
              <a:t> to convert the power to direct current. </a:t>
            </a:r>
            <a:r>
              <a:rPr lang="en-US" i="1" dirty="0"/>
              <a:t>See </a:t>
            </a:r>
            <a:r>
              <a:rPr lang="en-US" i="1" dirty="0">
                <a:hlinkClick r:id="rId24" tooltip="War of Currents"/>
              </a:rPr>
              <a:t>War of Currents</a:t>
            </a:r>
            <a:r>
              <a:rPr lang="en-US" dirty="0"/>
              <a:t>.</a:t>
            </a:r>
          </a:p>
          <a:p>
            <a:pPr marL="0" indent="0">
              <a:buNone/>
            </a:pPr>
            <a:r>
              <a:rPr lang="en-US" dirty="0"/>
              <a:t>Direct current is used to charge batteries, and in nearly all electronic systems, as the power supply. Very large quantities of direct-current power are used in production of </a:t>
            </a:r>
            <a:r>
              <a:rPr lang="en-US" dirty="0">
                <a:hlinkClick r:id="rId25" tooltip="Aluminum"/>
              </a:rPr>
              <a:t>aluminum</a:t>
            </a:r>
            <a:r>
              <a:rPr lang="en-US" dirty="0"/>
              <a:t> and other </a:t>
            </a:r>
            <a:r>
              <a:rPr lang="en-US" dirty="0">
                <a:hlinkClick r:id="rId26" tooltip="Electrochemistry"/>
              </a:rPr>
              <a:t>electrochemical</a:t>
            </a:r>
            <a:r>
              <a:rPr lang="en-US" dirty="0"/>
              <a:t> processes. Direct current is used for some </a:t>
            </a:r>
            <a:r>
              <a:rPr lang="en-US" dirty="0">
                <a:hlinkClick r:id="rId27" tooltip="Railway"/>
              </a:rPr>
              <a:t>railway</a:t>
            </a:r>
            <a:r>
              <a:rPr lang="en-US" dirty="0"/>
              <a:t> propulsion, especially in urban areas. </a:t>
            </a:r>
            <a:r>
              <a:rPr lang="en-US" dirty="0">
                <a:hlinkClick r:id="rId21" tooltip="High-voltage direct current"/>
              </a:rPr>
              <a:t>High-voltage direct current</a:t>
            </a:r>
            <a:r>
              <a:rPr lang="en-US" dirty="0"/>
              <a:t> is used to transmit large amounts of power from remote generation sites or to interconnect alternating current power grids.</a:t>
            </a:r>
          </a:p>
          <a:p>
            <a:pPr marL="0" indent="0">
              <a:buNone/>
            </a:pPr>
            <a:endParaRPr lang="en-US" dirty="0"/>
          </a:p>
        </p:txBody>
      </p:sp>
    </p:spTree>
    <p:extLst>
      <p:ext uri="{BB962C8B-B14F-4D97-AF65-F5344CB8AC3E}">
        <p14:creationId xmlns:p14="http://schemas.microsoft.com/office/powerpoint/2010/main" val="2244951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2324</Words>
  <Application>Microsoft Office PowerPoint</Application>
  <PresentationFormat>On-screen Show (4:3)</PresentationFormat>
  <Paragraphs>61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9 Lecture in physics</vt:lpstr>
      <vt:lpstr>Mid-Term Exams revisions</vt:lpstr>
      <vt:lpstr>Classical electromagnetism</vt:lpstr>
      <vt:lpstr>Electric charge</vt:lpstr>
      <vt:lpstr>Quantization</vt:lpstr>
      <vt:lpstr>Electric field</vt:lpstr>
      <vt:lpstr>Electric potential</vt:lpstr>
      <vt:lpstr>Electric current</vt:lpstr>
      <vt:lpstr>Direct current</vt:lpstr>
      <vt:lpstr>Capacitance</vt:lpstr>
      <vt:lpstr>Dielectric</vt:lpstr>
      <vt:lpstr>Electrical resistance</vt:lpstr>
      <vt:lpstr>Coulomb's law</vt:lpstr>
      <vt:lpstr>Ohm's law</vt:lpstr>
      <vt:lpstr>Kirchhoff's circuit laws</vt:lpstr>
      <vt:lpstr>Gauss's law</vt:lpstr>
      <vt:lpstr>Ampère's circuital law</vt:lpstr>
      <vt:lpstr>Magnetism</vt:lpstr>
      <vt:lpstr>Electromagnetic induction</vt:lpstr>
      <vt:lpstr>Faraday's law of induction</vt:lpstr>
      <vt:lpstr>AC circuits: alternating current electricity</vt:lpstr>
      <vt:lpstr>Lorentz force</vt:lpstr>
      <vt:lpstr>Maxwell's equations</vt:lpstr>
      <vt:lpstr>Electromagnetic radiation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Lecture in physics</dc:title>
  <dc:creator>LENOVO</dc:creator>
  <cp:lastModifiedBy>LENOVO</cp:lastModifiedBy>
  <cp:revision>27</cp:revision>
  <dcterms:created xsi:type="dcterms:W3CDTF">2014-11-16T21:15:20Z</dcterms:created>
  <dcterms:modified xsi:type="dcterms:W3CDTF">2014-11-16T21:59:44Z</dcterms:modified>
</cp:coreProperties>
</file>