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0" r:id="rId6"/>
    <p:sldId id="274" r:id="rId7"/>
    <p:sldId id="305" r:id="rId8"/>
    <p:sldId id="271" r:id="rId9"/>
    <p:sldId id="276" r:id="rId10"/>
    <p:sldId id="259" r:id="rId11"/>
    <p:sldId id="266" r:id="rId12"/>
    <p:sldId id="275" r:id="rId13"/>
    <p:sldId id="269" r:id="rId14"/>
    <p:sldId id="260" r:id="rId15"/>
    <p:sldId id="272" r:id="rId16"/>
    <p:sldId id="304" r:id="rId17"/>
    <p:sldId id="303" r:id="rId18"/>
    <p:sldId id="280" r:id="rId19"/>
    <p:sldId id="278" r:id="rId20"/>
    <p:sldId id="279" r:id="rId21"/>
    <p:sldId id="277" r:id="rId22"/>
    <p:sldId id="301" r:id="rId23"/>
    <p:sldId id="307" r:id="rId24"/>
    <p:sldId id="302" r:id="rId25"/>
    <p:sldId id="308" r:id="rId26"/>
    <p:sldId id="309" r:id="rId27"/>
    <p:sldId id="310" r:id="rId28"/>
    <p:sldId id="273" r:id="rId29"/>
    <p:sldId id="261" r:id="rId30"/>
    <p:sldId id="262" r:id="rId31"/>
    <p:sldId id="282" r:id="rId32"/>
    <p:sldId id="283" r:id="rId33"/>
    <p:sldId id="284" r:id="rId34"/>
    <p:sldId id="281" r:id="rId35"/>
    <p:sldId id="285" r:id="rId36"/>
    <p:sldId id="286" r:id="rId37"/>
    <p:sldId id="287" r:id="rId38"/>
    <p:sldId id="311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263" r:id="rId53"/>
    <p:sldId id="264" r:id="rId54"/>
    <p:sldId id="265" r:id="rId55"/>
    <p:sldId id="306" r:id="rId56"/>
    <p:sldId id="26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9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3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0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3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9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39F3-FB11-492D-8C64-CCF07240F1E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BEEB1-DB6C-4FCA-AADB-9140D5D4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und" TargetMode="External"/><Relationship Id="rId2" Type="http://schemas.openxmlformats.org/officeDocument/2006/relationships/hyperlink" Target="http://en.wikipedia.org/wiki/Shock_wa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ullet" TargetMode="External"/><Relationship Id="rId4" Type="http://schemas.openxmlformats.org/officeDocument/2006/relationships/hyperlink" Target="http://en.wikipedia.org/wiki/Explosion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llision" TargetMode="External"/><Relationship Id="rId2" Type="http://schemas.openxmlformats.org/officeDocument/2006/relationships/hyperlink" Target="http://en.wikipedia.org/wiki/G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hermodynamic_equilibrium" TargetMode="External"/><Relationship Id="rId5" Type="http://schemas.openxmlformats.org/officeDocument/2006/relationships/hyperlink" Target="http://en.wikipedia.org/wiki/Molecules" TargetMode="External"/><Relationship Id="rId4" Type="http://schemas.openxmlformats.org/officeDocument/2006/relationships/hyperlink" Target="http://en.wikipedia.org/wiki/Atoms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/>
              <a:t>4 Lecture in 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Mechanics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Circular </a:t>
            </a:r>
            <a:r>
              <a:rPr lang="en-US" b="1" dirty="0" smtClean="0">
                <a:solidFill>
                  <a:srgbClr val="FF0000"/>
                </a:solidFill>
              </a:rPr>
              <a:t>motion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Oscillations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Waves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Least </a:t>
            </a:r>
            <a:r>
              <a:rPr lang="en-US" b="1" dirty="0">
                <a:solidFill>
                  <a:srgbClr val="FF0000"/>
                </a:solidFill>
              </a:rPr>
              <a:t>action </a:t>
            </a:r>
            <a:r>
              <a:rPr lang="en-US" b="1" dirty="0" smtClean="0">
                <a:solidFill>
                  <a:srgbClr val="FF0000"/>
                </a:solidFill>
              </a:rPr>
              <a:t>principle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Thermodynamics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Irreversibility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Entropy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Temperature, pressure, volume</a:t>
            </a:r>
          </a:p>
          <a:p>
            <a:r>
              <a:rPr lang="en-US" b="1" dirty="0">
                <a:solidFill>
                  <a:srgbClr val="FF0000"/>
                </a:solidFill>
              </a:rPr>
              <a:t>Ideal gas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Real </a:t>
            </a:r>
            <a:r>
              <a:rPr lang="en-US" b="1" dirty="0" smtClean="0">
                <a:solidFill>
                  <a:srgbClr val="FF0000"/>
                </a:solidFill>
              </a:rPr>
              <a:t>gas</a:t>
            </a:r>
          </a:p>
        </p:txBody>
      </p:sp>
    </p:spTree>
    <p:extLst>
      <p:ext uri="{BB962C8B-B14F-4D97-AF65-F5344CB8AC3E}">
        <p14:creationId xmlns:p14="http://schemas.microsoft.com/office/powerpoint/2010/main" val="66873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Variation principles: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Least action principle</a:t>
            </a:r>
            <a:endParaRPr lang="en-US" dirty="0" smtClean="0">
              <a:effectLst/>
            </a:endParaRPr>
          </a:p>
          <a:p>
            <a:r>
              <a:rPr lang="en-US" dirty="0"/>
              <a:t>Least constraint principle</a:t>
            </a:r>
            <a:endParaRPr lang="en-US" dirty="0" smtClean="0">
              <a:effectLst/>
            </a:endParaRPr>
          </a:p>
          <a:p>
            <a:r>
              <a:rPr lang="en-US" dirty="0"/>
              <a:t>Operators</a:t>
            </a:r>
            <a:endParaRPr lang="en-US" dirty="0" smtClean="0">
              <a:effectLst/>
            </a:endParaRPr>
          </a:p>
          <a:p>
            <a:r>
              <a:rPr lang="en-US" dirty="0"/>
              <a:t>Hamiltonian</a:t>
            </a:r>
            <a:endParaRPr lang="en-US" dirty="0" smtClean="0">
              <a:effectLst/>
            </a:endParaRPr>
          </a:p>
          <a:p>
            <a:r>
              <a:rPr lang="en-US" dirty="0" err="1"/>
              <a:t>Lagrangian</a:t>
            </a:r>
            <a:endParaRPr lang="en-US" dirty="0" smtClean="0">
              <a:effectLst/>
            </a:endParaRPr>
          </a:p>
          <a:p>
            <a:r>
              <a:rPr lang="en-US" dirty="0"/>
              <a:t>Poisson brackets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337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Chain </a:t>
            </a:r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4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1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0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Magnus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2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Explosions move the matter up due to the pressure </a:t>
            </a:r>
            <a:r>
              <a:rPr lang="en-US" dirty="0" smtClean="0"/>
              <a:t>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1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51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13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Debate competitions are 10% of our scores </a:t>
            </a:r>
            <a:endParaRPr lang="en-US" dirty="0" smtClean="0">
              <a:effectLst/>
            </a:endParaRPr>
          </a:p>
          <a:p>
            <a:r>
              <a:rPr lang="en-US" dirty="0"/>
              <a:t>Register </a:t>
            </a:r>
            <a:r>
              <a:rPr lang="en-US" dirty="0" smtClean="0"/>
              <a:t>today</a:t>
            </a:r>
          </a:p>
          <a:p>
            <a:r>
              <a:rPr lang="en-US" dirty="0"/>
              <a:t>Use your knowledge of physics in the </a:t>
            </a:r>
            <a:r>
              <a:rPr lang="en-US" dirty="0" smtClean="0"/>
              <a:t>debate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2975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Standing </a:t>
            </a:r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9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Doppler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96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9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0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77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Transverse and longitudinal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9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Sonic </a:t>
            </a:r>
            <a:r>
              <a:rPr lang="en-US" dirty="0" smtClean="0"/>
              <a:t>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sonic boom</a:t>
            </a:r>
            <a:r>
              <a:rPr lang="en-US" dirty="0"/>
              <a:t> is the sound associated with the </a:t>
            </a:r>
            <a:r>
              <a:rPr lang="en-US" dirty="0">
                <a:hlinkClick r:id="rId2" tooltip="Shock wave"/>
              </a:rPr>
              <a:t>shock waves</a:t>
            </a:r>
            <a:r>
              <a:rPr lang="en-US" dirty="0"/>
              <a:t> created by an object traveling through the air faster than the speed of sound. Sonic booms generate enormous amounts of </a:t>
            </a:r>
            <a:r>
              <a:rPr lang="en-US" dirty="0">
                <a:hlinkClick r:id="rId3" tooltip="Sound"/>
              </a:rPr>
              <a:t>sound</a:t>
            </a:r>
            <a:r>
              <a:rPr lang="en-US" dirty="0"/>
              <a:t> energy, sounding much like an </a:t>
            </a:r>
            <a:r>
              <a:rPr lang="en-US" dirty="0">
                <a:hlinkClick r:id="rId4" tooltip="Explosion"/>
              </a:rPr>
              <a:t>explosion</a:t>
            </a:r>
            <a:r>
              <a:rPr lang="en-US" dirty="0"/>
              <a:t>. The crack of a supersonic </a:t>
            </a:r>
            <a:r>
              <a:rPr lang="en-US" dirty="0">
                <a:hlinkClick r:id="rId5" tooltip="Bullet"/>
              </a:rPr>
              <a:t>bullet</a:t>
            </a:r>
            <a:r>
              <a:rPr lang="en-US" dirty="0"/>
              <a:t> passing overhead is an example of a sonic boom in miniature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28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Sonic boom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250768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Quantum protection of information due to the uncertainty </a:t>
            </a:r>
            <a:r>
              <a:rPr lang="en-US" dirty="0" smtClean="0"/>
              <a:t>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83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Irreversible deformations: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Plasticity, </a:t>
            </a:r>
            <a:endParaRPr lang="en-US" dirty="0" smtClean="0"/>
          </a:p>
          <a:p>
            <a:r>
              <a:rPr lang="en-US" dirty="0" smtClean="0"/>
              <a:t>creep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viscosity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1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Missed: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Thread failure in rotational motion trajectory (for </a:t>
                </a:r>
                <a:r>
                  <a:rPr lang="en-US" b="1" dirty="0"/>
                  <a:t>telematics</a:t>
                </a:r>
                <a:r>
                  <a:rPr lang="en-US" dirty="0"/>
                  <a:t> students)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effectLst/>
                </a:endParaRPr>
              </a:p>
              <a:p>
                <a:r>
                  <a:rPr lang="en-US" dirty="0" smtClean="0"/>
                  <a:t>Mistake in harmonic oscillator</a:t>
                </a:r>
              </a:p>
              <a:p>
                <a:pPr marL="0" indent="0">
                  <a:buNone/>
                </a:pPr>
                <a:r>
                  <a:rPr lang="en-US" dirty="0" smtClean="0"/>
                  <a:t>f*f=k/m,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x = A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 (f*t)</a:t>
                </a:r>
              </a:p>
              <a:p>
                <a:pPr marL="0" indent="0">
                  <a:buNone/>
                </a:pPr>
                <a:r>
                  <a:rPr lang="en-US" dirty="0" smtClean="0"/>
                  <a:t>T=2</a:t>
                </a:r>
                <a:r>
                  <a:rPr lang="el-GR" dirty="0" smtClean="0"/>
                  <a:t>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T=2</a:t>
                </a:r>
                <a:r>
                  <a:rPr lang="el-GR" dirty="0"/>
                  <a:t>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 Pendulum equations</a:t>
                </a:r>
              </a:p>
              <a:p>
                <a:r>
                  <a:rPr lang="en-US" dirty="0"/>
                  <a:t>Angular momentum through moment of inertia and angular </a:t>
                </a:r>
                <a:r>
                  <a:rPr lang="en-US" dirty="0" smtClean="0"/>
                  <a:t>velocity</a:t>
                </a:r>
              </a:p>
              <a:p>
                <a:pPr marL="0" indent="0">
                  <a:buNone/>
                </a:pPr>
                <a:endParaRPr lang="en-US" dirty="0" smtClean="0">
                  <a:effectLst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441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Links to thermodynamics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Statistical mechanics</a:t>
            </a:r>
          </a:p>
          <a:p>
            <a:r>
              <a:rPr lang="en-US" b="1" dirty="0" smtClean="0"/>
              <a:t>Irreversibility </a:t>
            </a:r>
            <a:r>
              <a:rPr lang="en-US" b="1" dirty="0"/>
              <a:t>and conservation as the links between mechanics and thermodynamics</a:t>
            </a:r>
            <a:endParaRPr lang="en-US" b="1" dirty="0" smtClean="0">
              <a:effectLst/>
            </a:endParaRPr>
          </a:p>
          <a:p>
            <a:r>
              <a:rPr lang="en-US" b="1" dirty="0"/>
              <a:t>One way function is computer science is similar to the 2d Law of Thermodynamics</a:t>
            </a:r>
            <a:endParaRPr lang="en-US" b="1" dirty="0" smtClean="0">
              <a:effectLst/>
            </a:endParaRPr>
          </a:p>
          <a:p>
            <a:r>
              <a:rPr lang="en-US" b="1" dirty="0"/>
              <a:t>Mixing colors is easy but separating is almost impossible</a:t>
            </a:r>
          </a:p>
        </p:txBody>
      </p:sp>
    </p:spTree>
    <p:extLst>
      <p:ext uri="{BB962C8B-B14F-4D97-AF65-F5344CB8AC3E}">
        <p14:creationId xmlns:p14="http://schemas.microsoft.com/office/powerpoint/2010/main" val="4149185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Temperature, </a:t>
            </a:r>
            <a:endParaRPr lang="en-US" dirty="0" smtClean="0"/>
          </a:p>
          <a:p>
            <a:r>
              <a:rPr lang="en-US" dirty="0" smtClean="0"/>
              <a:t>pressure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volume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43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Thermal </a:t>
            </a:r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2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Thermal </a:t>
            </a:r>
            <a:r>
              <a:rPr lang="en-US" dirty="0" smtClean="0"/>
              <a:t>stresses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88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5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Avogadro’s </a:t>
            </a:r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15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</a:t>
            </a: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 of </a:t>
            </a:r>
            <a:r>
              <a:rPr lang="en-US" dirty="0" smtClean="0"/>
              <a:t>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Maxwell–Boltzmann distribution</a:t>
            </a:r>
            <a:r>
              <a:rPr lang="en-US" dirty="0"/>
              <a:t> or </a:t>
            </a:r>
            <a:r>
              <a:rPr lang="en-US" b="1" dirty="0"/>
              <a:t>Maxwell speed distribution</a:t>
            </a:r>
            <a:r>
              <a:rPr lang="en-US" dirty="0"/>
              <a:t> describes particle speeds in idealized </a:t>
            </a:r>
            <a:r>
              <a:rPr lang="en-US" dirty="0">
                <a:hlinkClick r:id="rId2" tooltip="Gas"/>
              </a:rPr>
              <a:t>gases</a:t>
            </a:r>
            <a:r>
              <a:rPr lang="en-US" dirty="0"/>
              <a:t> where the particles move freely inside a stationary container without interacting with one another, except for very brief </a:t>
            </a:r>
            <a:r>
              <a:rPr lang="en-US" dirty="0">
                <a:hlinkClick r:id="rId3" tooltip="Collision"/>
              </a:rPr>
              <a:t>collisions</a:t>
            </a:r>
            <a:r>
              <a:rPr lang="en-US" dirty="0"/>
              <a:t> in which they exchange energy and momentum with each other or with their thermal environment. Particle in this context refers to gaseous </a:t>
            </a:r>
            <a:r>
              <a:rPr lang="en-US" dirty="0">
                <a:hlinkClick r:id="rId4" tooltip="Atoms"/>
              </a:rPr>
              <a:t>atoms</a:t>
            </a:r>
            <a:r>
              <a:rPr lang="en-US" dirty="0"/>
              <a:t> or </a:t>
            </a:r>
            <a:r>
              <a:rPr lang="en-US" dirty="0">
                <a:hlinkClick r:id="rId5" tooltip="Molecules"/>
              </a:rPr>
              <a:t>molecules</a:t>
            </a:r>
            <a:r>
              <a:rPr lang="en-US" dirty="0"/>
              <a:t>, and the system of particles is assumed to have reached </a:t>
            </a:r>
            <a:r>
              <a:rPr lang="en-US" dirty="0">
                <a:hlinkClick r:id="rId6" tooltip="Thermodynamic equilibrium"/>
              </a:rPr>
              <a:t>thermodynamic equilibrium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86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speeds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844" y="1598631"/>
            <a:ext cx="5901955" cy="4497370"/>
          </a:xfrm>
        </p:spPr>
      </p:pic>
    </p:spTree>
    <p:extLst>
      <p:ext uri="{BB962C8B-B14F-4D97-AF65-F5344CB8AC3E}">
        <p14:creationId xmlns:p14="http://schemas.microsoft.com/office/powerpoint/2010/main" val="1328232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7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Moment of </a:t>
            </a:r>
            <a:r>
              <a:rPr lang="en-US" smtClean="0"/>
              <a:t>inertia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33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Vapor pressure and humidity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70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96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6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7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23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Law of </a:t>
            </a:r>
            <a:r>
              <a:rPr lang="en-US" dirty="0" smtClean="0"/>
              <a:t>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80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Irreversibly smashed </a:t>
            </a:r>
            <a:r>
              <a:rPr lang="en-US" dirty="0" smtClean="0"/>
              <a:t>cup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929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80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Carnot </a:t>
            </a:r>
            <a:r>
              <a:rPr lang="en-US" dirty="0" smtClean="0"/>
              <a:t>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854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 to </a:t>
            </a:r>
            <a:r>
              <a:rPr lang="en-US" dirty="0" smtClean="0"/>
              <a:t>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5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Comparison of translation and rotation: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- mass </a:t>
            </a:r>
            <a:r>
              <a:rPr lang="en-US" sz="3000" dirty="0"/>
              <a:t>vs. moment of inertia,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linear </a:t>
            </a:r>
            <a:r>
              <a:rPr lang="en-US" sz="3000" dirty="0"/>
              <a:t>momentum vs. angular momentum,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force </a:t>
            </a:r>
            <a:r>
              <a:rPr lang="en-US" sz="3000" dirty="0"/>
              <a:t>vs. torque,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linear </a:t>
            </a:r>
            <a:r>
              <a:rPr lang="en-US" sz="3000" dirty="0"/>
              <a:t>kinetic energy vs. rotational kinetic energy,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etc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82120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Time’s </a:t>
            </a:r>
            <a:r>
              <a:rPr lang="en-US" dirty="0" smtClean="0"/>
              <a:t>arrow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29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interpretation of entropy and Second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91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Brownian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3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31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Computing </a:t>
            </a:r>
            <a:r>
              <a:rPr lang="en-US" dirty="0" smtClean="0"/>
              <a:t>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53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principle of the least energy expenditure says that any natural system tries to get to a state with the smallest potential energy. </a:t>
            </a:r>
          </a:p>
        </p:txBody>
      </p:sp>
    </p:spTree>
    <p:extLst>
      <p:ext uri="{BB962C8B-B14F-4D97-AF65-F5344CB8AC3E}">
        <p14:creationId xmlns:p14="http://schemas.microsoft.com/office/powerpoint/2010/main" val="17878084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Debate competitions are 10% of our scores </a:t>
            </a:r>
            <a:endParaRPr lang="en-US" dirty="0" smtClean="0">
              <a:effectLst/>
            </a:endParaRPr>
          </a:p>
          <a:p>
            <a:r>
              <a:rPr lang="en-US" dirty="0"/>
              <a:t>Register </a:t>
            </a:r>
            <a:r>
              <a:rPr lang="en-US" dirty="0" smtClean="0"/>
              <a:t>today</a:t>
            </a:r>
          </a:p>
          <a:p>
            <a:r>
              <a:rPr lang="en-US" dirty="0"/>
              <a:t>Use your knowledge of physics in the </a:t>
            </a:r>
            <a:r>
              <a:rPr lang="en-US" dirty="0" smtClean="0"/>
              <a:t>debate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697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Relativistic </a:t>
            </a:r>
            <a:r>
              <a:rPr lang="en-US" dirty="0" smtClean="0"/>
              <a:t>momentum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0" y="1905000"/>
            <a:ext cx="7384627" cy="3733800"/>
          </a:xfrm>
        </p:spPr>
      </p:pic>
    </p:spTree>
    <p:extLst>
      <p:ext uri="{BB962C8B-B14F-4D97-AF65-F5344CB8AC3E}">
        <p14:creationId xmlns:p14="http://schemas.microsoft.com/office/powerpoint/2010/main" val="268361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Mass center vs. gravity </a:t>
            </a:r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0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Kinetic energy at high </a:t>
            </a:r>
            <a:r>
              <a:rPr lang="en-US" dirty="0" smtClean="0"/>
              <a:t>speeds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7805985" cy="3429000"/>
          </a:xfrm>
        </p:spPr>
      </p:pic>
    </p:spTree>
    <p:extLst>
      <p:ext uri="{BB962C8B-B14F-4D97-AF65-F5344CB8AC3E}">
        <p14:creationId xmlns:p14="http://schemas.microsoft.com/office/powerpoint/2010/main" val="283221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Binomial series to prove relativistic kinetic energy </a:t>
            </a:r>
            <a:r>
              <a:rPr lang="en-US" dirty="0" smtClean="0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7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499</Words>
  <Application>Microsoft Office PowerPoint</Application>
  <PresentationFormat>On-screen Show (4:3)</PresentationFormat>
  <Paragraphs>107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4 Lecture in physics</vt:lpstr>
      <vt:lpstr>Debate</vt:lpstr>
      <vt:lpstr>Missed: </vt:lpstr>
      <vt:lpstr>Moment of inertia</vt:lpstr>
      <vt:lpstr>Comparison of translation and rotation:</vt:lpstr>
      <vt:lpstr>Relativistic momentum</vt:lpstr>
      <vt:lpstr>Mass center vs. gravity center</vt:lpstr>
      <vt:lpstr>Kinetic energy at high speeds</vt:lpstr>
      <vt:lpstr>PowerPoint Presentation</vt:lpstr>
      <vt:lpstr>Variation principles: </vt:lpstr>
      <vt:lpstr>Chain lines</vt:lpstr>
      <vt:lpstr>Stability</vt:lpstr>
      <vt:lpstr>Viscosity</vt:lpstr>
      <vt:lpstr>Magnus effect</vt:lpstr>
      <vt:lpstr>PowerPoint Presentation</vt:lpstr>
      <vt:lpstr>Waves</vt:lpstr>
      <vt:lpstr>Earthquake</vt:lpstr>
      <vt:lpstr>Echo</vt:lpstr>
      <vt:lpstr>Damping</vt:lpstr>
      <vt:lpstr>Standing waves</vt:lpstr>
      <vt:lpstr>Doppler effect</vt:lpstr>
      <vt:lpstr>Interference</vt:lpstr>
      <vt:lpstr>Refraction</vt:lpstr>
      <vt:lpstr>Diffraction</vt:lpstr>
      <vt:lpstr>Transverse and longitudinal waves</vt:lpstr>
      <vt:lpstr>Sonic boom</vt:lpstr>
      <vt:lpstr>Sonic boom</vt:lpstr>
      <vt:lpstr>PowerPoint Presentation</vt:lpstr>
      <vt:lpstr>Irreversible deformations:</vt:lpstr>
      <vt:lpstr>Links to thermodynamics:</vt:lpstr>
      <vt:lpstr>PowerPoint Presentation</vt:lpstr>
      <vt:lpstr>Thermal expansion</vt:lpstr>
      <vt:lpstr>Thermal stresses</vt:lpstr>
      <vt:lpstr>Entropy</vt:lpstr>
      <vt:lpstr>Avogadro’s number</vt:lpstr>
      <vt:lpstr>Ideal gas</vt:lpstr>
      <vt:lpstr>Distribution of speeds</vt:lpstr>
      <vt:lpstr>Distribution of speeds</vt:lpstr>
      <vt:lpstr>Phases changes</vt:lpstr>
      <vt:lpstr>Vapor pressure and humidity</vt:lpstr>
      <vt:lpstr>Boiling</vt:lpstr>
      <vt:lpstr>Convection</vt:lpstr>
      <vt:lpstr>Conduction</vt:lpstr>
      <vt:lpstr>Evaporation</vt:lpstr>
      <vt:lpstr>Law of thermodynamics</vt:lpstr>
      <vt:lpstr>Irreversibly smashed cup</vt:lpstr>
      <vt:lpstr>Heat engines</vt:lpstr>
      <vt:lpstr>Carnot engine</vt:lpstr>
      <vt:lpstr>Order to disorder</vt:lpstr>
      <vt:lpstr>Time’s arrow</vt:lpstr>
      <vt:lpstr>Statistical interpretation of entropy and Second Law</vt:lpstr>
      <vt:lpstr>Brownian motion</vt:lpstr>
      <vt:lpstr>Diffusion</vt:lpstr>
      <vt:lpstr>Computing thermodynamics</vt:lpstr>
      <vt:lpstr>PowerPoint Presentation</vt:lpstr>
      <vt:lpstr>Debate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Lecture in physics</dc:title>
  <dc:creator>LENOVO</dc:creator>
  <cp:lastModifiedBy>LENOVO</cp:lastModifiedBy>
  <cp:revision>69</cp:revision>
  <dcterms:created xsi:type="dcterms:W3CDTF">2014-10-11T05:21:29Z</dcterms:created>
  <dcterms:modified xsi:type="dcterms:W3CDTF">2014-10-13T23:00:08Z</dcterms:modified>
</cp:coreProperties>
</file>