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65" r:id="rId8"/>
    <p:sldId id="375" r:id="rId9"/>
    <p:sldId id="376" r:id="rId10"/>
    <p:sldId id="299" r:id="rId11"/>
    <p:sldId id="297" r:id="rId12"/>
    <p:sldId id="309" r:id="rId13"/>
    <p:sldId id="310" r:id="rId14"/>
    <p:sldId id="311" r:id="rId15"/>
    <p:sldId id="312" r:id="rId16"/>
    <p:sldId id="313" r:id="rId17"/>
    <p:sldId id="314" r:id="rId18"/>
    <p:sldId id="315" r:id="rId19"/>
    <p:sldId id="316" r:id="rId20"/>
    <p:sldId id="370" r:id="rId21"/>
    <p:sldId id="371" r:id="rId22"/>
    <p:sldId id="366" r:id="rId23"/>
    <p:sldId id="342" r:id="rId24"/>
    <p:sldId id="343" r:id="rId25"/>
    <p:sldId id="344" r:id="rId26"/>
    <p:sldId id="345" r:id="rId27"/>
    <p:sldId id="351" r:id="rId28"/>
    <p:sldId id="350" r:id="rId29"/>
    <p:sldId id="367" r:id="rId30"/>
    <p:sldId id="368" r:id="rId31"/>
    <p:sldId id="369" r:id="rId32"/>
    <p:sldId id="346" r:id="rId33"/>
    <p:sldId id="263" r:id="rId34"/>
    <p:sldId id="372" r:id="rId35"/>
    <p:sldId id="373" r:id="rId36"/>
    <p:sldId id="300" r:id="rId37"/>
    <p:sldId id="347" r:id="rId38"/>
    <p:sldId id="349" r:id="rId39"/>
    <p:sldId id="348" r:id="rId40"/>
    <p:sldId id="284" r:id="rId41"/>
    <p:sldId id="286" r:id="rId42"/>
    <p:sldId id="285" r:id="rId43"/>
    <p:sldId id="317" r:id="rId44"/>
    <p:sldId id="318" r:id="rId45"/>
    <p:sldId id="279" r:id="rId46"/>
    <p:sldId id="334" r:id="rId47"/>
    <p:sldId id="335" r:id="rId48"/>
    <p:sldId id="336" r:id="rId49"/>
    <p:sldId id="267" r:id="rId50"/>
    <p:sldId id="283" r:id="rId51"/>
    <p:sldId id="319" r:id="rId52"/>
    <p:sldId id="320" r:id="rId53"/>
    <p:sldId id="321" r:id="rId54"/>
    <p:sldId id="364" r:id="rId55"/>
    <p:sldId id="363" r:id="rId56"/>
    <p:sldId id="280" r:id="rId57"/>
    <p:sldId id="322" r:id="rId58"/>
    <p:sldId id="323" r:id="rId59"/>
    <p:sldId id="324" r:id="rId60"/>
    <p:sldId id="325" r:id="rId61"/>
    <p:sldId id="353" r:id="rId62"/>
    <p:sldId id="352" r:id="rId63"/>
    <p:sldId id="374" r:id="rId64"/>
    <p:sldId id="281" r:id="rId65"/>
    <p:sldId id="282" r:id="rId66"/>
    <p:sldId id="305" r:id="rId67"/>
    <p:sldId id="377" r:id="rId68"/>
    <p:sldId id="378" r:id="rId69"/>
    <p:sldId id="308" r:id="rId70"/>
    <p:sldId id="307" r:id="rId71"/>
    <p:sldId id="304" r:id="rId72"/>
    <p:sldId id="306" r:id="rId73"/>
    <p:sldId id="333" r:id="rId74"/>
    <p:sldId id="287" r:id="rId75"/>
    <p:sldId id="326" r:id="rId76"/>
    <p:sldId id="329" r:id="rId77"/>
    <p:sldId id="330" r:id="rId78"/>
    <p:sldId id="331" r:id="rId79"/>
    <p:sldId id="332" r:id="rId80"/>
    <p:sldId id="362" r:id="rId81"/>
    <p:sldId id="361" r:id="rId82"/>
    <p:sldId id="288" r:id="rId83"/>
    <p:sldId id="327" r:id="rId84"/>
    <p:sldId id="337" r:id="rId85"/>
    <p:sldId id="338" r:id="rId86"/>
    <p:sldId id="339" r:id="rId87"/>
    <p:sldId id="356" r:id="rId88"/>
    <p:sldId id="357" r:id="rId89"/>
    <p:sldId id="289" r:id="rId90"/>
    <p:sldId id="354" r:id="rId91"/>
    <p:sldId id="355" r:id="rId92"/>
    <p:sldId id="328" r:id="rId93"/>
    <p:sldId id="340" r:id="rId94"/>
    <p:sldId id="341" r:id="rId95"/>
    <p:sldId id="274" r:id="rId96"/>
    <p:sldId id="381" r:id="rId97"/>
    <p:sldId id="380" r:id="rId98"/>
    <p:sldId id="379" r:id="rId99"/>
    <p:sldId id="301" r:id="rId100"/>
    <p:sldId id="275" r:id="rId101"/>
    <p:sldId id="358" r:id="rId102"/>
    <p:sldId id="302" r:id="rId103"/>
    <p:sldId id="276" r:id="rId104"/>
    <p:sldId id="359" r:id="rId105"/>
    <p:sldId id="277" r:id="rId106"/>
    <p:sldId id="360" r:id="rId107"/>
    <p:sldId id="303" r:id="rId108"/>
    <p:sldId id="295" r:id="rId109"/>
    <p:sldId id="296" r:id="rId110"/>
    <p:sldId id="290" r:id="rId111"/>
    <p:sldId id="293" r:id="rId112"/>
    <p:sldId id="294" r:id="rId113"/>
    <p:sldId id="278"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2A61D-3D6C-45FC-974E-199BAD602A89}"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179214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2A61D-3D6C-45FC-974E-199BAD602A89}"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256056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2A61D-3D6C-45FC-974E-199BAD602A89}"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179237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2A61D-3D6C-45FC-974E-199BAD602A89}"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94382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2A61D-3D6C-45FC-974E-199BAD602A89}"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198150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2A61D-3D6C-45FC-974E-199BAD602A89}"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71004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2A61D-3D6C-45FC-974E-199BAD602A89}" type="datetimeFigureOut">
              <a:rPr lang="en-US" smtClean="0"/>
              <a:t>12/30/2014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247990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2A61D-3D6C-45FC-974E-199BAD602A89}" type="datetimeFigureOut">
              <a:rPr lang="en-US" smtClean="0"/>
              <a:t>12/30/2014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282749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A61D-3D6C-45FC-974E-199BAD602A89}" type="datetimeFigureOut">
              <a:rPr lang="en-US" smtClean="0"/>
              <a:t>12/30/2014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34057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2A61D-3D6C-45FC-974E-199BAD602A89}"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111199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2A61D-3D6C-45FC-974E-199BAD602A89}"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89A4B-9262-432B-A658-E9B296D4C3D5}" type="slidenum">
              <a:rPr lang="en-US" smtClean="0"/>
              <a:t>‹#›</a:t>
            </a:fld>
            <a:endParaRPr lang="en-US"/>
          </a:p>
        </p:txBody>
      </p:sp>
    </p:spTree>
    <p:extLst>
      <p:ext uri="{BB962C8B-B14F-4D97-AF65-F5344CB8AC3E}">
        <p14:creationId xmlns:p14="http://schemas.microsoft.com/office/powerpoint/2010/main" val="220746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A61D-3D6C-45FC-974E-199BAD602A89}" type="datetimeFigureOut">
              <a:rPr lang="en-US" smtClean="0"/>
              <a:t>12/30/2014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89A4B-9262-432B-A658-E9B296D4C3D5}" type="slidenum">
              <a:rPr lang="en-US" smtClean="0"/>
              <a:t>‹#›</a:t>
            </a:fld>
            <a:endParaRPr lang="en-US"/>
          </a:p>
        </p:txBody>
      </p:sp>
    </p:spTree>
    <p:extLst>
      <p:ext uri="{BB962C8B-B14F-4D97-AF65-F5344CB8AC3E}">
        <p14:creationId xmlns:p14="http://schemas.microsoft.com/office/powerpoint/2010/main" val="47753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Telecommunications" TargetMode="External"/><Relationship Id="rId2" Type="http://schemas.openxmlformats.org/officeDocument/2006/relationships/hyperlink" Target="http://en.wikipedia.org/wiki/Electronics" TargetMode="External"/><Relationship Id="rId1" Type="http://schemas.openxmlformats.org/officeDocument/2006/relationships/slideLayout" Target="../slideLayouts/slideLayout2.xml"/><Relationship Id="rId5" Type="http://schemas.openxmlformats.org/officeDocument/2006/relationships/hyperlink" Target="http://en.wikipedia.org/wiki/Carrier_wave" TargetMode="External"/><Relationship Id="rId4" Type="http://schemas.openxmlformats.org/officeDocument/2006/relationships/hyperlink" Target="http://en.wikipedia.org/wiki/Waveform"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Analog_signal" TargetMode="External"/><Relationship Id="rId2" Type="http://schemas.openxmlformats.org/officeDocument/2006/relationships/hyperlink" Target="http://en.wikipedia.org/wiki/Telecommunications" TargetMode="External"/><Relationship Id="rId1" Type="http://schemas.openxmlformats.org/officeDocument/2006/relationships/slideLayout" Target="../slideLayouts/slideLayout2.xml"/><Relationship Id="rId5" Type="http://schemas.openxmlformats.org/officeDocument/2006/relationships/hyperlink" Target="http://en.wikipedia.org/wiki/Passband" TargetMode="External"/><Relationship Id="rId4" Type="http://schemas.openxmlformats.org/officeDocument/2006/relationships/hyperlink" Target="http://en.wikipedia.org/wiki/Baseban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Modem" TargetMode="External"/><Relationship Id="rId2" Type="http://schemas.openxmlformats.org/officeDocument/2006/relationships/hyperlink" Target="http://en.wikipedia.org/wiki/Demodul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Bandpass" TargetMode="External"/><Relationship Id="rId2" Type="http://schemas.openxmlformats.org/officeDocument/2006/relationships/hyperlink" Target="http://en.wikipedia.org/wiki/Digital_data" TargetMode="External"/><Relationship Id="rId1" Type="http://schemas.openxmlformats.org/officeDocument/2006/relationships/slideLayout" Target="../slideLayouts/slideLayout2.xml"/><Relationship Id="rId6" Type="http://schemas.openxmlformats.org/officeDocument/2006/relationships/hyperlink" Target="http://en.wikipedia.org/wiki/Bandpass_filter" TargetMode="External"/><Relationship Id="rId5" Type="http://schemas.openxmlformats.org/officeDocument/2006/relationships/hyperlink" Target="http://en.wikipedia.org/wiki/Public_switched_telephone_network" TargetMode="External"/><Relationship Id="rId4" Type="http://schemas.openxmlformats.org/officeDocument/2006/relationships/hyperlink" Target="http://en.wikipedia.org/wiki/Channel_(communication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Baseband" TargetMode="External"/><Relationship Id="rId2" Type="http://schemas.openxmlformats.org/officeDocument/2006/relationships/hyperlink" Target="http://en.wikipedia.org/wiki/Analog_signal" TargetMode="External"/><Relationship Id="rId1" Type="http://schemas.openxmlformats.org/officeDocument/2006/relationships/slideLayout" Target="../slideLayouts/slideLayout2.xml"/><Relationship Id="rId6" Type="http://schemas.openxmlformats.org/officeDocument/2006/relationships/hyperlink" Target="http://en.wikipedia.org/wiki/Channel_(communications)" TargetMode="External"/><Relationship Id="rId5" Type="http://schemas.openxmlformats.org/officeDocument/2006/relationships/hyperlink" Target="http://en.wikipedia.org/wiki/Bandpass" TargetMode="External"/><Relationship Id="rId4" Type="http://schemas.openxmlformats.org/officeDocument/2006/relationships/hyperlink" Target="http://en.wikipedia.org/wiki/Lowpass"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en.wikipedia.org/wiki/Frequency_division_multiplex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Baseband" TargetMode="External"/><Relationship Id="rId2" Type="http://schemas.openxmlformats.org/officeDocument/2006/relationships/hyperlink" Target="http://en.wikipedia.org/wiki/Line_coding" TargetMode="External"/><Relationship Id="rId1" Type="http://schemas.openxmlformats.org/officeDocument/2006/relationships/slideLayout" Target="../slideLayouts/slideLayout2.xml"/><Relationship Id="rId5" Type="http://schemas.openxmlformats.org/officeDocument/2006/relationships/hyperlink" Target="http://en.wikipedia.org/wiki/Local_area_network" TargetMode="External"/><Relationship Id="rId4" Type="http://schemas.openxmlformats.org/officeDocument/2006/relationships/hyperlink" Target="http://en.wikipedia.org/wiki/Serial_b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Wideband" TargetMode="External"/><Relationship Id="rId2" Type="http://schemas.openxmlformats.org/officeDocument/2006/relationships/hyperlink" Target="http://en.wikipedia.org/wiki/Narrowband" TargetMode="External"/><Relationship Id="rId1" Type="http://schemas.openxmlformats.org/officeDocument/2006/relationships/slideLayout" Target="../slideLayouts/slideLayout2.xml"/><Relationship Id="rId4" Type="http://schemas.openxmlformats.org/officeDocument/2006/relationships/hyperlink" Target="http://en.wikipedia.org/wiki/Digital_transmiss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Ring_modulation#Use_in_music" TargetMode="External"/><Relationship Id="rId2" Type="http://schemas.openxmlformats.org/officeDocument/2006/relationships/hyperlink" Target="http://en.wikipedia.org/wiki/Frequency_modulation_synthes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Gauss_(unit)" TargetMode="External"/><Relationship Id="rId13" Type="http://schemas.openxmlformats.org/officeDocument/2006/relationships/hyperlink" Target="http://en.wikipedia.org/wiki/Outer_core" TargetMode="External"/><Relationship Id="rId3" Type="http://schemas.openxmlformats.org/officeDocument/2006/relationships/hyperlink" Target="http://en.wikipedia.org/wiki/Earth" TargetMode="External"/><Relationship Id="rId7" Type="http://schemas.openxmlformats.org/officeDocument/2006/relationships/hyperlink" Target="http://en.wikipedia.org/wiki/Tesla_(unit)" TargetMode="External"/><Relationship Id="rId12" Type="http://schemas.openxmlformats.org/officeDocument/2006/relationships/hyperlink" Target="http://en.wikipedia.org/wiki/Dynamo_theory" TargetMode="External"/><Relationship Id="rId2" Type="http://schemas.openxmlformats.org/officeDocument/2006/relationships/hyperlink" Target="http://en.wikipedia.org/wiki/Magnetic_field" TargetMode="External"/><Relationship Id="rId1" Type="http://schemas.openxmlformats.org/officeDocument/2006/relationships/slideLayout" Target="../slideLayouts/slideLayout2.xml"/><Relationship Id="rId6" Type="http://schemas.openxmlformats.org/officeDocument/2006/relationships/hyperlink" Target="http://en.wikipedia.org/wiki/Sun" TargetMode="External"/><Relationship Id="rId11" Type="http://schemas.openxmlformats.org/officeDocument/2006/relationships/hyperlink" Target="http://en.wikipedia.org/wiki/Bar_magnet" TargetMode="External"/><Relationship Id="rId5" Type="http://schemas.openxmlformats.org/officeDocument/2006/relationships/hyperlink" Target="http://en.wikipedia.org/wiki/Charged_particle" TargetMode="External"/><Relationship Id="rId10" Type="http://schemas.openxmlformats.org/officeDocument/2006/relationships/hyperlink" Target="http://en.wikipedia.org/wiki/Earth's_rotation" TargetMode="External"/><Relationship Id="rId4" Type="http://schemas.openxmlformats.org/officeDocument/2006/relationships/hyperlink" Target="http://en.wikipedia.org/wiki/Solar_wind" TargetMode="External"/><Relationship Id="rId9" Type="http://schemas.openxmlformats.org/officeDocument/2006/relationships/hyperlink" Target="http://en.wikipedia.org/wiki/Magnetic_dipol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en.wikipedia.org/wiki/Plate_tectonics" TargetMode="External"/><Relationship Id="rId3" Type="http://schemas.openxmlformats.org/officeDocument/2006/relationships/hyperlink" Target="http://en.wikipedia.org/wiki/Compass" TargetMode="External"/><Relationship Id="rId7" Type="http://schemas.openxmlformats.org/officeDocument/2006/relationships/hyperlink" Target="http://en.wikipedia.org/wiki/Paleomagnetism" TargetMode="External"/><Relationship Id="rId2" Type="http://schemas.openxmlformats.org/officeDocument/2006/relationships/hyperlink" Target="http://en.wikipedia.org/wiki/Poles_of_astronomical_bodies" TargetMode="External"/><Relationship Id="rId1" Type="http://schemas.openxmlformats.org/officeDocument/2006/relationships/slideLayout" Target="../slideLayouts/slideLayout2.xml"/><Relationship Id="rId6" Type="http://schemas.openxmlformats.org/officeDocument/2006/relationships/hyperlink" Target="http://en.wikipedia.org/wiki/Geomagnetic_pole" TargetMode="External"/><Relationship Id="rId5" Type="http://schemas.openxmlformats.org/officeDocument/2006/relationships/hyperlink" Target="http://en.wikipedia.org/wiki/South_Magnetic_Pole" TargetMode="External"/><Relationship Id="rId4" Type="http://schemas.openxmlformats.org/officeDocument/2006/relationships/hyperlink" Target="http://en.wikipedia.org/wiki/Geomagnetic_reversa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Ionosphere" TargetMode="External"/><Relationship Id="rId7" Type="http://schemas.openxmlformats.org/officeDocument/2006/relationships/hyperlink" Target="http://en.wikipedia.org/wiki/Ultraviolet#Harmful_effects" TargetMode="External"/><Relationship Id="rId2" Type="http://schemas.openxmlformats.org/officeDocument/2006/relationships/hyperlink" Target="http://en.wikipedia.org/wiki/Magnetosphere" TargetMode="External"/><Relationship Id="rId1" Type="http://schemas.openxmlformats.org/officeDocument/2006/relationships/slideLayout" Target="../slideLayouts/slideLayout2.xml"/><Relationship Id="rId6" Type="http://schemas.openxmlformats.org/officeDocument/2006/relationships/hyperlink" Target="http://en.wikipedia.org/wiki/Ozone_layer" TargetMode="External"/><Relationship Id="rId5" Type="http://schemas.openxmlformats.org/officeDocument/2006/relationships/hyperlink" Target="http://en.wikipedia.org/wiki/Cosmic_rays" TargetMode="External"/><Relationship Id="rId4" Type="http://schemas.openxmlformats.org/officeDocument/2006/relationships/hyperlink" Target="http://en.wikipedia.org/wiki/Outer_spac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Magnet" TargetMode="External"/><Relationship Id="rId2" Type="http://schemas.openxmlformats.org/officeDocument/2006/relationships/hyperlink" Target="http://en.wikipedia.org/wiki/Data" TargetMode="External"/><Relationship Id="rId1" Type="http://schemas.openxmlformats.org/officeDocument/2006/relationships/slideLayout" Target="../slideLayouts/slideLayout2.xml"/><Relationship Id="rId6" Type="http://schemas.openxmlformats.org/officeDocument/2006/relationships/hyperlink" Target="http://en.wikipedia.org/wiki/Disk_read-and-write_head" TargetMode="External"/><Relationship Id="rId5" Type="http://schemas.openxmlformats.org/officeDocument/2006/relationships/hyperlink" Target="http://en.wikipedia.org/wiki/Non-volatile_memory" TargetMode="External"/><Relationship Id="rId4" Type="http://schemas.openxmlformats.org/officeDocument/2006/relationships/hyperlink" Target="http://en.wikipedia.org/wiki/Magnetization"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en.wikipedia.org/wiki/Magnetic_stripe_card" TargetMode="External"/><Relationship Id="rId3" Type="http://schemas.openxmlformats.org/officeDocument/2006/relationships/hyperlink" Target="http://en.wikipedia.org/wiki/Data_(computing)" TargetMode="External"/><Relationship Id="rId7" Type="http://schemas.openxmlformats.org/officeDocument/2006/relationships/hyperlink" Target="http://en.wikipedia.org/wiki/Recording_tape" TargetMode="External"/><Relationship Id="rId2" Type="http://schemas.openxmlformats.org/officeDocument/2006/relationships/hyperlink" Target="http://en.wikipedia.org/wiki/Hard_disk_drive" TargetMode="External"/><Relationship Id="rId1" Type="http://schemas.openxmlformats.org/officeDocument/2006/relationships/slideLayout" Target="../slideLayouts/slideLayout2.xml"/><Relationship Id="rId6" Type="http://schemas.openxmlformats.org/officeDocument/2006/relationships/hyperlink" Target="http://en.wikipedia.org/wiki/Floppy_disk" TargetMode="External"/><Relationship Id="rId5" Type="http://schemas.openxmlformats.org/officeDocument/2006/relationships/hyperlink" Target="http://en.wikipedia.org/wiki/Video" TargetMode="External"/><Relationship Id="rId4" Type="http://schemas.openxmlformats.org/officeDocument/2006/relationships/hyperlink" Target="http://en.wikipedia.org/wiki/Soun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Laser" TargetMode="External"/><Relationship Id="rId7" Type="http://schemas.openxmlformats.org/officeDocument/2006/relationships/hyperlink" Target="http://en.wikipedia.org/wiki/Thermal_expansion" TargetMode="External"/><Relationship Id="rId2" Type="http://schemas.openxmlformats.org/officeDocument/2006/relationships/hyperlink" Target="http://en.wikipedia.org/wiki/Monochromatic" TargetMode="External"/><Relationship Id="rId1" Type="http://schemas.openxmlformats.org/officeDocument/2006/relationships/slideLayout" Target="../slideLayouts/slideLayout2.xml"/><Relationship Id="rId6" Type="http://schemas.openxmlformats.org/officeDocument/2006/relationships/hyperlink" Target="http://en.wikipedia.org/wiki/Micrometer" TargetMode="External"/><Relationship Id="rId5" Type="http://schemas.openxmlformats.org/officeDocument/2006/relationships/hyperlink" Target="http://en.wikipedia.org/wiki/Wavelength" TargetMode="External"/><Relationship Id="rId4" Type="http://schemas.openxmlformats.org/officeDocument/2006/relationships/hyperlink" Target="http://en.wikipedia.org/wiki/Interference_fring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en.wikipedia.org/wiki/Dilatome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Optical_medium" TargetMode="External"/><Relationship Id="rId7" Type="http://schemas.openxmlformats.org/officeDocument/2006/relationships/image" Target="../media/image10.PNG"/><Relationship Id="rId2" Type="http://schemas.openxmlformats.org/officeDocument/2006/relationships/hyperlink" Target="http://en.wikipedia.org/wiki/Optics" TargetMode="External"/><Relationship Id="rId1" Type="http://schemas.openxmlformats.org/officeDocument/2006/relationships/slideLayout" Target="../slideLayouts/slideLayout2.xml"/><Relationship Id="rId6" Type="http://schemas.openxmlformats.org/officeDocument/2006/relationships/hyperlink" Target="http://en.wikipedia.org/wiki/Radiation" TargetMode="External"/><Relationship Id="rId5" Type="http://schemas.openxmlformats.org/officeDocument/2006/relationships/hyperlink" Target="http://en.wikipedia.org/wiki/EM_radiation" TargetMode="External"/><Relationship Id="rId4" Type="http://schemas.openxmlformats.org/officeDocument/2006/relationships/hyperlink" Target="http://en.wikipedia.org/wiki/Dimensionles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Angle_of_incidence" TargetMode="External"/><Relationship Id="rId7" Type="http://schemas.openxmlformats.org/officeDocument/2006/relationships/hyperlink" Target="http://en.wikipedia.org/wiki/Medium_(optics)" TargetMode="External"/><Relationship Id="rId2" Type="http://schemas.openxmlformats.org/officeDocument/2006/relationships/hyperlink" Target="http://en.wikipedia.org/wiki/Mathematical_formula" TargetMode="External"/><Relationship Id="rId1" Type="http://schemas.openxmlformats.org/officeDocument/2006/relationships/slideLayout" Target="../slideLayouts/slideLayout2.xml"/><Relationship Id="rId6" Type="http://schemas.openxmlformats.org/officeDocument/2006/relationships/hyperlink" Target="http://en.wikipedia.org/wiki/Isotropic" TargetMode="External"/><Relationship Id="rId5" Type="http://schemas.openxmlformats.org/officeDocument/2006/relationships/hyperlink" Target="http://en.wikipedia.org/wiki/Wave" TargetMode="External"/><Relationship Id="rId4" Type="http://schemas.openxmlformats.org/officeDocument/2006/relationships/hyperlink" Target="http://en.wikipedia.org/wiki/Refractio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Refractive_index" TargetMode="External"/><Relationship Id="rId2" Type="http://schemas.openxmlformats.org/officeDocument/2006/relationships/hyperlink" Target="http://en.wikipedia.org/wiki/Ray_tracing_(physics)" TargetMode="External"/><Relationship Id="rId1" Type="http://schemas.openxmlformats.org/officeDocument/2006/relationships/slideLayout" Target="../slideLayouts/slideLayout2.xml"/><Relationship Id="rId5" Type="http://schemas.openxmlformats.org/officeDocument/2006/relationships/hyperlink" Target="http://en.wikipedia.org/wiki/Refractive_index#Negative_refractive_index" TargetMode="External"/><Relationship Id="rId4" Type="http://schemas.openxmlformats.org/officeDocument/2006/relationships/hyperlink" Target="http://en.wikipedia.org/wiki/Metamaterials#Negative_refractive_inde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Ibn_Sahl" TargetMode="External"/><Relationship Id="rId2" Type="http://schemas.openxmlformats.org/officeDocument/2006/relationships/hyperlink" Target="http://en.wikipedia.org/wiki/Willebrord_Snellius" TargetMode="External"/><Relationship Id="rId1" Type="http://schemas.openxmlformats.org/officeDocument/2006/relationships/slideLayout" Target="../slideLayouts/slideLayout2.xml"/><Relationship Id="rId4" Type="http://schemas.openxmlformats.org/officeDocument/2006/relationships/hyperlink" Target="http://en.wikipedia.org/wiki/Baghdad"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en.wikipedia.org/wiki/Electromagnetic_radiation" TargetMode="External"/><Relationship Id="rId3" Type="http://schemas.openxmlformats.org/officeDocument/2006/relationships/hyperlink" Target="http://en.wikipedia.org/wiki/Huygens%E2%80%93Fresnel_principle" TargetMode="External"/><Relationship Id="rId7" Type="http://schemas.openxmlformats.org/officeDocument/2006/relationships/hyperlink" Target="http://en.wikipedia.org/wiki/Wind_wave" TargetMode="External"/><Relationship Id="rId2" Type="http://schemas.openxmlformats.org/officeDocument/2006/relationships/hyperlink" Target="http://en.wikipedia.org/wiki/Interference_(wave_propagation)" TargetMode="External"/><Relationship Id="rId1" Type="http://schemas.openxmlformats.org/officeDocument/2006/relationships/slideLayout" Target="../slideLayouts/slideLayout2.xml"/><Relationship Id="rId6" Type="http://schemas.openxmlformats.org/officeDocument/2006/relationships/hyperlink" Target="http://en.wikipedia.org/wiki/Acoustic_impedance" TargetMode="External"/><Relationship Id="rId11" Type="http://schemas.openxmlformats.org/officeDocument/2006/relationships/hyperlink" Target="http://en.wikipedia.org/wiki/Radio_waves" TargetMode="External"/><Relationship Id="rId5" Type="http://schemas.openxmlformats.org/officeDocument/2006/relationships/hyperlink" Target="http://en.wikipedia.org/wiki/Sound" TargetMode="External"/><Relationship Id="rId10" Type="http://schemas.openxmlformats.org/officeDocument/2006/relationships/hyperlink" Target="http://en.wikipedia.org/wiki/X-ray" TargetMode="External"/><Relationship Id="rId4" Type="http://schemas.openxmlformats.org/officeDocument/2006/relationships/hyperlink" Target="http://en.wikipedia.org/wiki/Refractive_index" TargetMode="External"/><Relationship Id="rId9" Type="http://schemas.openxmlformats.org/officeDocument/2006/relationships/hyperlink" Target="http://en.wikipedia.org/wiki/Visible_spectru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Francesco_Maria_Grimaldi" TargetMode="External"/><Relationship Id="rId2" Type="http://schemas.openxmlformats.org/officeDocument/2006/relationships/hyperlink" Target="http://en.wikipedia.org/wiki/Quantum_mechanic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en.wikipedia.org/wiki/Wavelength"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Diffraction_grating" TargetMode="External"/><Relationship Id="rId2" Type="http://schemas.openxmlformats.org/officeDocument/2006/relationships/hyperlink" Target="http://en.wikipedia.org/wiki/Interference_(wave_propagation)" TargetMode="External"/><Relationship Id="rId1" Type="http://schemas.openxmlformats.org/officeDocument/2006/relationships/slideLayout" Target="../slideLayouts/slideLayout2.xml"/><Relationship Id="rId4" Type="http://schemas.openxmlformats.org/officeDocument/2006/relationships/hyperlink" Target="http://en.wikipedia.org/wiki/Wave_superposition#Diffraction_vs._interferenc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Diffraction" TargetMode="External"/><Relationship Id="rId2" Type="http://schemas.openxmlformats.org/officeDocument/2006/relationships/hyperlink" Target="http://en.wikipedia.org/wiki/Optics" TargetMode="External"/><Relationship Id="rId1" Type="http://schemas.openxmlformats.org/officeDocument/2006/relationships/slideLayout" Target="../slideLayouts/slideLayout2.xml"/><Relationship Id="rId6" Type="http://schemas.openxmlformats.org/officeDocument/2006/relationships/hyperlink" Target="http://en.wikipedia.org/wiki/Spectrometer" TargetMode="External"/><Relationship Id="rId5" Type="http://schemas.openxmlformats.org/officeDocument/2006/relationships/hyperlink" Target="http://en.wikipedia.org/wiki/Monochromator" TargetMode="External"/><Relationship Id="rId4" Type="http://schemas.openxmlformats.org/officeDocument/2006/relationships/hyperlink" Target="http://en.wikipedia.org/wiki/Dispersion_(optic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Holography" TargetMode="External"/><Relationship Id="rId2" Type="http://schemas.openxmlformats.org/officeDocument/2006/relationships/hyperlink" Target="http://en.wikipedia.org/wiki/Reflection_(optic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1785_in_science" TargetMode="External"/><Relationship Id="rId7" Type="http://schemas.openxmlformats.org/officeDocument/2006/relationships/hyperlink" Target="http://en.wikipedia.org/wiki/1821_in_science" TargetMode="External"/><Relationship Id="rId2" Type="http://schemas.openxmlformats.org/officeDocument/2006/relationships/hyperlink" Target="http://en.wikipedia.org/wiki/James_Gregory_(astronomer_and_mathematician)" TargetMode="External"/><Relationship Id="rId1" Type="http://schemas.openxmlformats.org/officeDocument/2006/relationships/slideLayout" Target="../slideLayouts/slideLayout2.xml"/><Relationship Id="rId6" Type="http://schemas.openxmlformats.org/officeDocument/2006/relationships/hyperlink" Target="http://en.wikipedia.org/wiki/Joseph_von_Fraunhofer" TargetMode="External"/><Relationship Id="rId5" Type="http://schemas.openxmlformats.org/officeDocument/2006/relationships/hyperlink" Target="http://en.wikipedia.org/wiki/David_Rittenhouse" TargetMode="External"/><Relationship Id="rId4" Type="http://schemas.openxmlformats.org/officeDocument/2006/relationships/hyperlink" Target="http://en.wikipedia.org/wiki/Philadelphia"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Lens_(optics)" TargetMode="External"/><Relationship Id="rId2" Type="http://schemas.openxmlformats.org/officeDocument/2006/relationships/hyperlink" Target="http://en.wikipedia.org/wiki/Optics" TargetMode="External"/><Relationship Id="rId1" Type="http://schemas.openxmlformats.org/officeDocument/2006/relationships/slideLayout" Target="../slideLayouts/slideLayout2.xml"/><Relationship Id="rId6" Type="http://schemas.openxmlformats.org/officeDocument/2006/relationships/hyperlink" Target="http://en.wikipedia.org/wiki/Light" TargetMode="External"/><Relationship Id="rId5" Type="http://schemas.openxmlformats.org/officeDocument/2006/relationships/hyperlink" Target="http://en.wikipedia.org/wiki/Diffraction" TargetMode="External"/><Relationship Id="rId4" Type="http://schemas.openxmlformats.org/officeDocument/2006/relationships/hyperlink" Target="http://en.wikipedia.org/wiki/Apertur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John_Herschel" TargetMode="External"/><Relationship Id="rId2" Type="http://schemas.openxmlformats.org/officeDocument/2006/relationships/hyperlink" Target="http://en.wikipedia.org/wiki/George_Biddell_Airy" TargetMode="External"/><Relationship Id="rId1" Type="http://schemas.openxmlformats.org/officeDocument/2006/relationships/slideLayout" Target="../slideLayouts/slideLayout2.xml"/><Relationship Id="rId4" Type="http://schemas.openxmlformats.org/officeDocument/2006/relationships/hyperlink" Target="http://en.wikipedia.org/wiki/Encyclopedia_Metropolitana"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ki/Telescope" TargetMode="External"/><Relationship Id="rId7" Type="http://schemas.openxmlformats.org/officeDocument/2006/relationships/hyperlink" Target="http://en.wikipedia.org/wiki/Astronomy" TargetMode="External"/><Relationship Id="rId2" Type="http://schemas.openxmlformats.org/officeDocument/2006/relationships/hyperlink" Target="http://en.wikipedia.org/wiki/Camera" TargetMode="External"/><Relationship Id="rId1" Type="http://schemas.openxmlformats.org/officeDocument/2006/relationships/slideLayout" Target="../slideLayouts/slideLayout2.xml"/><Relationship Id="rId6" Type="http://schemas.openxmlformats.org/officeDocument/2006/relationships/hyperlink" Target="http://en.wikipedia.org/wiki/Optics" TargetMode="External"/><Relationship Id="rId5" Type="http://schemas.openxmlformats.org/officeDocument/2006/relationships/hyperlink" Target="http://en.wikipedia.org/wiki/Physics" TargetMode="External"/><Relationship Id="rId4" Type="http://schemas.openxmlformats.org/officeDocument/2006/relationships/hyperlink" Target="http://en.wikipedia.org/wiki/Diffraction_limited"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en.wikipedia.org/wiki/Image_resolution" TargetMode="External"/><Relationship Id="rId3" Type="http://schemas.openxmlformats.org/officeDocument/2006/relationships/hyperlink" Target="http://en.wikipedia.org/wiki/Optical_telescope" TargetMode="External"/><Relationship Id="rId7" Type="http://schemas.openxmlformats.org/officeDocument/2006/relationships/hyperlink" Target="http://en.wikipedia.org/wiki/Human_eye" TargetMode="External"/><Relationship Id="rId2" Type="http://schemas.openxmlformats.org/officeDocument/2006/relationships/hyperlink" Target="http://en.wikipedia.org/wiki/Image-forming_device" TargetMode="External"/><Relationship Id="rId1" Type="http://schemas.openxmlformats.org/officeDocument/2006/relationships/slideLayout" Target="../slideLayouts/slideLayout2.xml"/><Relationship Id="rId6" Type="http://schemas.openxmlformats.org/officeDocument/2006/relationships/hyperlink" Target="http://en.wikipedia.org/wiki/Camera" TargetMode="External"/><Relationship Id="rId5" Type="http://schemas.openxmlformats.org/officeDocument/2006/relationships/hyperlink" Target="http://en.wikipedia.org/wiki/Microscope" TargetMode="External"/><Relationship Id="rId4" Type="http://schemas.openxmlformats.org/officeDocument/2006/relationships/hyperlink" Target="http://en.wikipedia.org/wiki/Radio_telescope"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en.wikipedia.org/wiki/Equation_of_motion" TargetMode="External"/><Relationship Id="rId13" Type="http://schemas.openxmlformats.org/officeDocument/2006/relationships/hyperlink" Target="http://en.wikipedia.org/wiki/Wave%E2%80%93particle_duality" TargetMode="External"/><Relationship Id="rId18" Type="http://schemas.openxmlformats.org/officeDocument/2006/relationships/hyperlink" Target="http://en.wikipedia.org/wiki/Macroscopic_scale" TargetMode="External"/><Relationship Id="rId3" Type="http://schemas.openxmlformats.org/officeDocument/2006/relationships/hyperlink" Target="http://en.wikipedia.org/wiki/Partial_differential_equation" TargetMode="External"/><Relationship Id="rId21" Type="http://schemas.openxmlformats.org/officeDocument/2006/relationships/hyperlink" Target="http://en.wikipedia.org/wiki/Werner_Heisenberg" TargetMode="External"/><Relationship Id="rId7" Type="http://schemas.openxmlformats.org/officeDocument/2006/relationships/hyperlink" Target="http://en.wikipedia.org/wiki/Classical_mechanics" TargetMode="External"/><Relationship Id="rId12" Type="http://schemas.openxmlformats.org/officeDocument/2006/relationships/hyperlink" Target="http://en.wikipedia.org/wiki/Mathematical_formulation_of_quantum_mechanics" TargetMode="External"/><Relationship Id="rId17" Type="http://schemas.openxmlformats.org/officeDocument/2006/relationships/hyperlink" Target="http://en.wikipedia.org/wiki/Subatomic_particle" TargetMode="External"/><Relationship Id="rId2" Type="http://schemas.openxmlformats.org/officeDocument/2006/relationships/hyperlink" Target="http://en.wikipedia.org/wiki/Quantum_mechanics" TargetMode="External"/><Relationship Id="rId16" Type="http://schemas.openxmlformats.org/officeDocument/2006/relationships/hyperlink" Target="http://en.wikipedia.org/wiki/Atom" TargetMode="External"/><Relationship Id="rId20" Type="http://schemas.openxmlformats.org/officeDocument/2006/relationships/hyperlink" Target="http://en.wikipedia.org/wiki/Special_relativity" TargetMode="External"/><Relationship Id="rId1" Type="http://schemas.openxmlformats.org/officeDocument/2006/relationships/slideLayout" Target="../slideLayouts/slideLayout2.xml"/><Relationship Id="rId6" Type="http://schemas.openxmlformats.org/officeDocument/2006/relationships/hyperlink" Target="http://en.wikipedia.org/wiki/Erwin_Schr%C3%B6dinger" TargetMode="External"/><Relationship Id="rId11" Type="http://schemas.openxmlformats.org/officeDocument/2006/relationships/hyperlink" Target="http://en.wikipedia.org/wiki/Wave_function" TargetMode="External"/><Relationship Id="rId24" Type="http://schemas.openxmlformats.org/officeDocument/2006/relationships/hyperlink" Target="http://en.wikipedia.org/wiki/Path_integral_formulation" TargetMode="External"/><Relationship Id="rId5" Type="http://schemas.openxmlformats.org/officeDocument/2006/relationships/hyperlink" Target="http://en.wikipedia.org/wiki/Physical_system" TargetMode="External"/><Relationship Id="rId15" Type="http://schemas.openxmlformats.org/officeDocument/2006/relationships/hyperlink" Target="http://en.wikipedia.org/wiki/Molecule" TargetMode="External"/><Relationship Id="rId23" Type="http://schemas.openxmlformats.org/officeDocument/2006/relationships/hyperlink" Target="http://en.wikipedia.org/wiki/Richard_Feynman" TargetMode="External"/><Relationship Id="rId10" Type="http://schemas.openxmlformats.org/officeDocument/2006/relationships/hyperlink" Target="http://en.wikipedia.org/wiki/Linear_differential_equation" TargetMode="External"/><Relationship Id="rId19" Type="http://schemas.openxmlformats.org/officeDocument/2006/relationships/hyperlink" Target="http://en.wikipedia.org/wiki/Universe" TargetMode="External"/><Relationship Id="rId4" Type="http://schemas.openxmlformats.org/officeDocument/2006/relationships/hyperlink" Target="http://en.wikipedia.org/wiki/Quantum_state" TargetMode="External"/><Relationship Id="rId9" Type="http://schemas.openxmlformats.org/officeDocument/2006/relationships/hyperlink" Target="http://en.wikipedia.org/wiki/Newton%27s_second_law" TargetMode="External"/><Relationship Id="rId14" Type="http://schemas.openxmlformats.org/officeDocument/2006/relationships/hyperlink" Target="http://en.wikipedia.org/wiki/Copenhagen_interpretation" TargetMode="External"/><Relationship Id="rId22" Type="http://schemas.openxmlformats.org/officeDocument/2006/relationships/hyperlink" Target="http://en.wikipedia.org/wiki/Matrix_mechanics"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en.wikipedia.org/wiki/Particle" TargetMode="External"/><Relationship Id="rId13" Type="http://schemas.openxmlformats.org/officeDocument/2006/relationships/hyperlink" Target="http://en.wikipedia.org/wiki/Special_relativity" TargetMode="External"/><Relationship Id="rId18" Type="http://schemas.openxmlformats.org/officeDocument/2006/relationships/hyperlink" Target="http://en.wikipedia.org/wiki/Spin_%28physics%29" TargetMode="External"/><Relationship Id="rId26" Type="http://schemas.openxmlformats.org/officeDocument/2006/relationships/hyperlink" Target="http://en.wikipedia.org/wiki/James_Clerk_Maxwell" TargetMode="External"/><Relationship Id="rId3" Type="http://schemas.openxmlformats.org/officeDocument/2006/relationships/hyperlink" Target="http://en.wikipedia.org/wiki/Relativistic_wave_equation" TargetMode="External"/><Relationship Id="rId21" Type="http://schemas.openxmlformats.org/officeDocument/2006/relationships/hyperlink" Target="http://en.wikipedia.org/wiki/Schr%C3%B6dinger_equation" TargetMode="External"/><Relationship Id="rId7" Type="http://schemas.openxmlformats.org/officeDocument/2006/relationships/hyperlink" Target="http://en.wikipedia.org/wiki/Spin-%C2%BD" TargetMode="External"/><Relationship Id="rId12" Type="http://schemas.openxmlformats.org/officeDocument/2006/relationships/hyperlink" Target="http://en.wikipedia.org/wiki/Quantum_mechanics" TargetMode="External"/><Relationship Id="rId17" Type="http://schemas.openxmlformats.org/officeDocument/2006/relationships/hyperlink" Target="http://en.wikipedia.org/wiki/Phenomenology_%28science%29" TargetMode="External"/><Relationship Id="rId25" Type="http://schemas.openxmlformats.org/officeDocument/2006/relationships/hyperlink" Target="http://en.wikipedia.org/wiki/Isaac_Newton" TargetMode="External"/><Relationship Id="rId2" Type="http://schemas.openxmlformats.org/officeDocument/2006/relationships/hyperlink" Target="http://en.wikipedia.org/wiki/Particle_physics" TargetMode="External"/><Relationship Id="rId16" Type="http://schemas.openxmlformats.org/officeDocument/2006/relationships/hyperlink" Target="http://en.wikipedia.org/wiki/Wolfgang_Pauli" TargetMode="External"/><Relationship Id="rId20" Type="http://schemas.openxmlformats.org/officeDocument/2006/relationships/hyperlink" Target="http://en.wikipedia.org/wiki/Bispinor" TargetMode="External"/><Relationship Id="rId1" Type="http://schemas.openxmlformats.org/officeDocument/2006/relationships/slideLayout" Target="../slideLayouts/slideLayout2.xml"/><Relationship Id="rId6" Type="http://schemas.openxmlformats.org/officeDocument/2006/relationships/hyperlink" Target="http://en.wikipedia.org/wiki/Dirac_equation#Comparison_with_the_Pauli_theory" TargetMode="External"/><Relationship Id="rId11" Type="http://schemas.openxmlformats.org/officeDocument/2006/relationships/hyperlink" Target="http://en.wikipedia.org/wiki/Quark" TargetMode="External"/><Relationship Id="rId24" Type="http://schemas.openxmlformats.org/officeDocument/2006/relationships/hyperlink" Target="http://en.wikipedia.org/wiki/Theoretical_physics" TargetMode="External"/><Relationship Id="rId5" Type="http://schemas.openxmlformats.org/officeDocument/2006/relationships/hyperlink" Target="http://en.wikipedia.org/wiki/Dirac_equation#Covariant_form_and_relativistic_invariance" TargetMode="External"/><Relationship Id="rId15" Type="http://schemas.openxmlformats.org/officeDocument/2006/relationships/hyperlink" Target="http://en.wikipedia.org/wiki/Antimatter" TargetMode="External"/><Relationship Id="rId23" Type="http://schemas.openxmlformats.org/officeDocument/2006/relationships/hyperlink" Target="http://en.wikipedia.org/wiki/Positron" TargetMode="External"/><Relationship Id="rId28" Type="http://schemas.openxmlformats.org/officeDocument/2006/relationships/hyperlink" Target="http://en.wikipedia.org/wiki/Quantum_field_theory" TargetMode="External"/><Relationship Id="rId10" Type="http://schemas.openxmlformats.org/officeDocument/2006/relationships/hyperlink" Target="http://en.wikipedia.org/wiki/Electron" TargetMode="External"/><Relationship Id="rId19" Type="http://schemas.openxmlformats.org/officeDocument/2006/relationships/hyperlink" Target="http://en.wikipedia.org/wiki/Complex_number" TargetMode="External"/><Relationship Id="rId4" Type="http://schemas.openxmlformats.org/officeDocument/2006/relationships/hyperlink" Target="http://en.wikipedia.org/wiki/Paul_Dirac" TargetMode="External"/><Relationship Id="rId9" Type="http://schemas.openxmlformats.org/officeDocument/2006/relationships/hyperlink" Target="http://en.wikipedia.org/wiki/P-symmetry" TargetMode="External"/><Relationship Id="rId14" Type="http://schemas.openxmlformats.org/officeDocument/2006/relationships/hyperlink" Target="http://en.wikipedia.org/wiki/Hydrogen_spectral_series" TargetMode="External"/><Relationship Id="rId22" Type="http://schemas.openxmlformats.org/officeDocument/2006/relationships/hyperlink" Target="http://en.wikipedia.org/wiki/Weyl_equation" TargetMode="External"/><Relationship Id="rId27" Type="http://schemas.openxmlformats.org/officeDocument/2006/relationships/hyperlink" Target="http://en.wikipedia.org/wiki/Albert_Einstein"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en.wikipedia.org/wiki/Quantum_state" TargetMode="External"/><Relationship Id="rId2" Type="http://schemas.openxmlformats.org/officeDocument/2006/relationships/hyperlink" Target="http://en.wikipedia.org/wiki/Quantum_mechanic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en.wikipedia.org/wiki/Momentu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en.wikipedia.org/wiki/Schr%C3%B6dinger_equation" TargetMode="External"/><Relationship Id="rId2" Type="http://schemas.openxmlformats.org/officeDocument/2006/relationships/hyperlink" Target="http://en.wikipedia.org/wiki/Psi_(letter)"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en.wikipedia.org/wiki/Water_wave" TargetMode="External"/><Relationship Id="rId2" Type="http://schemas.openxmlformats.org/officeDocument/2006/relationships/hyperlink" Target="http://en.wikipedia.org/wiki/Wave" TargetMode="External"/><Relationship Id="rId1" Type="http://schemas.openxmlformats.org/officeDocument/2006/relationships/slideLayout" Target="../slideLayouts/slideLayout2.xml"/><Relationship Id="rId5" Type="http://schemas.openxmlformats.org/officeDocument/2006/relationships/hyperlink" Target="http://en.wikipedia.org/wiki/Wave%E2%80%93particle_duality" TargetMode="External"/><Relationship Id="rId4" Type="http://schemas.openxmlformats.org/officeDocument/2006/relationships/hyperlink" Target="http://en.wikipedia.org/wiki/Wave_equatio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Inductor" TargetMode="External"/><Relationship Id="rId13" Type="http://schemas.openxmlformats.org/officeDocument/2006/relationships/hyperlink" Target="http://en.wikipedia.org/wiki/Maxwell%27s_equations" TargetMode="External"/><Relationship Id="rId3" Type="http://schemas.openxmlformats.org/officeDocument/2006/relationships/hyperlink" Target="http://en.wikipedia.org/wiki/Magnetic_field" TargetMode="External"/><Relationship Id="rId7" Type="http://schemas.openxmlformats.org/officeDocument/2006/relationships/hyperlink" Target="http://en.wikipedia.org/wiki/Transformer" TargetMode="External"/><Relationship Id="rId12" Type="http://schemas.openxmlformats.org/officeDocument/2006/relationships/hyperlink" Target="http://en.wikipedia.org/wiki/Solenoid" TargetMode="External"/><Relationship Id="rId2" Type="http://schemas.openxmlformats.org/officeDocument/2006/relationships/hyperlink" Target="http://en.wikipedia.org/wiki/Electromagnetism" TargetMode="External"/><Relationship Id="rId1" Type="http://schemas.openxmlformats.org/officeDocument/2006/relationships/slideLayout" Target="../slideLayouts/slideLayout2.xml"/><Relationship Id="rId6" Type="http://schemas.openxmlformats.org/officeDocument/2006/relationships/hyperlink" Target="http://en.wikipedia.org/wiki/Electromagnetic_induction" TargetMode="External"/><Relationship Id="rId11" Type="http://schemas.openxmlformats.org/officeDocument/2006/relationships/hyperlink" Target="http://en.wikipedia.org/wiki/Electrical_generator" TargetMode="External"/><Relationship Id="rId5" Type="http://schemas.openxmlformats.org/officeDocument/2006/relationships/hyperlink" Target="http://en.wikipedia.org/wiki/Electromotive_force" TargetMode="External"/><Relationship Id="rId10" Type="http://schemas.openxmlformats.org/officeDocument/2006/relationships/hyperlink" Target="http://en.wikipedia.org/wiki/Electric_motor" TargetMode="External"/><Relationship Id="rId4" Type="http://schemas.openxmlformats.org/officeDocument/2006/relationships/hyperlink" Target="http://en.wikipedia.org/wiki/Electric_circuit" TargetMode="External"/><Relationship Id="rId9" Type="http://schemas.openxmlformats.org/officeDocument/2006/relationships/hyperlink" Target="http://en.wikipedia.org/wiki/Electricity"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en.wikipedia.org/wiki/Electromagnetic_spectrum" TargetMode="External"/><Relationship Id="rId13" Type="http://schemas.openxmlformats.org/officeDocument/2006/relationships/hyperlink" Target="http://en.wikipedia.org/wiki/Time_dissemination" TargetMode="External"/><Relationship Id="rId3" Type="http://schemas.openxmlformats.org/officeDocument/2006/relationships/hyperlink" Target="http://en.wikipedia.org/wiki/Electronic_transition" TargetMode="External"/><Relationship Id="rId7" Type="http://schemas.openxmlformats.org/officeDocument/2006/relationships/hyperlink" Target="http://en.wikipedia.org/wiki/Ultraviolet" TargetMode="External"/><Relationship Id="rId12" Type="http://schemas.openxmlformats.org/officeDocument/2006/relationships/hyperlink" Target="http://en.wikipedia.org/wiki/Primary_standard" TargetMode="External"/><Relationship Id="rId2" Type="http://schemas.openxmlformats.org/officeDocument/2006/relationships/hyperlink" Target="http://en.wikipedia.org/wiki/Clock" TargetMode="External"/><Relationship Id="rId1" Type="http://schemas.openxmlformats.org/officeDocument/2006/relationships/slideLayout" Target="../slideLayouts/slideLayout2.xml"/><Relationship Id="rId6" Type="http://schemas.openxmlformats.org/officeDocument/2006/relationships/hyperlink" Target="http://en.wikipedia.org/wiki/Light" TargetMode="External"/><Relationship Id="rId11" Type="http://schemas.openxmlformats.org/officeDocument/2006/relationships/hyperlink" Target="http://en.wikipedia.org/wiki/Time_standard" TargetMode="External"/><Relationship Id="rId5" Type="http://schemas.openxmlformats.org/officeDocument/2006/relationships/hyperlink" Target="http://en.wikipedia.org/wiki/Microwave" TargetMode="External"/><Relationship Id="rId15" Type="http://schemas.openxmlformats.org/officeDocument/2006/relationships/hyperlink" Target="http://en.wikipedia.org/wiki/GPS" TargetMode="External"/><Relationship Id="rId10" Type="http://schemas.openxmlformats.org/officeDocument/2006/relationships/hyperlink" Target="http://en.wikipedia.org/wiki/Frequency_standard" TargetMode="External"/><Relationship Id="rId4" Type="http://schemas.openxmlformats.org/officeDocument/2006/relationships/hyperlink" Target="http://en.wikipedia.org/wiki/Frequency" TargetMode="External"/><Relationship Id="rId9" Type="http://schemas.openxmlformats.org/officeDocument/2006/relationships/hyperlink" Target="http://en.wikipedia.org/wiki/Atoms" TargetMode="External"/><Relationship Id="rId14" Type="http://schemas.openxmlformats.org/officeDocument/2006/relationships/hyperlink" Target="http://en.wikipedia.org/wiki/Global_navigation_satellite_system"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en.wikipedia.org/wiki/Absolute_zero" TargetMode="External"/><Relationship Id="rId3" Type="http://schemas.openxmlformats.org/officeDocument/2006/relationships/hyperlink" Target="http://en.wikipedia.org/wiki/Atomic_physics" TargetMode="External"/><Relationship Id="rId7" Type="http://schemas.openxmlformats.org/officeDocument/2006/relationships/hyperlink" Target="http://en.wikipedia.org/wiki/Maser" TargetMode="External"/><Relationship Id="rId2" Type="http://schemas.openxmlformats.org/officeDocument/2006/relationships/hyperlink" Target="http://en.wikipedia.org/wiki/Nuclear_physics" TargetMode="External"/><Relationship Id="rId1" Type="http://schemas.openxmlformats.org/officeDocument/2006/relationships/slideLayout" Target="../slideLayouts/slideLayout2.xml"/><Relationship Id="rId6" Type="http://schemas.openxmlformats.org/officeDocument/2006/relationships/hyperlink" Target="http://en.wikipedia.org/wiki/Energy_level" TargetMode="External"/><Relationship Id="rId5" Type="http://schemas.openxmlformats.org/officeDocument/2006/relationships/hyperlink" Target="http://en.wikipedia.org/wiki/Electron" TargetMode="External"/><Relationship Id="rId10" Type="http://schemas.openxmlformats.org/officeDocument/2006/relationships/hyperlink" Target="http://en.wikipedia.org/wiki/NIST-F1" TargetMode="External"/><Relationship Id="rId4" Type="http://schemas.openxmlformats.org/officeDocument/2006/relationships/hyperlink" Target="http://en.wikipedia.org/wiki/Microwave" TargetMode="External"/><Relationship Id="rId9" Type="http://schemas.openxmlformats.org/officeDocument/2006/relationships/hyperlink" Target="http://en.wikipedia.org/wiki/Atomic_fountain"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en.wikipedia.org/wiki/International_Atomic_Time" TargetMode="External"/><Relationship Id="rId7" Type="http://schemas.openxmlformats.org/officeDocument/2006/relationships/hyperlink" Target="http://en.wikipedia.org/wiki/Solar_time" TargetMode="External"/><Relationship Id="rId2" Type="http://schemas.openxmlformats.org/officeDocument/2006/relationships/hyperlink" Target="http://en.wikipedia.org/wiki/Laser_pumping" TargetMode="External"/><Relationship Id="rId1" Type="http://schemas.openxmlformats.org/officeDocument/2006/relationships/slideLayout" Target="../slideLayouts/slideLayout2.xml"/><Relationship Id="rId6" Type="http://schemas.openxmlformats.org/officeDocument/2006/relationships/hyperlink" Target="http://en.wikipedia.org/wiki/Universal_Time" TargetMode="External"/><Relationship Id="rId5" Type="http://schemas.openxmlformats.org/officeDocument/2006/relationships/hyperlink" Target="http://en.wikipedia.org/wiki/Leap_seconds" TargetMode="External"/><Relationship Id="rId4" Type="http://schemas.openxmlformats.org/officeDocument/2006/relationships/hyperlink" Target="http://en.wikipedia.org/wiki/Coordinated_Universal_Time"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Magnetic_field" TargetMode="External"/><Relationship Id="rId13" Type="http://schemas.openxmlformats.org/officeDocument/2006/relationships/hyperlink" Target="http://en.wikipedia.org/wiki/Maxwell%27s_equations#Alternative_formulations" TargetMode="External"/><Relationship Id="rId18" Type="http://schemas.openxmlformats.org/officeDocument/2006/relationships/hyperlink" Target="http://en.wikipedia.org/wiki/General_relativity" TargetMode="External"/><Relationship Id="rId3" Type="http://schemas.openxmlformats.org/officeDocument/2006/relationships/hyperlink" Target="http://en.wikipedia.org/wiki/Lorentz_force" TargetMode="External"/><Relationship Id="rId21" Type="http://schemas.openxmlformats.org/officeDocument/2006/relationships/hyperlink" Target="http://en.wikipedia.org/wiki/Electric_potential" TargetMode="External"/><Relationship Id="rId7" Type="http://schemas.openxmlformats.org/officeDocument/2006/relationships/hyperlink" Target="http://en.wikipedia.org/wiki/Electric_field" TargetMode="External"/><Relationship Id="rId12" Type="http://schemas.openxmlformats.org/officeDocument/2006/relationships/hyperlink" Target="http://en.wikipedia.org/wiki/Atom" TargetMode="External"/><Relationship Id="rId17" Type="http://schemas.openxmlformats.org/officeDocument/2006/relationships/hyperlink" Target="http://en.wikipedia.org/wiki/Special_relativity" TargetMode="External"/><Relationship Id="rId2" Type="http://schemas.openxmlformats.org/officeDocument/2006/relationships/hyperlink" Target="http://en.wikipedia.org/wiki/Partial_differential_equation" TargetMode="External"/><Relationship Id="rId16" Type="http://schemas.openxmlformats.org/officeDocument/2006/relationships/hyperlink" Target="http://en.wikipedia.org/wiki/Manifest_covariance" TargetMode="External"/><Relationship Id="rId20" Type="http://schemas.openxmlformats.org/officeDocument/2006/relationships/hyperlink" Target="http://en.wikipedia.org/wiki/Lorenz_force#Lorentz_force_and_analytical_mechanics" TargetMode="External"/><Relationship Id="rId1" Type="http://schemas.openxmlformats.org/officeDocument/2006/relationships/slideLayout" Target="../slideLayouts/slideLayout2.xml"/><Relationship Id="rId6" Type="http://schemas.openxmlformats.org/officeDocument/2006/relationships/hyperlink" Target="http://en.wikipedia.org/wiki/Electric_circuit" TargetMode="External"/><Relationship Id="rId11" Type="http://schemas.openxmlformats.org/officeDocument/2006/relationships/hyperlink" Target="http://en.wikipedia.org/wiki/James_Clerk_Maxwell" TargetMode="External"/><Relationship Id="rId24" Type="http://schemas.openxmlformats.org/officeDocument/2006/relationships/hyperlink" Target="http://en.wikipedia.org/wiki/Photon" TargetMode="External"/><Relationship Id="rId5" Type="http://schemas.openxmlformats.org/officeDocument/2006/relationships/hyperlink" Target="http://en.wikipedia.org/wiki/Optics" TargetMode="External"/><Relationship Id="rId15" Type="http://schemas.openxmlformats.org/officeDocument/2006/relationships/hyperlink" Target="http://en.wikipedia.org/wiki/Spacetime" TargetMode="External"/><Relationship Id="rId23" Type="http://schemas.openxmlformats.org/officeDocument/2006/relationships/hyperlink" Target="http://en.wikipedia.org/wiki/Quantum_electrodynamics" TargetMode="External"/><Relationship Id="rId10" Type="http://schemas.openxmlformats.org/officeDocument/2006/relationships/hyperlink" Target="http://en.wikipedia.org/wiki/Electric_current" TargetMode="External"/><Relationship Id="rId19" Type="http://schemas.openxmlformats.org/officeDocument/2006/relationships/hyperlink" Target="http://en.wikipedia.org/wiki/Quantum_mechanics" TargetMode="External"/><Relationship Id="rId4" Type="http://schemas.openxmlformats.org/officeDocument/2006/relationships/hyperlink" Target="http://en.wikipedia.org/wiki/Classical_electrodynamics" TargetMode="External"/><Relationship Id="rId9" Type="http://schemas.openxmlformats.org/officeDocument/2006/relationships/hyperlink" Target="http://en.wikipedia.org/wiki/Electric_charge" TargetMode="External"/><Relationship Id="rId14" Type="http://schemas.openxmlformats.org/officeDocument/2006/relationships/hyperlink" Target="http://en.wikipedia.org/wiki/Covariant_formulation_of_classical_electromagnetism" TargetMode="External"/><Relationship Id="rId22" Type="http://schemas.openxmlformats.org/officeDocument/2006/relationships/hyperlink" Target="http://en.wikipedia.org/wiki/Magnetic_potential"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en.wikipedia.org/wiki/Spatial_coherence" TargetMode="External"/><Relationship Id="rId3" Type="http://schemas.openxmlformats.org/officeDocument/2006/relationships/hyperlink" Target="http://en.wikipedia.org/wiki/Optical_amplification" TargetMode="External"/><Relationship Id="rId7" Type="http://schemas.openxmlformats.org/officeDocument/2006/relationships/hyperlink" Target="http://en.wikipedia.org/wiki/Coherence_(physics)" TargetMode="External"/><Relationship Id="rId12" Type="http://schemas.openxmlformats.org/officeDocument/2006/relationships/hyperlink" Target="http://en.wikipedia.org/wiki/Laser_pointer" TargetMode="External"/><Relationship Id="rId2" Type="http://schemas.openxmlformats.org/officeDocument/2006/relationships/hyperlink" Target="http://en.wikipedia.org/wiki/Light" TargetMode="External"/><Relationship Id="rId1" Type="http://schemas.openxmlformats.org/officeDocument/2006/relationships/slideLayout" Target="../slideLayouts/slideLayout2.xml"/><Relationship Id="rId6" Type="http://schemas.openxmlformats.org/officeDocument/2006/relationships/hyperlink" Target="http://en.wikipedia.org/wiki/Acronym" TargetMode="External"/><Relationship Id="rId11" Type="http://schemas.openxmlformats.org/officeDocument/2006/relationships/hyperlink" Target="http://en.wikipedia.org/wiki/Collimated_light" TargetMode="External"/><Relationship Id="rId5" Type="http://schemas.openxmlformats.org/officeDocument/2006/relationships/hyperlink" Target="http://en.wikipedia.org/wiki/Electromagnetic_radiation" TargetMode="External"/><Relationship Id="rId10" Type="http://schemas.openxmlformats.org/officeDocument/2006/relationships/hyperlink" Target="http://en.wikipedia.org/wiki/Photolithography#Light_sources" TargetMode="External"/><Relationship Id="rId4" Type="http://schemas.openxmlformats.org/officeDocument/2006/relationships/hyperlink" Target="http://en.wikipedia.org/wiki/Stimulated_emission" TargetMode="External"/><Relationship Id="rId9" Type="http://schemas.openxmlformats.org/officeDocument/2006/relationships/hyperlink" Target="http://en.wikipedia.org/wiki/Laser_cutting"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en.wikipedia.org/wiki/Frequency_spectrum" TargetMode="External"/><Relationship Id="rId2" Type="http://schemas.openxmlformats.org/officeDocument/2006/relationships/hyperlink" Target="http://en.wikipedia.org/wiki/Temporal_coherence" TargetMode="External"/><Relationship Id="rId1" Type="http://schemas.openxmlformats.org/officeDocument/2006/relationships/slideLayout" Target="../slideLayouts/slideLayout2.xml"/><Relationship Id="rId5" Type="http://schemas.openxmlformats.org/officeDocument/2006/relationships/hyperlink" Target="http://en.wikipedia.org/wiki/Femtosecond" TargetMode="External"/><Relationship Id="rId4" Type="http://schemas.openxmlformats.org/officeDocument/2006/relationships/hyperlink" Target="http://en.wikipedia.org/wiki/Ultrashort_pulse"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en.wikipedia.org/wiki/Welding" TargetMode="External"/><Relationship Id="rId3" Type="http://schemas.openxmlformats.org/officeDocument/2006/relationships/hyperlink" Target="http://en.wikipedia.org/wiki/Laser_printer" TargetMode="External"/><Relationship Id="rId7" Type="http://schemas.openxmlformats.org/officeDocument/2006/relationships/hyperlink" Target="http://en.wikipedia.org/wiki/Laser_surgery" TargetMode="External"/><Relationship Id="rId2" Type="http://schemas.openxmlformats.org/officeDocument/2006/relationships/hyperlink" Target="http://en.wikipedia.org/wiki/Optical_disk_drive" TargetMode="External"/><Relationship Id="rId1" Type="http://schemas.openxmlformats.org/officeDocument/2006/relationships/slideLayout" Target="../slideLayouts/slideLayout2.xml"/><Relationship Id="rId6" Type="http://schemas.openxmlformats.org/officeDocument/2006/relationships/hyperlink" Target="http://en.wikipedia.org/wiki/Free-space_optical_communication" TargetMode="External"/><Relationship Id="rId11" Type="http://schemas.openxmlformats.org/officeDocument/2006/relationships/hyperlink" Target="http://en.wikipedia.org/wiki/Laser_lighting_display" TargetMode="External"/><Relationship Id="rId5" Type="http://schemas.openxmlformats.org/officeDocument/2006/relationships/hyperlink" Target="http://en.wikipedia.org/wiki/Fiber-optic_communication" TargetMode="External"/><Relationship Id="rId10" Type="http://schemas.openxmlformats.org/officeDocument/2006/relationships/hyperlink" Target="http://en.wikipedia.org/wiki/Laser_rangefinder#Military" TargetMode="External"/><Relationship Id="rId4" Type="http://schemas.openxmlformats.org/officeDocument/2006/relationships/hyperlink" Target="http://en.wikipedia.org/wiki/Barcode_scanner" TargetMode="External"/><Relationship Id="rId9" Type="http://schemas.openxmlformats.org/officeDocument/2006/relationships/hyperlink" Target="http://en.wikipedia.org/wiki/Law_enforcement"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en.wikipedia.org/wiki/Proton" TargetMode="External"/><Relationship Id="rId13" Type="http://schemas.openxmlformats.org/officeDocument/2006/relationships/hyperlink" Target="http://en.wikipedia.org/wiki/Electrostatic" TargetMode="External"/><Relationship Id="rId3" Type="http://schemas.openxmlformats.org/officeDocument/2006/relationships/hyperlink" Target="http://en.wikipedia.org/wiki/Atomic_nucleus" TargetMode="External"/><Relationship Id="rId7" Type="http://schemas.openxmlformats.org/officeDocument/2006/relationships/hyperlink" Target="http://en.wikipedia.org/wiki/Nucleon" TargetMode="External"/><Relationship Id="rId12" Type="http://schemas.openxmlformats.org/officeDocument/2006/relationships/hyperlink" Target="http://en.wikipedia.org/wiki/Surface_tension" TargetMode="External"/><Relationship Id="rId2" Type="http://schemas.openxmlformats.org/officeDocument/2006/relationships/hyperlink" Target="http://en.wikipedia.org/wiki/Nuclear_physics" TargetMode="External"/><Relationship Id="rId16" Type="http://schemas.openxmlformats.org/officeDocument/2006/relationships/hyperlink" Target="http://en.wikipedia.org/wiki/Spin_%28physics%29" TargetMode="External"/><Relationship Id="rId1" Type="http://schemas.openxmlformats.org/officeDocument/2006/relationships/slideLayout" Target="../slideLayouts/slideLayout2.xml"/><Relationship Id="rId6" Type="http://schemas.openxmlformats.org/officeDocument/2006/relationships/hyperlink" Target="http://en.wikipedia.org/wiki/John_Archibald_Wheeler" TargetMode="External"/><Relationship Id="rId11" Type="http://schemas.openxmlformats.org/officeDocument/2006/relationships/hyperlink" Target="http://en.wikipedia.org/wiki/Nuclear_binding_energy" TargetMode="External"/><Relationship Id="rId5" Type="http://schemas.openxmlformats.org/officeDocument/2006/relationships/hyperlink" Target="http://en.wikipedia.org/wiki/Niels_Bohr" TargetMode="External"/><Relationship Id="rId15" Type="http://schemas.openxmlformats.org/officeDocument/2006/relationships/hyperlink" Target="http://en.wikipedia.org/wiki/Momentum" TargetMode="External"/><Relationship Id="rId10" Type="http://schemas.openxmlformats.org/officeDocument/2006/relationships/hyperlink" Target="http://en.wikipedia.org/wiki/Strong_nuclear_force" TargetMode="External"/><Relationship Id="rId4" Type="http://schemas.openxmlformats.org/officeDocument/2006/relationships/hyperlink" Target="http://en.wikipedia.org/wiki/George_Gamow" TargetMode="External"/><Relationship Id="rId9" Type="http://schemas.openxmlformats.org/officeDocument/2006/relationships/hyperlink" Target="http://en.wikipedia.org/wiki/Neutron" TargetMode="External"/><Relationship Id="rId14" Type="http://schemas.openxmlformats.org/officeDocument/2006/relationships/hyperlink" Target="http://en.wikipedia.org/wiki/Quantum"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Autofit/>
          </a:bodyPr>
          <a:lstStyle/>
          <a:p>
            <a:r>
              <a:rPr lang="en-US" sz="6600" b="1" dirty="0"/>
              <a:t>15 Lecture in physics</a:t>
            </a:r>
            <a:endParaRPr lang="en-US" sz="6600" dirty="0"/>
          </a:p>
        </p:txBody>
      </p:sp>
      <p:sp>
        <p:nvSpPr>
          <p:cNvPr id="3" name="Subtitle 2"/>
          <p:cNvSpPr>
            <a:spLocks noGrp="1"/>
          </p:cNvSpPr>
          <p:nvPr>
            <p:ph type="subTitle" idx="1"/>
          </p:nvPr>
        </p:nvSpPr>
        <p:spPr>
          <a:xfrm>
            <a:off x="1371600" y="2438400"/>
            <a:ext cx="6400800" cy="3200400"/>
          </a:xfrm>
        </p:spPr>
        <p:txBody>
          <a:bodyPr/>
          <a:lstStyle/>
          <a:p>
            <a:r>
              <a:rPr lang="en-US" b="1" dirty="0" smtClean="0">
                <a:solidFill>
                  <a:srgbClr val="FF0000"/>
                </a:solidFill>
              </a:rPr>
              <a:t>Take home exam</a:t>
            </a:r>
          </a:p>
          <a:p>
            <a:r>
              <a:rPr lang="en-US" b="1" dirty="0" smtClean="0">
                <a:solidFill>
                  <a:srgbClr val="FF0000"/>
                </a:solidFill>
              </a:rPr>
              <a:t>1 revision paper</a:t>
            </a:r>
          </a:p>
          <a:p>
            <a:r>
              <a:rPr lang="en-US" b="1" dirty="0" smtClean="0">
                <a:solidFill>
                  <a:srgbClr val="FF0000"/>
                </a:solidFill>
              </a:rPr>
              <a:t>Tutorials</a:t>
            </a:r>
          </a:p>
          <a:p>
            <a:r>
              <a:rPr lang="en-US" b="1" dirty="0" smtClean="0">
                <a:solidFill>
                  <a:srgbClr val="FF0000"/>
                </a:solidFill>
              </a:rPr>
              <a:t>communication</a:t>
            </a:r>
            <a:endParaRPr lang="en-US" b="1" dirty="0">
              <a:solidFill>
                <a:srgbClr val="FF0000"/>
              </a:solidFill>
            </a:endParaRPr>
          </a:p>
        </p:txBody>
      </p:sp>
    </p:spTree>
    <p:extLst>
      <p:ext uri="{BB962C8B-B14F-4D97-AF65-F5344CB8AC3E}">
        <p14:creationId xmlns:p14="http://schemas.microsoft.com/office/powerpoint/2010/main" val="49265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700" dirty="0" smtClean="0"/>
              <a:t>Telecommunication</a:t>
            </a:r>
            <a:endParaRPr lang="en-US" sz="7700" dirty="0"/>
          </a:p>
        </p:txBody>
      </p:sp>
    </p:spTree>
    <p:extLst>
      <p:ext uri="{BB962C8B-B14F-4D97-AF65-F5344CB8AC3E}">
        <p14:creationId xmlns:p14="http://schemas.microsoft.com/office/powerpoint/2010/main" val="16845670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900" dirty="0"/>
              <a:t>Higgs </a:t>
            </a:r>
            <a:r>
              <a:rPr lang="en-US" sz="9900" dirty="0" smtClean="0"/>
              <a:t>boson</a:t>
            </a:r>
            <a:endParaRPr lang="en-US" sz="9900" dirty="0"/>
          </a:p>
        </p:txBody>
      </p:sp>
    </p:spTree>
    <p:extLst>
      <p:ext uri="{BB962C8B-B14F-4D97-AF65-F5344CB8AC3E}">
        <p14:creationId xmlns:p14="http://schemas.microsoft.com/office/powerpoint/2010/main" val="41746569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t>Higgs </a:t>
            </a:r>
            <a:r>
              <a:rPr lang="en-US" sz="5500" dirty="0" smtClean="0"/>
              <a:t>boson (continued)</a:t>
            </a:r>
            <a:endParaRPr lang="en-US" sz="5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3549"/>
            <a:ext cx="8229600" cy="3999265"/>
          </a:xfrm>
        </p:spPr>
      </p:pic>
    </p:spTree>
    <p:extLst>
      <p:ext uri="{BB962C8B-B14F-4D97-AF65-F5344CB8AC3E}">
        <p14:creationId xmlns:p14="http://schemas.microsoft.com/office/powerpoint/2010/main" val="8563030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9900" dirty="0" smtClean="0"/>
              <a:t>Astrophysics</a:t>
            </a:r>
            <a:endParaRPr lang="en-US" sz="9900" dirty="0"/>
          </a:p>
        </p:txBody>
      </p:sp>
    </p:spTree>
    <p:extLst>
      <p:ext uri="{BB962C8B-B14F-4D97-AF65-F5344CB8AC3E}">
        <p14:creationId xmlns:p14="http://schemas.microsoft.com/office/powerpoint/2010/main" val="10647761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900" dirty="0"/>
              <a:t>Big Bang </a:t>
            </a:r>
          </a:p>
        </p:txBody>
      </p:sp>
    </p:spTree>
    <p:extLst>
      <p:ext uri="{BB962C8B-B14F-4D97-AF65-F5344CB8AC3E}">
        <p14:creationId xmlns:p14="http://schemas.microsoft.com/office/powerpoint/2010/main" val="30825225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100" y="1600200"/>
            <a:ext cx="7632700" cy="4950351"/>
          </a:xfrm>
        </p:spPr>
      </p:pic>
    </p:spTree>
    <p:extLst>
      <p:ext uri="{BB962C8B-B14F-4D97-AF65-F5344CB8AC3E}">
        <p14:creationId xmlns:p14="http://schemas.microsoft.com/office/powerpoint/2010/main" val="7089992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900" dirty="0" smtClean="0"/>
              <a:t>Aliens</a:t>
            </a:r>
            <a:endParaRPr lang="en-US" sz="9900" dirty="0"/>
          </a:p>
        </p:txBody>
      </p:sp>
    </p:spTree>
    <p:extLst>
      <p:ext uri="{BB962C8B-B14F-4D97-AF65-F5344CB8AC3E}">
        <p14:creationId xmlns:p14="http://schemas.microsoft.com/office/powerpoint/2010/main" val="5798850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700" dirty="0" smtClean="0"/>
              <a:t>Aliens (continued)</a:t>
            </a:r>
            <a:endParaRPr lang="en-US" sz="7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7543800" cy="4525963"/>
          </a:xfrm>
        </p:spPr>
      </p:pic>
    </p:spTree>
    <p:extLst>
      <p:ext uri="{BB962C8B-B14F-4D97-AF65-F5344CB8AC3E}">
        <p14:creationId xmlns:p14="http://schemas.microsoft.com/office/powerpoint/2010/main" val="25751005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900" dirty="0" smtClean="0"/>
              <a:t>Instructions</a:t>
            </a:r>
            <a:endParaRPr lang="en-US" sz="9900" dirty="0"/>
          </a:p>
        </p:txBody>
      </p:sp>
    </p:spTree>
    <p:extLst>
      <p:ext uri="{BB962C8B-B14F-4D97-AF65-F5344CB8AC3E}">
        <p14:creationId xmlns:p14="http://schemas.microsoft.com/office/powerpoint/2010/main" val="19831837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t>Firstly, study those topics of the subject, which are the most relevant to your major, so that you constantly practice what you study and do not forget it.</a:t>
            </a:r>
          </a:p>
        </p:txBody>
      </p:sp>
    </p:spTree>
    <p:extLst>
      <p:ext uri="{BB962C8B-B14F-4D97-AF65-F5344CB8AC3E}">
        <p14:creationId xmlns:p14="http://schemas.microsoft.com/office/powerpoint/2010/main" val="40917952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t>The influences and role of electromagnetic waves, gravity and nuclear phenomena in the living beings are significant. </a:t>
            </a:r>
          </a:p>
        </p:txBody>
      </p:sp>
    </p:spTree>
    <p:extLst>
      <p:ext uri="{BB962C8B-B14F-4D97-AF65-F5344CB8AC3E}">
        <p14:creationId xmlns:p14="http://schemas.microsoft.com/office/powerpoint/2010/main" val="106285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Modulation</a:t>
            </a:r>
            <a:endParaRPr lang="en-US" dirty="0"/>
          </a:p>
        </p:txBody>
      </p:sp>
      <p:sp>
        <p:nvSpPr>
          <p:cNvPr id="3" name="Content Placeholder 2"/>
          <p:cNvSpPr>
            <a:spLocks noGrp="1"/>
          </p:cNvSpPr>
          <p:nvPr>
            <p:ph idx="1"/>
          </p:nvPr>
        </p:nvSpPr>
        <p:spPr/>
        <p:txBody>
          <a:bodyPr>
            <a:normAutofit/>
          </a:bodyPr>
          <a:lstStyle/>
          <a:p>
            <a:pPr marL="0" indent="0">
              <a:buNone/>
            </a:pPr>
            <a:r>
              <a:rPr lang="en-US" dirty="0"/>
              <a:t>In </a:t>
            </a:r>
            <a:r>
              <a:rPr lang="en-US" dirty="0">
                <a:hlinkClick r:id="rId2" tooltip="Electronics"/>
              </a:rPr>
              <a:t>electronics</a:t>
            </a:r>
            <a:r>
              <a:rPr lang="en-US" dirty="0"/>
              <a:t> and </a:t>
            </a:r>
            <a:r>
              <a:rPr lang="en-US" dirty="0">
                <a:hlinkClick r:id="rId3" tooltip="Telecommunications"/>
              </a:rPr>
              <a:t>telecommunications</a:t>
            </a:r>
            <a:r>
              <a:rPr lang="en-US" dirty="0"/>
              <a:t>, </a:t>
            </a:r>
            <a:r>
              <a:rPr lang="en-US" b="1" dirty="0"/>
              <a:t>modulation</a:t>
            </a:r>
            <a:r>
              <a:rPr lang="en-US" dirty="0"/>
              <a:t> is the process of varying one or more properties of a periodic </a:t>
            </a:r>
            <a:r>
              <a:rPr lang="en-US" dirty="0">
                <a:hlinkClick r:id="rId4" tooltip="Waveform"/>
              </a:rPr>
              <a:t>waveform</a:t>
            </a:r>
            <a:r>
              <a:rPr lang="en-US" dirty="0"/>
              <a:t>, called the </a:t>
            </a:r>
            <a:r>
              <a:rPr lang="en-US" i="1" dirty="0">
                <a:hlinkClick r:id="rId5" tooltip="Carrier wave"/>
              </a:rPr>
              <a:t>carrier signal</a:t>
            </a:r>
            <a:r>
              <a:rPr lang="en-US" dirty="0"/>
              <a:t>, with a modulating signal that typically contains information to be transmitted</a:t>
            </a:r>
            <a:r>
              <a:rPr lang="en-US" dirty="0" smtClean="0"/>
              <a:t>.</a:t>
            </a:r>
            <a:endParaRPr lang="en-US" dirty="0"/>
          </a:p>
        </p:txBody>
      </p:sp>
    </p:spTree>
    <p:extLst>
      <p:ext uri="{BB962C8B-B14F-4D97-AF65-F5344CB8AC3E}">
        <p14:creationId xmlns:p14="http://schemas.microsoft.com/office/powerpoint/2010/main" val="22041445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5500" dirty="0"/>
              <a:t>Explore the physics of computing. </a:t>
            </a:r>
          </a:p>
        </p:txBody>
      </p:sp>
    </p:spTree>
    <p:extLst>
      <p:ext uri="{BB962C8B-B14F-4D97-AF65-F5344CB8AC3E}">
        <p14:creationId xmlns:p14="http://schemas.microsoft.com/office/powerpoint/2010/main" val="12854453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t>200 km teleportation give hope to communicate much better through the satellites</a:t>
            </a:r>
          </a:p>
        </p:txBody>
      </p:sp>
    </p:spTree>
    <p:extLst>
      <p:ext uri="{BB962C8B-B14F-4D97-AF65-F5344CB8AC3E}">
        <p14:creationId xmlns:p14="http://schemas.microsoft.com/office/powerpoint/2010/main" val="10662633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t>Your own code (computer programs) are expected by the people from you, thus, math is very important everywhere. </a:t>
            </a:r>
          </a:p>
        </p:txBody>
      </p:sp>
    </p:spTree>
    <p:extLst>
      <p:ext uri="{BB962C8B-B14F-4D97-AF65-F5344CB8AC3E}">
        <p14:creationId xmlns:p14="http://schemas.microsoft.com/office/powerpoint/2010/main" val="8542371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5500" dirty="0"/>
              <a:t>Let us meet on 5, 6, 7, 8, 9, 12, 13, 14 January 2015, check the web sites. </a:t>
            </a:r>
            <a:endParaRPr lang="en-US" sz="5500" dirty="0" smtClean="0">
              <a:effectLst/>
            </a:endParaRPr>
          </a:p>
        </p:txBody>
      </p:sp>
    </p:spTree>
    <p:extLst>
      <p:ext uri="{BB962C8B-B14F-4D97-AF65-F5344CB8AC3E}">
        <p14:creationId xmlns:p14="http://schemas.microsoft.com/office/powerpoint/2010/main" val="371987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Modulation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In </a:t>
            </a:r>
            <a:r>
              <a:rPr lang="en-US" dirty="0">
                <a:hlinkClick r:id="rId2" tooltip="Telecommunications"/>
              </a:rPr>
              <a:t>telecommunications</a:t>
            </a:r>
            <a:r>
              <a:rPr lang="en-US" dirty="0"/>
              <a:t>, modulation is the process of conveying a message signal, for example a digital bit stream or an </a:t>
            </a:r>
            <a:r>
              <a:rPr lang="en-US" dirty="0">
                <a:hlinkClick r:id="rId3" tooltip="Analog signal"/>
              </a:rPr>
              <a:t>analog</a:t>
            </a:r>
            <a:r>
              <a:rPr lang="en-US" dirty="0"/>
              <a:t> audio signal, inside another signal that can be physically transmitted. Modulation of a sine waveform transforms a </a:t>
            </a:r>
            <a:r>
              <a:rPr lang="en-US" dirty="0">
                <a:hlinkClick r:id="rId4" tooltip="Baseband"/>
              </a:rPr>
              <a:t>baseband</a:t>
            </a:r>
            <a:r>
              <a:rPr lang="en-US" dirty="0"/>
              <a:t> message signal into a </a:t>
            </a:r>
            <a:r>
              <a:rPr lang="en-US" dirty="0" err="1">
                <a:hlinkClick r:id="rId5" tooltip="Passband"/>
              </a:rPr>
              <a:t>passband</a:t>
            </a:r>
            <a:r>
              <a:rPr lang="en-US" dirty="0"/>
              <a:t> signal</a:t>
            </a:r>
            <a:r>
              <a:rPr lang="en-US" dirty="0" smtClean="0"/>
              <a:t>.</a:t>
            </a:r>
            <a:endParaRPr lang="en-US" dirty="0"/>
          </a:p>
        </p:txBody>
      </p:sp>
    </p:spTree>
    <p:extLst>
      <p:ext uri="{BB962C8B-B14F-4D97-AF65-F5344CB8AC3E}">
        <p14:creationId xmlns:p14="http://schemas.microsoft.com/office/powerpoint/2010/main" val="283773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A </a:t>
            </a:r>
            <a:r>
              <a:rPr lang="en-US" b="1" dirty="0"/>
              <a:t>modulator</a:t>
            </a:r>
            <a:r>
              <a:rPr lang="en-US" dirty="0"/>
              <a:t> is a device that performs modulation. A </a:t>
            </a:r>
            <a:r>
              <a:rPr lang="en-US" b="1" dirty="0"/>
              <a:t>demodulator</a:t>
            </a:r>
            <a:r>
              <a:rPr lang="en-US" dirty="0"/>
              <a:t> (sometimes </a:t>
            </a:r>
            <a:r>
              <a:rPr lang="en-US" i="1" dirty="0"/>
              <a:t>detector</a:t>
            </a:r>
            <a:r>
              <a:rPr lang="en-US" dirty="0"/>
              <a:t> or </a:t>
            </a:r>
            <a:r>
              <a:rPr lang="en-US" i="1" dirty="0" err="1"/>
              <a:t>demod</a:t>
            </a:r>
            <a:r>
              <a:rPr lang="en-US" dirty="0"/>
              <a:t>) is a device that performs </a:t>
            </a:r>
            <a:r>
              <a:rPr lang="en-US" b="1" dirty="0">
                <a:hlinkClick r:id="rId2" tooltip="Demodulation"/>
              </a:rPr>
              <a:t>demodulation</a:t>
            </a:r>
            <a:r>
              <a:rPr lang="en-US" dirty="0"/>
              <a:t>, the inverse of modulation. A </a:t>
            </a:r>
            <a:r>
              <a:rPr lang="en-US" dirty="0">
                <a:hlinkClick r:id="rId3" tooltip="Modem"/>
              </a:rPr>
              <a:t>modem</a:t>
            </a:r>
            <a:r>
              <a:rPr lang="en-US" dirty="0"/>
              <a:t> (from </a:t>
            </a:r>
            <a:r>
              <a:rPr lang="en-US" b="1" dirty="0"/>
              <a:t>mo</a:t>
            </a:r>
            <a:r>
              <a:rPr lang="en-US" dirty="0"/>
              <a:t>dulator–</a:t>
            </a:r>
            <a:r>
              <a:rPr lang="en-US" b="1" dirty="0"/>
              <a:t>dem</a:t>
            </a:r>
            <a:r>
              <a:rPr lang="en-US" dirty="0"/>
              <a:t>odulator) can perform both operations</a:t>
            </a:r>
            <a:r>
              <a:rPr lang="en-US" dirty="0" smtClean="0"/>
              <a:t>.</a:t>
            </a:r>
            <a:endParaRPr lang="en-US" dirty="0"/>
          </a:p>
        </p:txBody>
      </p:sp>
    </p:spTree>
    <p:extLst>
      <p:ext uri="{BB962C8B-B14F-4D97-AF65-F5344CB8AC3E}">
        <p14:creationId xmlns:p14="http://schemas.microsoft.com/office/powerpoint/2010/main" val="81959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aim of </a:t>
            </a:r>
            <a:r>
              <a:rPr lang="en-US" b="1" dirty="0"/>
              <a:t>digital modulation</a:t>
            </a:r>
            <a:r>
              <a:rPr lang="en-US" dirty="0"/>
              <a:t> is to transfer a </a:t>
            </a:r>
            <a:r>
              <a:rPr lang="en-US" dirty="0">
                <a:hlinkClick r:id="rId2" tooltip="Digital data"/>
              </a:rPr>
              <a:t>digital</a:t>
            </a:r>
            <a:r>
              <a:rPr lang="en-US" dirty="0"/>
              <a:t> bit stream over an analog </a:t>
            </a:r>
            <a:r>
              <a:rPr lang="en-US" dirty="0" err="1">
                <a:hlinkClick r:id="rId3" tooltip="Bandpass"/>
              </a:rPr>
              <a:t>bandpass</a:t>
            </a:r>
            <a:r>
              <a:rPr lang="en-US" dirty="0"/>
              <a:t> </a:t>
            </a:r>
            <a:r>
              <a:rPr lang="en-US" dirty="0">
                <a:hlinkClick r:id="rId4" tooltip="Channel (communications)"/>
              </a:rPr>
              <a:t>channel</a:t>
            </a:r>
            <a:r>
              <a:rPr lang="en-US" dirty="0"/>
              <a:t>, for example over the </a:t>
            </a:r>
            <a:r>
              <a:rPr lang="en-US" dirty="0">
                <a:hlinkClick r:id="rId5" tooltip="Public switched telephone network"/>
              </a:rPr>
              <a:t>public switched telephone network</a:t>
            </a:r>
            <a:r>
              <a:rPr lang="en-US" dirty="0"/>
              <a:t> (where a </a:t>
            </a:r>
            <a:r>
              <a:rPr lang="en-US" dirty="0" err="1">
                <a:hlinkClick r:id="rId6" tooltip="Bandpass filter"/>
              </a:rPr>
              <a:t>bandpass</a:t>
            </a:r>
            <a:r>
              <a:rPr lang="en-US" dirty="0">
                <a:hlinkClick r:id="rId6" tooltip="Bandpass filter"/>
              </a:rPr>
              <a:t> filter</a:t>
            </a:r>
            <a:r>
              <a:rPr lang="en-US" dirty="0"/>
              <a:t> limits the frequency range to 300–3400 Hz), or over a limited radio frequency band</a:t>
            </a:r>
            <a:r>
              <a:rPr lang="en-US" dirty="0" smtClean="0"/>
              <a:t>.</a:t>
            </a:r>
            <a:endParaRPr lang="en-US" dirty="0"/>
          </a:p>
        </p:txBody>
      </p:sp>
    </p:spTree>
    <p:extLst>
      <p:ext uri="{BB962C8B-B14F-4D97-AF65-F5344CB8AC3E}">
        <p14:creationId xmlns:p14="http://schemas.microsoft.com/office/powerpoint/2010/main" val="87173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aim of </a:t>
            </a:r>
            <a:r>
              <a:rPr lang="en-US" b="1" dirty="0"/>
              <a:t>analog modulation</a:t>
            </a:r>
            <a:r>
              <a:rPr lang="en-US" dirty="0"/>
              <a:t> is to transfer an </a:t>
            </a:r>
            <a:r>
              <a:rPr lang="en-US" dirty="0">
                <a:hlinkClick r:id="rId2" tooltip="Analog signal"/>
              </a:rPr>
              <a:t>analog</a:t>
            </a:r>
            <a:r>
              <a:rPr lang="en-US" dirty="0"/>
              <a:t> </a:t>
            </a:r>
            <a:r>
              <a:rPr lang="en-US" dirty="0">
                <a:hlinkClick r:id="rId3" tooltip="Baseband"/>
              </a:rPr>
              <a:t>baseband</a:t>
            </a:r>
            <a:r>
              <a:rPr lang="en-US" dirty="0"/>
              <a:t> (or </a:t>
            </a:r>
            <a:r>
              <a:rPr lang="en-US" dirty="0" err="1">
                <a:hlinkClick r:id="rId4" tooltip="Lowpass"/>
              </a:rPr>
              <a:t>lowpass</a:t>
            </a:r>
            <a:r>
              <a:rPr lang="en-US" dirty="0"/>
              <a:t>) signal, for example an audio signal or TV signal, over an analog </a:t>
            </a:r>
            <a:r>
              <a:rPr lang="en-US" dirty="0" err="1">
                <a:hlinkClick r:id="rId5" tooltip="Bandpass"/>
              </a:rPr>
              <a:t>bandpass</a:t>
            </a:r>
            <a:r>
              <a:rPr lang="en-US" dirty="0"/>
              <a:t> </a:t>
            </a:r>
            <a:r>
              <a:rPr lang="en-US" dirty="0">
                <a:hlinkClick r:id="rId6" tooltip="Channel (communications)"/>
              </a:rPr>
              <a:t>channel</a:t>
            </a:r>
            <a:r>
              <a:rPr lang="en-US" dirty="0"/>
              <a:t> at a different frequency, for example over a limited radio frequency band or a cable TV network channel</a:t>
            </a:r>
            <a:r>
              <a:rPr lang="en-US" dirty="0" smtClean="0"/>
              <a:t>.</a:t>
            </a:r>
            <a:endParaRPr lang="en-US" dirty="0"/>
          </a:p>
        </p:txBody>
      </p:sp>
    </p:spTree>
    <p:extLst>
      <p:ext uri="{BB962C8B-B14F-4D97-AF65-F5344CB8AC3E}">
        <p14:creationId xmlns:p14="http://schemas.microsoft.com/office/powerpoint/2010/main" val="297717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Analog and digital modulation facilitate </a:t>
            </a:r>
            <a:r>
              <a:rPr lang="en-US" dirty="0">
                <a:hlinkClick r:id="rId2" tooltip="Frequency division multiplexing"/>
              </a:rPr>
              <a:t>frequency division multiplexing</a:t>
            </a:r>
            <a:r>
              <a:rPr lang="en-US" dirty="0"/>
              <a:t> (FDM), where several low pass information signals are transferred simultaneously over the same shared physical medium, using separate </a:t>
            </a:r>
            <a:r>
              <a:rPr lang="en-US" dirty="0" err="1"/>
              <a:t>passband</a:t>
            </a:r>
            <a:r>
              <a:rPr lang="en-US" dirty="0"/>
              <a:t> channels (several different carrier frequencies</a:t>
            </a:r>
            <a:r>
              <a:rPr lang="en-US" dirty="0" smtClean="0"/>
              <a:t>).</a:t>
            </a:r>
            <a:endParaRPr lang="en-US" dirty="0"/>
          </a:p>
        </p:txBody>
      </p:sp>
    </p:spTree>
    <p:extLst>
      <p:ext uri="{BB962C8B-B14F-4D97-AF65-F5344CB8AC3E}">
        <p14:creationId xmlns:p14="http://schemas.microsoft.com/office/powerpoint/2010/main" val="187797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aim of </a:t>
            </a:r>
            <a:r>
              <a:rPr lang="en-US" b="1" dirty="0"/>
              <a:t>digital baseband modulation</a:t>
            </a:r>
            <a:r>
              <a:rPr lang="en-US" dirty="0"/>
              <a:t> methods, also known as </a:t>
            </a:r>
            <a:r>
              <a:rPr lang="en-US" dirty="0">
                <a:hlinkClick r:id="rId2" tooltip="Line coding"/>
              </a:rPr>
              <a:t>line coding</a:t>
            </a:r>
            <a:r>
              <a:rPr lang="en-US" dirty="0"/>
              <a:t>, is to transfer a digital bit stream over a </a:t>
            </a:r>
            <a:r>
              <a:rPr lang="en-US" dirty="0">
                <a:hlinkClick r:id="rId3" tooltip="Baseband"/>
              </a:rPr>
              <a:t>baseband</a:t>
            </a:r>
            <a:r>
              <a:rPr lang="en-US" dirty="0"/>
              <a:t> channel, typically a non-filtered copper wire such as a </a:t>
            </a:r>
            <a:r>
              <a:rPr lang="en-US" dirty="0">
                <a:hlinkClick r:id="rId4" tooltip="Serial bus"/>
              </a:rPr>
              <a:t>serial bus</a:t>
            </a:r>
            <a:r>
              <a:rPr lang="en-US" dirty="0"/>
              <a:t> or a wired </a:t>
            </a:r>
            <a:r>
              <a:rPr lang="en-US" dirty="0">
                <a:hlinkClick r:id="rId5" tooltip="Local area network"/>
              </a:rPr>
              <a:t>local area network</a:t>
            </a:r>
            <a:r>
              <a:rPr lang="en-US" dirty="0" smtClean="0"/>
              <a:t>.</a:t>
            </a:r>
            <a:endParaRPr lang="en-US" dirty="0"/>
          </a:p>
        </p:txBody>
      </p:sp>
    </p:spTree>
    <p:extLst>
      <p:ext uri="{BB962C8B-B14F-4D97-AF65-F5344CB8AC3E}">
        <p14:creationId xmlns:p14="http://schemas.microsoft.com/office/powerpoint/2010/main" val="258453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aim of </a:t>
            </a:r>
            <a:r>
              <a:rPr lang="en-US" b="1" dirty="0"/>
              <a:t>pulse modulation</a:t>
            </a:r>
            <a:r>
              <a:rPr lang="en-US" dirty="0"/>
              <a:t> methods is to transfer a </a:t>
            </a:r>
            <a:r>
              <a:rPr lang="en-US" dirty="0">
                <a:hlinkClick r:id="rId2" tooltip="Narrowband"/>
              </a:rPr>
              <a:t>narrowband</a:t>
            </a:r>
            <a:r>
              <a:rPr lang="en-US" dirty="0"/>
              <a:t> analog signal, for example a phone call over a </a:t>
            </a:r>
            <a:r>
              <a:rPr lang="en-US" dirty="0">
                <a:hlinkClick r:id="rId3" tooltip="Wideband"/>
              </a:rPr>
              <a:t>wideband</a:t>
            </a:r>
            <a:r>
              <a:rPr lang="en-US" dirty="0"/>
              <a:t> baseband channel or, in some of the schemes, as a bit stream over another </a:t>
            </a:r>
            <a:r>
              <a:rPr lang="en-US" dirty="0">
                <a:hlinkClick r:id="rId4" tooltip="Digital transmission"/>
              </a:rPr>
              <a:t>digital transmission</a:t>
            </a:r>
            <a:r>
              <a:rPr lang="en-US" dirty="0"/>
              <a:t> system</a:t>
            </a:r>
            <a:r>
              <a:rPr lang="en-US" dirty="0" smtClean="0"/>
              <a:t>.</a:t>
            </a:r>
            <a:endParaRPr lang="en-US" dirty="0"/>
          </a:p>
        </p:txBody>
      </p:sp>
    </p:spTree>
    <p:extLst>
      <p:ext uri="{BB962C8B-B14F-4D97-AF65-F5344CB8AC3E}">
        <p14:creationId xmlns:p14="http://schemas.microsoft.com/office/powerpoint/2010/main" val="150205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sp>
        <p:nvSpPr>
          <p:cNvPr id="3" name="Content Placeholder 2"/>
          <p:cNvSpPr>
            <a:spLocks noGrp="1"/>
          </p:cNvSpPr>
          <p:nvPr>
            <p:ph idx="1"/>
          </p:nvPr>
        </p:nvSpPr>
        <p:spPr/>
        <p:txBody>
          <a:bodyPr/>
          <a:lstStyle/>
          <a:p>
            <a:pPr marL="0" indent="0">
              <a:buNone/>
            </a:pPr>
            <a:r>
              <a:rPr lang="en-US" dirty="0"/>
              <a:t>In music synthesizers, modulation may be used to </a:t>
            </a:r>
            <a:r>
              <a:rPr lang="en-US" dirty="0" err="1"/>
              <a:t>synthesise</a:t>
            </a:r>
            <a:r>
              <a:rPr lang="en-US" dirty="0"/>
              <a:t> waveforms with an extensive overtone spectrum using a small number of oscillators. In this case the carrier frequency is typically in the same order or much lower than the modulating waveform. See for example </a:t>
            </a:r>
            <a:r>
              <a:rPr lang="en-US" dirty="0">
                <a:hlinkClick r:id="rId2" tooltip="Frequency modulation synthesis"/>
              </a:rPr>
              <a:t>frequency modulation synthesis</a:t>
            </a:r>
            <a:r>
              <a:rPr lang="en-US" dirty="0"/>
              <a:t> or </a:t>
            </a:r>
            <a:r>
              <a:rPr lang="en-US" dirty="0">
                <a:hlinkClick r:id="rId3" tooltip="Ring modulation"/>
              </a:rPr>
              <a:t>ring modulation synthesis</a:t>
            </a:r>
            <a:r>
              <a:rPr lang="en-US" dirty="0" smtClean="0"/>
              <a:t>.</a:t>
            </a:r>
            <a:endParaRPr lang="en-US" dirty="0"/>
          </a:p>
        </p:txBody>
      </p:sp>
    </p:spTree>
    <p:extLst>
      <p:ext uri="{BB962C8B-B14F-4D97-AF65-F5344CB8AC3E}">
        <p14:creationId xmlns:p14="http://schemas.microsoft.com/office/powerpoint/2010/main" val="312648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600" dirty="0"/>
              <a:t>Take home exam in physics has the deadline 5 January 2015</a:t>
            </a:r>
            <a:r>
              <a:rPr lang="en-US" sz="6600" dirty="0" smtClean="0"/>
              <a:t>.</a:t>
            </a:r>
            <a:endParaRPr lang="en-US" sz="6600" dirty="0" smtClean="0">
              <a:effectLst/>
            </a:endParaRPr>
          </a:p>
        </p:txBody>
      </p:sp>
    </p:spTree>
    <p:extLst>
      <p:ext uri="{BB962C8B-B14F-4D97-AF65-F5344CB8AC3E}">
        <p14:creationId xmlns:p14="http://schemas.microsoft.com/office/powerpoint/2010/main" val="178291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563" y="1676400"/>
            <a:ext cx="6167437" cy="4384082"/>
          </a:xfrm>
        </p:spPr>
      </p:pic>
    </p:spTree>
    <p:extLst>
      <p:ext uri="{BB962C8B-B14F-4D97-AF65-F5344CB8AC3E}">
        <p14:creationId xmlns:p14="http://schemas.microsoft.com/office/powerpoint/2010/main" val="1569675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Modulation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1"/>
            <a:ext cx="7772400" cy="5133382"/>
          </a:xfrm>
        </p:spPr>
      </p:pic>
    </p:spTree>
    <p:extLst>
      <p:ext uri="{BB962C8B-B14F-4D97-AF65-F5344CB8AC3E}">
        <p14:creationId xmlns:p14="http://schemas.microsoft.com/office/powerpoint/2010/main" val="240105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9900" dirty="0" smtClean="0"/>
              <a:t>Biophysics</a:t>
            </a:r>
          </a:p>
        </p:txBody>
      </p:sp>
    </p:spTree>
    <p:extLst>
      <p:ext uri="{BB962C8B-B14F-4D97-AF65-F5344CB8AC3E}">
        <p14:creationId xmlns:p14="http://schemas.microsoft.com/office/powerpoint/2010/main" val="1557630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9900" dirty="0" smtClean="0"/>
              <a:t>Magnetism</a:t>
            </a:r>
            <a:endParaRPr lang="en-US" sz="9900" dirty="0"/>
          </a:p>
        </p:txBody>
      </p:sp>
    </p:spTree>
    <p:extLst>
      <p:ext uri="{BB962C8B-B14F-4D97-AF65-F5344CB8AC3E}">
        <p14:creationId xmlns:p14="http://schemas.microsoft.com/office/powerpoint/2010/main" val="930914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Earth's magnetic </a:t>
            </a:r>
            <a:r>
              <a:rPr lang="en-US" b="1" dirty="0" smtClean="0"/>
              <a:t>field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Earth's magnetic field</a:t>
            </a:r>
            <a:r>
              <a:rPr lang="en-US" dirty="0"/>
              <a:t>, also known as the </a:t>
            </a:r>
            <a:r>
              <a:rPr lang="en-US" b="1" dirty="0"/>
              <a:t>geomagnetic field</a:t>
            </a:r>
            <a:r>
              <a:rPr lang="en-US" dirty="0"/>
              <a:t>, is the </a:t>
            </a:r>
            <a:r>
              <a:rPr lang="en-US" dirty="0">
                <a:hlinkClick r:id="rId2" tooltip="Magnetic field"/>
              </a:rPr>
              <a:t>magnetic field</a:t>
            </a:r>
            <a:r>
              <a:rPr lang="en-US" dirty="0"/>
              <a:t> that extends from the </a:t>
            </a:r>
            <a:r>
              <a:rPr lang="en-US" dirty="0">
                <a:hlinkClick r:id="rId3" tooltip="Earth"/>
              </a:rPr>
              <a:t>Earth</a:t>
            </a:r>
            <a:r>
              <a:rPr lang="en-US" dirty="0"/>
              <a:t>'s interior to where it meets the </a:t>
            </a:r>
            <a:r>
              <a:rPr lang="en-US" dirty="0">
                <a:hlinkClick r:id="rId4" tooltip="Solar wind"/>
              </a:rPr>
              <a:t>solar wind</a:t>
            </a:r>
            <a:r>
              <a:rPr lang="en-US" dirty="0"/>
              <a:t>, a stream of </a:t>
            </a:r>
            <a:r>
              <a:rPr lang="en-US" dirty="0">
                <a:hlinkClick r:id="rId5" tooltip="Charged particle"/>
              </a:rPr>
              <a:t>charged particles</a:t>
            </a:r>
            <a:r>
              <a:rPr lang="en-US" dirty="0"/>
              <a:t> emanating from the </a:t>
            </a:r>
            <a:r>
              <a:rPr lang="en-US" dirty="0">
                <a:hlinkClick r:id="rId6" tooltip="Sun"/>
              </a:rPr>
              <a:t>Sun</a:t>
            </a:r>
            <a:r>
              <a:rPr lang="en-US" dirty="0"/>
              <a:t>. Its magnitude at the Earth's surface ranges from 25 to 65 </a:t>
            </a:r>
            <a:r>
              <a:rPr lang="en-US" dirty="0" err="1">
                <a:hlinkClick r:id="rId7" tooltip="Tesla (unit)"/>
              </a:rPr>
              <a:t>microtesla</a:t>
            </a:r>
            <a:r>
              <a:rPr lang="en-US" dirty="0"/>
              <a:t> (0.25 to 0.65 </a:t>
            </a:r>
            <a:r>
              <a:rPr lang="en-US" dirty="0">
                <a:hlinkClick r:id="rId8" tooltip="Gauss (unit)"/>
              </a:rPr>
              <a:t>gauss</a:t>
            </a:r>
            <a:r>
              <a:rPr lang="en-US" dirty="0"/>
              <a:t>). Roughly speaking it is the field of a </a:t>
            </a:r>
            <a:r>
              <a:rPr lang="en-US" dirty="0">
                <a:hlinkClick r:id="rId9" tooltip="Magnetic dipole"/>
              </a:rPr>
              <a:t>magnetic dipole</a:t>
            </a:r>
            <a:r>
              <a:rPr lang="en-US" dirty="0"/>
              <a:t> currently tilted at an angle of about 10 degrees with respect to </a:t>
            </a:r>
            <a:r>
              <a:rPr lang="en-US" dirty="0">
                <a:hlinkClick r:id="rId10" tooltip="Earth's rotation"/>
              </a:rPr>
              <a:t>Earth's rotational axis</a:t>
            </a:r>
            <a:r>
              <a:rPr lang="en-US" dirty="0"/>
              <a:t>, as if there were a </a:t>
            </a:r>
            <a:r>
              <a:rPr lang="en-US" dirty="0">
                <a:hlinkClick r:id="rId11" tooltip="Bar magnet"/>
              </a:rPr>
              <a:t>bar magnet</a:t>
            </a:r>
            <a:r>
              <a:rPr lang="en-US" dirty="0"/>
              <a:t> placed at that angle at the center of the Earth. Unlike a bar magnet, however, Earth's magnetic field changes over time because it is generated by a </a:t>
            </a:r>
            <a:r>
              <a:rPr lang="en-US" dirty="0" err="1">
                <a:hlinkClick r:id="rId12" tooltip="Dynamo theory"/>
              </a:rPr>
              <a:t>geodynamo</a:t>
            </a:r>
            <a:r>
              <a:rPr lang="en-US" dirty="0"/>
              <a:t> (in Earth's case, the motion of molten iron alloys in its </a:t>
            </a:r>
            <a:r>
              <a:rPr lang="en-US" dirty="0">
                <a:hlinkClick r:id="rId13" tooltip="Outer core"/>
              </a:rPr>
              <a:t>outer core</a:t>
            </a:r>
            <a:r>
              <a:rPr lang="en-US" dirty="0" smtClean="0"/>
              <a:t>).</a:t>
            </a:r>
            <a:endParaRPr lang="en-US" dirty="0"/>
          </a:p>
        </p:txBody>
      </p:sp>
    </p:spTree>
    <p:extLst>
      <p:ext uri="{BB962C8B-B14F-4D97-AF65-F5344CB8AC3E}">
        <p14:creationId xmlns:p14="http://schemas.microsoft.com/office/powerpoint/2010/main" val="406855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Earth's magnetic </a:t>
            </a:r>
            <a:r>
              <a:rPr lang="en-US" b="1" dirty="0" smtClean="0"/>
              <a:t>field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North and South </a:t>
            </a:r>
            <a:r>
              <a:rPr lang="en-US" dirty="0">
                <a:hlinkClick r:id="rId2" tooltip="Poles of astronomical bodies"/>
              </a:rPr>
              <a:t>magnetic poles</a:t>
            </a:r>
            <a:r>
              <a:rPr lang="en-US" dirty="0"/>
              <a:t> wander widely, but sufficiently slowly for ordinary </a:t>
            </a:r>
            <a:r>
              <a:rPr lang="en-US" dirty="0">
                <a:hlinkClick r:id="rId3" tooltip="Compass"/>
              </a:rPr>
              <a:t>compasses</a:t>
            </a:r>
            <a:r>
              <a:rPr lang="en-US" dirty="0"/>
              <a:t> to remain useful for navigation. However, at irregular intervals averaging several hundred thousand years, </a:t>
            </a:r>
            <a:r>
              <a:rPr lang="en-US" dirty="0">
                <a:hlinkClick r:id="rId4" tooltip="Geomagnetic reversal"/>
              </a:rPr>
              <a:t>the Earth's field reverses</a:t>
            </a:r>
            <a:r>
              <a:rPr lang="en-US" dirty="0"/>
              <a:t> and the North and </a:t>
            </a:r>
            <a:r>
              <a:rPr lang="en-US" dirty="0">
                <a:hlinkClick r:id="rId5" tooltip="South Magnetic Pole"/>
              </a:rPr>
              <a:t>South Magnetic Poles</a:t>
            </a:r>
            <a:r>
              <a:rPr lang="en-US" dirty="0"/>
              <a:t> relatively abruptly switch places. These reversals of the </a:t>
            </a:r>
            <a:r>
              <a:rPr lang="en-US" dirty="0">
                <a:hlinkClick r:id="rId6" tooltip="Geomagnetic pole"/>
              </a:rPr>
              <a:t>geomagnetic poles</a:t>
            </a:r>
            <a:r>
              <a:rPr lang="en-US" dirty="0"/>
              <a:t> leave a record in rocks that are of value to </a:t>
            </a:r>
            <a:r>
              <a:rPr lang="en-US" dirty="0" err="1">
                <a:hlinkClick r:id="rId7" tooltip="Paleomagnetism"/>
              </a:rPr>
              <a:t>paleomagnetists</a:t>
            </a:r>
            <a:r>
              <a:rPr lang="en-US" dirty="0"/>
              <a:t> in calculating geomagnetic fields in the past. Such information in turn is helpful in studying the motions of continents and ocean floors in the process of </a:t>
            </a:r>
            <a:r>
              <a:rPr lang="en-US" dirty="0">
                <a:hlinkClick r:id="rId8" tooltip="Plate tectonics"/>
              </a:rPr>
              <a:t>plate tectonics</a:t>
            </a:r>
            <a:r>
              <a:rPr lang="en-US" dirty="0" smtClean="0"/>
              <a:t>.</a:t>
            </a:r>
            <a:endParaRPr lang="en-US" dirty="0"/>
          </a:p>
        </p:txBody>
      </p:sp>
    </p:spTree>
    <p:extLst>
      <p:ext uri="{BB962C8B-B14F-4D97-AF65-F5344CB8AC3E}">
        <p14:creationId xmlns:p14="http://schemas.microsoft.com/office/powerpoint/2010/main" val="3766516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Earth's magnetic field (continued)</a:t>
            </a:r>
            <a:endParaRPr lang="en-US" dirty="0"/>
          </a:p>
        </p:txBody>
      </p:sp>
      <p:sp>
        <p:nvSpPr>
          <p:cNvPr id="3" name="Content Placeholder 2"/>
          <p:cNvSpPr>
            <a:spLocks noGrp="1"/>
          </p:cNvSpPr>
          <p:nvPr>
            <p:ph idx="1"/>
          </p:nvPr>
        </p:nvSpPr>
        <p:spPr/>
        <p:txBody>
          <a:bodyPr/>
          <a:lstStyle/>
          <a:p>
            <a:pPr marL="0" indent="0">
              <a:buNone/>
            </a:pPr>
            <a:r>
              <a:rPr lang="en-US" dirty="0"/>
              <a:t>The </a:t>
            </a:r>
            <a:r>
              <a:rPr lang="en-US" dirty="0">
                <a:hlinkClick r:id="rId2" tooltip="Magnetosphere"/>
              </a:rPr>
              <a:t>magnetosphere</a:t>
            </a:r>
            <a:r>
              <a:rPr lang="en-US" dirty="0"/>
              <a:t> is the region above the </a:t>
            </a:r>
            <a:r>
              <a:rPr lang="en-US" dirty="0">
                <a:hlinkClick r:id="rId3" tooltip="Ionosphere"/>
              </a:rPr>
              <a:t>ionosphere</a:t>
            </a:r>
            <a:r>
              <a:rPr lang="en-US" dirty="0"/>
              <a:t> and extends several tens of thousands of kilometers into </a:t>
            </a:r>
            <a:r>
              <a:rPr lang="en-US" dirty="0">
                <a:hlinkClick r:id="rId4" tooltip="Outer space"/>
              </a:rPr>
              <a:t>space</a:t>
            </a:r>
            <a:r>
              <a:rPr lang="en-US" dirty="0"/>
              <a:t>, protecting the Earth from the charged particles of the solar wind and </a:t>
            </a:r>
            <a:r>
              <a:rPr lang="en-US" dirty="0">
                <a:hlinkClick r:id="rId5" tooltip="Cosmic rays"/>
              </a:rPr>
              <a:t>cosmic rays</a:t>
            </a:r>
            <a:r>
              <a:rPr lang="en-US" dirty="0"/>
              <a:t> that would otherwise strip away the upper atmosphere, including the </a:t>
            </a:r>
            <a:r>
              <a:rPr lang="en-US" dirty="0">
                <a:hlinkClick r:id="rId6" tooltip="Ozone layer"/>
              </a:rPr>
              <a:t>ozone layer</a:t>
            </a:r>
            <a:r>
              <a:rPr lang="en-US" dirty="0"/>
              <a:t> that protects the Earth from </a:t>
            </a:r>
            <a:r>
              <a:rPr lang="en-US" dirty="0">
                <a:hlinkClick r:id="rId7" tooltip="Ultraviolet"/>
              </a:rPr>
              <a:t>harmful ultraviolet radiation</a:t>
            </a:r>
            <a:r>
              <a:rPr lang="en-US" dirty="0" smtClean="0"/>
              <a:t>.</a:t>
            </a:r>
            <a:endParaRPr lang="en-US" dirty="0"/>
          </a:p>
        </p:txBody>
      </p:sp>
    </p:spTree>
    <p:extLst>
      <p:ext uri="{BB962C8B-B14F-4D97-AF65-F5344CB8AC3E}">
        <p14:creationId xmlns:p14="http://schemas.microsoft.com/office/powerpoint/2010/main" val="376747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Earth's magnetic field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4303" y="1752600"/>
            <a:ext cx="6564297" cy="4752181"/>
          </a:xfrm>
        </p:spPr>
      </p:pic>
    </p:spTree>
    <p:extLst>
      <p:ext uri="{BB962C8B-B14F-4D97-AF65-F5344CB8AC3E}">
        <p14:creationId xmlns:p14="http://schemas.microsoft.com/office/powerpoint/2010/main" val="2527726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Earth's magnetic field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1" y="1981200"/>
            <a:ext cx="8382000" cy="4267200"/>
          </a:xfrm>
        </p:spPr>
      </p:pic>
    </p:spTree>
    <p:extLst>
      <p:ext uri="{BB962C8B-B14F-4D97-AF65-F5344CB8AC3E}">
        <p14:creationId xmlns:p14="http://schemas.microsoft.com/office/powerpoint/2010/main" val="93729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Earth's magnetic field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 y="1828800"/>
            <a:ext cx="8572500" cy="4454810"/>
          </a:xfrm>
        </p:spPr>
      </p:pic>
    </p:spTree>
    <p:extLst>
      <p:ext uri="{BB962C8B-B14F-4D97-AF65-F5344CB8AC3E}">
        <p14:creationId xmlns:p14="http://schemas.microsoft.com/office/powerpoint/2010/main" val="222439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900" dirty="0"/>
              <a:t>Email me once a week.</a:t>
            </a:r>
          </a:p>
        </p:txBody>
      </p:sp>
    </p:spTree>
    <p:extLst>
      <p:ext uri="{BB962C8B-B14F-4D97-AF65-F5344CB8AC3E}">
        <p14:creationId xmlns:p14="http://schemas.microsoft.com/office/powerpoint/2010/main" val="2295583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Earth's magnetic field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95400"/>
            <a:ext cx="8305800" cy="5361606"/>
          </a:xfrm>
        </p:spPr>
      </p:pic>
    </p:spTree>
    <p:extLst>
      <p:ext uri="{BB962C8B-B14F-4D97-AF65-F5344CB8AC3E}">
        <p14:creationId xmlns:p14="http://schemas.microsoft.com/office/powerpoint/2010/main" val="2687773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Earth's magnetic field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763" y="1600200"/>
            <a:ext cx="6620473" cy="4525963"/>
          </a:xfrm>
        </p:spPr>
      </p:pic>
    </p:spTree>
    <p:extLst>
      <p:ext uri="{BB962C8B-B14F-4D97-AF65-F5344CB8AC3E}">
        <p14:creationId xmlns:p14="http://schemas.microsoft.com/office/powerpoint/2010/main" val="54971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700" dirty="0" smtClean="0"/>
              <a:t>Computer physics in magnetism</a:t>
            </a:r>
            <a:endParaRPr lang="en-US" sz="7700" dirty="0"/>
          </a:p>
        </p:txBody>
      </p:sp>
    </p:spTree>
    <p:extLst>
      <p:ext uri="{BB962C8B-B14F-4D97-AF65-F5344CB8AC3E}">
        <p14:creationId xmlns:p14="http://schemas.microsoft.com/office/powerpoint/2010/main" val="143750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8800" dirty="0"/>
              <a:t>Magnetic </a:t>
            </a:r>
            <a:r>
              <a:rPr lang="en-US" sz="8800" dirty="0" smtClean="0"/>
              <a:t>storage</a:t>
            </a:r>
            <a:endParaRPr lang="en-US" sz="8800" dirty="0"/>
          </a:p>
        </p:txBody>
      </p:sp>
    </p:spTree>
    <p:extLst>
      <p:ext uri="{BB962C8B-B14F-4D97-AF65-F5344CB8AC3E}">
        <p14:creationId xmlns:p14="http://schemas.microsoft.com/office/powerpoint/2010/main" val="3183243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Magnetic </a:t>
            </a:r>
            <a:r>
              <a:rPr lang="en-US" b="1" dirty="0" smtClean="0"/>
              <a:t>storage (continued)</a:t>
            </a:r>
            <a:endParaRPr lang="en-US" dirty="0"/>
          </a:p>
        </p:txBody>
      </p:sp>
      <p:sp>
        <p:nvSpPr>
          <p:cNvPr id="3" name="Content Placeholder 2"/>
          <p:cNvSpPr>
            <a:spLocks noGrp="1"/>
          </p:cNvSpPr>
          <p:nvPr>
            <p:ph idx="1"/>
          </p:nvPr>
        </p:nvSpPr>
        <p:spPr/>
        <p:txBody>
          <a:bodyPr>
            <a:normAutofit/>
          </a:bodyPr>
          <a:lstStyle/>
          <a:p>
            <a:pPr marL="0" indent="0">
              <a:buNone/>
            </a:pPr>
            <a:r>
              <a:rPr lang="en-US" b="1" dirty="0"/>
              <a:t>Magnetic storage</a:t>
            </a:r>
            <a:r>
              <a:rPr lang="en-US" dirty="0"/>
              <a:t> (or </a:t>
            </a:r>
            <a:r>
              <a:rPr lang="en-US" b="1" dirty="0"/>
              <a:t>magnetic recording</a:t>
            </a:r>
            <a:r>
              <a:rPr lang="en-US" dirty="0"/>
              <a:t>) is the storage of </a:t>
            </a:r>
            <a:r>
              <a:rPr lang="en-US" dirty="0">
                <a:hlinkClick r:id="rId2" tooltip="Data"/>
              </a:rPr>
              <a:t>data</a:t>
            </a:r>
            <a:r>
              <a:rPr lang="en-US" dirty="0"/>
              <a:t> on a </a:t>
            </a:r>
            <a:r>
              <a:rPr lang="en-US" dirty="0">
                <a:hlinkClick r:id="rId3" tooltip="Magnet"/>
              </a:rPr>
              <a:t>magnetized</a:t>
            </a:r>
            <a:r>
              <a:rPr lang="en-US" dirty="0"/>
              <a:t> medium. Magnetic storage uses different patterns of </a:t>
            </a:r>
            <a:r>
              <a:rPr lang="en-US" dirty="0">
                <a:hlinkClick r:id="rId4" tooltip="Magnetization"/>
              </a:rPr>
              <a:t>magnetization</a:t>
            </a:r>
            <a:r>
              <a:rPr lang="en-US" dirty="0"/>
              <a:t> in a </a:t>
            </a:r>
            <a:r>
              <a:rPr lang="en-US" dirty="0" err="1"/>
              <a:t>magnetizable</a:t>
            </a:r>
            <a:r>
              <a:rPr lang="en-US" dirty="0"/>
              <a:t> material to store data and is a form of </a:t>
            </a:r>
            <a:r>
              <a:rPr lang="en-US" dirty="0">
                <a:hlinkClick r:id="rId5" tooltip="Non-volatile memory"/>
              </a:rPr>
              <a:t>non-volatile memory</a:t>
            </a:r>
            <a:r>
              <a:rPr lang="en-US" dirty="0"/>
              <a:t>. The information is accessed using one or more </a:t>
            </a:r>
            <a:r>
              <a:rPr lang="en-US" dirty="0">
                <a:hlinkClick r:id="rId6" tooltip="Disk read-and-write head"/>
              </a:rPr>
              <a:t>read/write heads</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4110848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Magnetic storage (continued)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As of 2013, magnetic storage media, primarily </a:t>
            </a:r>
            <a:r>
              <a:rPr lang="en-US" dirty="0">
                <a:hlinkClick r:id="rId2" tooltip="Hard disk drive"/>
              </a:rPr>
              <a:t>hard disks</a:t>
            </a:r>
            <a:r>
              <a:rPr lang="en-US" dirty="0"/>
              <a:t>, are widely used to store </a:t>
            </a:r>
            <a:r>
              <a:rPr lang="en-US" dirty="0">
                <a:hlinkClick r:id="rId3" tooltip="Data (computing)"/>
              </a:rPr>
              <a:t>computer data</a:t>
            </a:r>
            <a:r>
              <a:rPr lang="en-US" dirty="0"/>
              <a:t> as well as </a:t>
            </a:r>
            <a:r>
              <a:rPr lang="en-US" dirty="0">
                <a:hlinkClick r:id="rId4" tooltip="Sound"/>
              </a:rPr>
              <a:t>audio</a:t>
            </a:r>
            <a:r>
              <a:rPr lang="en-US" dirty="0"/>
              <a:t> and </a:t>
            </a:r>
            <a:r>
              <a:rPr lang="en-US" dirty="0">
                <a:hlinkClick r:id="rId5" tooltip="Video"/>
              </a:rPr>
              <a:t>video</a:t>
            </a:r>
            <a:r>
              <a:rPr lang="en-US" dirty="0"/>
              <a:t> signals. In the field of computing, the term </a:t>
            </a:r>
            <a:r>
              <a:rPr lang="en-US" i="1" dirty="0"/>
              <a:t>magnetic storage</a:t>
            </a:r>
            <a:r>
              <a:rPr lang="en-US" dirty="0"/>
              <a:t> is preferred and in the field of audio and video production, the term </a:t>
            </a:r>
            <a:r>
              <a:rPr lang="en-US" i="1" dirty="0"/>
              <a:t>magnetic recording</a:t>
            </a:r>
            <a:r>
              <a:rPr lang="en-US" dirty="0"/>
              <a:t> is more commonly used. The distinction is less technical and more a matter of preference. Other examples of magnetic storage media include </a:t>
            </a:r>
            <a:r>
              <a:rPr lang="en-US" dirty="0">
                <a:hlinkClick r:id="rId6" tooltip="Floppy disk"/>
              </a:rPr>
              <a:t>floppy disks</a:t>
            </a:r>
            <a:r>
              <a:rPr lang="en-US" dirty="0"/>
              <a:t>, magnetic </a:t>
            </a:r>
            <a:r>
              <a:rPr lang="en-US" dirty="0">
                <a:hlinkClick r:id="rId7" tooltip="Recording tape"/>
              </a:rPr>
              <a:t>recording tape</a:t>
            </a:r>
            <a:r>
              <a:rPr lang="en-US" dirty="0"/>
              <a:t>, and </a:t>
            </a:r>
            <a:r>
              <a:rPr lang="en-US" dirty="0">
                <a:hlinkClick r:id="rId8" tooltip="Magnetic stripe card"/>
              </a:rPr>
              <a:t>magnetic stripes</a:t>
            </a:r>
            <a:r>
              <a:rPr lang="en-US" dirty="0"/>
              <a:t> on credit cards.</a:t>
            </a:r>
          </a:p>
        </p:txBody>
      </p:sp>
    </p:spTree>
    <p:extLst>
      <p:ext uri="{BB962C8B-B14F-4D97-AF65-F5344CB8AC3E}">
        <p14:creationId xmlns:p14="http://schemas.microsoft.com/office/powerpoint/2010/main" val="3835303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900" dirty="0" smtClean="0"/>
              <a:t>Optics</a:t>
            </a:r>
            <a:endParaRPr lang="en-US" sz="9900" dirty="0"/>
          </a:p>
        </p:txBody>
      </p:sp>
    </p:spTree>
    <p:extLst>
      <p:ext uri="{BB962C8B-B14F-4D97-AF65-F5344CB8AC3E}">
        <p14:creationId xmlns:p14="http://schemas.microsoft.com/office/powerpoint/2010/main" val="1933394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Optical </a:t>
            </a:r>
            <a:r>
              <a:rPr lang="en-US" b="1" dirty="0" smtClean="0"/>
              <a:t>dilatometer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An </a:t>
            </a:r>
            <a:r>
              <a:rPr lang="en-US" b="1" dirty="0"/>
              <a:t>optical dilatometer</a:t>
            </a:r>
            <a:r>
              <a:rPr lang="en-US" dirty="0"/>
              <a:t> is a non-contact device able to measure thermal expansions or sintering kinetics of any kind of materials, unlike traditional push rod dilatometer, it can push up to the </a:t>
            </a:r>
            <a:r>
              <a:rPr lang="en-US" dirty="0" err="1"/>
              <a:t>dilatometric</a:t>
            </a:r>
            <a:r>
              <a:rPr lang="en-US" dirty="0"/>
              <a:t> softening of the specimen. It is a device for measuring changes in the dimensions of a specimen, optically, the achieved resolution can results in greater values than those of a conventional pushrod dilatometer. </a:t>
            </a:r>
          </a:p>
        </p:txBody>
      </p:sp>
    </p:spTree>
    <p:extLst>
      <p:ext uri="{BB962C8B-B14F-4D97-AF65-F5344CB8AC3E}">
        <p14:creationId xmlns:p14="http://schemas.microsoft.com/office/powerpoint/2010/main" val="3432513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Optical dilatometer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 </a:t>
            </a:r>
            <a:r>
              <a:rPr lang="en-US" dirty="0">
                <a:hlinkClick r:id="rId2" tooltip="Monochromatic"/>
              </a:rPr>
              <a:t>monochromatic</a:t>
            </a:r>
            <a:r>
              <a:rPr lang="en-US" dirty="0"/>
              <a:t> light source, such as a </a:t>
            </a:r>
            <a:r>
              <a:rPr lang="en-US" dirty="0">
                <a:hlinkClick r:id="rId3" tooltip="Laser"/>
              </a:rPr>
              <a:t>laser</a:t>
            </a:r>
            <a:r>
              <a:rPr lang="en-US" dirty="0"/>
              <a:t>, illuminates the specimen. Some of the light is reflected by the specimen and interferes with the incoming light, creating optical </a:t>
            </a:r>
            <a:r>
              <a:rPr lang="en-US" dirty="0">
                <a:hlinkClick r:id="rId4" tooltip="Interference fringe"/>
              </a:rPr>
              <a:t>interference fringes</a:t>
            </a:r>
            <a:r>
              <a:rPr lang="en-US" dirty="0"/>
              <a:t>. As the specimen contracts or expands, there is a proportional movement of the interference fringes, which can be measured using a camera system. The measurement resolution is determined by the </a:t>
            </a:r>
            <a:r>
              <a:rPr lang="en-US" dirty="0">
                <a:hlinkClick r:id="rId5" tooltip="Wavelength"/>
              </a:rPr>
              <a:t>wavelength</a:t>
            </a:r>
            <a:r>
              <a:rPr lang="en-US" dirty="0"/>
              <a:t> of the light, and is typically 0.5 </a:t>
            </a:r>
            <a:r>
              <a:rPr lang="en-US" dirty="0" err="1">
                <a:hlinkClick r:id="rId6" tooltip="Micrometer"/>
              </a:rPr>
              <a:t>μm</a:t>
            </a:r>
            <a:r>
              <a:rPr lang="en-US" dirty="0"/>
              <a:t> for blue light. Optical dilatometers are used to measure </a:t>
            </a:r>
            <a:r>
              <a:rPr lang="en-US" dirty="0">
                <a:hlinkClick r:id="rId7" tooltip="Thermal expansion"/>
              </a:rPr>
              <a:t>thermal expansion</a:t>
            </a:r>
            <a:r>
              <a:rPr lang="en-US" dirty="0" smtClean="0"/>
              <a:t>.</a:t>
            </a:r>
            <a:endParaRPr lang="en-US" dirty="0"/>
          </a:p>
        </p:txBody>
      </p:sp>
    </p:spTree>
    <p:extLst>
      <p:ext uri="{BB962C8B-B14F-4D97-AF65-F5344CB8AC3E}">
        <p14:creationId xmlns:p14="http://schemas.microsoft.com/office/powerpoint/2010/main" val="2834055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Optical </a:t>
            </a:r>
            <a:r>
              <a:rPr lang="en-US" b="1" dirty="0" smtClean="0"/>
              <a:t>dilatometer (continued)</a:t>
            </a:r>
            <a:endParaRPr lang="en-US" dirty="0"/>
          </a:p>
        </p:txBody>
      </p:sp>
      <p:sp>
        <p:nvSpPr>
          <p:cNvPr id="3" name="Content Placeholder 2"/>
          <p:cNvSpPr>
            <a:spLocks noGrp="1"/>
          </p:cNvSpPr>
          <p:nvPr>
            <p:ph idx="1"/>
          </p:nvPr>
        </p:nvSpPr>
        <p:spPr/>
        <p:txBody>
          <a:bodyPr/>
          <a:lstStyle/>
          <a:p>
            <a:pPr marL="0" indent="0">
              <a:buNone/>
            </a:pPr>
            <a:r>
              <a:rPr lang="en-US" dirty="0"/>
              <a:t>The optical dilatometer is in fact complementary to the traditional higher resolution push rod </a:t>
            </a:r>
            <a:r>
              <a:rPr lang="en-US" dirty="0">
                <a:hlinkClick r:id="rId2" tooltip="Dilatometer"/>
              </a:rPr>
              <a:t>dilatometer</a:t>
            </a:r>
            <a:r>
              <a:rPr lang="en-US" dirty="0"/>
              <a:t> when it comes to measure dimensional changes of materials, as a function of temperature, and no contact between specimen and instrument is required</a:t>
            </a:r>
            <a:r>
              <a:rPr lang="en-US" dirty="0" smtClean="0"/>
              <a:t>.</a:t>
            </a:r>
            <a:endParaRPr lang="en-US" dirty="0"/>
          </a:p>
        </p:txBody>
      </p:sp>
    </p:spTree>
    <p:extLst>
      <p:ext uri="{BB962C8B-B14F-4D97-AF65-F5344CB8AC3E}">
        <p14:creationId xmlns:p14="http://schemas.microsoft.com/office/powerpoint/2010/main" val="390426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700" dirty="0"/>
              <a:t>Write how many times you attended tutorials.</a:t>
            </a:r>
          </a:p>
        </p:txBody>
      </p:sp>
    </p:spTree>
    <p:extLst>
      <p:ext uri="{BB962C8B-B14F-4D97-AF65-F5344CB8AC3E}">
        <p14:creationId xmlns:p14="http://schemas.microsoft.com/office/powerpoint/2010/main" val="636367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Refractive </a:t>
            </a:r>
            <a:r>
              <a:rPr lang="en-US" b="1" dirty="0" smtClean="0"/>
              <a:t>index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In </a:t>
                </a:r>
                <a:r>
                  <a:rPr lang="en-US" dirty="0">
                    <a:hlinkClick r:id="rId2" tooltip="Optics"/>
                  </a:rPr>
                  <a:t>optics</a:t>
                </a:r>
                <a:r>
                  <a:rPr lang="en-US" dirty="0"/>
                  <a:t> the </a:t>
                </a:r>
                <a:r>
                  <a:rPr lang="en-US" b="1" dirty="0"/>
                  <a:t>refractive index</a:t>
                </a:r>
                <a:r>
                  <a:rPr lang="en-US" dirty="0"/>
                  <a:t> or </a:t>
                </a:r>
                <a:r>
                  <a:rPr lang="en-US" b="1" dirty="0"/>
                  <a:t>index of refraction</a:t>
                </a:r>
                <a:r>
                  <a:rPr lang="en-US" dirty="0"/>
                  <a:t> </a:t>
                </a:r>
                <a:r>
                  <a:rPr lang="en-US" i="1" dirty="0"/>
                  <a:t>n</a:t>
                </a:r>
                <a:r>
                  <a:rPr lang="en-US" dirty="0"/>
                  <a:t> of an </a:t>
                </a:r>
                <a:r>
                  <a:rPr lang="en-US" dirty="0">
                    <a:hlinkClick r:id="rId3" tooltip="Optical medium"/>
                  </a:rPr>
                  <a:t>optical medium</a:t>
                </a:r>
                <a:r>
                  <a:rPr lang="en-US" dirty="0"/>
                  <a:t> is a </a:t>
                </a:r>
                <a:r>
                  <a:rPr lang="en-US" dirty="0">
                    <a:hlinkClick r:id="rId4" tooltip="Dimensionless"/>
                  </a:rPr>
                  <a:t>dimensionless</a:t>
                </a:r>
                <a:r>
                  <a:rPr lang="en-US" dirty="0"/>
                  <a:t> number that describes how </a:t>
                </a:r>
                <a:r>
                  <a:rPr lang="en-US" dirty="0">
                    <a:hlinkClick r:id="rId5" tooltip="EM radiation"/>
                  </a:rPr>
                  <a:t>light</a:t>
                </a:r>
                <a:r>
                  <a:rPr lang="en-US" dirty="0"/>
                  <a:t>, or any other </a:t>
                </a:r>
                <a:r>
                  <a:rPr lang="en-US" dirty="0">
                    <a:hlinkClick r:id="rId6" tooltip="Radiation"/>
                  </a:rPr>
                  <a:t>radiation</a:t>
                </a:r>
                <a:r>
                  <a:rPr lang="en-US" dirty="0"/>
                  <a:t>, propagates through that medium. It is defined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𝑛</m:t>
                      </m:r>
                      <m:r>
                        <a:rPr lang="en-US" b="0" i="1" smtClean="0">
                          <a:latin typeface="Cambria Math"/>
                        </a:rPr>
                        <m:t>=</m:t>
                      </m:r>
                      <m:f>
                        <m:fPr>
                          <m:ctrlPr>
                            <a:rPr lang="en-US" b="0" i="1" smtClean="0">
                              <a:latin typeface="Cambria Math"/>
                            </a:rPr>
                          </m:ctrlPr>
                        </m:fPr>
                        <m:num>
                          <m:r>
                            <a:rPr lang="en-US" b="0" i="1" smtClean="0">
                              <a:latin typeface="Cambria Math"/>
                            </a:rPr>
                            <m:t>𝑐</m:t>
                          </m:r>
                        </m:num>
                        <m:den>
                          <m:r>
                            <a:rPr lang="en-US" b="0" i="1" smtClean="0">
                              <a:latin typeface="Cambria Math"/>
                            </a:rPr>
                            <m:t>𝑣</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7"/>
                <a:stretch>
                  <a:fillRect l="-1852" t="-1752" r="-1111"/>
                </a:stretch>
              </a:blipFill>
            </p:spPr>
            <p:txBody>
              <a:bodyPr/>
              <a:lstStyle/>
              <a:p>
                <a:r>
                  <a:rPr lang="en-US">
                    <a:noFill/>
                  </a:rPr>
                  <a:t> </a:t>
                </a:r>
              </a:p>
            </p:txBody>
          </p:sp>
        </mc:Fallback>
      </mc:AlternateContent>
    </p:spTree>
    <p:extLst>
      <p:ext uri="{BB962C8B-B14F-4D97-AF65-F5344CB8AC3E}">
        <p14:creationId xmlns:p14="http://schemas.microsoft.com/office/powerpoint/2010/main" val="2491194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p:sp>
        <p:nvSpPr>
          <p:cNvPr id="3" name="Content Placeholder 2"/>
          <p:cNvSpPr>
            <a:spLocks noGrp="1"/>
          </p:cNvSpPr>
          <p:nvPr>
            <p:ph idx="1"/>
          </p:nvPr>
        </p:nvSpPr>
        <p:spPr/>
        <p:txBody>
          <a:bodyPr/>
          <a:lstStyle/>
          <a:p>
            <a:pPr marL="0" indent="0">
              <a:buNone/>
            </a:pPr>
            <a:r>
              <a:rPr lang="en-US" dirty="0" smtClean="0"/>
              <a:t>What </a:t>
            </a:r>
            <a:r>
              <a:rPr lang="en-US" dirty="0"/>
              <a:t>is the speed of light in a diamond? </a:t>
            </a:r>
            <a:endParaRPr lang="en-US" dirty="0" smtClean="0"/>
          </a:p>
          <a:p>
            <a:pPr marL="0" indent="0">
              <a:buNone/>
            </a:pPr>
            <a:r>
              <a:rPr lang="en-US" dirty="0" smtClean="0"/>
              <a:t>v </a:t>
            </a:r>
            <a:r>
              <a:rPr lang="en-US" dirty="0"/>
              <a:t>= 0.413c</a:t>
            </a:r>
          </a:p>
        </p:txBody>
      </p:sp>
    </p:spTree>
    <p:extLst>
      <p:ext uri="{BB962C8B-B14F-4D97-AF65-F5344CB8AC3E}">
        <p14:creationId xmlns:p14="http://schemas.microsoft.com/office/powerpoint/2010/main" val="3070832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Snell's </a:t>
            </a:r>
            <a:r>
              <a:rPr lang="en-US" b="1" dirty="0" smtClean="0"/>
              <a:t>law</a:t>
            </a:r>
            <a:endParaRPr lang="en-US" dirty="0"/>
          </a:p>
        </p:txBody>
      </p:sp>
      <p:sp>
        <p:nvSpPr>
          <p:cNvPr id="3" name="Content Placeholder 2"/>
          <p:cNvSpPr>
            <a:spLocks noGrp="1"/>
          </p:cNvSpPr>
          <p:nvPr>
            <p:ph idx="1"/>
          </p:nvPr>
        </p:nvSpPr>
        <p:spPr/>
        <p:txBody>
          <a:bodyPr>
            <a:normAutofit/>
          </a:bodyPr>
          <a:lstStyle/>
          <a:p>
            <a:pPr marL="0" indent="0">
              <a:buNone/>
            </a:pPr>
            <a:r>
              <a:rPr lang="en-US" b="1" dirty="0"/>
              <a:t>Snell's law</a:t>
            </a:r>
            <a:r>
              <a:rPr lang="en-US" dirty="0"/>
              <a:t> (also known as the </a:t>
            </a:r>
            <a:r>
              <a:rPr lang="en-US" b="1" dirty="0"/>
              <a:t>Snell–Descartes law</a:t>
            </a:r>
            <a:r>
              <a:rPr lang="en-US" dirty="0"/>
              <a:t> and the </a:t>
            </a:r>
            <a:r>
              <a:rPr lang="en-US" b="1" dirty="0"/>
              <a:t>law of refraction</a:t>
            </a:r>
            <a:r>
              <a:rPr lang="en-US" dirty="0"/>
              <a:t>) is a </a:t>
            </a:r>
            <a:r>
              <a:rPr lang="en-US" dirty="0">
                <a:hlinkClick r:id="rId2" tooltip="Mathematical formula"/>
              </a:rPr>
              <a:t>formula</a:t>
            </a:r>
            <a:r>
              <a:rPr lang="en-US" dirty="0"/>
              <a:t> used to describe the relationship between the </a:t>
            </a:r>
            <a:r>
              <a:rPr lang="en-US" dirty="0">
                <a:hlinkClick r:id="rId3" tooltip="Angle of incidence"/>
              </a:rPr>
              <a:t>angles of incidence</a:t>
            </a:r>
            <a:r>
              <a:rPr lang="en-US" dirty="0"/>
              <a:t> and </a:t>
            </a:r>
            <a:r>
              <a:rPr lang="en-US" dirty="0">
                <a:hlinkClick r:id="rId4" tooltip="Refraction"/>
              </a:rPr>
              <a:t>refraction</a:t>
            </a:r>
            <a:r>
              <a:rPr lang="en-US" dirty="0"/>
              <a:t>, when referring to light or other </a:t>
            </a:r>
            <a:r>
              <a:rPr lang="en-US" dirty="0">
                <a:hlinkClick r:id="rId5" tooltip="Wave"/>
              </a:rPr>
              <a:t>waves</a:t>
            </a:r>
            <a:r>
              <a:rPr lang="en-US" dirty="0"/>
              <a:t> passing through a boundary between two different </a:t>
            </a:r>
            <a:r>
              <a:rPr lang="en-US" dirty="0">
                <a:hlinkClick r:id="rId6" tooltip="Isotropic"/>
              </a:rPr>
              <a:t>isotropic</a:t>
            </a:r>
            <a:r>
              <a:rPr lang="en-US" dirty="0"/>
              <a:t> </a:t>
            </a:r>
            <a:r>
              <a:rPr lang="en-US" dirty="0">
                <a:hlinkClick r:id="rId7" tooltip="Medium (optics)"/>
              </a:rPr>
              <a:t>media</a:t>
            </a:r>
            <a:r>
              <a:rPr lang="en-US" dirty="0"/>
              <a:t>, such as water, glass and air</a:t>
            </a:r>
            <a:r>
              <a:rPr lang="en-US" dirty="0" smtClean="0"/>
              <a:t>.</a:t>
            </a:r>
            <a:endParaRPr lang="en-US" dirty="0"/>
          </a:p>
        </p:txBody>
      </p:sp>
    </p:spTree>
    <p:extLst>
      <p:ext uri="{BB962C8B-B14F-4D97-AF65-F5344CB8AC3E}">
        <p14:creationId xmlns:p14="http://schemas.microsoft.com/office/powerpoint/2010/main" val="839791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Snell's </a:t>
            </a:r>
            <a:r>
              <a:rPr lang="en-US" b="1" dirty="0" smtClean="0"/>
              <a:t>law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In optics, the law is used in </a:t>
            </a:r>
            <a:r>
              <a:rPr lang="en-US" dirty="0">
                <a:hlinkClick r:id="rId2" tooltip="Ray tracing (physics)"/>
              </a:rPr>
              <a:t>ray tracing</a:t>
            </a:r>
            <a:r>
              <a:rPr lang="en-US" dirty="0"/>
              <a:t> to compute the angles of incidence or refraction, and in experimental optics to find the </a:t>
            </a:r>
            <a:r>
              <a:rPr lang="en-US" dirty="0">
                <a:hlinkClick r:id="rId3" tooltip="Refractive index"/>
              </a:rPr>
              <a:t>refractive index</a:t>
            </a:r>
            <a:r>
              <a:rPr lang="en-US" dirty="0"/>
              <a:t> of a material. The law is also satisfied in </a:t>
            </a:r>
            <a:r>
              <a:rPr lang="en-US" dirty="0" err="1">
                <a:hlinkClick r:id="rId4" tooltip="Metamaterials"/>
              </a:rPr>
              <a:t>metamaterials</a:t>
            </a:r>
            <a:r>
              <a:rPr lang="en-US" dirty="0"/>
              <a:t>, which allow light to be bent "backward" at a negative angle of refraction with a </a:t>
            </a:r>
            <a:r>
              <a:rPr lang="en-US" dirty="0">
                <a:hlinkClick r:id="rId5" tooltip="Refractive index"/>
              </a:rPr>
              <a:t>negative refractive index</a:t>
            </a:r>
            <a:r>
              <a:rPr lang="en-US" dirty="0" smtClean="0"/>
              <a:t>.</a:t>
            </a:r>
            <a:endParaRPr lang="en-US" dirty="0"/>
          </a:p>
        </p:txBody>
      </p:sp>
    </p:spTree>
    <p:extLst>
      <p:ext uri="{BB962C8B-B14F-4D97-AF65-F5344CB8AC3E}">
        <p14:creationId xmlns:p14="http://schemas.microsoft.com/office/powerpoint/2010/main" val="1040995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Snell's law (continued)</a:t>
            </a:r>
            <a:endParaRPr lang="en-US" dirty="0"/>
          </a:p>
        </p:txBody>
      </p:sp>
      <p:sp>
        <p:nvSpPr>
          <p:cNvPr id="3" name="Content Placeholder 2"/>
          <p:cNvSpPr>
            <a:spLocks noGrp="1"/>
          </p:cNvSpPr>
          <p:nvPr>
            <p:ph idx="1"/>
          </p:nvPr>
        </p:nvSpPr>
        <p:spPr/>
        <p:txBody>
          <a:bodyPr/>
          <a:lstStyle/>
          <a:p>
            <a:pPr marL="0" indent="0">
              <a:buNone/>
            </a:pPr>
            <a:r>
              <a:rPr lang="en-US" dirty="0"/>
              <a:t>Although named after Dutch astronomer </a:t>
            </a:r>
            <a:r>
              <a:rPr lang="en-US" dirty="0" err="1">
                <a:hlinkClick r:id="rId2" tooltip="Willebrord Snellius"/>
              </a:rPr>
              <a:t>Willebrord</a:t>
            </a:r>
            <a:r>
              <a:rPr lang="en-US" dirty="0">
                <a:hlinkClick r:id="rId2" tooltip="Willebrord Snellius"/>
              </a:rPr>
              <a:t> </a:t>
            </a:r>
            <a:r>
              <a:rPr lang="en-US" dirty="0" err="1">
                <a:hlinkClick r:id="rId2" tooltip="Willebrord Snellius"/>
              </a:rPr>
              <a:t>Snellius</a:t>
            </a:r>
            <a:r>
              <a:rPr lang="en-US" dirty="0"/>
              <a:t> (1580–1626), the law was first accurately described by the scientist </a:t>
            </a:r>
            <a:r>
              <a:rPr lang="en-US" dirty="0" err="1">
                <a:hlinkClick r:id="rId3" tooltip="Ibn Sahl"/>
              </a:rPr>
              <a:t>Ibn</a:t>
            </a:r>
            <a:r>
              <a:rPr lang="en-US" dirty="0">
                <a:hlinkClick r:id="rId3" tooltip="Ibn Sahl"/>
              </a:rPr>
              <a:t> </a:t>
            </a:r>
            <a:r>
              <a:rPr lang="en-US" dirty="0" err="1">
                <a:hlinkClick r:id="rId3" tooltip="Ibn Sahl"/>
              </a:rPr>
              <a:t>Sahl</a:t>
            </a:r>
            <a:r>
              <a:rPr lang="en-US" dirty="0"/>
              <a:t> at the </a:t>
            </a:r>
            <a:r>
              <a:rPr lang="en-US" dirty="0">
                <a:hlinkClick r:id="rId4" tooltip="Baghdad"/>
              </a:rPr>
              <a:t>Baghdad</a:t>
            </a:r>
            <a:r>
              <a:rPr lang="en-US" dirty="0"/>
              <a:t> court in 984. In the manuscript </a:t>
            </a:r>
            <a:r>
              <a:rPr lang="en-US" i="1" dirty="0"/>
              <a:t>On Burning Mirrors and Lenses</a:t>
            </a:r>
            <a:r>
              <a:rPr lang="en-US" dirty="0"/>
              <a:t>, </a:t>
            </a:r>
            <a:r>
              <a:rPr lang="en-US" dirty="0" err="1"/>
              <a:t>Sahl</a:t>
            </a:r>
            <a:r>
              <a:rPr lang="en-US" dirty="0"/>
              <a:t> used the law to derive lens shapes that focus light with no geometric aberrations</a:t>
            </a:r>
            <a:r>
              <a:rPr lang="en-US" dirty="0" smtClean="0"/>
              <a:t>.</a:t>
            </a:r>
            <a:endParaRPr lang="en-US" dirty="0"/>
          </a:p>
        </p:txBody>
      </p:sp>
    </p:spTree>
    <p:extLst>
      <p:ext uri="{BB962C8B-B14F-4D97-AF65-F5344CB8AC3E}">
        <p14:creationId xmlns:p14="http://schemas.microsoft.com/office/powerpoint/2010/main" val="486323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Diffraction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Diffraction</a:t>
            </a:r>
            <a:r>
              <a:rPr lang="en-US" dirty="0"/>
              <a:t> refers to various phenomena which occur when a wave encounters an obstacle or a slit. In classical physics, the diffraction phenomenon is described as the </a:t>
            </a:r>
            <a:r>
              <a:rPr lang="en-US" dirty="0">
                <a:hlinkClick r:id="rId2" tooltip="Interference (wave propagation)"/>
              </a:rPr>
              <a:t>interference</a:t>
            </a:r>
            <a:r>
              <a:rPr lang="en-US" dirty="0"/>
              <a:t> of waves according to the </a:t>
            </a:r>
            <a:r>
              <a:rPr lang="en-US" dirty="0">
                <a:hlinkClick r:id="rId3" tooltip="Huygens–Fresnel principle"/>
              </a:rPr>
              <a:t>Huygens Fresnel principle</a:t>
            </a:r>
            <a:r>
              <a:rPr lang="en-US" dirty="0"/>
              <a:t>. These characteristic behaviors are exhibited when a wave encounters an obstacle or a slit that is comparable in size to its wavelength. Similar effects occur when a light wave travels through a medium with a varying </a:t>
            </a:r>
            <a:r>
              <a:rPr lang="en-US" dirty="0">
                <a:hlinkClick r:id="rId4" tooltip="Refractive index"/>
              </a:rPr>
              <a:t>refractive index</a:t>
            </a:r>
            <a:r>
              <a:rPr lang="en-US" dirty="0"/>
              <a:t>, or when a </a:t>
            </a:r>
            <a:r>
              <a:rPr lang="en-US" dirty="0">
                <a:hlinkClick r:id="rId5" tooltip="Sound"/>
              </a:rPr>
              <a:t>sound wave</a:t>
            </a:r>
            <a:r>
              <a:rPr lang="en-US" dirty="0"/>
              <a:t> travels through a medium with varying </a:t>
            </a:r>
            <a:r>
              <a:rPr lang="en-US" dirty="0">
                <a:hlinkClick r:id="rId6" tooltip="Acoustic impedance"/>
              </a:rPr>
              <a:t>acoustic impedance</a:t>
            </a:r>
            <a:r>
              <a:rPr lang="en-US" dirty="0"/>
              <a:t>. Diffraction occurs with all waves, including sound waves, </a:t>
            </a:r>
            <a:r>
              <a:rPr lang="en-US" dirty="0">
                <a:hlinkClick r:id="rId7" tooltip="Wind wave"/>
              </a:rPr>
              <a:t>water waves</a:t>
            </a:r>
            <a:r>
              <a:rPr lang="en-US" dirty="0"/>
              <a:t>, and </a:t>
            </a:r>
            <a:r>
              <a:rPr lang="en-US" dirty="0">
                <a:hlinkClick r:id="rId8" tooltip="Electromagnetic radiation"/>
              </a:rPr>
              <a:t>electromagnetic waves</a:t>
            </a:r>
            <a:r>
              <a:rPr lang="en-US" dirty="0"/>
              <a:t> such as </a:t>
            </a:r>
            <a:r>
              <a:rPr lang="en-US" dirty="0">
                <a:hlinkClick r:id="rId9" tooltip="Visible spectrum"/>
              </a:rPr>
              <a:t>visible light</a:t>
            </a:r>
            <a:r>
              <a:rPr lang="en-US" dirty="0"/>
              <a:t>, </a:t>
            </a:r>
            <a:r>
              <a:rPr lang="en-US" dirty="0">
                <a:hlinkClick r:id="rId10" tooltip="X-ray"/>
              </a:rPr>
              <a:t>X-rays</a:t>
            </a:r>
            <a:r>
              <a:rPr lang="en-US" dirty="0"/>
              <a:t> and </a:t>
            </a:r>
            <a:r>
              <a:rPr lang="en-US" dirty="0">
                <a:hlinkClick r:id="rId11" tooltip="Radio waves"/>
              </a:rPr>
              <a:t>radio waves</a:t>
            </a:r>
            <a:r>
              <a:rPr lang="en-US" dirty="0" smtClean="0"/>
              <a:t>.</a:t>
            </a:r>
            <a:endParaRPr lang="en-US" dirty="0"/>
          </a:p>
        </p:txBody>
      </p:sp>
    </p:spTree>
    <p:extLst>
      <p:ext uri="{BB962C8B-B14F-4D97-AF65-F5344CB8AC3E}">
        <p14:creationId xmlns:p14="http://schemas.microsoft.com/office/powerpoint/2010/main" val="2018065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Diffraction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Since physical objects have wave-like properties (at the atomic level), diffraction also occurs with matter and can be studied according to the principles of </a:t>
            </a:r>
            <a:r>
              <a:rPr lang="en-US" dirty="0">
                <a:hlinkClick r:id="rId2" tooltip="Quantum mechanics"/>
              </a:rPr>
              <a:t>quantum mechanics</a:t>
            </a:r>
            <a:r>
              <a:rPr lang="en-US" dirty="0"/>
              <a:t>. Italian scientist </a:t>
            </a:r>
            <a:r>
              <a:rPr lang="en-US" dirty="0">
                <a:hlinkClick r:id="rId3" tooltip="Francesco Maria Grimaldi"/>
              </a:rPr>
              <a:t>Francesco Maria </a:t>
            </a:r>
            <a:r>
              <a:rPr lang="en-US" dirty="0" err="1">
                <a:hlinkClick r:id="rId3" tooltip="Francesco Maria Grimaldi"/>
              </a:rPr>
              <a:t>Grimaldi</a:t>
            </a:r>
            <a:r>
              <a:rPr lang="en-US" dirty="0"/>
              <a:t> coined the word "diffraction" and was the first to record accurate observations of the phenomenon in 1660</a:t>
            </a:r>
            <a:r>
              <a:rPr lang="en-US" dirty="0" smtClean="0"/>
              <a:t>.</a:t>
            </a:r>
            <a:endParaRPr lang="en-US" dirty="0"/>
          </a:p>
        </p:txBody>
      </p:sp>
    </p:spTree>
    <p:extLst>
      <p:ext uri="{BB962C8B-B14F-4D97-AF65-F5344CB8AC3E}">
        <p14:creationId xmlns:p14="http://schemas.microsoft.com/office/powerpoint/2010/main" val="3134725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Diffraction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While diffraction occurs whenever propagating waves encounter such changes, its effects are generally most pronounced for waves whose </a:t>
            </a:r>
            <a:r>
              <a:rPr lang="en-US" dirty="0">
                <a:hlinkClick r:id="rId2" tooltip="Wavelength"/>
              </a:rPr>
              <a:t>wavelength</a:t>
            </a:r>
            <a:r>
              <a:rPr lang="en-US" dirty="0"/>
              <a:t> is roughly comparable to the dimensions of the diffracting object or slit. If the obstructing object provides multiple, closely spaced openings, a complex pattern of varying intensity can result. </a:t>
            </a:r>
          </a:p>
        </p:txBody>
      </p:sp>
    </p:spTree>
    <p:extLst>
      <p:ext uri="{BB962C8B-B14F-4D97-AF65-F5344CB8AC3E}">
        <p14:creationId xmlns:p14="http://schemas.microsoft.com/office/powerpoint/2010/main" val="615861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Diffraction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This is due to the addition, or </a:t>
            </a:r>
            <a:r>
              <a:rPr lang="en-US" dirty="0">
                <a:hlinkClick r:id="rId2" tooltip="Interference (wave propagation)"/>
              </a:rPr>
              <a:t>interference</a:t>
            </a:r>
            <a:r>
              <a:rPr lang="en-US" dirty="0"/>
              <a:t>, of different parts of a wave that travels to the observer by different paths, where different path lengths result in different phases (see </a:t>
            </a:r>
            <a:r>
              <a:rPr lang="en-US" dirty="0">
                <a:hlinkClick r:id="rId3" tooltip="Diffraction grating"/>
              </a:rPr>
              <a:t>diffraction grating</a:t>
            </a:r>
            <a:r>
              <a:rPr lang="en-US" dirty="0"/>
              <a:t> and </a:t>
            </a:r>
            <a:r>
              <a:rPr lang="en-US" dirty="0">
                <a:hlinkClick r:id="rId4" tooltip="Wave superposition"/>
              </a:rPr>
              <a:t>wave superposition</a:t>
            </a:r>
            <a:r>
              <a:rPr lang="en-US" dirty="0"/>
              <a:t>). The formalism of diffraction can also describe the way in which waves of finite extent propagate in free space. For example, the expanding profile of a laser beam, the beam shape of a radar antenna and the field of view of an ultrasonic transducer can all be analyzed using diffraction equations</a:t>
            </a:r>
            <a:r>
              <a:rPr lang="en-US" dirty="0" smtClean="0"/>
              <a:t>.</a:t>
            </a:r>
            <a:endParaRPr lang="en-US" dirty="0"/>
          </a:p>
        </p:txBody>
      </p:sp>
    </p:spTree>
    <p:extLst>
      <p:ext uri="{BB962C8B-B14F-4D97-AF65-F5344CB8AC3E}">
        <p14:creationId xmlns:p14="http://schemas.microsoft.com/office/powerpoint/2010/main" val="3742885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700" dirty="0"/>
              <a:t>D</a:t>
            </a:r>
            <a:r>
              <a:rPr lang="ru-RU" sz="7700" dirty="0" smtClean="0"/>
              <a:t>iffraction grating</a:t>
            </a:r>
            <a:endParaRPr lang="en-US" sz="7700" dirty="0"/>
          </a:p>
        </p:txBody>
      </p:sp>
    </p:spTree>
    <p:extLst>
      <p:ext uri="{BB962C8B-B14F-4D97-AF65-F5344CB8AC3E}">
        <p14:creationId xmlns:p14="http://schemas.microsoft.com/office/powerpoint/2010/main" val="369874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700" dirty="0"/>
              <a:t>Going through the revision </a:t>
            </a:r>
            <a:r>
              <a:rPr lang="en-US" sz="7700" dirty="0" smtClean="0"/>
              <a:t>paper</a:t>
            </a:r>
            <a:endParaRPr lang="en-US" sz="7700" dirty="0"/>
          </a:p>
        </p:txBody>
      </p:sp>
    </p:spTree>
    <p:extLst>
      <p:ext uri="{BB962C8B-B14F-4D97-AF65-F5344CB8AC3E}">
        <p14:creationId xmlns:p14="http://schemas.microsoft.com/office/powerpoint/2010/main" val="3580235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Diffraction </a:t>
            </a:r>
            <a:r>
              <a:rPr lang="en-US" b="1" dirty="0" smtClean="0"/>
              <a:t>grating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In </a:t>
            </a:r>
            <a:r>
              <a:rPr lang="en-US" dirty="0">
                <a:hlinkClick r:id="rId2" tooltip="Optics"/>
              </a:rPr>
              <a:t>optics</a:t>
            </a:r>
            <a:r>
              <a:rPr lang="en-US" dirty="0"/>
              <a:t>, a </a:t>
            </a:r>
            <a:r>
              <a:rPr lang="en-US" b="1" dirty="0"/>
              <a:t>diffraction grating</a:t>
            </a:r>
            <a:r>
              <a:rPr lang="en-US" dirty="0"/>
              <a:t> is an optical component with a periodic structure, which splits and </a:t>
            </a:r>
            <a:r>
              <a:rPr lang="en-US" dirty="0">
                <a:hlinkClick r:id="rId3" tooltip="Diffraction"/>
              </a:rPr>
              <a:t>diffracts</a:t>
            </a:r>
            <a:r>
              <a:rPr lang="en-US" dirty="0"/>
              <a:t> light into several beams travelling in different directions. The directions of these beams depend on the spacing of the grating and the wavelength of the light so that the grating acts as the </a:t>
            </a:r>
            <a:r>
              <a:rPr lang="en-US" dirty="0">
                <a:hlinkClick r:id="rId4" tooltip="Dispersion (optics)"/>
              </a:rPr>
              <a:t>dispersive</a:t>
            </a:r>
            <a:r>
              <a:rPr lang="en-US" dirty="0"/>
              <a:t> element. Because of this, gratings are commonly used in </a:t>
            </a:r>
            <a:r>
              <a:rPr lang="en-US" dirty="0" err="1">
                <a:hlinkClick r:id="rId5" tooltip="Monochromator"/>
              </a:rPr>
              <a:t>monochromators</a:t>
            </a:r>
            <a:r>
              <a:rPr lang="en-US" dirty="0"/>
              <a:t> and </a:t>
            </a:r>
            <a:r>
              <a:rPr lang="en-US" dirty="0">
                <a:hlinkClick r:id="rId6" tooltip="Spectrometer"/>
              </a:rPr>
              <a:t>spectrometers</a:t>
            </a:r>
            <a:r>
              <a:rPr lang="en-US" dirty="0" smtClean="0"/>
              <a:t>.</a:t>
            </a:r>
            <a:endParaRPr lang="en-US" dirty="0"/>
          </a:p>
        </p:txBody>
      </p:sp>
    </p:spTree>
    <p:extLst>
      <p:ext uri="{BB962C8B-B14F-4D97-AF65-F5344CB8AC3E}">
        <p14:creationId xmlns:p14="http://schemas.microsoft.com/office/powerpoint/2010/main" val="3427573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Diffraction grating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For practical applications, gratings generally have ridges or </a:t>
            </a:r>
            <a:r>
              <a:rPr lang="en-US" i="1" dirty="0"/>
              <a:t>rulings</a:t>
            </a:r>
            <a:r>
              <a:rPr lang="en-US" dirty="0"/>
              <a:t> on their surface rather than dark lines. Such gratings can be either </a:t>
            </a:r>
            <a:r>
              <a:rPr lang="en-US" dirty="0" err="1"/>
              <a:t>transmissive</a:t>
            </a:r>
            <a:r>
              <a:rPr lang="en-US" dirty="0"/>
              <a:t> or </a:t>
            </a:r>
            <a:r>
              <a:rPr lang="en-US" dirty="0">
                <a:hlinkClick r:id="rId2" tooltip="Reflection (optics)"/>
              </a:rPr>
              <a:t>reflective</a:t>
            </a:r>
            <a:r>
              <a:rPr lang="en-US" dirty="0"/>
              <a:t>. Gratings which modulate the phase rather than the amplitude of the incident light are also produced, frequently using </a:t>
            </a:r>
            <a:r>
              <a:rPr lang="en-US" dirty="0">
                <a:hlinkClick r:id="rId3" tooltip="Holography"/>
              </a:rPr>
              <a:t>holography</a:t>
            </a:r>
            <a:r>
              <a:rPr lang="en-US" dirty="0" smtClean="0"/>
              <a:t>.</a:t>
            </a:r>
            <a:endParaRPr lang="en-US" dirty="0"/>
          </a:p>
        </p:txBody>
      </p:sp>
    </p:spTree>
    <p:extLst>
      <p:ext uri="{BB962C8B-B14F-4D97-AF65-F5344CB8AC3E}">
        <p14:creationId xmlns:p14="http://schemas.microsoft.com/office/powerpoint/2010/main" val="1742619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Diffraction grating (continued)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principles of diffraction gratings were discovered by </a:t>
            </a:r>
            <a:r>
              <a:rPr lang="en-US" dirty="0">
                <a:hlinkClick r:id="rId2" tooltip="James Gregory (astronomer and mathematician)"/>
              </a:rPr>
              <a:t>James Gregory</a:t>
            </a:r>
            <a:r>
              <a:rPr lang="en-US" dirty="0"/>
              <a:t>, about a year after Newton's prism experiments, initially with artifacts such as bird feathers.</a:t>
            </a:r>
            <a:r>
              <a:rPr lang="en-US" baseline="30000" dirty="0"/>
              <a:t> </a:t>
            </a:r>
            <a:r>
              <a:rPr lang="en-US" dirty="0"/>
              <a:t>The first man-made diffraction grating was made around </a:t>
            </a:r>
            <a:r>
              <a:rPr lang="en-US" dirty="0">
                <a:hlinkClick r:id="rId3" tooltip="1785 in science"/>
              </a:rPr>
              <a:t>1785</a:t>
            </a:r>
            <a:r>
              <a:rPr lang="en-US" dirty="0"/>
              <a:t> by </a:t>
            </a:r>
            <a:r>
              <a:rPr lang="en-US" dirty="0">
                <a:hlinkClick r:id="rId4" tooltip="Philadelphia"/>
              </a:rPr>
              <a:t>Philadelphia</a:t>
            </a:r>
            <a:r>
              <a:rPr lang="en-US" dirty="0"/>
              <a:t> inventor </a:t>
            </a:r>
            <a:r>
              <a:rPr lang="en-US" dirty="0">
                <a:hlinkClick r:id="rId5" tooltip="David Rittenhouse"/>
              </a:rPr>
              <a:t>David Rittenhouse</a:t>
            </a:r>
            <a:r>
              <a:rPr lang="en-US" dirty="0"/>
              <a:t>, who strung hairs between two finely threaded screws. This was similar to notable German physicist </a:t>
            </a:r>
            <a:r>
              <a:rPr lang="en-US" dirty="0">
                <a:hlinkClick r:id="rId6" tooltip="Joseph von Fraunhofer"/>
              </a:rPr>
              <a:t>Joseph von </a:t>
            </a:r>
            <a:r>
              <a:rPr lang="en-US" dirty="0" err="1">
                <a:hlinkClick r:id="rId6" tooltip="Joseph von Fraunhofer"/>
              </a:rPr>
              <a:t>Fraunhofer</a:t>
            </a:r>
            <a:r>
              <a:rPr lang="en-US" dirty="0" err="1"/>
              <a:t>'s</a:t>
            </a:r>
            <a:r>
              <a:rPr lang="en-US" dirty="0"/>
              <a:t> wire diffraction grating in </a:t>
            </a:r>
            <a:r>
              <a:rPr lang="en-US" dirty="0">
                <a:hlinkClick r:id="rId7" tooltip="1821 in science"/>
              </a:rPr>
              <a:t>1821</a:t>
            </a:r>
            <a:r>
              <a:rPr lang="en-US" dirty="0" smtClean="0"/>
              <a:t>.</a:t>
            </a:r>
            <a:endParaRPr lang="en-US" dirty="0"/>
          </a:p>
        </p:txBody>
      </p:sp>
    </p:spTree>
    <p:extLst>
      <p:ext uri="{BB962C8B-B14F-4D97-AF65-F5344CB8AC3E}">
        <p14:creationId xmlns:p14="http://schemas.microsoft.com/office/powerpoint/2010/main" val="2475600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Diffraction grating (continued)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Diffraction creates the "rainbow" colors reflected from a compact disc (see Examples, below). A grating has parallel lines, while a CD has a spiral of finely-spaced data tracks. Diffraction colors also appear when one looks at a bright point source through a translucent fine-pitch umbrella-fabric covering. Decorative patterned plastic films based on reflective grating patches are very inexpensive to produce, and are commonplace</a:t>
            </a:r>
            <a:r>
              <a:rPr lang="en-US" dirty="0" smtClean="0"/>
              <a:t>.</a:t>
            </a:r>
            <a:endParaRPr lang="en-US" dirty="0"/>
          </a:p>
        </p:txBody>
      </p:sp>
    </p:spTree>
    <p:extLst>
      <p:ext uri="{BB962C8B-B14F-4D97-AF65-F5344CB8AC3E}">
        <p14:creationId xmlns:p14="http://schemas.microsoft.com/office/powerpoint/2010/main" val="2575953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Diffraction grating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00200"/>
            <a:ext cx="7391400" cy="4525963"/>
          </a:xfrm>
        </p:spPr>
      </p:pic>
    </p:spTree>
    <p:extLst>
      <p:ext uri="{BB962C8B-B14F-4D97-AF65-F5344CB8AC3E}">
        <p14:creationId xmlns:p14="http://schemas.microsoft.com/office/powerpoint/2010/main" val="366465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Diffraction grating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1483042"/>
            <a:ext cx="8534400" cy="4993958"/>
          </a:xfrm>
        </p:spPr>
      </p:pic>
    </p:spTree>
    <p:extLst>
      <p:ext uri="{BB962C8B-B14F-4D97-AF65-F5344CB8AC3E}">
        <p14:creationId xmlns:p14="http://schemas.microsoft.com/office/powerpoint/2010/main" val="741131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Airy </a:t>
            </a:r>
            <a:r>
              <a:rPr lang="en-US" b="1" dirty="0" smtClean="0"/>
              <a:t>disk</a:t>
            </a:r>
            <a:endParaRPr lang="en-US" dirty="0"/>
          </a:p>
        </p:txBody>
      </p:sp>
      <p:sp>
        <p:nvSpPr>
          <p:cNvPr id="3" name="Content Placeholder 2"/>
          <p:cNvSpPr>
            <a:spLocks noGrp="1"/>
          </p:cNvSpPr>
          <p:nvPr>
            <p:ph idx="1"/>
          </p:nvPr>
        </p:nvSpPr>
        <p:spPr/>
        <p:txBody>
          <a:bodyPr>
            <a:normAutofit/>
          </a:bodyPr>
          <a:lstStyle/>
          <a:p>
            <a:pPr marL="0" indent="0">
              <a:buNone/>
            </a:pPr>
            <a:r>
              <a:rPr lang="en-US" dirty="0"/>
              <a:t>In </a:t>
            </a:r>
            <a:r>
              <a:rPr lang="en-US" dirty="0">
                <a:hlinkClick r:id="rId2" tooltip="Optics"/>
              </a:rPr>
              <a:t>optics</a:t>
            </a:r>
            <a:r>
              <a:rPr lang="en-US" dirty="0"/>
              <a:t>, the </a:t>
            </a:r>
            <a:r>
              <a:rPr lang="en-US" b="1" dirty="0"/>
              <a:t>Airy disk</a:t>
            </a:r>
            <a:r>
              <a:rPr lang="en-US" dirty="0"/>
              <a:t> (or </a:t>
            </a:r>
            <a:r>
              <a:rPr lang="en-US" b="1" dirty="0"/>
              <a:t>Airy disc</a:t>
            </a:r>
            <a:r>
              <a:rPr lang="en-US" dirty="0"/>
              <a:t>) and </a:t>
            </a:r>
            <a:r>
              <a:rPr lang="en-US" b="1" dirty="0"/>
              <a:t>Airy pattern</a:t>
            </a:r>
            <a:r>
              <a:rPr lang="en-US" dirty="0"/>
              <a:t> are descriptions of the best focused spot of light that a perfect </a:t>
            </a:r>
            <a:r>
              <a:rPr lang="en-US" dirty="0">
                <a:hlinkClick r:id="rId3" tooltip="Lens (optics)"/>
              </a:rPr>
              <a:t>lens</a:t>
            </a:r>
            <a:r>
              <a:rPr lang="en-US" dirty="0"/>
              <a:t> with a circular </a:t>
            </a:r>
            <a:r>
              <a:rPr lang="en-US" dirty="0">
                <a:hlinkClick r:id="rId4" tooltip="Aperture"/>
              </a:rPr>
              <a:t>aperture</a:t>
            </a:r>
            <a:r>
              <a:rPr lang="en-US" dirty="0"/>
              <a:t> can make, limited by the </a:t>
            </a:r>
            <a:r>
              <a:rPr lang="en-US" dirty="0">
                <a:hlinkClick r:id="rId5" tooltip="Diffraction"/>
              </a:rPr>
              <a:t>diffraction</a:t>
            </a:r>
            <a:r>
              <a:rPr lang="en-US" dirty="0"/>
              <a:t> of </a:t>
            </a:r>
            <a:r>
              <a:rPr lang="en-US" dirty="0">
                <a:hlinkClick r:id="rId6" tooltip="Light"/>
              </a:rPr>
              <a:t>light</a:t>
            </a:r>
            <a:r>
              <a:rPr lang="en-US" dirty="0" smtClean="0"/>
              <a:t>.</a:t>
            </a:r>
            <a:endParaRPr lang="en-US" dirty="0"/>
          </a:p>
        </p:txBody>
      </p:sp>
    </p:spTree>
    <p:extLst>
      <p:ext uri="{BB962C8B-B14F-4D97-AF65-F5344CB8AC3E}">
        <p14:creationId xmlns:p14="http://schemas.microsoft.com/office/powerpoint/2010/main" val="2097094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Airy </a:t>
            </a:r>
            <a:r>
              <a:rPr lang="en-US" b="1" dirty="0" smtClean="0"/>
              <a:t>disk (continued)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diffraction pattern resulting from a uniformly-illuminated circular aperture has a bright region in the center, known as the </a:t>
            </a:r>
            <a:r>
              <a:rPr lang="en-US" b="1" dirty="0"/>
              <a:t>Airy disk</a:t>
            </a:r>
            <a:r>
              <a:rPr lang="en-US" dirty="0"/>
              <a:t> which together with the series of concentric bright rings around is called the </a:t>
            </a:r>
            <a:r>
              <a:rPr lang="en-US" b="1" dirty="0"/>
              <a:t>Airy pattern</a:t>
            </a:r>
            <a:r>
              <a:rPr lang="en-US" dirty="0"/>
              <a:t>. Both are named after </a:t>
            </a:r>
            <a:r>
              <a:rPr lang="en-US" dirty="0">
                <a:hlinkClick r:id="rId2" tooltip="George Biddell Airy"/>
              </a:rPr>
              <a:t>George </a:t>
            </a:r>
            <a:r>
              <a:rPr lang="en-US" dirty="0" err="1">
                <a:hlinkClick r:id="rId2" tooltip="George Biddell Airy"/>
              </a:rPr>
              <a:t>Biddell</a:t>
            </a:r>
            <a:r>
              <a:rPr lang="en-US" dirty="0">
                <a:hlinkClick r:id="rId2" tooltip="George Biddell Airy"/>
              </a:rPr>
              <a:t> Airy</a:t>
            </a:r>
            <a:r>
              <a:rPr lang="en-US" dirty="0"/>
              <a:t>. The disk and rings phenomenon had been known prior to Airy; </a:t>
            </a:r>
            <a:r>
              <a:rPr lang="en-US" dirty="0">
                <a:hlinkClick r:id="rId3" tooltip="John Herschel"/>
              </a:rPr>
              <a:t>John Herschel</a:t>
            </a:r>
            <a:r>
              <a:rPr lang="en-US" dirty="0"/>
              <a:t> described the appearance of a bright star seen through a telescope under high magnification for an 1828 article on light for the </a:t>
            </a:r>
            <a:r>
              <a:rPr lang="en-US" i="1" dirty="0">
                <a:hlinkClick r:id="rId4" tooltip="Encyclopedia Metropolitana"/>
              </a:rPr>
              <a:t>Encyclopedia </a:t>
            </a:r>
            <a:r>
              <a:rPr lang="en-US" i="1" dirty="0" err="1">
                <a:hlinkClick r:id="rId4" tooltip="Encyclopedia Metropolitana"/>
              </a:rPr>
              <a:t>Metropolitana</a:t>
            </a:r>
            <a:r>
              <a:rPr lang="en-US" dirty="0" smtClean="0"/>
              <a:t>:</a:t>
            </a:r>
          </a:p>
          <a:p>
            <a:pPr marL="0" indent="0">
              <a:buNone/>
            </a:pPr>
            <a:r>
              <a:rPr lang="en-US" dirty="0" smtClean="0"/>
              <a:t>...the star is then seen (in </a:t>
            </a:r>
            <a:r>
              <a:rPr lang="en-US" dirty="0" err="1" smtClean="0"/>
              <a:t>favourable</a:t>
            </a:r>
            <a:r>
              <a:rPr lang="en-US" dirty="0" smtClean="0"/>
              <a:t> circumstances of tranquil atmosphere, uniform temperature, &amp;c.) as a perfectly round, well-defined planetary disc, surrounded by two, three, or more alternately dark and bright rings, which, if examined attentively, are seen to be slightly </a:t>
            </a:r>
            <a:r>
              <a:rPr lang="en-US" dirty="0" err="1" smtClean="0"/>
              <a:t>coloured</a:t>
            </a:r>
            <a:r>
              <a:rPr lang="en-US" dirty="0" smtClean="0"/>
              <a:t> at their borders. They succeed each other nearly at equal intervals round the central disc....</a:t>
            </a:r>
          </a:p>
        </p:txBody>
      </p:sp>
    </p:spTree>
    <p:extLst>
      <p:ext uri="{BB962C8B-B14F-4D97-AF65-F5344CB8AC3E}">
        <p14:creationId xmlns:p14="http://schemas.microsoft.com/office/powerpoint/2010/main" val="786116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Airy disk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However, Airy wrote the first full theoretical treatment explaining the phenomenon (his 1835 "On the Diffraction of an Object-glass with Circular Aperture</a:t>
            </a:r>
            <a:r>
              <a:rPr lang="en-US" dirty="0" smtClean="0"/>
              <a:t>").</a:t>
            </a:r>
            <a:endParaRPr lang="en-US" dirty="0"/>
          </a:p>
        </p:txBody>
      </p:sp>
    </p:spTree>
    <p:extLst>
      <p:ext uri="{BB962C8B-B14F-4D97-AF65-F5344CB8AC3E}">
        <p14:creationId xmlns:p14="http://schemas.microsoft.com/office/powerpoint/2010/main" val="514461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Airy disk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Mathematically, the diffraction pattern is characterized by the wavelength of light illuminating the circular aperture, and the aperture's size. The </a:t>
            </a:r>
            <a:r>
              <a:rPr lang="en-US" i="1" dirty="0"/>
              <a:t>appearance</a:t>
            </a:r>
            <a:r>
              <a:rPr lang="en-US" dirty="0"/>
              <a:t> of the diffraction pattern is additionally characterized by the sensitivity of the eye or other detector used to observe the pattern</a:t>
            </a:r>
            <a:r>
              <a:rPr lang="en-US" dirty="0" smtClean="0"/>
              <a:t>.</a:t>
            </a:r>
            <a:endParaRPr lang="en-US" dirty="0"/>
          </a:p>
        </p:txBody>
      </p:sp>
    </p:spTree>
    <p:extLst>
      <p:ext uri="{BB962C8B-B14F-4D97-AF65-F5344CB8AC3E}">
        <p14:creationId xmlns:p14="http://schemas.microsoft.com/office/powerpoint/2010/main" val="258375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8800" dirty="0"/>
              <a:t>Revision for the Final Exam</a:t>
            </a:r>
          </a:p>
        </p:txBody>
      </p:sp>
    </p:spTree>
    <p:extLst>
      <p:ext uri="{BB962C8B-B14F-4D97-AF65-F5344CB8AC3E}">
        <p14:creationId xmlns:p14="http://schemas.microsoft.com/office/powerpoint/2010/main" val="1892332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Airy disk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most important application of this concept is in </a:t>
            </a:r>
            <a:r>
              <a:rPr lang="en-US" dirty="0">
                <a:hlinkClick r:id="rId2" tooltip="Camera"/>
              </a:rPr>
              <a:t>cameras</a:t>
            </a:r>
            <a:r>
              <a:rPr lang="en-US" dirty="0"/>
              <a:t> and </a:t>
            </a:r>
            <a:r>
              <a:rPr lang="en-US" dirty="0">
                <a:hlinkClick r:id="rId3" tooltip="Telescope"/>
              </a:rPr>
              <a:t>telescopes</a:t>
            </a:r>
            <a:r>
              <a:rPr lang="en-US" dirty="0"/>
              <a:t>. Owing to diffraction, the smallest point to which a lens or mirror can focus a beam of light is the size of the Airy disk. Even if one were able to make a perfect lens, there is still a limit to the resolution of an image created by this lens. An optical system in which the resolution is no longer limited by imperfections in the lenses but only by diffraction is said to be </a:t>
            </a:r>
            <a:r>
              <a:rPr lang="en-US" dirty="0">
                <a:hlinkClick r:id="rId4" tooltip="Diffraction limited"/>
              </a:rPr>
              <a:t>diffraction limited</a:t>
            </a:r>
            <a:r>
              <a:rPr lang="en-US" dirty="0"/>
              <a:t>.</a:t>
            </a:r>
          </a:p>
          <a:p>
            <a:pPr marL="0" indent="0">
              <a:buNone/>
            </a:pPr>
            <a:r>
              <a:rPr lang="en-US" dirty="0"/>
              <a:t>The Airy disk is of importance in </a:t>
            </a:r>
            <a:r>
              <a:rPr lang="en-US" dirty="0">
                <a:hlinkClick r:id="rId5" tooltip="Physics"/>
              </a:rPr>
              <a:t>physics</a:t>
            </a:r>
            <a:r>
              <a:rPr lang="en-US" dirty="0"/>
              <a:t>, </a:t>
            </a:r>
            <a:r>
              <a:rPr lang="en-US" dirty="0">
                <a:hlinkClick r:id="rId6" tooltip="Optics"/>
              </a:rPr>
              <a:t>optics</a:t>
            </a:r>
            <a:r>
              <a:rPr lang="en-US" dirty="0"/>
              <a:t>, and </a:t>
            </a:r>
            <a:r>
              <a:rPr lang="en-US" dirty="0">
                <a:hlinkClick r:id="rId7" tooltip="Astronomy"/>
              </a:rPr>
              <a:t>astronomy</a:t>
            </a:r>
            <a:r>
              <a:rPr lang="en-US" dirty="0" smtClean="0"/>
              <a:t>.</a:t>
            </a:r>
            <a:endParaRPr lang="en-US" dirty="0"/>
          </a:p>
        </p:txBody>
      </p:sp>
    </p:spTree>
    <p:extLst>
      <p:ext uri="{BB962C8B-B14F-4D97-AF65-F5344CB8AC3E}">
        <p14:creationId xmlns:p14="http://schemas.microsoft.com/office/powerpoint/2010/main" val="4201983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Airy disk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027" y="1676400"/>
            <a:ext cx="6347373" cy="4633119"/>
          </a:xfrm>
        </p:spPr>
      </p:pic>
    </p:spTree>
    <p:extLst>
      <p:ext uri="{BB962C8B-B14F-4D97-AF65-F5344CB8AC3E}">
        <p14:creationId xmlns:p14="http://schemas.microsoft.com/office/powerpoint/2010/main" val="1104806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Airy disk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702" y="2209800"/>
            <a:ext cx="7469098" cy="4104481"/>
          </a:xfrm>
        </p:spPr>
      </p:pic>
    </p:spTree>
    <p:extLst>
      <p:ext uri="{BB962C8B-B14F-4D97-AF65-F5344CB8AC3E}">
        <p14:creationId xmlns:p14="http://schemas.microsoft.com/office/powerpoint/2010/main" val="3022859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Rayleigh </a:t>
            </a:r>
            <a:r>
              <a:rPr lang="en-US" b="1" dirty="0" smtClean="0"/>
              <a:t>Criterion</a:t>
            </a:r>
            <a:endParaRPr lang="en-US" dirty="0"/>
          </a:p>
        </p:txBody>
      </p:sp>
      <p:sp>
        <p:nvSpPr>
          <p:cNvPr id="3" name="Content Placeholder 2"/>
          <p:cNvSpPr>
            <a:spLocks noGrp="1"/>
          </p:cNvSpPr>
          <p:nvPr>
            <p:ph idx="1"/>
          </p:nvPr>
        </p:nvSpPr>
        <p:spPr/>
        <p:txBody>
          <a:bodyPr/>
          <a:lstStyle/>
          <a:p>
            <a:pPr marL="0" indent="0">
              <a:buNone/>
            </a:pPr>
            <a:r>
              <a:rPr lang="en-US"/>
              <a:t>The Rayleigh criterion is the generally accepted criterion for the minimum resolvable detail - the imaging process is said to be diffraction-limited when the first diffraction minimum of the image of one source point coincides with the maximum of another.</a:t>
            </a:r>
          </a:p>
        </p:txBody>
      </p:sp>
    </p:spTree>
    <p:extLst>
      <p:ext uri="{BB962C8B-B14F-4D97-AF65-F5344CB8AC3E}">
        <p14:creationId xmlns:p14="http://schemas.microsoft.com/office/powerpoint/2010/main" val="1559880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Angular </a:t>
            </a:r>
            <a:r>
              <a:rPr lang="en-US" b="1" dirty="0" smtClean="0"/>
              <a:t>resolution</a:t>
            </a:r>
            <a:endParaRPr lang="en-US" dirty="0"/>
          </a:p>
        </p:txBody>
      </p:sp>
      <p:sp>
        <p:nvSpPr>
          <p:cNvPr id="3" name="Content Placeholder 2"/>
          <p:cNvSpPr>
            <a:spLocks noGrp="1"/>
          </p:cNvSpPr>
          <p:nvPr>
            <p:ph idx="1"/>
          </p:nvPr>
        </p:nvSpPr>
        <p:spPr/>
        <p:txBody>
          <a:bodyPr/>
          <a:lstStyle/>
          <a:p>
            <a:pPr marL="0" indent="0">
              <a:buNone/>
            </a:pPr>
            <a:r>
              <a:rPr lang="en-US" b="1" dirty="0"/>
              <a:t>Angular resolution</a:t>
            </a:r>
            <a:r>
              <a:rPr lang="en-US" dirty="0"/>
              <a:t>, or </a:t>
            </a:r>
            <a:r>
              <a:rPr lang="en-US" b="1" dirty="0"/>
              <a:t>spatial resolution</a:t>
            </a:r>
            <a:r>
              <a:rPr lang="en-US" dirty="0"/>
              <a:t>, describes the ability of any </a:t>
            </a:r>
            <a:r>
              <a:rPr lang="en-US" dirty="0">
                <a:hlinkClick r:id="rId2" tooltip="Image-forming device"/>
              </a:rPr>
              <a:t>image-forming device</a:t>
            </a:r>
            <a:r>
              <a:rPr lang="en-US" dirty="0"/>
              <a:t> such as an </a:t>
            </a:r>
            <a:r>
              <a:rPr lang="en-US" dirty="0">
                <a:hlinkClick r:id="rId3" tooltip="Optical telescope"/>
              </a:rPr>
              <a:t>optical</a:t>
            </a:r>
            <a:r>
              <a:rPr lang="en-US" dirty="0"/>
              <a:t> or </a:t>
            </a:r>
            <a:r>
              <a:rPr lang="en-US" dirty="0">
                <a:hlinkClick r:id="rId4" tooltip="Radio telescope"/>
              </a:rPr>
              <a:t>radio telescope</a:t>
            </a:r>
            <a:r>
              <a:rPr lang="en-US" dirty="0"/>
              <a:t>, a </a:t>
            </a:r>
            <a:r>
              <a:rPr lang="en-US" dirty="0">
                <a:hlinkClick r:id="rId5" tooltip="Microscope"/>
              </a:rPr>
              <a:t>microscope</a:t>
            </a:r>
            <a:r>
              <a:rPr lang="en-US" dirty="0"/>
              <a:t>, a </a:t>
            </a:r>
            <a:r>
              <a:rPr lang="en-US" dirty="0">
                <a:hlinkClick r:id="rId6" tooltip="Camera"/>
              </a:rPr>
              <a:t>camera</a:t>
            </a:r>
            <a:r>
              <a:rPr lang="en-US" dirty="0"/>
              <a:t>, or an </a:t>
            </a:r>
            <a:r>
              <a:rPr lang="en-US" dirty="0">
                <a:hlinkClick r:id="rId7" tooltip="Human eye"/>
              </a:rPr>
              <a:t>eye</a:t>
            </a:r>
            <a:r>
              <a:rPr lang="en-US" dirty="0"/>
              <a:t>, to distinguish small details of an object, thereby making it a major determinant of </a:t>
            </a:r>
            <a:r>
              <a:rPr lang="en-US" dirty="0">
                <a:hlinkClick r:id="rId8" tooltip="Image resolution"/>
              </a:rPr>
              <a:t>image resolution</a:t>
            </a:r>
            <a:r>
              <a:rPr lang="en-US" dirty="0" smtClean="0"/>
              <a:t>.</a:t>
            </a:r>
            <a:endParaRPr lang="en-US" dirty="0"/>
          </a:p>
        </p:txBody>
      </p:sp>
    </p:spTree>
    <p:extLst>
      <p:ext uri="{BB962C8B-B14F-4D97-AF65-F5344CB8AC3E}">
        <p14:creationId xmlns:p14="http://schemas.microsoft.com/office/powerpoint/2010/main" val="3133136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A spy satellite camera can recognize 3 cm objects from the altitude of 100 km. If diffraction was the only limitation (the wave length Lambda = 500 nm), determine what diameter lens the camera has.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𝐴𝐷</m:t>
                      </m:r>
                      <m:r>
                        <a:rPr lang="en-US" b="0" i="1" smtClean="0">
                          <a:latin typeface="Cambria Math"/>
                        </a:rPr>
                        <m:t>=1.22</m:t>
                      </m:r>
                      <m:r>
                        <m:rPr>
                          <m:sty m:val="p"/>
                        </m:rPr>
                        <a:rPr lang="el-GR" b="0" i="1" smtClean="0">
                          <a:latin typeface="Cambria Math"/>
                        </a:rPr>
                        <m:t>λ</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682285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700" dirty="0" smtClean="0"/>
              <a:t>Quantum physics</a:t>
            </a:r>
            <a:endParaRPr lang="en-US" sz="7700" dirty="0"/>
          </a:p>
        </p:txBody>
      </p:sp>
    </p:spTree>
    <p:extLst>
      <p:ext uri="{BB962C8B-B14F-4D97-AF65-F5344CB8AC3E}">
        <p14:creationId xmlns:p14="http://schemas.microsoft.com/office/powerpoint/2010/main" val="3230724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Schrödinger </a:t>
            </a:r>
            <a:r>
              <a:rPr lang="en-US" b="1" dirty="0" smtClean="0"/>
              <a:t>equation</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In </a:t>
            </a:r>
            <a:r>
              <a:rPr lang="en-US" dirty="0">
                <a:hlinkClick r:id="rId2" tooltip="Quantum mechanics"/>
              </a:rPr>
              <a:t>quantum mechanics</a:t>
            </a:r>
            <a:r>
              <a:rPr lang="en-US" dirty="0"/>
              <a:t>, the </a:t>
            </a:r>
            <a:r>
              <a:rPr lang="en-US" b="1" dirty="0"/>
              <a:t>Schrödinger equation</a:t>
            </a:r>
            <a:r>
              <a:rPr lang="en-US" dirty="0"/>
              <a:t> is a </a:t>
            </a:r>
            <a:r>
              <a:rPr lang="en-US" dirty="0">
                <a:hlinkClick r:id="rId3" tooltip="Partial differential equation"/>
              </a:rPr>
              <a:t>partial differential equation</a:t>
            </a:r>
            <a:r>
              <a:rPr lang="en-US" dirty="0"/>
              <a:t> that describes how the </a:t>
            </a:r>
            <a:r>
              <a:rPr lang="en-US" dirty="0">
                <a:hlinkClick r:id="rId4" tooltip="Quantum state"/>
              </a:rPr>
              <a:t>quantum state</a:t>
            </a:r>
            <a:r>
              <a:rPr lang="en-US" dirty="0"/>
              <a:t> of a </a:t>
            </a:r>
            <a:r>
              <a:rPr lang="en-US" dirty="0">
                <a:hlinkClick r:id="rId5" tooltip="Physical system"/>
              </a:rPr>
              <a:t>physical system</a:t>
            </a:r>
            <a:r>
              <a:rPr lang="en-US" dirty="0"/>
              <a:t> changes with time. It was formulated in late 1925, and published in 1926, by the Austrian physicist </a:t>
            </a:r>
            <a:r>
              <a:rPr lang="en-US" dirty="0">
                <a:hlinkClick r:id="rId6" tooltip="Erwin Schrödinger"/>
              </a:rPr>
              <a:t>Erwin Schrödinger</a:t>
            </a:r>
            <a:r>
              <a:rPr lang="en-US" dirty="0" smtClean="0"/>
              <a:t>.</a:t>
            </a:r>
            <a:endParaRPr lang="en-US" dirty="0"/>
          </a:p>
          <a:p>
            <a:pPr marL="0" indent="0">
              <a:buNone/>
            </a:pPr>
            <a:r>
              <a:rPr lang="en-US" dirty="0"/>
              <a:t>In </a:t>
            </a:r>
            <a:r>
              <a:rPr lang="en-US" dirty="0">
                <a:hlinkClick r:id="rId7" tooltip="Classical mechanics"/>
              </a:rPr>
              <a:t>classical mechanics</a:t>
            </a:r>
            <a:r>
              <a:rPr lang="en-US" dirty="0"/>
              <a:t>, the </a:t>
            </a:r>
            <a:r>
              <a:rPr lang="en-US" dirty="0">
                <a:hlinkClick r:id="rId8" tooltip="Equation of motion"/>
              </a:rPr>
              <a:t>equation of motion</a:t>
            </a:r>
            <a:r>
              <a:rPr lang="en-US" dirty="0"/>
              <a:t> is </a:t>
            </a:r>
            <a:r>
              <a:rPr lang="en-US" dirty="0">
                <a:hlinkClick r:id="rId9" tooltip="Newton's second law"/>
              </a:rPr>
              <a:t>Newton's second law</a:t>
            </a:r>
            <a:r>
              <a:rPr lang="en-US" dirty="0"/>
              <a:t>, (</a:t>
            </a:r>
            <a:r>
              <a:rPr lang="en-US" b="1" dirty="0"/>
              <a:t>F</a:t>
            </a:r>
            <a:r>
              <a:rPr lang="en-US" dirty="0"/>
              <a:t> = </a:t>
            </a:r>
            <a:r>
              <a:rPr lang="en-US" i="1" dirty="0"/>
              <a:t>m</a:t>
            </a:r>
            <a:r>
              <a:rPr lang="en-US" b="1" dirty="0"/>
              <a:t>a</a:t>
            </a:r>
            <a:r>
              <a:rPr lang="en-US" dirty="0"/>
              <a:t>), used to mathematically predict what the system will do at any time after the initial conditions of the system. In quantum mechanics, the analogue of Newton's law is Schrödinger's equation for a quantum system (usually atoms, molecules, and subatomic particles whether free, bound, or localized). It is not a simple algebraic equation, but in general a </a:t>
            </a:r>
            <a:r>
              <a:rPr lang="en-US" dirty="0">
                <a:hlinkClick r:id="rId10" tooltip="Linear differential equation"/>
              </a:rPr>
              <a:t>linear</a:t>
            </a:r>
            <a:r>
              <a:rPr lang="en-US" dirty="0"/>
              <a:t> </a:t>
            </a:r>
            <a:r>
              <a:rPr lang="en-US" dirty="0">
                <a:hlinkClick r:id="rId3" tooltip="Partial differential equation"/>
              </a:rPr>
              <a:t>partial differential equation</a:t>
            </a:r>
            <a:r>
              <a:rPr lang="en-US" dirty="0"/>
              <a:t>, describing the time-evolution of the system's </a:t>
            </a:r>
            <a:r>
              <a:rPr lang="en-US" dirty="0">
                <a:hlinkClick r:id="rId11" tooltip="Wave function"/>
              </a:rPr>
              <a:t>wave function</a:t>
            </a:r>
            <a:r>
              <a:rPr lang="en-US" dirty="0"/>
              <a:t> (also called a "state function</a:t>
            </a:r>
            <a:r>
              <a:rPr lang="en-US" dirty="0" smtClean="0"/>
              <a:t>").</a:t>
            </a:r>
            <a:endParaRPr lang="en-US" dirty="0"/>
          </a:p>
          <a:p>
            <a:pPr marL="0" indent="0">
              <a:buNone/>
            </a:pPr>
            <a:r>
              <a:rPr lang="en-US" dirty="0"/>
              <a:t>The concept of a </a:t>
            </a:r>
            <a:r>
              <a:rPr lang="en-US" dirty="0" err="1"/>
              <a:t>wavefunction</a:t>
            </a:r>
            <a:r>
              <a:rPr lang="en-US" dirty="0"/>
              <a:t> is a fundamental </a:t>
            </a:r>
            <a:r>
              <a:rPr lang="en-US" dirty="0">
                <a:hlinkClick r:id="rId12" tooltip="Mathematical formulation of quantum mechanics"/>
              </a:rPr>
              <a:t>postulate of quantum mechanics</a:t>
            </a:r>
            <a:r>
              <a:rPr lang="en-US" dirty="0" smtClean="0"/>
              <a:t>. </a:t>
            </a:r>
            <a:r>
              <a:rPr lang="en-US" dirty="0"/>
              <a:t>Schrödinger's equation is also often presented as a separate postulate, but some </a:t>
            </a:r>
            <a:r>
              <a:rPr lang="en-US" dirty="0" smtClean="0"/>
              <a:t>authors</a:t>
            </a:r>
            <a:r>
              <a:rPr lang="en-US" baseline="30000" dirty="0"/>
              <a:t> </a:t>
            </a:r>
            <a:r>
              <a:rPr lang="en-US" dirty="0" smtClean="0"/>
              <a:t> </a:t>
            </a:r>
            <a:r>
              <a:rPr lang="en-US" dirty="0"/>
              <a:t>assert it can be derived from symmetry principles. Generally, "derivations" of the SE demonstrate its mathematical plausibility for describing </a:t>
            </a:r>
            <a:r>
              <a:rPr lang="en-US" dirty="0">
                <a:hlinkClick r:id="rId13" tooltip="Wave–particle duality"/>
              </a:rPr>
              <a:t>wave–particle duality</a:t>
            </a:r>
            <a:r>
              <a:rPr lang="en-US" dirty="0"/>
              <a:t>.</a:t>
            </a:r>
          </a:p>
          <a:p>
            <a:pPr marL="0" indent="0">
              <a:buNone/>
            </a:pPr>
            <a:r>
              <a:rPr lang="en-US" dirty="0"/>
              <a:t>In the </a:t>
            </a:r>
            <a:r>
              <a:rPr lang="en-US" dirty="0">
                <a:hlinkClick r:id="rId14" tooltip="Copenhagen interpretation"/>
              </a:rPr>
              <a:t>standard interpretation of quantum mechanics</a:t>
            </a:r>
            <a:r>
              <a:rPr lang="en-US" dirty="0"/>
              <a:t>, the wave function is the most complete description that can be given to a physical system</a:t>
            </a:r>
            <a:r>
              <a:rPr lang="en-US" dirty="0" smtClean="0"/>
              <a:t>. </a:t>
            </a:r>
            <a:r>
              <a:rPr lang="en-US" dirty="0"/>
              <a:t>Solutions to Schrödinger's equation describe not only </a:t>
            </a:r>
            <a:r>
              <a:rPr lang="en-US" dirty="0">
                <a:hlinkClick r:id="rId15" tooltip="Molecule"/>
              </a:rPr>
              <a:t>molecular</a:t>
            </a:r>
            <a:r>
              <a:rPr lang="en-US" dirty="0"/>
              <a:t>, </a:t>
            </a:r>
            <a:r>
              <a:rPr lang="en-US" dirty="0">
                <a:hlinkClick r:id="rId16" tooltip="Atom"/>
              </a:rPr>
              <a:t>atomic</a:t>
            </a:r>
            <a:r>
              <a:rPr lang="en-US" dirty="0"/>
              <a:t>, and </a:t>
            </a:r>
            <a:r>
              <a:rPr lang="en-US" dirty="0">
                <a:hlinkClick r:id="rId17" tooltip="Subatomic particle"/>
              </a:rPr>
              <a:t>subatomic</a:t>
            </a:r>
            <a:r>
              <a:rPr lang="en-US" dirty="0"/>
              <a:t> systems, but also </a:t>
            </a:r>
            <a:r>
              <a:rPr lang="en-US" dirty="0">
                <a:hlinkClick r:id="rId18" tooltip="Macroscopic scale"/>
              </a:rPr>
              <a:t>macroscopic systems</a:t>
            </a:r>
            <a:r>
              <a:rPr lang="en-US" dirty="0"/>
              <a:t>, possibly even the whole </a:t>
            </a:r>
            <a:r>
              <a:rPr lang="en-US" dirty="0" smtClean="0">
                <a:hlinkClick r:id="rId19" tooltip="Universe"/>
              </a:rPr>
              <a:t>universe</a:t>
            </a:r>
            <a:r>
              <a:rPr lang="en-US" dirty="0" smtClean="0"/>
              <a:t>.</a:t>
            </a:r>
            <a:r>
              <a:rPr lang="en-US" baseline="30000" dirty="0"/>
              <a:t> </a:t>
            </a:r>
            <a:r>
              <a:rPr lang="en-US" dirty="0" smtClean="0"/>
              <a:t>The </a:t>
            </a:r>
            <a:r>
              <a:rPr lang="en-US" dirty="0"/>
              <a:t>Schrödinger equation, in its most general form, is consistent with either classical mechanics or </a:t>
            </a:r>
            <a:r>
              <a:rPr lang="en-US" dirty="0">
                <a:hlinkClick r:id="rId20" tooltip="Special relativity"/>
              </a:rPr>
              <a:t>special relativity</a:t>
            </a:r>
            <a:r>
              <a:rPr lang="en-US" dirty="0"/>
              <a:t>, but the original formulation by Schrödinger himself was non-relativistic.</a:t>
            </a:r>
          </a:p>
          <a:p>
            <a:pPr marL="0" indent="0">
              <a:buNone/>
            </a:pPr>
            <a:r>
              <a:rPr lang="en-US" dirty="0"/>
              <a:t>The Schrödinger equation is not the only way to make predictions in quantum mechanics - other formulations can be used, such as </a:t>
            </a:r>
            <a:r>
              <a:rPr lang="en-US" dirty="0">
                <a:hlinkClick r:id="rId21" tooltip="Werner Heisenberg"/>
              </a:rPr>
              <a:t>Werner Heisenberg</a:t>
            </a:r>
            <a:r>
              <a:rPr lang="en-US" dirty="0"/>
              <a:t>'s </a:t>
            </a:r>
            <a:r>
              <a:rPr lang="en-US" dirty="0">
                <a:hlinkClick r:id="rId22" tooltip="Matrix mechanics"/>
              </a:rPr>
              <a:t>matrix mechanics</a:t>
            </a:r>
            <a:r>
              <a:rPr lang="en-US" dirty="0"/>
              <a:t>, and </a:t>
            </a:r>
            <a:r>
              <a:rPr lang="en-US" dirty="0">
                <a:hlinkClick r:id="rId23" tooltip="Richard Feynman"/>
              </a:rPr>
              <a:t>Richard Feynman</a:t>
            </a:r>
            <a:r>
              <a:rPr lang="en-US" dirty="0"/>
              <a:t>'s </a:t>
            </a:r>
            <a:r>
              <a:rPr lang="en-US" dirty="0">
                <a:hlinkClick r:id="rId24" tooltip="Path integral formulation"/>
              </a:rPr>
              <a:t>path integral formulation</a:t>
            </a:r>
            <a:r>
              <a:rPr lang="en-US" dirty="0" smtClean="0"/>
              <a:t>.</a:t>
            </a:r>
            <a:endParaRPr lang="en-US" dirty="0"/>
          </a:p>
        </p:txBody>
      </p:sp>
    </p:spTree>
    <p:extLst>
      <p:ext uri="{BB962C8B-B14F-4D97-AF65-F5344CB8AC3E}">
        <p14:creationId xmlns:p14="http://schemas.microsoft.com/office/powerpoint/2010/main" val="1525232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Dirac </a:t>
            </a:r>
            <a:r>
              <a:rPr lang="en-US" b="1" dirty="0" smtClean="0"/>
              <a:t>equation</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a:t>In </a:t>
            </a:r>
            <a:r>
              <a:rPr lang="en-US" dirty="0">
                <a:hlinkClick r:id="rId2" tooltip="Particle physics"/>
              </a:rPr>
              <a:t>particle physics</a:t>
            </a:r>
            <a:r>
              <a:rPr lang="en-US" dirty="0"/>
              <a:t>, the </a:t>
            </a:r>
            <a:r>
              <a:rPr lang="en-US" b="1" dirty="0"/>
              <a:t>Dirac equation</a:t>
            </a:r>
            <a:r>
              <a:rPr lang="en-US" dirty="0"/>
              <a:t> is a </a:t>
            </a:r>
            <a:r>
              <a:rPr lang="en-US" dirty="0">
                <a:hlinkClick r:id="rId3" tooltip="Relativistic wave equation"/>
              </a:rPr>
              <a:t>relativistic wave equation</a:t>
            </a:r>
            <a:r>
              <a:rPr lang="en-US" dirty="0"/>
              <a:t> derived by British physicist </a:t>
            </a:r>
            <a:r>
              <a:rPr lang="en-US" dirty="0">
                <a:hlinkClick r:id="rId4" tooltip="Paul Dirac"/>
              </a:rPr>
              <a:t>Paul Dirac</a:t>
            </a:r>
            <a:r>
              <a:rPr lang="en-US" dirty="0"/>
              <a:t> in 1928. In its </a:t>
            </a:r>
            <a:r>
              <a:rPr lang="en-US" dirty="0">
                <a:hlinkClick r:id="rId5" tooltip="Dirac equation"/>
              </a:rPr>
              <a:t>free form</a:t>
            </a:r>
            <a:r>
              <a:rPr lang="en-US" dirty="0"/>
              <a:t>, or including </a:t>
            </a:r>
            <a:r>
              <a:rPr lang="en-US" dirty="0">
                <a:hlinkClick r:id="rId6" tooltip="Dirac equation"/>
              </a:rPr>
              <a:t>electromagnetic interactions</a:t>
            </a:r>
            <a:r>
              <a:rPr lang="en-US" dirty="0"/>
              <a:t>, it describes all </a:t>
            </a:r>
            <a:r>
              <a:rPr lang="en-US" dirty="0">
                <a:hlinkClick r:id="rId7" tooltip="Spin-½"/>
              </a:rPr>
              <a:t>spin-½</a:t>
            </a:r>
            <a:r>
              <a:rPr lang="en-US" dirty="0"/>
              <a:t> massive </a:t>
            </a:r>
            <a:r>
              <a:rPr lang="en-US" dirty="0">
                <a:hlinkClick r:id="rId8" tooltip="Particle"/>
              </a:rPr>
              <a:t>particles</a:t>
            </a:r>
            <a:r>
              <a:rPr lang="en-US" dirty="0"/>
              <a:t>, for which </a:t>
            </a:r>
            <a:r>
              <a:rPr lang="en-US" dirty="0">
                <a:hlinkClick r:id="rId9" tooltip="P-symmetry"/>
              </a:rPr>
              <a:t>parity</a:t>
            </a:r>
            <a:r>
              <a:rPr lang="en-US" dirty="0"/>
              <a:t> is a symmetry, such as </a:t>
            </a:r>
            <a:r>
              <a:rPr lang="en-US" dirty="0">
                <a:hlinkClick r:id="rId10" tooltip="Electron"/>
              </a:rPr>
              <a:t>electrons</a:t>
            </a:r>
            <a:r>
              <a:rPr lang="en-US" dirty="0"/>
              <a:t> and </a:t>
            </a:r>
            <a:r>
              <a:rPr lang="en-US" dirty="0">
                <a:hlinkClick r:id="rId11" tooltip="Quark"/>
              </a:rPr>
              <a:t>quarks</a:t>
            </a:r>
            <a:r>
              <a:rPr lang="en-US" dirty="0"/>
              <a:t>, and is consistent with both the principles of </a:t>
            </a:r>
            <a:r>
              <a:rPr lang="en-US" dirty="0">
                <a:hlinkClick r:id="rId12" tooltip="Quantum mechanics"/>
              </a:rPr>
              <a:t>quantum mechanics</a:t>
            </a:r>
            <a:r>
              <a:rPr lang="en-US" dirty="0"/>
              <a:t> and the theory of </a:t>
            </a:r>
            <a:r>
              <a:rPr lang="en-US" dirty="0">
                <a:hlinkClick r:id="rId13" tooltip="Special relativity"/>
              </a:rPr>
              <a:t>special relativity</a:t>
            </a:r>
            <a:r>
              <a:rPr lang="en-US" dirty="0" smtClean="0"/>
              <a:t>, </a:t>
            </a:r>
            <a:r>
              <a:rPr lang="en-US" dirty="0"/>
              <a:t>and was the first theory to account fully for </a:t>
            </a:r>
            <a:r>
              <a:rPr lang="en-US" dirty="0">
                <a:hlinkClick r:id="rId13" tooltip="Special relativity"/>
              </a:rPr>
              <a:t>special relativity</a:t>
            </a:r>
            <a:r>
              <a:rPr lang="en-US" dirty="0"/>
              <a:t> in the context of </a:t>
            </a:r>
            <a:r>
              <a:rPr lang="en-US" dirty="0">
                <a:hlinkClick r:id="rId12" tooltip="Quantum mechanics"/>
              </a:rPr>
              <a:t>quantum mechanics</a:t>
            </a:r>
            <a:r>
              <a:rPr lang="en-US" dirty="0"/>
              <a:t>.</a:t>
            </a:r>
          </a:p>
          <a:p>
            <a:pPr marL="0" indent="0">
              <a:buNone/>
            </a:pPr>
            <a:r>
              <a:rPr lang="en-US" dirty="0"/>
              <a:t>It accounted for the fine details of the </a:t>
            </a:r>
            <a:r>
              <a:rPr lang="en-US" dirty="0">
                <a:hlinkClick r:id="rId14" tooltip="Hydrogen spectral series"/>
              </a:rPr>
              <a:t>hydrogen spectrum</a:t>
            </a:r>
            <a:r>
              <a:rPr lang="en-US" dirty="0"/>
              <a:t> in a completely rigorous way. The equation also implied the existence of a new form of matter, </a:t>
            </a:r>
            <a:r>
              <a:rPr lang="en-US" i="1" dirty="0">
                <a:hlinkClick r:id="rId15" tooltip="Antimatter"/>
              </a:rPr>
              <a:t>antimatter</a:t>
            </a:r>
            <a:r>
              <a:rPr lang="en-US" dirty="0"/>
              <a:t>, hitherto unsuspected and unobserved, and actually predated its experimental discovery. It also provided a </a:t>
            </a:r>
            <a:r>
              <a:rPr lang="en-US" i="1" dirty="0"/>
              <a:t>theoretical</a:t>
            </a:r>
            <a:r>
              <a:rPr lang="en-US" dirty="0"/>
              <a:t> justification for the introduction of several-component wave functions in </a:t>
            </a:r>
            <a:r>
              <a:rPr lang="en-US" dirty="0">
                <a:hlinkClick r:id="rId16" tooltip="Wolfgang Pauli"/>
              </a:rPr>
              <a:t>Pauli</a:t>
            </a:r>
            <a:r>
              <a:rPr lang="en-US" dirty="0"/>
              <a:t>'s </a:t>
            </a:r>
            <a:r>
              <a:rPr lang="en-US" dirty="0">
                <a:hlinkClick r:id="rId17" tooltip="Phenomenology (science)"/>
              </a:rPr>
              <a:t>phenomenological</a:t>
            </a:r>
            <a:r>
              <a:rPr lang="en-US" dirty="0"/>
              <a:t> theory of </a:t>
            </a:r>
            <a:r>
              <a:rPr lang="en-US" dirty="0">
                <a:hlinkClick r:id="rId18" tooltip="Spin (physics)"/>
              </a:rPr>
              <a:t>spin</a:t>
            </a:r>
            <a:r>
              <a:rPr lang="en-US" dirty="0"/>
              <a:t>; the wave functions in the Dirac theory are vectors of four </a:t>
            </a:r>
            <a:r>
              <a:rPr lang="en-US" dirty="0">
                <a:hlinkClick r:id="rId19" tooltip="Complex number"/>
              </a:rPr>
              <a:t>complex numbers</a:t>
            </a:r>
            <a:r>
              <a:rPr lang="en-US" dirty="0"/>
              <a:t> (known as </a:t>
            </a:r>
            <a:r>
              <a:rPr lang="en-US" dirty="0" err="1">
                <a:hlinkClick r:id="rId20" tooltip="Bispinor"/>
              </a:rPr>
              <a:t>bispinors</a:t>
            </a:r>
            <a:r>
              <a:rPr lang="en-US" dirty="0"/>
              <a:t>), two of which resemble the Pauli </a:t>
            </a:r>
            <a:r>
              <a:rPr lang="en-US" dirty="0" err="1"/>
              <a:t>wavefunction</a:t>
            </a:r>
            <a:r>
              <a:rPr lang="en-US" dirty="0"/>
              <a:t> in the non-relativistic limit, in contrast to the </a:t>
            </a:r>
            <a:r>
              <a:rPr lang="en-US" dirty="0">
                <a:hlinkClick r:id="rId21" tooltip="Schrödinger equation"/>
              </a:rPr>
              <a:t>Schrödinger equation</a:t>
            </a:r>
            <a:r>
              <a:rPr lang="en-US" dirty="0"/>
              <a:t> which described wave functions of only one complex value. Moreover, in the limit of zero mass, the Dirac equation reduces to the </a:t>
            </a:r>
            <a:r>
              <a:rPr lang="en-US" dirty="0" err="1">
                <a:hlinkClick r:id="rId22" tooltip="Weyl equation"/>
              </a:rPr>
              <a:t>Weyl</a:t>
            </a:r>
            <a:r>
              <a:rPr lang="en-US" dirty="0">
                <a:hlinkClick r:id="rId22" tooltip="Weyl equation"/>
              </a:rPr>
              <a:t> equation</a:t>
            </a:r>
            <a:r>
              <a:rPr lang="en-US" dirty="0"/>
              <a:t>.</a:t>
            </a:r>
          </a:p>
          <a:p>
            <a:pPr marL="0" indent="0">
              <a:buNone/>
            </a:pPr>
            <a:r>
              <a:rPr lang="en-US" dirty="0"/>
              <a:t>Although Dirac did not at first fully appreciate the importance of his results, the entailed explanation of spin as a consequence of the union of quantum mechanics and relativity—and the eventual discovery of the </a:t>
            </a:r>
            <a:r>
              <a:rPr lang="en-US" dirty="0">
                <a:hlinkClick r:id="rId23" tooltip="Positron"/>
              </a:rPr>
              <a:t>positron</a:t>
            </a:r>
            <a:r>
              <a:rPr lang="en-US" dirty="0"/>
              <a:t>—represent one of the great triumphs of </a:t>
            </a:r>
            <a:r>
              <a:rPr lang="en-US" dirty="0">
                <a:hlinkClick r:id="rId24" tooltip="Theoretical physics"/>
              </a:rPr>
              <a:t>theoretical physics</a:t>
            </a:r>
            <a:r>
              <a:rPr lang="en-US" dirty="0"/>
              <a:t>. This accomplishment has been described as fully on a par with the works of </a:t>
            </a:r>
            <a:r>
              <a:rPr lang="en-US" dirty="0">
                <a:hlinkClick r:id="rId25" tooltip="Isaac Newton"/>
              </a:rPr>
              <a:t>Newton</a:t>
            </a:r>
            <a:r>
              <a:rPr lang="en-US" dirty="0"/>
              <a:t>, </a:t>
            </a:r>
            <a:r>
              <a:rPr lang="en-US" dirty="0">
                <a:hlinkClick r:id="rId26" tooltip="James Clerk Maxwell"/>
              </a:rPr>
              <a:t>Maxwell</a:t>
            </a:r>
            <a:r>
              <a:rPr lang="en-US" dirty="0"/>
              <a:t>, and </a:t>
            </a:r>
            <a:r>
              <a:rPr lang="en-US" dirty="0">
                <a:hlinkClick r:id="rId27" tooltip="Albert Einstein"/>
              </a:rPr>
              <a:t>Einstein</a:t>
            </a:r>
            <a:r>
              <a:rPr lang="en-US" dirty="0"/>
              <a:t> before him</a:t>
            </a:r>
            <a:r>
              <a:rPr lang="en-US" dirty="0" smtClean="0"/>
              <a:t>. </a:t>
            </a:r>
            <a:r>
              <a:rPr lang="en-US" dirty="0"/>
              <a:t>In the context of </a:t>
            </a:r>
            <a:r>
              <a:rPr lang="en-US" dirty="0">
                <a:hlinkClick r:id="rId28" tooltip="Quantum field theory"/>
              </a:rPr>
              <a:t>quantum field theory</a:t>
            </a:r>
            <a:r>
              <a:rPr lang="en-US" dirty="0"/>
              <a:t>, the Dirac equation is reinterpreted to describe quantum fields corresponding to spin-½ particles</a:t>
            </a:r>
            <a:r>
              <a:rPr lang="en-US" dirty="0" smtClean="0"/>
              <a:t>.</a:t>
            </a:r>
            <a:endParaRPr lang="en-US" dirty="0"/>
          </a:p>
        </p:txBody>
      </p:sp>
    </p:spTree>
    <p:extLst>
      <p:ext uri="{BB962C8B-B14F-4D97-AF65-F5344CB8AC3E}">
        <p14:creationId xmlns:p14="http://schemas.microsoft.com/office/powerpoint/2010/main" val="842664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600" dirty="0"/>
              <a:t>Pauli exclusion principle</a:t>
            </a:r>
          </a:p>
        </p:txBody>
      </p:sp>
    </p:spTree>
    <p:extLst>
      <p:ext uri="{BB962C8B-B14F-4D97-AF65-F5344CB8AC3E}">
        <p14:creationId xmlns:p14="http://schemas.microsoft.com/office/powerpoint/2010/main" val="1757560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700" dirty="0" smtClean="0"/>
              <a:t>Electromagnetism</a:t>
            </a:r>
            <a:endParaRPr lang="en-US" sz="7700" dirty="0"/>
          </a:p>
        </p:txBody>
      </p:sp>
    </p:spTree>
    <p:extLst>
      <p:ext uri="{BB962C8B-B14F-4D97-AF65-F5344CB8AC3E}">
        <p14:creationId xmlns:p14="http://schemas.microsoft.com/office/powerpoint/2010/main" val="2032565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
        <p:nvSpPr>
          <p:cNvPr id="3" name="Content Placeholder 2"/>
          <p:cNvSpPr>
            <a:spLocks noGrp="1"/>
          </p:cNvSpPr>
          <p:nvPr>
            <p:ph idx="1"/>
          </p:nvPr>
        </p:nvSpPr>
        <p:spPr/>
        <p:txBody>
          <a:bodyPr/>
          <a:lstStyle/>
          <a:p>
            <a:pPr marL="0" indent="0">
              <a:buNone/>
            </a:pPr>
            <a:r>
              <a:rPr lang="en-US" dirty="0" smtClean="0"/>
              <a:t>Write </a:t>
            </a:r>
            <a:r>
              <a:rPr lang="en-US" dirty="0"/>
              <a:t>the ground states configurations for Li and Na. List all quantum numbers for each electron. Show that Pauli Exclusion Principle works. </a:t>
            </a:r>
          </a:p>
        </p:txBody>
      </p:sp>
    </p:spTree>
    <p:extLst>
      <p:ext uri="{BB962C8B-B14F-4D97-AF65-F5344CB8AC3E}">
        <p14:creationId xmlns:p14="http://schemas.microsoft.com/office/powerpoint/2010/main" val="2205768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(continued)</a:t>
            </a:r>
            <a:endParaRPr lang="en-US" dirty="0"/>
          </a:p>
        </p:txBody>
      </p:sp>
      <p:sp>
        <p:nvSpPr>
          <p:cNvPr id="3" name="Content Placeholder 2"/>
          <p:cNvSpPr>
            <a:spLocks noGrp="1"/>
          </p:cNvSpPr>
          <p:nvPr>
            <p:ph idx="1"/>
          </p:nvPr>
        </p:nvSpPr>
        <p:spPr/>
        <p:txBody>
          <a:bodyPr/>
          <a:lstStyle/>
          <a:p>
            <a:pPr marL="0" indent="0">
              <a:buNone/>
            </a:pPr>
            <a:r>
              <a:rPr lang="en-US" dirty="0" smtClean="0"/>
              <a:t>Photosynthesis</a:t>
            </a:r>
            <a:r>
              <a:rPr lang="en-US" dirty="0"/>
              <a:t>: Nine photons are needed to transform one molecule of CO</a:t>
            </a:r>
            <a:r>
              <a:rPr lang="en-US" baseline="-25000" dirty="0"/>
              <a:t>2</a:t>
            </a:r>
            <a:r>
              <a:rPr lang="en-US" dirty="0"/>
              <a:t> to the carbohydrate and O</a:t>
            </a:r>
            <a:r>
              <a:rPr lang="en-US" baseline="-25000" dirty="0"/>
              <a:t>2</a:t>
            </a:r>
            <a:r>
              <a:rPr lang="en-US" dirty="0"/>
              <a:t>. The light wavelength is 700 nm. The inverse chemical reaction releases energy of 5 </a:t>
            </a:r>
            <a:r>
              <a:rPr lang="en-US" dirty="0" err="1"/>
              <a:t>eV</a:t>
            </a:r>
            <a:r>
              <a:rPr lang="en-US" dirty="0"/>
              <a:t>/ molecule of CO</a:t>
            </a:r>
            <a:r>
              <a:rPr lang="en-US" baseline="-25000" dirty="0"/>
              <a:t>2</a:t>
            </a:r>
            <a:r>
              <a:rPr lang="en-US" dirty="0"/>
              <a:t>. How efficient is the photosynthesis process? </a:t>
            </a:r>
          </a:p>
        </p:txBody>
      </p:sp>
    </p:spTree>
    <p:extLst>
      <p:ext uri="{BB962C8B-B14F-4D97-AF65-F5344CB8AC3E}">
        <p14:creationId xmlns:p14="http://schemas.microsoft.com/office/powerpoint/2010/main" val="1419226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(continued)</a:t>
            </a:r>
            <a:endParaRPr lang="en-US" dirty="0"/>
          </a:p>
        </p:txBody>
      </p:sp>
      <p:sp>
        <p:nvSpPr>
          <p:cNvPr id="3" name="Content Placeholder 2"/>
          <p:cNvSpPr>
            <a:spLocks noGrp="1"/>
          </p:cNvSpPr>
          <p:nvPr>
            <p:ph idx="1"/>
          </p:nvPr>
        </p:nvSpPr>
        <p:spPr/>
        <p:txBody>
          <a:bodyPr/>
          <a:lstStyle/>
          <a:p>
            <a:pPr marL="0" indent="0">
              <a:buNone/>
            </a:pPr>
            <a:r>
              <a:rPr lang="en-US" dirty="0" smtClean="0"/>
              <a:t>Which </a:t>
            </a:r>
            <a:r>
              <a:rPr lang="en-US" dirty="0"/>
              <a:t>of the following electron configurations are possible and which are not </a:t>
            </a:r>
          </a:p>
          <a:p>
            <a:pPr marL="514350" indent="-514350">
              <a:buAutoNum type="alphaLcParenBoth"/>
            </a:pPr>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3</a:t>
            </a:r>
            <a:r>
              <a:rPr lang="en-US" dirty="0"/>
              <a:t>; </a:t>
            </a:r>
            <a:endParaRPr lang="en-US" dirty="0" smtClean="0"/>
          </a:p>
          <a:p>
            <a:pPr marL="514350" indent="-514350">
              <a:buAutoNum type="alphaLcParenBoth"/>
            </a:pPr>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4s</a:t>
            </a:r>
            <a:r>
              <a:rPr lang="en-US" baseline="30000" dirty="0" smtClean="0"/>
              <a:t>2</a:t>
            </a:r>
            <a:r>
              <a:rPr lang="en-US" dirty="0"/>
              <a:t>; </a:t>
            </a:r>
            <a:endParaRPr lang="en-US" dirty="0" smtClean="0"/>
          </a:p>
          <a:p>
            <a:pPr marL="514350" indent="-514350">
              <a:buAutoNum type="alphaLcParenBoth"/>
            </a:pPr>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2d</a:t>
            </a:r>
            <a:r>
              <a:rPr lang="en-US" baseline="30000" dirty="0" smtClean="0"/>
              <a:t>1</a:t>
            </a:r>
            <a:r>
              <a:rPr lang="en-US" dirty="0"/>
              <a:t>?</a:t>
            </a:r>
          </a:p>
          <a:p>
            <a:pPr marL="0" indent="0">
              <a:buNone/>
            </a:pPr>
            <a:r>
              <a:rPr lang="en-US" dirty="0"/>
              <a:t> </a:t>
            </a:r>
          </a:p>
        </p:txBody>
      </p:sp>
    </p:spTree>
    <p:extLst>
      <p:ext uri="{BB962C8B-B14F-4D97-AF65-F5344CB8AC3E}">
        <p14:creationId xmlns:p14="http://schemas.microsoft.com/office/powerpoint/2010/main" val="3704857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5500" dirty="0" smtClean="0"/>
              <a:t>Do the matter waves exist?</a:t>
            </a:r>
            <a:endParaRPr lang="en-US" sz="5500" dirty="0"/>
          </a:p>
        </p:txBody>
      </p:sp>
    </p:spTree>
    <p:extLst>
      <p:ext uri="{BB962C8B-B14F-4D97-AF65-F5344CB8AC3E}">
        <p14:creationId xmlns:p14="http://schemas.microsoft.com/office/powerpoint/2010/main" val="35771446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5500" dirty="0"/>
              <a:t>Wave function meaning</a:t>
            </a:r>
          </a:p>
        </p:txBody>
      </p:sp>
    </p:spTree>
    <p:extLst>
      <p:ext uri="{BB962C8B-B14F-4D97-AF65-F5344CB8AC3E}">
        <p14:creationId xmlns:p14="http://schemas.microsoft.com/office/powerpoint/2010/main" val="1627034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Wave </a:t>
            </a:r>
            <a:r>
              <a:rPr lang="en-US" b="1" dirty="0" smtClean="0"/>
              <a:t>function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A </a:t>
            </a:r>
            <a:r>
              <a:rPr lang="en-US" b="1" dirty="0"/>
              <a:t>wave function</a:t>
            </a:r>
            <a:r>
              <a:rPr lang="en-US" dirty="0"/>
              <a:t> or </a:t>
            </a:r>
            <a:r>
              <a:rPr lang="en-US" b="1" dirty="0" err="1"/>
              <a:t>wavefunction</a:t>
            </a:r>
            <a:r>
              <a:rPr lang="en-US" dirty="0"/>
              <a:t> (also named a state function) in </a:t>
            </a:r>
            <a:r>
              <a:rPr lang="en-US" dirty="0">
                <a:hlinkClick r:id="rId2" tooltip="Quantum mechanics"/>
              </a:rPr>
              <a:t>quantum mechanics</a:t>
            </a:r>
            <a:r>
              <a:rPr lang="en-US" dirty="0"/>
              <a:t> describes the </a:t>
            </a:r>
            <a:r>
              <a:rPr lang="en-US" dirty="0">
                <a:hlinkClick r:id="rId3" tooltip="Quantum state"/>
              </a:rPr>
              <a:t>quantum state</a:t>
            </a:r>
            <a:r>
              <a:rPr lang="en-US" dirty="0"/>
              <a:t> of a system of one or more particles, and contains all the information about the system considered in isolation. </a:t>
            </a:r>
          </a:p>
        </p:txBody>
      </p:sp>
    </p:spTree>
    <p:extLst>
      <p:ext uri="{BB962C8B-B14F-4D97-AF65-F5344CB8AC3E}">
        <p14:creationId xmlns:p14="http://schemas.microsoft.com/office/powerpoint/2010/main" val="34496619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Wave function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Quantities associated with measurements, such as the average </a:t>
            </a:r>
            <a:r>
              <a:rPr lang="en-US" dirty="0">
                <a:hlinkClick r:id="rId2" tooltip="Momentum"/>
              </a:rPr>
              <a:t>momentum</a:t>
            </a:r>
            <a:r>
              <a:rPr lang="en-US" dirty="0"/>
              <a:t> of a particle, are derived from the </a:t>
            </a:r>
            <a:r>
              <a:rPr lang="en-US" dirty="0" err="1"/>
              <a:t>wavefunction</a:t>
            </a:r>
            <a:r>
              <a:rPr lang="en-US" dirty="0"/>
              <a:t> by mathematical operations that describe its interaction with observational devices. Thus it is a central entity in quantum mechanics. </a:t>
            </a:r>
          </a:p>
        </p:txBody>
      </p:sp>
    </p:spTree>
    <p:extLst>
      <p:ext uri="{BB962C8B-B14F-4D97-AF65-F5344CB8AC3E}">
        <p14:creationId xmlns:p14="http://schemas.microsoft.com/office/powerpoint/2010/main" val="3947040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Wave function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most common symbols for a wave function are the Greek letters </a:t>
            </a:r>
            <a:r>
              <a:rPr lang="en-US" i="1" dirty="0"/>
              <a:t>ψ</a:t>
            </a:r>
            <a:r>
              <a:rPr lang="en-US" dirty="0"/>
              <a:t> or Ψ (lower-case and capital </a:t>
            </a:r>
            <a:r>
              <a:rPr lang="en-US" dirty="0">
                <a:hlinkClick r:id="rId2" tooltip="Psi (letter)"/>
              </a:rPr>
              <a:t>psi</a:t>
            </a:r>
            <a:r>
              <a:rPr lang="en-US" dirty="0"/>
              <a:t>). The </a:t>
            </a:r>
            <a:r>
              <a:rPr lang="en-US" dirty="0">
                <a:hlinkClick r:id="rId3" tooltip="Schrödinger equation"/>
              </a:rPr>
              <a:t>Schrödinger equation</a:t>
            </a:r>
            <a:r>
              <a:rPr lang="en-US" dirty="0"/>
              <a:t> determines how the wave function evolves over time, that is, the </a:t>
            </a:r>
            <a:r>
              <a:rPr lang="en-US" dirty="0" err="1"/>
              <a:t>wavefunction</a:t>
            </a:r>
            <a:r>
              <a:rPr lang="en-US" dirty="0"/>
              <a:t> is the solution of the Schrödinger equation. </a:t>
            </a:r>
          </a:p>
        </p:txBody>
      </p:sp>
    </p:spTree>
    <p:extLst>
      <p:ext uri="{BB962C8B-B14F-4D97-AF65-F5344CB8AC3E}">
        <p14:creationId xmlns:p14="http://schemas.microsoft.com/office/powerpoint/2010/main" val="1172628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Wave function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wave function behaves qualitatively like other </a:t>
            </a:r>
            <a:r>
              <a:rPr lang="en-US" dirty="0">
                <a:hlinkClick r:id="rId2" tooltip="Wave"/>
              </a:rPr>
              <a:t>waves</a:t>
            </a:r>
            <a:r>
              <a:rPr lang="en-US" dirty="0"/>
              <a:t>, like </a:t>
            </a:r>
            <a:r>
              <a:rPr lang="en-US" dirty="0">
                <a:hlinkClick r:id="rId3" tooltip="Water wave"/>
              </a:rPr>
              <a:t>water waves</a:t>
            </a:r>
            <a:r>
              <a:rPr lang="en-US" dirty="0"/>
              <a:t> or waves on a string, because the Schrödinger equation is mathematically a type of </a:t>
            </a:r>
            <a:r>
              <a:rPr lang="en-US" dirty="0">
                <a:hlinkClick r:id="rId4" tooltip="Wave equation"/>
              </a:rPr>
              <a:t>wave equation</a:t>
            </a:r>
            <a:r>
              <a:rPr lang="en-US" dirty="0"/>
              <a:t>. This explains the name "wave function", and gives rise to </a:t>
            </a:r>
            <a:r>
              <a:rPr lang="en-US" dirty="0">
                <a:hlinkClick r:id="rId5" tooltip="Wave–particle duality"/>
              </a:rPr>
              <a:t>wave–particle duality</a:t>
            </a:r>
            <a:r>
              <a:rPr lang="en-US" dirty="0"/>
              <a:t>. </a:t>
            </a:r>
          </a:p>
        </p:txBody>
      </p:sp>
    </p:spTree>
    <p:extLst>
      <p:ext uri="{BB962C8B-B14F-4D97-AF65-F5344CB8AC3E}">
        <p14:creationId xmlns:p14="http://schemas.microsoft.com/office/powerpoint/2010/main" val="905128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Wave function (continued)</a:t>
            </a:r>
            <a:endParaRPr lang="en-US" dirty="0"/>
          </a:p>
        </p:txBody>
      </p:sp>
      <p:sp>
        <p:nvSpPr>
          <p:cNvPr id="3" name="Content Placeholder 2"/>
          <p:cNvSpPr>
            <a:spLocks noGrp="1"/>
          </p:cNvSpPr>
          <p:nvPr>
            <p:ph idx="1"/>
          </p:nvPr>
        </p:nvSpPr>
        <p:spPr/>
        <p:txBody>
          <a:bodyPr/>
          <a:lstStyle/>
          <a:p>
            <a:pPr marL="0" indent="0">
              <a:buNone/>
            </a:pPr>
            <a:r>
              <a:rPr lang="en-US" dirty="0"/>
              <a:t>The wave of the wave function, however, is not a wave in physical space; it is a wave in an abstract mathematical "space", and in this respect it differs fundamentally from water waves or waves on a string.</a:t>
            </a:r>
          </a:p>
        </p:txBody>
      </p:sp>
    </p:spTree>
    <p:extLst>
      <p:ext uri="{BB962C8B-B14F-4D97-AF65-F5344CB8AC3E}">
        <p14:creationId xmlns:p14="http://schemas.microsoft.com/office/powerpoint/2010/main" val="373216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Faraday's law of </a:t>
            </a:r>
            <a:r>
              <a:rPr lang="en-US" b="1" dirty="0" smtClean="0"/>
              <a:t>induction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Faraday's law of induction</a:t>
            </a:r>
            <a:r>
              <a:rPr lang="en-US" dirty="0"/>
              <a:t> is a basic law of </a:t>
            </a:r>
            <a:r>
              <a:rPr lang="en-US" dirty="0">
                <a:hlinkClick r:id="rId2" tooltip="Electromagnetism"/>
              </a:rPr>
              <a:t>electromagnetism</a:t>
            </a:r>
            <a:r>
              <a:rPr lang="en-US" dirty="0"/>
              <a:t> predicting how a </a:t>
            </a:r>
            <a:r>
              <a:rPr lang="en-US" dirty="0">
                <a:hlinkClick r:id="rId3" tooltip="Magnetic field"/>
              </a:rPr>
              <a:t>magnetic field</a:t>
            </a:r>
            <a:r>
              <a:rPr lang="en-US" dirty="0"/>
              <a:t> will interact with an </a:t>
            </a:r>
            <a:r>
              <a:rPr lang="en-US" dirty="0">
                <a:hlinkClick r:id="rId4" tooltip="Electric circuit"/>
              </a:rPr>
              <a:t>electric circuit</a:t>
            </a:r>
            <a:r>
              <a:rPr lang="en-US" dirty="0"/>
              <a:t> to produce an </a:t>
            </a:r>
            <a:r>
              <a:rPr lang="en-US" dirty="0">
                <a:hlinkClick r:id="rId5" tooltip="Electromotive force"/>
              </a:rPr>
              <a:t>electromotive force (EMF)</a:t>
            </a:r>
            <a:r>
              <a:rPr lang="en-US" dirty="0"/>
              <a:t>—a phenomenon called </a:t>
            </a:r>
            <a:r>
              <a:rPr lang="en-US" dirty="0">
                <a:hlinkClick r:id="rId6" tooltip="Electromagnetic induction"/>
              </a:rPr>
              <a:t>electromagnetic induction</a:t>
            </a:r>
            <a:r>
              <a:rPr lang="en-US" dirty="0"/>
              <a:t>. It is the fundamental operating principle of </a:t>
            </a:r>
            <a:r>
              <a:rPr lang="en-US" dirty="0">
                <a:hlinkClick r:id="rId7" tooltip="Transformer"/>
              </a:rPr>
              <a:t>transformers</a:t>
            </a:r>
            <a:r>
              <a:rPr lang="en-US" dirty="0"/>
              <a:t>, </a:t>
            </a:r>
            <a:r>
              <a:rPr lang="en-US" dirty="0">
                <a:hlinkClick r:id="rId8" tooltip="Inductor"/>
              </a:rPr>
              <a:t>inductors</a:t>
            </a:r>
            <a:r>
              <a:rPr lang="en-US" dirty="0"/>
              <a:t>, and many types of </a:t>
            </a:r>
            <a:r>
              <a:rPr lang="en-US" dirty="0">
                <a:hlinkClick r:id="rId9" tooltip="Electricity"/>
              </a:rPr>
              <a:t>electrical</a:t>
            </a:r>
            <a:r>
              <a:rPr lang="en-US" dirty="0"/>
              <a:t> </a:t>
            </a:r>
            <a:r>
              <a:rPr lang="en-US" dirty="0">
                <a:hlinkClick r:id="rId10" tooltip="Electric motor"/>
              </a:rPr>
              <a:t>motors</a:t>
            </a:r>
            <a:r>
              <a:rPr lang="en-US" dirty="0"/>
              <a:t>, </a:t>
            </a:r>
            <a:r>
              <a:rPr lang="en-US" dirty="0">
                <a:hlinkClick r:id="rId11" tooltip="Electrical generator"/>
              </a:rPr>
              <a:t>generators</a:t>
            </a:r>
            <a:r>
              <a:rPr lang="en-US" dirty="0"/>
              <a:t> and </a:t>
            </a:r>
            <a:r>
              <a:rPr lang="en-US" dirty="0">
                <a:hlinkClick r:id="rId12" tooltip="Solenoid"/>
              </a:rPr>
              <a:t>solenoids</a:t>
            </a:r>
            <a:r>
              <a:rPr lang="en-US" dirty="0" smtClean="0"/>
              <a:t>.</a:t>
            </a:r>
            <a:endParaRPr lang="en-US" dirty="0"/>
          </a:p>
          <a:p>
            <a:pPr marL="0" indent="0">
              <a:buNone/>
            </a:pPr>
            <a:r>
              <a:rPr lang="en-US" dirty="0"/>
              <a:t>The </a:t>
            </a:r>
            <a:r>
              <a:rPr lang="en-US" b="1" dirty="0"/>
              <a:t>Maxwell–Faraday equation</a:t>
            </a:r>
            <a:r>
              <a:rPr lang="en-US" dirty="0"/>
              <a:t> is a generalization of Faraday's law, and forms one of </a:t>
            </a:r>
            <a:r>
              <a:rPr lang="en-US" dirty="0">
                <a:hlinkClick r:id="rId13" tooltip="Maxwell's equations"/>
              </a:rPr>
              <a:t>Maxwell's equations</a:t>
            </a:r>
            <a:r>
              <a:rPr lang="en-US" dirty="0" smtClean="0"/>
              <a:t>.</a:t>
            </a:r>
            <a:endParaRPr lang="en-US" dirty="0"/>
          </a:p>
        </p:txBody>
      </p:sp>
    </p:spTree>
    <p:extLst>
      <p:ext uri="{BB962C8B-B14F-4D97-AF65-F5344CB8AC3E}">
        <p14:creationId xmlns:p14="http://schemas.microsoft.com/office/powerpoint/2010/main" val="35159716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Wave function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938" y="1828800"/>
            <a:ext cx="6900862" cy="3955829"/>
          </a:xfrm>
        </p:spPr>
      </p:pic>
    </p:spTree>
    <p:extLst>
      <p:ext uri="{BB962C8B-B14F-4D97-AF65-F5344CB8AC3E}">
        <p14:creationId xmlns:p14="http://schemas.microsoft.com/office/powerpoint/2010/main" val="2602094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Wave function (continued)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4907" y="1600200"/>
            <a:ext cx="4974186" cy="4525963"/>
          </a:xfrm>
        </p:spPr>
      </p:pic>
    </p:spTree>
    <p:extLst>
      <p:ext uri="{BB962C8B-B14F-4D97-AF65-F5344CB8AC3E}">
        <p14:creationId xmlns:p14="http://schemas.microsoft.com/office/powerpoint/2010/main" val="34859630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8800" dirty="0"/>
              <a:t>Atomic clock</a:t>
            </a:r>
          </a:p>
        </p:txBody>
      </p:sp>
    </p:spTree>
    <p:extLst>
      <p:ext uri="{BB962C8B-B14F-4D97-AF65-F5344CB8AC3E}">
        <p14:creationId xmlns:p14="http://schemas.microsoft.com/office/powerpoint/2010/main" val="18724664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Atomic </a:t>
            </a:r>
            <a:r>
              <a:rPr lang="en-US" b="1" dirty="0" smtClean="0"/>
              <a:t>clock (continued)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An </a:t>
            </a:r>
            <a:r>
              <a:rPr lang="en-US" b="1" dirty="0"/>
              <a:t>atomic clock</a:t>
            </a:r>
            <a:r>
              <a:rPr lang="en-US" dirty="0"/>
              <a:t> is a </a:t>
            </a:r>
            <a:r>
              <a:rPr lang="en-US" dirty="0">
                <a:hlinkClick r:id="rId2" tooltip="Clock"/>
              </a:rPr>
              <a:t>clock</a:t>
            </a:r>
            <a:r>
              <a:rPr lang="en-US" dirty="0"/>
              <a:t> device that uses an </a:t>
            </a:r>
            <a:r>
              <a:rPr lang="en-US" dirty="0">
                <a:hlinkClick r:id="rId3" tooltip="Electronic transition"/>
              </a:rPr>
              <a:t>electronic transition</a:t>
            </a:r>
            <a:r>
              <a:rPr lang="en-US" dirty="0"/>
              <a:t> </a:t>
            </a:r>
            <a:r>
              <a:rPr lang="en-US" dirty="0">
                <a:hlinkClick r:id="rId4" tooltip="Frequency"/>
              </a:rPr>
              <a:t>frequency</a:t>
            </a:r>
            <a:r>
              <a:rPr lang="en-US" dirty="0"/>
              <a:t> in the </a:t>
            </a:r>
            <a:r>
              <a:rPr lang="en-US" dirty="0">
                <a:hlinkClick r:id="rId5" tooltip="Microwave"/>
              </a:rPr>
              <a:t>microwave</a:t>
            </a:r>
            <a:r>
              <a:rPr lang="en-US" dirty="0"/>
              <a:t>, </a:t>
            </a:r>
            <a:r>
              <a:rPr lang="en-US" dirty="0">
                <a:hlinkClick r:id="rId6" tooltip="Light"/>
              </a:rPr>
              <a:t>optical</a:t>
            </a:r>
            <a:r>
              <a:rPr lang="en-US" dirty="0"/>
              <a:t>, or </a:t>
            </a:r>
            <a:r>
              <a:rPr lang="en-US" dirty="0">
                <a:hlinkClick r:id="rId7" tooltip="Ultraviolet"/>
              </a:rPr>
              <a:t>ultraviolet</a:t>
            </a:r>
            <a:r>
              <a:rPr lang="en-US" dirty="0"/>
              <a:t> </a:t>
            </a:r>
            <a:r>
              <a:rPr lang="en-US" dirty="0" smtClean="0"/>
              <a:t>region </a:t>
            </a:r>
            <a:r>
              <a:rPr lang="en-US" dirty="0"/>
              <a:t>of the </a:t>
            </a:r>
            <a:r>
              <a:rPr lang="en-US" dirty="0">
                <a:hlinkClick r:id="rId8" tooltip="Electromagnetic spectrum"/>
              </a:rPr>
              <a:t>electromagnetic spectrum</a:t>
            </a:r>
            <a:r>
              <a:rPr lang="en-US" dirty="0"/>
              <a:t> of </a:t>
            </a:r>
            <a:r>
              <a:rPr lang="en-US" dirty="0">
                <a:hlinkClick r:id="rId9" tooltip="Atoms"/>
              </a:rPr>
              <a:t>atoms</a:t>
            </a:r>
            <a:r>
              <a:rPr lang="en-US" dirty="0"/>
              <a:t> as a </a:t>
            </a:r>
            <a:r>
              <a:rPr lang="en-US" dirty="0">
                <a:hlinkClick r:id="rId10" tooltip="Frequency standard"/>
              </a:rPr>
              <a:t>frequency standard</a:t>
            </a:r>
            <a:r>
              <a:rPr lang="en-US" dirty="0"/>
              <a:t> for its timekeeping element. Atomic clocks are the most accurate </a:t>
            </a:r>
            <a:r>
              <a:rPr lang="en-US" dirty="0">
                <a:hlinkClick r:id="rId11" tooltip="Time standard"/>
              </a:rPr>
              <a:t>time</a:t>
            </a:r>
            <a:r>
              <a:rPr lang="en-US" dirty="0"/>
              <a:t> and </a:t>
            </a:r>
            <a:r>
              <a:rPr lang="en-US" dirty="0">
                <a:hlinkClick r:id="rId10" tooltip="Frequency standard"/>
              </a:rPr>
              <a:t>frequency standards</a:t>
            </a:r>
            <a:r>
              <a:rPr lang="en-US" dirty="0"/>
              <a:t> known, and are used as </a:t>
            </a:r>
            <a:r>
              <a:rPr lang="en-US" dirty="0">
                <a:hlinkClick r:id="rId12" tooltip="Primary standard"/>
              </a:rPr>
              <a:t>primary standards</a:t>
            </a:r>
            <a:r>
              <a:rPr lang="en-US" dirty="0"/>
              <a:t> for international </a:t>
            </a:r>
            <a:r>
              <a:rPr lang="en-US" dirty="0">
                <a:hlinkClick r:id="rId13" tooltip="Time dissemination"/>
              </a:rPr>
              <a:t>time distribution services</a:t>
            </a:r>
            <a:r>
              <a:rPr lang="en-US" dirty="0"/>
              <a:t>, to control the wave frequency of television broadcasts, and in </a:t>
            </a:r>
            <a:r>
              <a:rPr lang="en-US" dirty="0">
                <a:hlinkClick r:id="rId14" tooltip="Global navigation satellite system"/>
              </a:rPr>
              <a:t>global navigation satellite systems</a:t>
            </a:r>
            <a:r>
              <a:rPr lang="en-US" dirty="0"/>
              <a:t> such as </a:t>
            </a:r>
            <a:r>
              <a:rPr lang="en-US" dirty="0">
                <a:hlinkClick r:id="rId15" tooltip="GPS"/>
              </a:rPr>
              <a:t>GPS</a:t>
            </a:r>
            <a:r>
              <a:rPr lang="en-US" dirty="0" smtClean="0"/>
              <a:t>.</a:t>
            </a:r>
            <a:endParaRPr lang="en-US" dirty="0"/>
          </a:p>
        </p:txBody>
      </p:sp>
    </p:spTree>
    <p:extLst>
      <p:ext uri="{BB962C8B-B14F-4D97-AF65-F5344CB8AC3E}">
        <p14:creationId xmlns:p14="http://schemas.microsoft.com/office/powerpoint/2010/main" val="7587474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clock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principle of operation of an atomic clock is not based on </a:t>
            </a:r>
            <a:r>
              <a:rPr lang="en-US" dirty="0">
                <a:hlinkClick r:id="rId2" tooltip="Nuclear physics"/>
              </a:rPr>
              <a:t>nuclear physics</a:t>
            </a:r>
            <a:r>
              <a:rPr lang="en-US" dirty="0"/>
              <a:t>, but rather on </a:t>
            </a:r>
            <a:r>
              <a:rPr lang="en-US" dirty="0">
                <a:hlinkClick r:id="rId3" tooltip="Atomic physics"/>
              </a:rPr>
              <a:t>atomic physics</a:t>
            </a:r>
            <a:r>
              <a:rPr lang="en-US" dirty="0"/>
              <a:t> and using the </a:t>
            </a:r>
            <a:r>
              <a:rPr lang="en-US" dirty="0">
                <a:hlinkClick r:id="rId4" tooltip="Microwave"/>
              </a:rPr>
              <a:t>microwave</a:t>
            </a:r>
            <a:r>
              <a:rPr lang="en-US" dirty="0"/>
              <a:t> signal that </a:t>
            </a:r>
            <a:r>
              <a:rPr lang="en-US" dirty="0">
                <a:hlinkClick r:id="rId5" tooltip="Electron"/>
              </a:rPr>
              <a:t>electrons</a:t>
            </a:r>
            <a:r>
              <a:rPr lang="en-US" dirty="0"/>
              <a:t> in atoms emit when they change </a:t>
            </a:r>
            <a:r>
              <a:rPr lang="en-US" dirty="0">
                <a:hlinkClick r:id="rId6" tooltip="Energy level"/>
              </a:rPr>
              <a:t>energy levels</a:t>
            </a:r>
            <a:r>
              <a:rPr lang="en-US" dirty="0"/>
              <a:t>. Early atomic clocks were based on </a:t>
            </a:r>
            <a:r>
              <a:rPr lang="en-US" dirty="0">
                <a:hlinkClick r:id="rId7" tooltip="Maser"/>
              </a:rPr>
              <a:t>masers</a:t>
            </a:r>
            <a:r>
              <a:rPr lang="en-US" dirty="0"/>
              <a:t> at room temperature. Currently, the most accurate atomic clocks first cool the atoms to near </a:t>
            </a:r>
            <a:r>
              <a:rPr lang="en-US" dirty="0">
                <a:hlinkClick r:id="rId8" tooltip="Absolute zero"/>
              </a:rPr>
              <a:t>absolute zero</a:t>
            </a:r>
            <a:r>
              <a:rPr lang="en-US" dirty="0"/>
              <a:t> temperature by slowing them with lasers and probing them in </a:t>
            </a:r>
            <a:r>
              <a:rPr lang="en-US" dirty="0">
                <a:hlinkClick r:id="rId9" tooltip="Atomic fountain"/>
              </a:rPr>
              <a:t>atomic fountains</a:t>
            </a:r>
            <a:r>
              <a:rPr lang="en-US" dirty="0"/>
              <a:t> in a microwave-filled cavity. An example of this is the </a:t>
            </a:r>
            <a:r>
              <a:rPr lang="en-US" dirty="0">
                <a:hlinkClick r:id="rId10" tooltip="NIST-F1"/>
              </a:rPr>
              <a:t>NIST-F1</a:t>
            </a:r>
            <a:r>
              <a:rPr lang="en-US" dirty="0"/>
              <a:t> atomic clock, one of the U.S.'s national primary time and frequency standards</a:t>
            </a:r>
            <a:r>
              <a:rPr lang="en-US" dirty="0" smtClean="0"/>
              <a:t>.</a:t>
            </a:r>
            <a:endParaRPr lang="en-US" dirty="0"/>
          </a:p>
        </p:txBody>
      </p:sp>
    </p:spTree>
    <p:extLst>
      <p:ext uri="{BB962C8B-B14F-4D97-AF65-F5344CB8AC3E}">
        <p14:creationId xmlns:p14="http://schemas.microsoft.com/office/powerpoint/2010/main" val="3621211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clock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accuracy of an atomic clock depends on two factors. The first factor is temperature of the sample atoms—colder atoms move much more slowly, allowing longer probe times. The second factor is the frequency and intrinsic width of the electronic transition. Higher frequencies and narrow lines increase the precision</a:t>
            </a:r>
            <a:r>
              <a:rPr lang="en-US" dirty="0" smtClean="0"/>
              <a:t>.</a:t>
            </a:r>
            <a:endParaRPr lang="en-US" dirty="0"/>
          </a:p>
        </p:txBody>
      </p:sp>
    </p:spTree>
    <p:extLst>
      <p:ext uri="{BB962C8B-B14F-4D97-AF65-F5344CB8AC3E}">
        <p14:creationId xmlns:p14="http://schemas.microsoft.com/office/powerpoint/2010/main" val="14996103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clock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National standards agencies in most </a:t>
            </a:r>
            <a:r>
              <a:rPr lang="en-US" dirty="0" err="1"/>
              <a:t>industrialised</a:t>
            </a:r>
            <a:r>
              <a:rPr lang="en-US" dirty="0"/>
              <a:t> and semi-</a:t>
            </a:r>
            <a:r>
              <a:rPr lang="en-US" dirty="0" err="1"/>
              <a:t>industrialised</a:t>
            </a:r>
            <a:r>
              <a:rPr lang="en-US" dirty="0"/>
              <a:t> countries maintain an accuracy of 10</a:t>
            </a:r>
            <a:r>
              <a:rPr lang="en-US" baseline="30000" dirty="0"/>
              <a:t>−9</a:t>
            </a:r>
            <a:r>
              <a:rPr lang="en-US" dirty="0"/>
              <a:t> seconds per day (approximately 1 part in 10</a:t>
            </a:r>
            <a:r>
              <a:rPr lang="en-US" baseline="30000" dirty="0"/>
              <a:t>14</a:t>
            </a:r>
            <a:r>
              <a:rPr lang="en-US" dirty="0"/>
              <a:t>), and a precision set by the radio transmitter </a:t>
            </a:r>
            <a:r>
              <a:rPr lang="en-US" dirty="0">
                <a:hlinkClick r:id="rId2" tooltip="Laser pumping"/>
              </a:rPr>
              <a:t>pumping the maser</a:t>
            </a:r>
            <a:r>
              <a:rPr lang="en-US" dirty="0"/>
              <a:t>. These clocks collectively define a continuous and stable time scale, </a:t>
            </a:r>
            <a:r>
              <a:rPr lang="en-US" dirty="0">
                <a:hlinkClick r:id="rId3" tooltip="International Atomic Time"/>
              </a:rPr>
              <a:t>International Atomic Time</a:t>
            </a:r>
            <a:r>
              <a:rPr lang="en-US" dirty="0"/>
              <a:t> (TAI). For civil time, another time scale is disseminated, </a:t>
            </a:r>
            <a:r>
              <a:rPr lang="en-US" dirty="0">
                <a:hlinkClick r:id="rId4" tooltip="Coordinated Universal Time"/>
              </a:rPr>
              <a:t>Coordinated Universal Time</a:t>
            </a:r>
            <a:r>
              <a:rPr lang="en-US" dirty="0"/>
              <a:t> (UTC). UTC is derived from TAI, but approximately </a:t>
            </a:r>
            <a:r>
              <a:rPr lang="en-US" dirty="0" err="1"/>
              <a:t>synchronised</a:t>
            </a:r>
            <a:r>
              <a:rPr lang="en-US" dirty="0"/>
              <a:t>, by using </a:t>
            </a:r>
            <a:r>
              <a:rPr lang="en-US" dirty="0">
                <a:hlinkClick r:id="rId5" tooltip="Leap seconds"/>
              </a:rPr>
              <a:t>leap seconds</a:t>
            </a:r>
            <a:r>
              <a:rPr lang="en-US" dirty="0"/>
              <a:t>, to </a:t>
            </a:r>
            <a:r>
              <a:rPr lang="en-US" dirty="0">
                <a:hlinkClick r:id="rId6" tooltip="Universal Time"/>
              </a:rPr>
              <a:t>UT1</a:t>
            </a:r>
            <a:r>
              <a:rPr lang="en-US" dirty="0"/>
              <a:t>, which is based on actual rotations of the Earth with respect to the </a:t>
            </a:r>
            <a:r>
              <a:rPr lang="en-US" dirty="0">
                <a:hlinkClick r:id="rId7" tooltip="Solar time"/>
              </a:rPr>
              <a:t>solar time</a:t>
            </a:r>
            <a:r>
              <a:rPr lang="en-US" dirty="0" smtClean="0"/>
              <a:t>.</a:t>
            </a:r>
            <a:endParaRPr lang="en-US" dirty="0"/>
          </a:p>
        </p:txBody>
      </p:sp>
    </p:spTree>
    <p:extLst>
      <p:ext uri="{BB962C8B-B14F-4D97-AF65-F5344CB8AC3E}">
        <p14:creationId xmlns:p14="http://schemas.microsoft.com/office/powerpoint/2010/main" val="21272881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clock (continued)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7033356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clock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500" y="2193131"/>
            <a:ext cx="4445000" cy="3340100"/>
          </a:xfrm>
        </p:spPr>
      </p:pic>
    </p:spTree>
    <p:extLst>
      <p:ext uri="{BB962C8B-B14F-4D97-AF65-F5344CB8AC3E}">
        <p14:creationId xmlns:p14="http://schemas.microsoft.com/office/powerpoint/2010/main" val="2446010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9900" dirty="0" smtClean="0"/>
              <a:t>Laser</a:t>
            </a:r>
            <a:endParaRPr lang="en-US" sz="9900" dirty="0"/>
          </a:p>
        </p:txBody>
      </p:sp>
    </p:spTree>
    <p:extLst>
      <p:ext uri="{BB962C8B-B14F-4D97-AF65-F5344CB8AC3E}">
        <p14:creationId xmlns:p14="http://schemas.microsoft.com/office/powerpoint/2010/main" val="231263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Maxwell's </a:t>
            </a:r>
            <a:r>
              <a:rPr lang="en-US" b="1" dirty="0" smtClean="0"/>
              <a:t>equations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Maxwell's equations</a:t>
            </a:r>
            <a:r>
              <a:rPr lang="en-US" dirty="0"/>
              <a:t> are a set of </a:t>
            </a:r>
            <a:r>
              <a:rPr lang="en-US" dirty="0">
                <a:hlinkClick r:id="rId2" tooltip="Partial differential equation"/>
              </a:rPr>
              <a:t>partial differential equations</a:t>
            </a:r>
            <a:r>
              <a:rPr lang="en-US" dirty="0"/>
              <a:t> that, together with the </a:t>
            </a:r>
            <a:r>
              <a:rPr lang="en-US" dirty="0">
                <a:hlinkClick r:id="rId3" tooltip="Lorentz force"/>
              </a:rPr>
              <a:t>Lorentz force</a:t>
            </a:r>
            <a:r>
              <a:rPr lang="en-US" dirty="0"/>
              <a:t> law, form the foundation of </a:t>
            </a:r>
            <a:r>
              <a:rPr lang="en-US" dirty="0">
                <a:hlinkClick r:id="rId4" tooltip="Classical electrodynamics"/>
              </a:rPr>
              <a:t>classical electrodynamics</a:t>
            </a:r>
            <a:r>
              <a:rPr lang="en-US" dirty="0"/>
              <a:t>, classical </a:t>
            </a:r>
            <a:r>
              <a:rPr lang="en-US" dirty="0">
                <a:hlinkClick r:id="rId5" tooltip="Optics"/>
              </a:rPr>
              <a:t>optics</a:t>
            </a:r>
            <a:r>
              <a:rPr lang="en-US" dirty="0"/>
              <a:t>, and </a:t>
            </a:r>
            <a:r>
              <a:rPr lang="en-US" dirty="0">
                <a:hlinkClick r:id="rId6" tooltip="Electric circuit"/>
              </a:rPr>
              <a:t>electric circuits</a:t>
            </a:r>
            <a:r>
              <a:rPr lang="en-US" dirty="0"/>
              <a:t>. These fields in turn underlie modern electrical and communications technologies. Maxwell's equations describe how </a:t>
            </a:r>
            <a:r>
              <a:rPr lang="en-US" dirty="0">
                <a:hlinkClick r:id="rId7" tooltip="Electric field"/>
              </a:rPr>
              <a:t>electric</a:t>
            </a:r>
            <a:r>
              <a:rPr lang="en-US" dirty="0"/>
              <a:t> and </a:t>
            </a:r>
            <a:r>
              <a:rPr lang="en-US" dirty="0">
                <a:hlinkClick r:id="rId8" tooltip="Magnetic field"/>
              </a:rPr>
              <a:t>magnetic fields</a:t>
            </a:r>
            <a:r>
              <a:rPr lang="en-US" dirty="0"/>
              <a:t> are generated and altered by each other and by </a:t>
            </a:r>
            <a:r>
              <a:rPr lang="en-US" dirty="0">
                <a:hlinkClick r:id="rId9" tooltip="Electric charge"/>
              </a:rPr>
              <a:t>charges</a:t>
            </a:r>
            <a:r>
              <a:rPr lang="en-US" dirty="0"/>
              <a:t> and </a:t>
            </a:r>
            <a:r>
              <a:rPr lang="en-US" dirty="0">
                <a:hlinkClick r:id="rId10" tooltip="Electric current"/>
              </a:rPr>
              <a:t>currents</a:t>
            </a:r>
            <a:r>
              <a:rPr lang="en-US" dirty="0"/>
              <a:t>. They are named after the Scottish physicist and mathematician </a:t>
            </a:r>
            <a:r>
              <a:rPr lang="en-US" dirty="0">
                <a:hlinkClick r:id="rId11" tooltip="James Clerk Maxwell"/>
              </a:rPr>
              <a:t>James Clerk Maxwell</a:t>
            </a:r>
            <a:r>
              <a:rPr lang="en-US" dirty="0"/>
              <a:t>, who published an early form of those equations between 1861 and 1862.</a:t>
            </a:r>
          </a:p>
          <a:p>
            <a:pPr marL="0" indent="0">
              <a:buNone/>
            </a:pPr>
            <a:r>
              <a:rPr lang="en-US" dirty="0"/>
              <a:t>The equations have two major variants. The "microscopic" set of Maxwell's equations uses total charge and total current, including the complicated charges and currents in materials at the </a:t>
            </a:r>
            <a:r>
              <a:rPr lang="en-US" dirty="0">
                <a:hlinkClick r:id="rId12" tooltip="Atom"/>
              </a:rPr>
              <a:t>atomic</a:t>
            </a:r>
            <a:r>
              <a:rPr lang="en-US" dirty="0"/>
              <a:t> scale; it has universal applicability but may be unfeasible to calculate. The "macroscopic" set of Maxwell's equations defines two new auxiliary fields that describe large-scale behavior without having to consider these atomic scale details, but it requires the use of parameters characterizing the electromagnetic properties of the relevant materials.</a:t>
            </a:r>
          </a:p>
          <a:p>
            <a:pPr marL="0" indent="0">
              <a:buNone/>
            </a:pPr>
            <a:r>
              <a:rPr lang="en-US" dirty="0"/>
              <a:t>The term "Maxwell's equations" is often used for </a:t>
            </a:r>
            <a:r>
              <a:rPr lang="en-US" dirty="0">
                <a:hlinkClick r:id="rId13"/>
              </a:rPr>
              <a:t>other forms</a:t>
            </a:r>
            <a:r>
              <a:rPr lang="en-US" dirty="0"/>
              <a:t> of Maxwell's equations. For example, </a:t>
            </a:r>
            <a:r>
              <a:rPr lang="en-US" dirty="0">
                <a:hlinkClick r:id="rId14" tooltip="Covariant formulation of classical electromagnetism"/>
              </a:rPr>
              <a:t>space-time formulations</a:t>
            </a:r>
            <a:r>
              <a:rPr lang="en-US" dirty="0"/>
              <a:t> are commonly used in high energy and gravitational physics. These formulations, defined on </a:t>
            </a:r>
            <a:r>
              <a:rPr lang="en-US" dirty="0">
                <a:hlinkClick r:id="rId15" tooltip="Spacetime"/>
              </a:rPr>
              <a:t>space-time</a:t>
            </a:r>
            <a:r>
              <a:rPr lang="en-US" dirty="0"/>
              <a:t> rather than space and time separately, are </a:t>
            </a:r>
            <a:r>
              <a:rPr lang="en-US" dirty="0" smtClean="0">
                <a:hlinkClick r:id="rId16" tooltip="Manifest covariance"/>
              </a:rPr>
              <a:t>manifestly</a:t>
            </a:r>
            <a:r>
              <a:rPr lang="en-US" baseline="30000" dirty="0"/>
              <a:t> </a:t>
            </a:r>
            <a:r>
              <a:rPr lang="en-US" dirty="0" smtClean="0"/>
              <a:t>compatible </a:t>
            </a:r>
            <a:r>
              <a:rPr lang="en-US" dirty="0"/>
              <a:t>with </a:t>
            </a:r>
            <a:r>
              <a:rPr lang="en-US" dirty="0">
                <a:hlinkClick r:id="rId17" tooltip="Special relativity"/>
              </a:rPr>
              <a:t>special</a:t>
            </a:r>
            <a:r>
              <a:rPr lang="en-US" dirty="0"/>
              <a:t> and </a:t>
            </a:r>
            <a:r>
              <a:rPr lang="en-US" dirty="0">
                <a:hlinkClick r:id="rId18" tooltip="General relativity"/>
              </a:rPr>
              <a:t>general relativity</a:t>
            </a:r>
            <a:r>
              <a:rPr lang="en-US" dirty="0"/>
              <a:t>. In </a:t>
            </a:r>
            <a:r>
              <a:rPr lang="en-US" dirty="0">
                <a:hlinkClick r:id="rId19" tooltip="Quantum mechanics"/>
              </a:rPr>
              <a:t>quantum mechanics</a:t>
            </a:r>
            <a:r>
              <a:rPr lang="en-US" dirty="0"/>
              <a:t> and </a:t>
            </a:r>
            <a:r>
              <a:rPr lang="en-US" dirty="0">
                <a:hlinkClick r:id="rId20" tooltip="Lorenz force"/>
              </a:rPr>
              <a:t>analytical mechanics</a:t>
            </a:r>
            <a:r>
              <a:rPr lang="en-US" dirty="0"/>
              <a:t>, versions of Maxwell's equations based on the </a:t>
            </a:r>
            <a:r>
              <a:rPr lang="en-US" dirty="0">
                <a:hlinkClick r:id="rId21" tooltip="Electric potential"/>
              </a:rPr>
              <a:t>electric</a:t>
            </a:r>
            <a:r>
              <a:rPr lang="en-US" dirty="0"/>
              <a:t> and </a:t>
            </a:r>
            <a:r>
              <a:rPr lang="en-US" dirty="0">
                <a:hlinkClick r:id="rId22" tooltip="Magnetic potential"/>
              </a:rPr>
              <a:t>magnetic potentials</a:t>
            </a:r>
            <a:r>
              <a:rPr lang="en-US" dirty="0"/>
              <a:t> are preferred.</a:t>
            </a:r>
          </a:p>
          <a:p>
            <a:pPr marL="0" indent="0">
              <a:buNone/>
            </a:pPr>
            <a:r>
              <a:rPr lang="en-US" dirty="0"/>
              <a:t>Since the mid-20th century, it has been understood that Maxwell's equations are not exact laws of the universe, but are a classical approximation to the more accurate and fundamental theory of </a:t>
            </a:r>
            <a:r>
              <a:rPr lang="en-US" dirty="0">
                <a:hlinkClick r:id="rId23" tooltip="Quantum electrodynamics"/>
              </a:rPr>
              <a:t>quantum electrodynamics</a:t>
            </a:r>
            <a:r>
              <a:rPr lang="en-US" dirty="0"/>
              <a:t>. In most cases, though, quantum deviations from Maxwell's equations are immeasurably small. Exceptions occur when the </a:t>
            </a:r>
            <a:r>
              <a:rPr lang="en-US" dirty="0">
                <a:hlinkClick r:id="rId24" tooltip="Photon"/>
              </a:rPr>
              <a:t>particle</a:t>
            </a:r>
            <a:r>
              <a:rPr lang="en-US" dirty="0"/>
              <a:t> nature of light is important or for very strong electric fields</a:t>
            </a:r>
            <a:r>
              <a:rPr lang="en-US" dirty="0" smtClean="0"/>
              <a:t>.</a:t>
            </a:r>
            <a:endParaRPr lang="en-US" dirty="0"/>
          </a:p>
        </p:txBody>
      </p:sp>
    </p:spTree>
    <p:extLst>
      <p:ext uri="{BB962C8B-B14F-4D97-AF65-F5344CB8AC3E}">
        <p14:creationId xmlns:p14="http://schemas.microsoft.com/office/powerpoint/2010/main" val="32515621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Laser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59912"/>
            <a:ext cx="7543800" cy="4741818"/>
          </a:xfrm>
        </p:spPr>
      </p:pic>
    </p:spTree>
    <p:extLst>
      <p:ext uri="{BB962C8B-B14F-4D97-AF65-F5344CB8AC3E}">
        <p14:creationId xmlns:p14="http://schemas.microsoft.com/office/powerpoint/2010/main" val="1859325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Laser (continued)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647" y="1600200"/>
            <a:ext cx="6896705" cy="4525963"/>
          </a:xfrm>
        </p:spPr>
      </p:pic>
    </p:spTree>
    <p:extLst>
      <p:ext uri="{BB962C8B-B14F-4D97-AF65-F5344CB8AC3E}">
        <p14:creationId xmlns:p14="http://schemas.microsoft.com/office/powerpoint/2010/main" val="2178137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Laser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 </a:t>
            </a:r>
            <a:r>
              <a:rPr lang="en-US" b="1" dirty="0"/>
              <a:t>laser</a:t>
            </a:r>
            <a:r>
              <a:rPr lang="en-US" dirty="0"/>
              <a:t> is a device that emits </a:t>
            </a:r>
            <a:r>
              <a:rPr lang="en-US" dirty="0">
                <a:hlinkClick r:id="rId2" tooltip="Light"/>
              </a:rPr>
              <a:t>light</a:t>
            </a:r>
            <a:r>
              <a:rPr lang="en-US" dirty="0"/>
              <a:t> through a process of </a:t>
            </a:r>
            <a:r>
              <a:rPr lang="en-US" dirty="0">
                <a:hlinkClick r:id="rId3" tooltip="Optical amplification"/>
              </a:rPr>
              <a:t>optical amplification</a:t>
            </a:r>
            <a:r>
              <a:rPr lang="en-US" dirty="0"/>
              <a:t> based on the </a:t>
            </a:r>
            <a:r>
              <a:rPr lang="en-US" dirty="0">
                <a:hlinkClick r:id="rId4" tooltip="Stimulated emission"/>
              </a:rPr>
              <a:t>stimulated emission</a:t>
            </a:r>
            <a:r>
              <a:rPr lang="en-US" dirty="0"/>
              <a:t> of </a:t>
            </a:r>
            <a:r>
              <a:rPr lang="en-US" dirty="0">
                <a:hlinkClick r:id="rId5" tooltip="Electromagnetic radiation"/>
              </a:rPr>
              <a:t>electromagnetic radiation</a:t>
            </a:r>
            <a:r>
              <a:rPr lang="en-US" dirty="0"/>
              <a:t>. The term "laser" originated as an </a:t>
            </a:r>
            <a:r>
              <a:rPr lang="en-US" dirty="0">
                <a:hlinkClick r:id="rId6" tooltip="Acronym"/>
              </a:rPr>
              <a:t>acronym</a:t>
            </a:r>
            <a:r>
              <a:rPr lang="en-US" dirty="0"/>
              <a:t> for "</a:t>
            </a:r>
            <a:r>
              <a:rPr lang="en-US" b="1" dirty="0"/>
              <a:t>light amplification by stimulated emission of </a:t>
            </a:r>
            <a:r>
              <a:rPr lang="en-US" b="1" dirty="0" err="1"/>
              <a:t>radiation</a:t>
            </a:r>
            <a:r>
              <a:rPr lang="en-US" dirty="0" err="1" smtClean="0"/>
              <a:t>".A</a:t>
            </a:r>
            <a:r>
              <a:rPr lang="en-US" dirty="0" smtClean="0"/>
              <a:t> </a:t>
            </a:r>
            <a:r>
              <a:rPr lang="en-US" dirty="0"/>
              <a:t>laser differs from other sources of light because it emits light </a:t>
            </a:r>
            <a:r>
              <a:rPr lang="en-US" i="1" dirty="0">
                <a:hlinkClick r:id="rId7" tooltip="Coherence (physics)"/>
              </a:rPr>
              <a:t>coherently</a:t>
            </a:r>
            <a:r>
              <a:rPr lang="en-US" dirty="0"/>
              <a:t>. </a:t>
            </a:r>
            <a:r>
              <a:rPr lang="en-US" dirty="0">
                <a:hlinkClick r:id="rId8" tooltip="Spatial coherence"/>
              </a:rPr>
              <a:t>Spatial coherence</a:t>
            </a:r>
            <a:r>
              <a:rPr lang="en-US" dirty="0"/>
              <a:t> allows a laser to be focused to a tight spot, enabling applications like </a:t>
            </a:r>
            <a:r>
              <a:rPr lang="en-US" dirty="0">
                <a:hlinkClick r:id="rId9" tooltip="Laser cutting"/>
              </a:rPr>
              <a:t>laser cutting</a:t>
            </a:r>
            <a:r>
              <a:rPr lang="en-US" dirty="0"/>
              <a:t> and </a:t>
            </a:r>
            <a:r>
              <a:rPr lang="en-US" dirty="0">
                <a:hlinkClick r:id="rId10" tooltip="Photolithography"/>
              </a:rPr>
              <a:t>lithography</a:t>
            </a:r>
            <a:r>
              <a:rPr lang="en-US" dirty="0"/>
              <a:t>. Spatial coherence also allows a laser beam to stay narrow over long distances (</a:t>
            </a:r>
            <a:r>
              <a:rPr lang="en-US" dirty="0">
                <a:hlinkClick r:id="rId11" tooltip="Collimated light"/>
              </a:rPr>
              <a:t>collimation</a:t>
            </a:r>
            <a:r>
              <a:rPr lang="en-US" dirty="0"/>
              <a:t>), enabling applications such as </a:t>
            </a:r>
            <a:r>
              <a:rPr lang="en-US" dirty="0">
                <a:hlinkClick r:id="rId12" tooltip="Laser pointer"/>
              </a:rPr>
              <a:t>laser pointers</a:t>
            </a:r>
            <a:r>
              <a:rPr lang="en-US" dirty="0"/>
              <a:t>. </a:t>
            </a:r>
          </a:p>
        </p:txBody>
      </p:sp>
    </p:spTree>
    <p:extLst>
      <p:ext uri="{BB962C8B-B14F-4D97-AF65-F5344CB8AC3E}">
        <p14:creationId xmlns:p14="http://schemas.microsoft.com/office/powerpoint/2010/main" val="35616311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Laser (continued)</a:t>
            </a:r>
            <a:endParaRPr lang="en-US" dirty="0"/>
          </a:p>
        </p:txBody>
      </p:sp>
      <p:sp>
        <p:nvSpPr>
          <p:cNvPr id="3" name="Content Placeholder 2"/>
          <p:cNvSpPr>
            <a:spLocks noGrp="1"/>
          </p:cNvSpPr>
          <p:nvPr>
            <p:ph idx="1"/>
          </p:nvPr>
        </p:nvSpPr>
        <p:spPr/>
        <p:txBody>
          <a:bodyPr>
            <a:normAutofit/>
          </a:bodyPr>
          <a:lstStyle/>
          <a:p>
            <a:pPr marL="0" indent="0">
              <a:buNone/>
            </a:pPr>
            <a:r>
              <a:rPr lang="en-US" dirty="0"/>
              <a:t>Lasers can also have high </a:t>
            </a:r>
            <a:r>
              <a:rPr lang="en-US" dirty="0">
                <a:hlinkClick r:id="rId2" tooltip="Temporal coherence"/>
              </a:rPr>
              <a:t>temporal coherence</a:t>
            </a:r>
            <a:r>
              <a:rPr lang="en-US" dirty="0"/>
              <a:t> which allows them to have a very narrow </a:t>
            </a:r>
            <a:r>
              <a:rPr lang="en-US" dirty="0">
                <a:hlinkClick r:id="rId3" tooltip="Frequency spectrum"/>
              </a:rPr>
              <a:t>spectrum</a:t>
            </a:r>
            <a:r>
              <a:rPr lang="en-US" dirty="0"/>
              <a:t>, i.e., they only emit a single color of light. Temporal coherence can be used to produce </a:t>
            </a:r>
            <a:r>
              <a:rPr lang="en-US" dirty="0">
                <a:hlinkClick r:id="rId4" tooltip="Ultrashort pulse"/>
              </a:rPr>
              <a:t>pulses</a:t>
            </a:r>
            <a:r>
              <a:rPr lang="en-US" dirty="0"/>
              <a:t> of light—as short as a </a:t>
            </a:r>
            <a:r>
              <a:rPr lang="en-US" dirty="0">
                <a:hlinkClick r:id="rId5" tooltip="Femtosecond"/>
              </a:rPr>
              <a:t>femtosecond</a:t>
            </a:r>
            <a:r>
              <a:rPr lang="en-US" dirty="0" smtClean="0"/>
              <a:t>.</a:t>
            </a:r>
            <a:endParaRPr lang="en-US" dirty="0"/>
          </a:p>
        </p:txBody>
      </p:sp>
    </p:spTree>
    <p:extLst>
      <p:ext uri="{BB962C8B-B14F-4D97-AF65-F5344CB8AC3E}">
        <p14:creationId xmlns:p14="http://schemas.microsoft.com/office/powerpoint/2010/main" val="2459712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Laser (continued)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Lasers have many important applications. They are used in common consumer devices such as </a:t>
            </a:r>
            <a:r>
              <a:rPr lang="en-US" dirty="0">
                <a:hlinkClick r:id="rId2" tooltip="Optical disk drive"/>
              </a:rPr>
              <a:t>optical disk drives</a:t>
            </a:r>
            <a:r>
              <a:rPr lang="en-US" dirty="0"/>
              <a:t>, </a:t>
            </a:r>
            <a:r>
              <a:rPr lang="en-US" dirty="0">
                <a:hlinkClick r:id="rId3" tooltip="Laser printer"/>
              </a:rPr>
              <a:t>laser printers</a:t>
            </a:r>
            <a:r>
              <a:rPr lang="en-US" dirty="0"/>
              <a:t>, and </a:t>
            </a:r>
            <a:r>
              <a:rPr lang="en-US" dirty="0">
                <a:hlinkClick r:id="rId4" tooltip="Barcode scanner"/>
              </a:rPr>
              <a:t>barcode scanners</a:t>
            </a:r>
            <a:r>
              <a:rPr lang="en-US" dirty="0"/>
              <a:t>. Lasers are used for both </a:t>
            </a:r>
            <a:r>
              <a:rPr lang="en-US" dirty="0">
                <a:hlinkClick r:id="rId5" tooltip="Fiber-optic communication"/>
              </a:rPr>
              <a:t>fiber-optic</a:t>
            </a:r>
            <a:r>
              <a:rPr lang="en-US" dirty="0"/>
              <a:t> and </a:t>
            </a:r>
            <a:r>
              <a:rPr lang="en-US" dirty="0">
                <a:hlinkClick r:id="rId6" tooltip="Free-space optical communication"/>
              </a:rPr>
              <a:t>free-space optical communication</a:t>
            </a:r>
            <a:r>
              <a:rPr lang="en-US" dirty="0"/>
              <a:t>. They are used in medicine for </a:t>
            </a:r>
            <a:r>
              <a:rPr lang="en-US" dirty="0">
                <a:hlinkClick r:id="rId7" tooltip="Laser surgery"/>
              </a:rPr>
              <a:t>laser surgery</a:t>
            </a:r>
            <a:r>
              <a:rPr lang="en-US" dirty="0"/>
              <a:t> and various skin treatments, and in industry for cutting and </a:t>
            </a:r>
            <a:r>
              <a:rPr lang="en-US" dirty="0">
                <a:hlinkClick r:id="rId8" tooltip="Welding"/>
              </a:rPr>
              <a:t>welding</a:t>
            </a:r>
            <a:r>
              <a:rPr lang="en-US" dirty="0"/>
              <a:t> materials. They are used in military and </a:t>
            </a:r>
            <a:r>
              <a:rPr lang="en-US" dirty="0">
                <a:hlinkClick r:id="rId9" tooltip="Law enforcement"/>
              </a:rPr>
              <a:t>law enforcement</a:t>
            </a:r>
            <a:r>
              <a:rPr lang="en-US" dirty="0"/>
              <a:t> devices for marking targets and </a:t>
            </a:r>
            <a:r>
              <a:rPr lang="en-US" dirty="0">
                <a:hlinkClick r:id="rId10" tooltip="Laser rangefinder"/>
              </a:rPr>
              <a:t>measuring range</a:t>
            </a:r>
            <a:r>
              <a:rPr lang="en-US" dirty="0"/>
              <a:t> and speed. </a:t>
            </a:r>
            <a:r>
              <a:rPr lang="en-US" dirty="0">
                <a:hlinkClick r:id="rId11" tooltip="Laser lighting display"/>
              </a:rPr>
              <a:t>Laser lighting displays</a:t>
            </a:r>
            <a:r>
              <a:rPr lang="en-US" dirty="0"/>
              <a:t> use laser light as an entertainment medium</a:t>
            </a:r>
            <a:r>
              <a:rPr lang="en-US" dirty="0" smtClean="0"/>
              <a:t>.</a:t>
            </a:r>
            <a:endParaRPr lang="en-US" dirty="0"/>
          </a:p>
        </p:txBody>
      </p:sp>
    </p:spTree>
    <p:extLst>
      <p:ext uri="{BB962C8B-B14F-4D97-AF65-F5344CB8AC3E}">
        <p14:creationId xmlns:p14="http://schemas.microsoft.com/office/powerpoint/2010/main" val="460147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dirty="0"/>
              <a:t>Quantum entanglement </a:t>
            </a:r>
          </a:p>
          <a:p>
            <a:pPr marL="0" indent="0">
              <a:buNone/>
            </a:pPr>
            <a:r>
              <a:rPr lang="en-US" sz="4400" dirty="0"/>
              <a:t>Superposition (configurations interaction, interference, resulting diffraction</a:t>
            </a:r>
            <a:r>
              <a:rPr lang="en-US" sz="4400" dirty="0" smtClean="0"/>
              <a:t>)</a:t>
            </a:r>
            <a:endParaRPr lang="en-US" sz="4400" dirty="0"/>
          </a:p>
        </p:txBody>
      </p:sp>
    </p:spTree>
    <p:extLst>
      <p:ext uri="{BB962C8B-B14F-4D97-AF65-F5344CB8AC3E}">
        <p14:creationId xmlns:p14="http://schemas.microsoft.com/office/powerpoint/2010/main" val="22688333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8800" dirty="0" smtClean="0"/>
              <a:t>Nuclear physics</a:t>
            </a:r>
            <a:endParaRPr lang="en-US" sz="8800" dirty="0"/>
          </a:p>
        </p:txBody>
      </p:sp>
    </p:spTree>
    <p:extLst>
      <p:ext uri="{BB962C8B-B14F-4D97-AF65-F5344CB8AC3E}">
        <p14:creationId xmlns:p14="http://schemas.microsoft.com/office/powerpoint/2010/main" val="9956358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600" dirty="0" smtClean="0"/>
              <a:t>Nuclear drop model</a:t>
            </a:r>
            <a:endParaRPr lang="en-US" sz="6600" dirty="0"/>
          </a:p>
        </p:txBody>
      </p:sp>
    </p:spTree>
    <p:extLst>
      <p:ext uri="{BB962C8B-B14F-4D97-AF65-F5344CB8AC3E}">
        <p14:creationId xmlns:p14="http://schemas.microsoft.com/office/powerpoint/2010/main" val="36475160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liquid drop </a:t>
            </a:r>
            <a:r>
              <a:rPr lang="en-US" b="1" dirty="0" smtClean="0"/>
              <a:t>model</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The liquid drop model in </a:t>
            </a:r>
            <a:r>
              <a:rPr lang="en-US" dirty="0">
                <a:hlinkClick r:id="rId2" tooltip="Nuclear physics"/>
              </a:rPr>
              <a:t>nuclear physics</a:t>
            </a:r>
            <a:r>
              <a:rPr lang="en-US" dirty="0"/>
              <a:t> treats the </a:t>
            </a:r>
            <a:r>
              <a:rPr lang="en-US" dirty="0">
                <a:hlinkClick r:id="rId3" tooltip="Atomic nucleus"/>
              </a:rPr>
              <a:t>nucleus</a:t>
            </a:r>
            <a:r>
              <a:rPr lang="en-US" dirty="0"/>
              <a:t> as a drop of incompressible nuclear fluid. It was first proposed by </a:t>
            </a:r>
            <a:r>
              <a:rPr lang="en-US" dirty="0">
                <a:hlinkClick r:id="rId4" tooltip="George Gamow"/>
              </a:rPr>
              <a:t>George Gamow</a:t>
            </a:r>
            <a:r>
              <a:rPr lang="en-US" dirty="0"/>
              <a:t> and then developed by </a:t>
            </a:r>
            <a:r>
              <a:rPr lang="en-US" dirty="0" err="1">
                <a:hlinkClick r:id="rId5" tooltip="Niels Bohr"/>
              </a:rPr>
              <a:t>Niels</a:t>
            </a:r>
            <a:r>
              <a:rPr lang="en-US" dirty="0">
                <a:hlinkClick r:id="rId5" tooltip="Niels Bohr"/>
              </a:rPr>
              <a:t> Bohr</a:t>
            </a:r>
            <a:r>
              <a:rPr lang="en-US" dirty="0"/>
              <a:t> and </a:t>
            </a:r>
            <a:r>
              <a:rPr lang="en-US" dirty="0">
                <a:hlinkClick r:id="rId6" tooltip="John Archibald Wheeler"/>
              </a:rPr>
              <a:t>John Archibald Wheeler</a:t>
            </a:r>
            <a:r>
              <a:rPr lang="en-US" dirty="0"/>
              <a:t>. The fluid is made of </a:t>
            </a:r>
            <a:r>
              <a:rPr lang="en-US" dirty="0">
                <a:hlinkClick r:id="rId7" tooltip="Nucleon"/>
              </a:rPr>
              <a:t>nucleons</a:t>
            </a:r>
            <a:r>
              <a:rPr lang="en-US" dirty="0"/>
              <a:t> (</a:t>
            </a:r>
            <a:r>
              <a:rPr lang="en-US" dirty="0">
                <a:hlinkClick r:id="rId8" tooltip="Proton"/>
              </a:rPr>
              <a:t>protons</a:t>
            </a:r>
            <a:r>
              <a:rPr lang="en-US" dirty="0"/>
              <a:t> and </a:t>
            </a:r>
            <a:r>
              <a:rPr lang="en-US" dirty="0">
                <a:hlinkClick r:id="rId9" tooltip="Neutron"/>
              </a:rPr>
              <a:t>neutrons</a:t>
            </a:r>
            <a:r>
              <a:rPr lang="en-US" dirty="0"/>
              <a:t>), which are held together by the </a:t>
            </a:r>
            <a:r>
              <a:rPr lang="en-US" dirty="0">
                <a:hlinkClick r:id="rId10" tooltip="Strong nuclear force"/>
              </a:rPr>
              <a:t>strong nuclear force</a:t>
            </a:r>
            <a:r>
              <a:rPr lang="en-US" dirty="0"/>
              <a:t>. This is a crude model that does not explain all the properties of the nucleus, but does explain the spherical shape of most nuclei. It also helps to predict the </a:t>
            </a:r>
            <a:r>
              <a:rPr lang="en-US" dirty="0">
                <a:hlinkClick r:id="rId11" tooltip="Nuclear binding energy"/>
              </a:rPr>
              <a:t>nuclear binding energy</a:t>
            </a:r>
            <a:r>
              <a:rPr lang="en-US" dirty="0"/>
              <a:t>.</a:t>
            </a:r>
          </a:p>
          <a:p>
            <a:pPr marL="0" indent="0">
              <a:buNone/>
            </a:pPr>
            <a:r>
              <a:rPr lang="en-US" dirty="0"/>
              <a:t>Mathematical analysis of the theory delivers an equation which attempts to predict the binding energy of a nucleus in terms of the numbers of </a:t>
            </a:r>
            <a:r>
              <a:rPr lang="en-US" dirty="0">
                <a:hlinkClick r:id="rId8" tooltip="Proton"/>
              </a:rPr>
              <a:t>protons</a:t>
            </a:r>
            <a:r>
              <a:rPr lang="en-US" dirty="0"/>
              <a:t> and </a:t>
            </a:r>
            <a:r>
              <a:rPr lang="en-US" dirty="0">
                <a:hlinkClick r:id="rId9" tooltip="Neutron"/>
              </a:rPr>
              <a:t>neutrons</a:t>
            </a:r>
            <a:r>
              <a:rPr lang="en-US" dirty="0"/>
              <a:t> it contains. This equation has five terms on its right hand side. These correspond to the cohesive binding of all the </a:t>
            </a:r>
            <a:r>
              <a:rPr lang="en-US" dirty="0">
                <a:hlinkClick r:id="rId7" tooltip="Nucleon"/>
              </a:rPr>
              <a:t>nucleons</a:t>
            </a:r>
            <a:r>
              <a:rPr lang="en-US" dirty="0"/>
              <a:t> by the </a:t>
            </a:r>
            <a:r>
              <a:rPr lang="en-US" dirty="0">
                <a:hlinkClick r:id="rId10" tooltip="Strong nuclear force"/>
              </a:rPr>
              <a:t>strong nuclear force</a:t>
            </a:r>
            <a:r>
              <a:rPr lang="en-US" dirty="0"/>
              <a:t>, a </a:t>
            </a:r>
            <a:r>
              <a:rPr lang="en-US" dirty="0">
                <a:hlinkClick r:id="rId12" tooltip="Surface tension"/>
              </a:rPr>
              <a:t>surface energy</a:t>
            </a:r>
            <a:r>
              <a:rPr lang="en-US" dirty="0"/>
              <a:t> term, the </a:t>
            </a:r>
            <a:r>
              <a:rPr lang="en-US" dirty="0">
                <a:hlinkClick r:id="rId13" tooltip="Electrostatic"/>
              </a:rPr>
              <a:t>electrostatic</a:t>
            </a:r>
            <a:r>
              <a:rPr lang="en-US" dirty="0"/>
              <a:t> mutual repulsion of the protons, an asymmetry term (derivable from the protons and neutrons occupying independent </a:t>
            </a:r>
            <a:r>
              <a:rPr lang="en-US" dirty="0">
                <a:hlinkClick r:id="rId14" tooltip="Quantum"/>
              </a:rPr>
              <a:t>quantum</a:t>
            </a:r>
            <a:r>
              <a:rPr lang="en-US" dirty="0"/>
              <a:t> </a:t>
            </a:r>
            <a:r>
              <a:rPr lang="en-US" dirty="0">
                <a:hlinkClick r:id="rId15" tooltip="Momentum"/>
              </a:rPr>
              <a:t>momentum</a:t>
            </a:r>
            <a:r>
              <a:rPr lang="en-US" dirty="0"/>
              <a:t> states) and a pairing term (partly derivable from the protons and neutrons occupying independent </a:t>
            </a:r>
            <a:r>
              <a:rPr lang="en-US" dirty="0">
                <a:hlinkClick r:id="rId14" tooltip="Quantum"/>
              </a:rPr>
              <a:t>quantum</a:t>
            </a:r>
            <a:r>
              <a:rPr lang="en-US" dirty="0"/>
              <a:t> </a:t>
            </a:r>
            <a:r>
              <a:rPr lang="en-US" dirty="0">
                <a:hlinkClick r:id="rId16" tooltip="Spin (physics)"/>
              </a:rPr>
              <a:t>spin</a:t>
            </a:r>
            <a:r>
              <a:rPr lang="en-US" dirty="0"/>
              <a:t> states</a:t>
            </a:r>
            <a:r>
              <a:rPr lang="en-US" dirty="0" smtClean="0"/>
              <a:t>).</a:t>
            </a:r>
            <a:endParaRPr lang="en-US" dirty="0"/>
          </a:p>
        </p:txBody>
      </p:sp>
    </p:spTree>
    <p:extLst>
      <p:ext uri="{BB962C8B-B14F-4D97-AF65-F5344CB8AC3E}">
        <p14:creationId xmlns:p14="http://schemas.microsoft.com/office/powerpoint/2010/main" val="8224809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9900" dirty="0" smtClean="0"/>
              <a:t>Particle physics</a:t>
            </a:r>
            <a:endParaRPr lang="en-US" sz="9900" dirty="0"/>
          </a:p>
        </p:txBody>
      </p:sp>
    </p:spTree>
    <p:extLst>
      <p:ext uri="{BB962C8B-B14F-4D97-AF65-F5344CB8AC3E}">
        <p14:creationId xmlns:p14="http://schemas.microsoft.com/office/powerpoint/2010/main" val="633477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4877</Words>
  <Application>Microsoft Office PowerPoint</Application>
  <PresentationFormat>On-screen Show (4:3)</PresentationFormat>
  <Paragraphs>196</Paragraphs>
  <Slides>113</Slides>
  <Notes>0</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15 Lecture in physics</vt:lpstr>
      <vt:lpstr>PowerPoint Presentation</vt:lpstr>
      <vt:lpstr>PowerPoint Presentation</vt:lpstr>
      <vt:lpstr>PowerPoint Presentation</vt:lpstr>
      <vt:lpstr>PowerPoint Presentation</vt:lpstr>
      <vt:lpstr>PowerPoint Presentation</vt:lpstr>
      <vt:lpstr>PowerPoint Presentation</vt:lpstr>
      <vt:lpstr>Faraday's law of induction</vt:lpstr>
      <vt:lpstr>Maxwell's equations</vt:lpstr>
      <vt:lpstr>PowerPoint Presentation</vt:lpstr>
      <vt:lpstr>Modulation</vt:lpstr>
      <vt:lpstr>Modulation (continued)</vt:lpstr>
      <vt:lpstr>Modulation (continued)</vt:lpstr>
      <vt:lpstr>Modulation (continued)</vt:lpstr>
      <vt:lpstr>Modulation (continued)</vt:lpstr>
      <vt:lpstr>Modulation (continued)</vt:lpstr>
      <vt:lpstr>Modulation (continued)</vt:lpstr>
      <vt:lpstr>Modulation (continued)</vt:lpstr>
      <vt:lpstr>Modulation (continued)</vt:lpstr>
      <vt:lpstr>Modulation (continued)</vt:lpstr>
      <vt:lpstr>Modulation (continued)</vt:lpstr>
      <vt:lpstr>PowerPoint Presentation</vt:lpstr>
      <vt:lpstr>PowerPoint Presentation</vt:lpstr>
      <vt:lpstr>Earth's magnetic field</vt:lpstr>
      <vt:lpstr>Earth's magnetic field (continued)</vt:lpstr>
      <vt:lpstr>Earth's magnetic field (continued)</vt:lpstr>
      <vt:lpstr>Earth's magnetic field (continued)</vt:lpstr>
      <vt:lpstr>Earth's magnetic field (continued)</vt:lpstr>
      <vt:lpstr>Earth's magnetic field (continued)</vt:lpstr>
      <vt:lpstr>Earth's magnetic field (continued)</vt:lpstr>
      <vt:lpstr>Earth's magnetic field (continued)</vt:lpstr>
      <vt:lpstr>PowerPoint Presentation</vt:lpstr>
      <vt:lpstr>PowerPoint Presentation</vt:lpstr>
      <vt:lpstr>Magnetic storage (continued)</vt:lpstr>
      <vt:lpstr>Magnetic storage (continued)</vt:lpstr>
      <vt:lpstr>PowerPoint Presentation</vt:lpstr>
      <vt:lpstr>Optical dilatometer</vt:lpstr>
      <vt:lpstr>Optical dilatometer (continued)</vt:lpstr>
      <vt:lpstr>Optical dilatometer (continued)</vt:lpstr>
      <vt:lpstr>Refractive index</vt:lpstr>
      <vt:lpstr>Exercises</vt:lpstr>
      <vt:lpstr>Snell's law</vt:lpstr>
      <vt:lpstr>Snell's law (continued)</vt:lpstr>
      <vt:lpstr>Snell's law (continued)</vt:lpstr>
      <vt:lpstr>Diffraction</vt:lpstr>
      <vt:lpstr>Diffraction (continued)</vt:lpstr>
      <vt:lpstr>Diffraction (continued)</vt:lpstr>
      <vt:lpstr>Diffraction (continued)</vt:lpstr>
      <vt:lpstr>PowerPoint Presentation</vt:lpstr>
      <vt:lpstr>Diffraction grating (continued)</vt:lpstr>
      <vt:lpstr>Diffraction grating (continued)</vt:lpstr>
      <vt:lpstr>Diffraction grating (continued)</vt:lpstr>
      <vt:lpstr>Diffraction grating (continued)</vt:lpstr>
      <vt:lpstr>Diffraction grating (continued)</vt:lpstr>
      <vt:lpstr>Diffraction grating (continued)</vt:lpstr>
      <vt:lpstr>Airy disk</vt:lpstr>
      <vt:lpstr>Airy disk (continued)</vt:lpstr>
      <vt:lpstr>Airy disk (continued)</vt:lpstr>
      <vt:lpstr>Airy disk (continued)</vt:lpstr>
      <vt:lpstr>Airy disk (continued)</vt:lpstr>
      <vt:lpstr>Airy disk (continued)</vt:lpstr>
      <vt:lpstr>Airy disk (continued)</vt:lpstr>
      <vt:lpstr>The Rayleigh Criterion</vt:lpstr>
      <vt:lpstr>Angular resolution</vt:lpstr>
      <vt:lpstr>Exercises:</vt:lpstr>
      <vt:lpstr>PowerPoint Presentation</vt:lpstr>
      <vt:lpstr>Schrödinger equation</vt:lpstr>
      <vt:lpstr>Dirac equation</vt:lpstr>
      <vt:lpstr>PowerPoint Presentation</vt:lpstr>
      <vt:lpstr>Exercises</vt:lpstr>
      <vt:lpstr>Exercises (continued)</vt:lpstr>
      <vt:lpstr>Exercises (continued)</vt:lpstr>
      <vt:lpstr>PowerPoint Presentation</vt:lpstr>
      <vt:lpstr>PowerPoint Presentation</vt:lpstr>
      <vt:lpstr>Wave function (continued)</vt:lpstr>
      <vt:lpstr>Wave function (continued)</vt:lpstr>
      <vt:lpstr>Wave function (continued)</vt:lpstr>
      <vt:lpstr>Wave function (continued)</vt:lpstr>
      <vt:lpstr>Wave function (continued)</vt:lpstr>
      <vt:lpstr>Wave function (continued)</vt:lpstr>
      <vt:lpstr>Wave function (continued)</vt:lpstr>
      <vt:lpstr>PowerPoint Presentation</vt:lpstr>
      <vt:lpstr>Atomic clock (continued)</vt:lpstr>
      <vt:lpstr>Atomic clock (continued)</vt:lpstr>
      <vt:lpstr>Atomic clock (continued)</vt:lpstr>
      <vt:lpstr>Atomic clock (continued)</vt:lpstr>
      <vt:lpstr>Atomic clock (continued)</vt:lpstr>
      <vt:lpstr>Atomic clock (continued)</vt:lpstr>
      <vt:lpstr>PowerPoint Presentation</vt:lpstr>
      <vt:lpstr>Laser (continued)</vt:lpstr>
      <vt:lpstr>Laser (continued)</vt:lpstr>
      <vt:lpstr>Laser (continued)</vt:lpstr>
      <vt:lpstr>Laser (continued)</vt:lpstr>
      <vt:lpstr>Laser (continued)</vt:lpstr>
      <vt:lpstr>PowerPoint Presentation</vt:lpstr>
      <vt:lpstr>PowerPoint Presentation</vt:lpstr>
      <vt:lpstr>PowerPoint Presentation</vt:lpstr>
      <vt:lpstr>The liquid drop model</vt:lpstr>
      <vt:lpstr>PowerPoint Presentation</vt:lpstr>
      <vt:lpstr>PowerPoint Presentation</vt:lpstr>
      <vt:lpstr>Higgs boson (continued)</vt:lpstr>
      <vt:lpstr>PowerPoint Presentation</vt:lpstr>
      <vt:lpstr>PowerPoint Presentation</vt:lpstr>
      <vt:lpstr>Big Bang (continued)</vt:lpstr>
      <vt:lpstr>PowerPoint Presentation</vt:lpstr>
      <vt:lpstr>Aliens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Lecture in physics</dc:title>
  <dc:creator>LENOVO</dc:creator>
  <cp:lastModifiedBy>LENOVO</cp:lastModifiedBy>
  <cp:revision>81</cp:revision>
  <dcterms:created xsi:type="dcterms:W3CDTF">2014-12-29T01:23:02Z</dcterms:created>
  <dcterms:modified xsi:type="dcterms:W3CDTF">2014-12-30T00:37:16Z</dcterms:modified>
</cp:coreProperties>
</file>