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3" r:id="rId3"/>
    <p:sldId id="344" r:id="rId4"/>
    <p:sldId id="287" r:id="rId5"/>
    <p:sldId id="294" r:id="rId6"/>
    <p:sldId id="400" r:id="rId7"/>
    <p:sldId id="258" r:id="rId8"/>
    <p:sldId id="295" r:id="rId9"/>
    <p:sldId id="259" r:id="rId10"/>
    <p:sldId id="422" r:id="rId11"/>
    <p:sldId id="423" r:id="rId12"/>
    <p:sldId id="424" r:id="rId13"/>
    <p:sldId id="296" r:id="rId14"/>
    <p:sldId id="297" r:id="rId15"/>
    <p:sldId id="260" r:id="rId16"/>
    <p:sldId id="298" r:id="rId17"/>
    <p:sldId id="261" r:id="rId18"/>
    <p:sldId id="262" r:id="rId19"/>
    <p:sldId id="302" r:id="rId20"/>
    <p:sldId id="303" r:id="rId21"/>
    <p:sldId id="345" r:id="rId22"/>
    <p:sldId id="411" r:id="rId23"/>
    <p:sldId id="412" r:id="rId24"/>
    <p:sldId id="346" r:id="rId25"/>
    <p:sldId id="414" r:id="rId26"/>
    <p:sldId id="413" r:id="rId27"/>
    <p:sldId id="263" r:id="rId28"/>
    <p:sldId id="304" r:id="rId29"/>
    <p:sldId id="264" r:id="rId30"/>
    <p:sldId id="305" r:id="rId31"/>
    <p:sldId id="406" r:id="rId32"/>
    <p:sldId id="405" r:id="rId33"/>
    <p:sldId id="404" r:id="rId34"/>
    <p:sldId id="403" r:id="rId35"/>
    <p:sldId id="402" r:id="rId36"/>
    <p:sldId id="347" r:id="rId37"/>
    <p:sldId id="348" r:id="rId38"/>
    <p:sldId id="415" r:id="rId39"/>
    <p:sldId id="349" r:id="rId40"/>
    <p:sldId id="416" r:id="rId41"/>
    <p:sldId id="417" r:id="rId42"/>
    <p:sldId id="350" r:id="rId43"/>
    <p:sldId id="418" r:id="rId44"/>
    <p:sldId id="419" r:id="rId45"/>
    <p:sldId id="351" r:id="rId46"/>
    <p:sldId id="420" r:id="rId47"/>
    <p:sldId id="421" r:id="rId48"/>
    <p:sldId id="265" r:id="rId49"/>
    <p:sldId id="266" r:id="rId50"/>
    <p:sldId id="267" r:id="rId51"/>
    <p:sldId id="306" r:id="rId52"/>
    <p:sldId id="307" r:id="rId53"/>
    <p:sldId id="268" r:id="rId54"/>
    <p:sldId id="308" r:id="rId55"/>
    <p:sldId id="309" r:id="rId56"/>
    <p:sldId id="269" r:id="rId57"/>
    <p:sldId id="334" r:id="rId58"/>
    <p:sldId id="270" r:id="rId59"/>
    <p:sldId id="317" r:id="rId60"/>
    <p:sldId id="318" r:id="rId61"/>
    <p:sldId id="320" r:id="rId62"/>
    <p:sldId id="319" r:id="rId63"/>
    <p:sldId id="339" r:id="rId64"/>
    <p:sldId id="342" r:id="rId65"/>
    <p:sldId id="399" r:id="rId66"/>
    <p:sldId id="410" r:id="rId67"/>
    <p:sldId id="340" r:id="rId68"/>
    <p:sldId id="425" r:id="rId69"/>
    <p:sldId id="426" r:id="rId70"/>
    <p:sldId id="427" r:id="rId71"/>
    <p:sldId id="341" r:id="rId72"/>
    <p:sldId id="428" r:id="rId73"/>
    <p:sldId id="429" r:id="rId74"/>
    <p:sldId id="407" r:id="rId75"/>
    <p:sldId id="430" r:id="rId76"/>
    <p:sldId id="431" r:id="rId77"/>
    <p:sldId id="432" r:id="rId78"/>
    <p:sldId id="433" r:id="rId79"/>
    <p:sldId id="408" r:id="rId80"/>
    <p:sldId id="409" r:id="rId81"/>
    <p:sldId id="271" r:id="rId82"/>
    <p:sldId id="336" r:id="rId83"/>
    <p:sldId id="272" r:id="rId84"/>
    <p:sldId id="273" r:id="rId85"/>
    <p:sldId id="274" r:id="rId86"/>
    <p:sldId id="321" r:id="rId87"/>
    <p:sldId id="322" r:id="rId88"/>
    <p:sldId id="323" r:id="rId89"/>
    <p:sldId id="324" r:id="rId90"/>
    <p:sldId id="352" r:id="rId91"/>
    <p:sldId id="325" r:id="rId92"/>
    <p:sldId id="288" r:id="rId93"/>
    <p:sldId id="343" r:id="rId94"/>
    <p:sldId id="328" r:id="rId95"/>
    <p:sldId id="327" r:id="rId96"/>
    <p:sldId id="329" r:id="rId97"/>
    <p:sldId id="401" r:id="rId98"/>
    <p:sldId id="275" r:id="rId99"/>
    <p:sldId id="276" r:id="rId100"/>
    <p:sldId id="277" r:id="rId101"/>
    <p:sldId id="278" r:id="rId102"/>
    <p:sldId id="330" r:id="rId103"/>
    <p:sldId id="398" r:id="rId104"/>
    <p:sldId id="337" r:id="rId105"/>
    <p:sldId id="338" r:id="rId106"/>
    <p:sldId id="279" r:id="rId107"/>
    <p:sldId id="280" r:id="rId108"/>
    <p:sldId id="281" r:id="rId109"/>
    <p:sldId id="284" r:id="rId110"/>
    <p:sldId id="282" r:id="rId111"/>
    <p:sldId id="310" r:id="rId112"/>
    <p:sldId id="290" r:id="rId113"/>
    <p:sldId id="291" r:id="rId114"/>
    <p:sldId id="292" r:id="rId115"/>
    <p:sldId id="299" r:id="rId116"/>
    <p:sldId id="353" r:id="rId117"/>
    <p:sldId id="354" r:id="rId118"/>
    <p:sldId id="355" r:id="rId119"/>
    <p:sldId id="356" r:id="rId120"/>
    <p:sldId id="357" r:id="rId121"/>
    <p:sldId id="358" r:id="rId122"/>
    <p:sldId id="359" r:id="rId123"/>
    <p:sldId id="360" r:id="rId124"/>
    <p:sldId id="361" r:id="rId125"/>
    <p:sldId id="362" r:id="rId126"/>
    <p:sldId id="363" r:id="rId127"/>
    <p:sldId id="366" r:id="rId128"/>
    <p:sldId id="364" r:id="rId129"/>
    <p:sldId id="365" r:id="rId130"/>
    <p:sldId id="367" r:id="rId131"/>
    <p:sldId id="368" r:id="rId132"/>
    <p:sldId id="312" r:id="rId133"/>
    <p:sldId id="313" r:id="rId134"/>
    <p:sldId id="314" r:id="rId135"/>
    <p:sldId id="311" r:id="rId136"/>
    <p:sldId id="316" r:id="rId137"/>
    <p:sldId id="315" r:id="rId138"/>
    <p:sldId id="369" r:id="rId139"/>
    <p:sldId id="371" r:id="rId140"/>
    <p:sldId id="372" r:id="rId141"/>
    <p:sldId id="373" r:id="rId142"/>
    <p:sldId id="374" r:id="rId143"/>
    <p:sldId id="375" r:id="rId144"/>
    <p:sldId id="376" r:id="rId145"/>
    <p:sldId id="385" r:id="rId146"/>
    <p:sldId id="384" r:id="rId147"/>
    <p:sldId id="383" r:id="rId148"/>
    <p:sldId id="377" r:id="rId149"/>
    <p:sldId id="378" r:id="rId150"/>
    <p:sldId id="382" r:id="rId151"/>
    <p:sldId id="379" r:id="rId152"/>
    <p:sldId id="380" r:id="rId153"/>
    <p:sldId id="381" r:id="rId154"/>
    <p:sldId id="370" r:id="rId155"/>
    <p:sldId id="300" r:id="rId156"/>
    <p:sldId id="331" r:id="rId157"/>
    <p:sldId id="332" r:id="rId158"/>
    <p:sldId id="333" r:id="rId159"/>
    <p:sldId id="386" r:id="rId160"/>
    <p:sldId id="387" r:id="rId161"/>
    <p:sldId id="388" r:id="rId162"/>
    <p:sldId id="389" r:id="rId163"/>
    <p:sldId id="390" r:id="rId164"/>
    <p:sldId id="391" r:id="rId165"/>
    <p:sldId id="392" r:id="rId166"/>
    <p:sldId id="393" r:id="rId167"/>
    <p:sldId id="395" r:id="rId168"/>
    <p:sldId id="396" r:id="rId169"/>
    <p:sldId id="397" r:id="rId170"/>
    <p:sldId id="301" r:id="rId171"/>
    <p:sldId id="335" r:id="rId1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theme" Target="theme/theme1.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592751-F616-4138-82D9-6381E14F0AB5}" type="datetimeFigureOut">
              <a:rPr lang="en-US" smtClean="0"/>
              <a:t>11/25/2014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C8279-BA27-4C4A-B54E-7B60C851F6CB}" type="slidenum">
              <a:rPr lang="en-US" smtClean="0"/>
              <a:t>‹#›</a:t>
            </a:fld>
            <a:endParaRPr lang="en-US"/>
          </a:p>
        </p:txBody>
      </p:sp>
    </p:spTree>
    <p:extLst>
      <p:ext uri="{BB962C8B-B14F-4D97-AF65-F5344CB8AC3E}">
        <p14:creationId xmlns:p14="http://schemas.microsoft.com/office/powerpoint/2010/main" val="2892332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592751-F616-4138-82D9-6381E14F0AB5}" type="datetimeFigureOut">
              <a:rPr lang="en-US" smtClean="0"/>
              <a:t>11/25/2014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C8279-BA27-4C4A-B54E-7B60C851F6CB}" type="slidenum">
              <a:rPr lang="en-US" smtClean="0"/>
              <a:t>‹#›</a:t>
            </a:fld>
            <a:endParaRPr lang="en-US"/>
          </a:p>
        </p:txBody>
      </p:sp>
    </p:spTree>
    <p:extLst>
      <p:ext uri="{BB962C8B-B14F-4D97-AF65-F5344CB8AC3E}">
        <p14:creationId xmlns:p14="http://schemas.microsoft.com/office/powerpoint/2010/main" val="1309041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592751-F616-4138-82D9-6381E14F0AB5}" type="datetimeFigureOut">
              <a:rPr lang="en-US" smtClean="0"/>
              <a:t>11/25/2014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C8279-BA27-4C4A-B54E-7B60C851F6CB}" type="slidenum">
              <a:rPr lang="en-US" smtClean="0"/>
              <a:t>‹#›</a:t>
            </a:fld>
            <a:endParaRPr lang="en-US"/>
          </a:p>
        </p:txBody>
      </p:sp>
    </p:spTree>
    <p:extLst>
      <p:ext uri="{BB962C8B-B14F-4D97-AF65-F5344CB8AC3E}">
        <p14:creationId xmlns:p14="http://schemas.microsoft.com/office/powerpoint/2010/main" val="2467423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592751-F616-4138-82D9-6381E14F0AB5}" type="datetimeFigureOut">
              <a:rPr lang="en-US" smtClean="0"/>
              <a:t>11/25/2014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C8279-BA27-4C4A-B54E-7B60C851F6CB}" type="slidenum">
              <a:rPr lang="en-US" smtClean="0"/>
              <a:t>‹#›</a:t>
            </a:fld>
            <a:endParaRPr lang="en-US"/>
          </a:p>
        </p:txBody>
      </p:sp>
    </p:spTree>
    <p:extLst>
      <p:ext uri="{BB962C8B-B14F-4D97-AF65-F5344CB8AC3E}">
        <p14:creationId xmlns:p14="http://schemas.microsoft.com/office/powerpoint/2010/main" val="13202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592751-F616-4138-82D9-6381E14F0AB5}" type="datetimeFigureOut">
              <a:rPr lang="en-US" smtClean="0"/>
              <a:t>11/25/2014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C8279-BA27-4C4A-B54E-7B60C851F6CB}" type="slidenum">
              <a:rPr lang="en-US" smtClean="0"/>
              <a:t>‹#›</a:t>
            </a:fld>
            <a:endParaRPr lang="en-US"/>
          </a:p>
        </p:txBody>
      </p:sp>
    </p:spTree>
    <p:extLst>
      <p:ext uri="{BB962C8B-B14F-4D97-AF65-F5344CB8AC3E}">
        <p14:creationId xmlns:p14="http://schemas.microsoft.com/office/powerpoint/2010/main" val="511945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592751-F616-4138-82D9-6381E14F0AB5}" type="datetimeFigureOut">
              <a:rPr lang="en-US" smtClean="0"/>
              <a:t>11/25/2014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C8279-BA27-4C4A-B54E-7B60C851F6CB}" type="slidenum">
              <a:rPr lang="en-US" smtClean="0"/>
              <a:t>‹#›</a:t>
            </a:fld>
            <a:endParaRPr lang="en-US"/>
          </a:p>
        </p:txBody>
      </p:sp>
    </p:spTree>
    <p:extLst>
      <p:ext uri="{BB962C8B-B14F-4D97-AF65-F5344CB8AC3E}">
        <p14:creationId xmlns:p14="http://schemas.microsoft.com/office/powerpoint/2010/main" val="2344112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592751-F616-4138-82D9-6381E14F0AB5}" type="datetimeFigureOut">
              <a:rPr lang="en-US" smtClean="0"/>
              <a:t>11/25/2014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9C8279-BA27-4C4A-B54E-7B60C851F6CB}" type="slidenum">
              <a:rPr lang="en-US" smtClean="0"/>
              <a:t>‹#›</a:t>
            </a:fld>
            <a:endParaRPr lang="en-US"/>
          </a:p>
        </p:txBody>
      </p:sp>
    </p:spTree>
    <p:extLst>
      <p:ext uri="{BB962C8B-B14F-4D97-AF65-F5344CB8AC3E}">
        <p14:creationId xmlns:p14="http://schemas.microsoft.com/office/powerpoint/2010/main" val="1733257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592751-F616-4138-82D9-6381E14F0AB5}" type="datetimeFigureOut">
              <a:rPr lang="en-US" smtClean="0"/>
              <a:t>11/25/2014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9C8279-BA27-4C4A-B54E-7B60C851F6CB}" type="slidenum">
              <a:rPr lang="en-US" smtClean="0"/>
              <a:t>‹#›</a:t>
            </a:fld>
            <a:endParaRPr lang="en-US"/>
          </a:p>
        </p:txBody>
      </p:sp>
    </p:spTree>
    <p:extLst>
      <p:ext uri="{BB962C8B-B14F-4D97-AF65-F5344CB8AC3E}">
        <p14:creationId xmlns:p14="http://schemas.microsoft.com/office/powerpoint/2010/main" val="2912729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592751-F616-4138-82D9-6381E14F0AB5}" type="datetimeFigureOut">
              <a:rPr lang="en-US" smtClean="0"/>
              <a:t>11/25/2014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9C8279-BA27-4C4A-B54E-7B60C851F6CB}" type="slidenum">
              <a:rPr lang="en-US" smtClean="0"/>
              <a:t>‹#›</a:t>
            </a:fld>
            <a:endParaRPr lang="en-US"/>
          </a:p>
        </p:txBody>
      </p:sp>
    </p:spTree>
    <p:extLst>
      <p:ext uri="{BB962C8B-B14F-4D97-AF65-F5344CB8AC3E}">
        <p14:creationId xmlns:p14="http://schemas.microsoft.com/office/powerpoint/2010/main" val="1496857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592751-F616-4138-82D9-6381E14F0AB5}" type="datetimeFigureOut">
              <a:rPr lang="en-US" smtClean="0"/>
              <a:t>11/25/2014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C8279-BA27-4C4A-B54E-7B60C851F6CB}" type="slidenum">
              <a:rPr lang="en-US" smtClean="0"/>
              <a:t>‹#›</a:t>
            </a:fld>
            <a:endParaRPr lang="en-US"/>
          </a:p>
        </p:txBody>
      </p:sp>
    </p:spTree>
    <p:extLst>
      <p:ext uri="{BB962C8B-B14F-4D97-AF65-F5344CB8AC3E}">
        <p14:creationId xmlns:p14="http://schemas.microsoft.com/office/powerpoint/2010/main" val="4042934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592751-F616-4138-82D9-6381E14F0AB5}" type="datetimeFigureOut">
              <a:rPr lang="en-US" smtClean="0"/>
              <a:t>11/25/2014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C8279-BA27-4C4A-B54E-7B60C851F6CB}" type="slidenum">
              <a:rPr lang="en-US" smtClean="0"/>
              <a:t>‹#›</a:t>
            </a:fld>
            <a:endParaRPr lang="en-US"/>
          </a:p>
        </p:txBody>
      </p:sp>
    </p:spTree>
    <p:extLst>
      <p:ext uri="{BB962C8B-B14F-4D97-AF65-F5344CB8AC3E}">
        <p14:creationId xmlns:p14="http://schemas.microsoft.com/office/powerpoint/2010/main" val="3304230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92751-F616-4138-82D9-6381E14F0AB5}" type="datetimeFigureOut">
              <a:rPr lang="en-US" smtClean="0"/>
              <a:t>11/25/2014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C8279-BA27-4C4A-B54E-7B60C851F6CB}" type="slidenum">
              <a:rPr lang="en-US" smtClean="0"/>
              <a:t>‹#›</a:t>
            </a:fld>
            <a:endParaRPr lang="en-US"/>
          </a:p>
        </p:txBody>
      </p:sp>
    </p:spTree>
    <p:extLst>
      <p:ext uri="{BB962C8B-B14F-4D97-AF65-F5344CB8AC3E}">
        <p14:creationId xmlns:p14="http://schemas.microsoft.com/office/powerpoint/2010/main" val="1780647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hyperlink" Target="http://en.wikipedia.org/wiki/Quantum_mechanics" TargetMode="External"/><Relationship Id="rId3" Type="http://schemas.openxmlformats.org/officeDocument/2006/relationships/hyperlink" Target="http://en.wikipedia.org/wiki/Covariant_formulation_of_classical_electromagnetism" TargetMode="External"/><Relationship Id="rId7" Type="http://schemas.openxmlformats.org/officeDocument/2006/relationships/hyperlink" Target="http://en.wikipedia.org/wiki/General_relativity" TargetMode="External"/><Relationship Id="rId2" Type="http://schemas.openxmlformats.org/officeDocument/2006/relationships/hyperlink" Target="http://en.wikipedia.org/wiki/Maxwell's_equations#Alternative_formulations" TargetMode="External"/><Relationship Id="rId1" Type="http://schemas.openxmlformats.org/officeDocument/2006/relationships/slideLayout" Target="../slideLayouts/slideLayout2.xml"/><Relationship Id="rId6" Type="http://schemas.openxmlformats.org/officeDocument/2006/relationships/hyperlink" Target="http://en.wikipedia.org/wiki/Special_relativity" TargetMode="External"/><Relationship Id="rId11" Type="http://schemas.openxmlformats.org/officeDocument/2006/relationships/hyperlink" Target="http://en.wikipedia.org/wiki/Magnetic_potential" TargetMode="External"/><Relationship Id="rId5" Type="http://schemas.openxmlformats.org/officeDocument/2006/relationships/hyperlink" Target="http://en.wikipedia.org/wiki/Manifest_covariance" TargetMode="External"/><Relationship Id="rId10" Type="http://schemas.openxmlformats.org/officeDocument/2006/relationships/hyperlink" Target="http://en.wikipedia.org/wiki/Electric_potential" TargetMode="External"/><Relationship Id="rId4" Type="http://schemas.openxmlformats.org/officeDocument/2006/relationships/hyperlink" Target="http://en.wikipedia.org/wiki/Spacetime" TargetMode="External"/><Relationship Id="rId9" Type="http://schemas.openxmlformats.org/officeDocument/2006/relationships/hyperlink" Target="http://en.wikipedia.org/wiki/Lorenz_force#Lorentz_force_and_analytical_mechanics"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http://en.wikipedia.org/wiki/Photon" TargetMode="External"/><Relationship Id="rId2" Type="http://schemas.openxmlformats.org/officeDocument/2006/relationships/hyperlink" Target="http://en.wikipedia.org/wiki/Quantum_electrodynamics"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en.wikipedia.org/wiki/Electromagnetism" TargetMode="External"/><Relationship Id="rId2" Type="http://schemas.openxmlformats.org/officeDocument/2006/relationships/hyperlink" Target="http://en.wikipedia.org/wiki/Radiant_energy" TargetMode="External"/><Relationship Id="rId1" Type="http://schemas.openxmlformats.org/officeDocument/2006/relationships/slideLayout" Target="../slideLayouts/slideLayout2.xml"/><Relationship Id="rId6" Type="http://schemas.openxmlformats.org/officeDocument/2006/relationships/hyperlink" Target="http://en.wikipedia.org/wiki/Ultraviolet_radiation" TargetMode="External"/><Relationship Id="rId5" Type="http://schemas.openxmlformats.org/officeDocument/2006/relationships/hyperlink" Target="http://en.wikipedia.org/wiki/Infrared_radiation" TargetMode="External"/><Relationship Id="rId4" Type="http://schemas.openxmlformats.org/officeDocument/2006/relationships/hyperlink" Target="http://en.wikipedia.org/wiki/Visible_light" TargetMode="External"/></Relationships>
</file>

<file path=ppt/slides/_rels/slide107.xml.rels><?xml version="1.0" encoding="UTF-8" standalone="yes"?>
<Relationships xmlns="http://schemas.openxmlformats.org/package/2006/relationships"><Relationship Id="rId8" Type="http://schemas.openxmlformats.org/officeDocument/2006/relationships/hyperlink" Target="http://en.wikipedia.org/wiki/Transverse_wave" TargetMode="External"/><Relationship Id="rId13" Type="http://schemas.openxmlformats.org/officeDocument/2006/relationships/hyperlink" Target="http://en.wikipedia.org/wiki/Microwave" TargetMode="External"/><Relationship Id="rId18" Type="http://schemas.openxmlformats.org/officeDocument/2006/relationships/hyperlink" Target="http://en.wikipedia.org/wiki/Gamma_ray" TargetMode="External"/><Relationship Id="rId3" Type="http://schemas.openxmlformats.org/officeDocument/2006/relationships/hyperlink" Target="http://en.wikipedia.org/wiki/Oscillations" TargetMode="External"/><Relationship Id="rId7" Type="http://schemas.openxmlformats.org/officeDocument/2006/relationships/hyperlink" Target="http://en.wikipedia.org/wiki/Wave_propagation" TargetMode="External"/><Relationship Id="rId12" Type="http://schemas.openxmlformats.org/officeDocument/2006/relationships/hyperlink" Target="http://en.wikipedia.org/wiki/Radio_waves" TargetMode="External"/><Relationship Id="rId17" Type="http://schemas.openxmlformats.org/officeDocument/2006/relationships/hyperlink" Target="http://en.wikipedia.org/wiki/X-ray" TargetMode="External"/><Relationship Id="rId2" Type="http://schemas.openxmlformats.org/officeDocument/2006/relationships/hyperlink" Target="http://en.wikipedia.org/wiki/Classical_electromagnetism" TargetMode="External"/><Relationship Id="rId16" Type="http://schemas.openxmlformats.org/officeDocument/2006/relationships/hyperlink" Target="http://en.wikipedia.org/wiki/Ultraviolet_radiation" TargetMode="External"/><Relationship Id="rId1" Type="http://schemas.openxmlformats.org/officeDocument/2006/relationships/slideLayout" Target="../slideLayouts/slideLayout2.xml"/><Relationship Id="rId6" Type="http://schemas.openxmlformats.org/officeDocument/2006/relationships/hyperlink" Target="http://en.wikipedia.org/wiki/Speed_of_light" TargetMode="External"/><Relationship Id="rId11" Type="http://schemas.openxmlformats.org/officeDocument/2006/relationships/hyperlink" Target="http://en.wikipedia.org/wiki/Electromagnetic_spectrum" TargetMode="External"/><Relationship Id="rId5" Type="http://schemas.openxmlformats.org/officeDocument/2006/relationships/hyperlink" Target="http://en.wikipedia.org/wiki/Magnetic_field" TargetMode="External"/><Relationship Id="rId15" Type="http://schemas.openxmlformats.org/officeDocument/2006/relationships/hyperlink" Target="http://en.wikipedia.org/wiki/Visible_spectrum" TargetMode="External"/><Relationship Id="rId10" Type="http://schemas.openxmlformats.org/officeDocument/2006/relationships/hyperlink" Target="http://en.wikipedia.org/wiki/Wavelength" TargetMode="External"/><Relationship Id="rId4" Type="http://schemas.openxmlformats.org/officeDocument/2006/relationships/hyperlink" Target="http://en.wikipedia.org/wiki/Electric_field" TargetMode="External"/><Relationship Id="rId9" Type="http://schemas.openxmlformats.org/officeDocument/2006/relationships/hyperlink" Target="http://en.wikipedia.org/wiki/Frequency" TargetMode="External"/><Relationship Id="rId14" Type="http://schemas.openxmlformats.org/officeDocument/2006/relationships/hyperlink" Target="http://en.wikipedia.org/wiki/Infrared_radiation" TargetMode="External"/></Relationships>
</file>

<file path=ppt/slides/_rels/slide108.xml.rels><?xml version="1.0" encoding="UTF-8" standalone="yes"?>
<Relationships xmlns="http://schemas.openxmlformats.org/package/2006/relationships"><Relationship Id="rId8" Type="http://schemas.openxmlformats.org/officeDocument/2006/relationships/hyperlink" Target="http://en.wikipedia.org/wiki/Massless_particle" TargetMode="External"/><Relationship Id="rId3" Type="http://schemas.openxmlformats.org/officeDocument/2006/relationships/hyperlink" Target="http://en.wikipedia.org/wiki/Acceleration" TargetMode="External"/><Relationship Id="rId7" Type="http://schemas.openxmlformats.org/officeDocument/2006/relationships/hyperlink" Target="http://en.wikipedia.org/wiki/Matter" TargetMode="External"/><Relationship Id="rId12" Type="http://schemas.openxmlformats.org/officeDocument/2006/relationships/hyperlink" Target="http://en.wikipedia.org/wiki/Static_electricity" TargetMode="External"/><Relationship Id="rId2" Type="http://schemas.openxmlformats.org/officeDocument/2006/relationships/hyperlink" Target="http://en.wikipedia.org/wiki/Charged_particle" TargetMode="External"/><Relationship Id="rId1" Type="http://schemas.openxmlformats.org/officeDocument/2006/relationships/slideLayout" Target="../slideLayouts/slideLayout2.xml"/><Relationship Id="rId6" Type="http://schemas.openxmlformats.org/officeDocument/2006/relationships/hyperlink" Target="http://en.wikipedia.org/wiki/Angular_momentum" TargetMode="External"/><Relationship Id="rId11" Type="http://schemas.openxmlformats.org/officeDocument/2006/relationships/hyperlink" Target="http://en.wikipedia.org/wiki/Electromagnetic_induction" TargetMode="External"/><Relationship Id="rId5" Type="http://schemas.openxmlformats.org/officeDocument/2006/relationships/hyperlink" Target="http://en.wikipedia.org/wiki/Momentum" TargetMode="External"/><Relationship Id="rId10" Type="http://schemas.openxmlformats.org/officeDocument/2006/relationships/hyperlink" Target="http://en.wikipedia.org/wiki/Near_and_far_field" TargetMode="External"/><Relationship Id="rId4" Type="http://schemas.openxmlformats.org/officeDocument/2006/relationships/hyperlink" Target="http://en.wikipedia.org/wiki/Energy" TargetMode="External"/><Relationship Id="rId9" Type="http://schemas.openxmlformats.org/officeDocument/2006/relationships/hyperlink" Target="http://en.wikipedia.org/wiki/General_relativity#Light_deflection_and_gravitational_time_delay" TargetMode="External"/></Relationships>
</file>

<file path=ppt/slides/_rels/slide109.xml.rels><?xml version="1.0" encoding="UTF-8" standalone="yes"?>
<Relationships xmlns="http://schemas.openxmlformats.org/package/2006/relationships"><Relationship Id="rId8" Type="http://schemas.openxmlformats.org/officeDocument/2006/relationships/hyperlink" Target="http://en.wikipedia.org/wiki/Quantization_(physics)" TargetMode="External"/><Relationship Id="rId3" Type="http://schemas.openxmlformats.org/officeDocument/2006/relationships/hyperlink" Target="http://en.wikipedia.org/wiki/Photons" TargetMode="External"/><Relationship Id="rId7" Type="http://schemas.openxmlformats.org/officeDocument/2006/relationships/hyperlink" Target="http://en.wikipedia.org/wiki/Black-body_radiation" TargetMode="External"/><Relationship Id="rId2" Type="http://schemas.openxmlformats.org/officeDocument/2006/relationships/hyperlink" Target="http://en.wikipedia.org/wiki/Quantum_electrodynamics" TargetMode="External"/><Relationship Id="rId1" Type="http://schemas.openxmlformats.org/officeDocument/2006/relationships/slideLayout" Target="../slideLayouts/slideLayout2.xml"/><Relationship Id="rId6" Type="http://schemas.openxmlformats.org/officeDocument/2006/relationships/hyperlink" Target="http://en.wikipedia.org/wiki/Energy_levels" TargetMode="External"/><Relationship Id="rId5" Type="http://schemas.openxmlformats.org/officeDocument/2006/relationships/hyperlink" Target="http://en.wikipedia.org/wiki/Atomic_electron_transition" TargetMode="External"/><Relationship Id="rId10" Type="http://schemas.openxmlformats.org/officeDocument/2006/relationships/hyperlink" Target="http://en.wikipedia.org/wiki/Planck's_constant" TargetMode="External"/><Relationship Id="rId4" Type="http://schemas.openxmlformats.org/officeDocument/2006/relationships/hyperlink" Target="http://en.wikipedia.org/wiki/Elementary_particles" TargetMode="External"/><Relationship Id="rId9" Type="http://schemas.openxmlformats.org/officeDocument/2006/relationships/hyperlink" Target="http://en.wikipedia.org/wiki/Planck%E2%80%93Einstein_relatio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Magnet" TargetMode="External"/><Relationship Id="rId2" Type="http://schemas.openxmlformats.org/officeDocument/2006/relationships/hyperlink" Target="http://en.wikipedia.org/wiki/Electric_current" TargetMode="External"/><Relationship Id="rId1" Type="http://schemas.openxmlformats.org/officeDocument/2006/relationships/slideLayout" Target="../slideLayouts/slideLayout2.xml"/><Relationship Id="rId4" Type="http://schemas.openxmlformats.org/officeDocument/2006/relationships/hyperlink" Target="http://en.wikipedia.org/wiki/Vector_field" TargetMode="External"/></Relationships>
</file>

<file path=ppt/slides/_rels/slide110.xml.rels><?xml version="1.0" encoding="UTF-8" standalone="yes"?>
<Relationships xmlns="http://schemas.openxmlformats.org/package/2006/relationships"><Relationship Id="rId3" Type="http://schemas.openxmlformats.org/officeDocument/2006/relationships/hyperlink" Target="http://en.wikipedia.org/wiki/Power_(physics)" TargetMode="External"/><Relationship Id="rId2" Type="http://schemas.openxmlformats.org/officeDocument/2006/relationships/hyperlink" Target="http://en.wikipedia.org/wiki/Standard_conditions_for_temperature_and_pressure"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8" Type="http://schemas.openxmlformats.org/officeDocument/2006/relationships/hyperlink" Target="http://en.wikipedia.org/wiki/Electrical_conductor" TargetMode="External"/><Relationship Id="rId3" Type="http://schemas.openxmlformats.org/officeDocument/2006/relationships/hyperlink" Target="http://en.wikipedia.org/wiki/Transmission_(telecommunications)" TargetMode="External"/><Relationship Id="rId7" Type="http://schemas.openxmlformats.org/officeDocument/2006/relationships/hyperlink" Target="http://en.wikipedia.org/wiki/Phase_(waves)" TargetMode="External"/><Relationship Id="rId2" Type="http://schemas.openxmlformats.org/officeDocument/2006/relationships/hyperlink" Target="http://en.wikipedia.org/wiki/Wireless" TargetMode="External"/><Relationship Id="rId1" Type="http://schemas.openxmlformats.org/officeDocument/2006/relationships/slideLayout" Target="../slideLayouts/slideLayout2.xml"/><Relationship Id="rId6" Type="http://schemas.openxmlformats.org/officeDocument/2006/relationships/hyperlink" Target="http://en.wikipedia.org/wiki/Frequency" TargetMode="External"/><Relationship Id="rId5" Type="http://schemas.openxmlformats.org/officeDocument/2006/relationships/hyperlink" Target="http://en.wikipedia.org/wiki/Amplitude" TargetMode="External"/><Relationship Id="rId10" Type="http://schemas.openxmlformats.org/officeDocument/2006/relationships/hyperlink" Target="http://en.wikipedia.org/wiki/Demodulation" TargetMode="External"/><Relationship Id="rId4" Type="http://schemas.openxmlformats.org/officeDocument/2006/relationships/hyperlink" Target="http://en.wikipedia.org/wiki/Modulation" TargetMode="External"/><Relationship Id="rId9" Type="http://schemas.openxmlformats.org/officeDocument/2006/relationships/hyperlink" Target="http://en.wikipedia.org/wiki/Alternating_current" TargetMode="External"/></Relationships>
</file>

<file path=ppt/slides/_rels/slide113.xml.rels><?xml version="1.0" encoding="UTF-8" standalone="yes"?>
<Relationships xmlns="http://schemas.openxmlformats.org/package/2006/relationships"><Relationship Id="rId8" Type="http://schemas.openxmlformats.org/officeDocument/2006/relationships/hyperlink" Target="http://en.wikipedia.org/wiki/Electrical_resonance" TargetMode="External"/><Relationship Id="rId3" Type="http://schemas.openxmlformats.org/officeDocument/2006/relationships/hyperlink" Target="http://en.wikipedia.org/wiki/Modulation" TargetMode="External"/><Relationship Id="rId7" Type="http://schemas.openxmlformats.org/officeDocument/2006/relationships/hyperlink" Target="http://en.wikipedia.org/wiki/Radio_wave" TargetMode="External"/><Relationship Id="rId2" Type="http://schemas.openxmlformats.org/officeDocument/2006/relationships/hyperlink" Target="http://en.wikipedia.org/wiki/Transmitter" TargetMode="External"/><Relationship Id="rId1" Type="http://schemas.openxmlformats.org/officeDocument/2006/relationships/slideLayout" Target="../slideLayouts/slideLayout2.xml"/><Relationship Id="rId6" Type="http://schemas.openxmlformats.org/officeDocument/2006/relationships/hyperlink" Target="http://en.wikipedia.org/wiki/Electric_current" TargetMode="External"/><Relationship Id="rId11" Type="http://schemas.openxmlformats.org/officeDocument/2006/relationships/hyperlink" Target="http://en.wikipedia.org/wiki/Radio_receiver" TargetMode="External"/><Relationship Id="rId5" Type="http://schemas.openxmlformats.org/officeDocument/2006/relationships/hyperlink" Target="http://en.wikipedia.org/wiki/Frequency_modulation" TargetMode="External"/><Relationship Id="rId10" Type="http://schemas.openxmlformats.org/officeDocument/2006/relationships/hyperlink" Target="http://en.wikipedia.org/wiki/Antenna_(radio)" TargetMode="External"/><Relationship Id="rId4" Type="http://schemas.openxmlformats.org/officeDocument/2006/relationships/hyperlink" Target="http://en.wikipedia.org/wiki/Amplitude_modulation" TargetMode="External"/><Relationship Id="rId9" Type="http://schemas.openxmlformats.org/officeDocument/2006/relationships/hyperlink" Target="http://en.wikipedia.org/wiki/Tuned_circuit" TargetMode="External"/></Relationships>
</file>

<file path=ppt/slides/_rels/slide114.xml.rels><?xml version="1.0" encoding="UTF-8" standalone="yes"?>
<Relationships xmlns="http://schemas.openxmlformats.org/package/2006/relationships"><Relationship Id="rId3" Type="http://schemas.openxmlformats.org/officeDocument/2006/relationships/hyperlink" Target="http://en.wikipedia.org/wiki/Communication_system" TargetMode="External"/><Relationship Id="rId7" Type="http://schemas.openxmlformats.org/officeDocument/2006/relationships/hyperlink" Target="http://en.wikipedia.org/wiki/Loudspeaker" TargetMode="External"/><Relationship Id="rId2" Type="http://schemas.openxmlformats.org/officeDocument/2006/relationships/hyperlink" Target="http://en.wikipedia.org/wiki/Radio_equipment" TargetMode="External"/><Relationship Id="rId1" Type="http://schemas.openxmlformats.org/officeDocument/2006/relationships/slideLayout" Target="../slideLayouts/slideLayout2.xml"/><Relationship Id="rId6" Type="http://schemas.openxmlformats.org/officeDocument/2006/relationships/hyperlink" Target="http://en.wikipedia.org/wiki/Microphone" TargetMode="External"/><Relationship Id="rId5" Type="http://schemas.openxmlformats.org/officeDocument/2006/relationships/hyperlink" Target="http://en.wikipedia.org/wiki/Terminal_equipment" TargetMode="External"/><Relationship Id="rId4" Type="http://schemas.openxmlformats.org/officeDocument/2006/relationships/hyperlink" Target="http://en.wikipedia.org/wiki/Transmitter" TargetMode="External"/></Relationships>
</file>

<file path=ppt/slides/_rels/slide115.xml.rels><?xml version="1.0" encoding="UTF-8" standalone="yes"?>
<Relationships xmlns="http://schemas.openxmlformats.org/package/2006/relationships"><Relationship Id="rId8" Type="http://schemas.openxmlformats.org/officeDocument/2006/relationships/hyperlink" Target="http://en.wikipedia.org/wiki/Optical_medium" TargetMode="External"/><Relationship Id="rId13" Type="http://schemas.openxmlformats.org/officeDocument/2006/relationships/hyperlink" Target="http://en.wikipedia.org/wiki/Optical_aberration" TargetMode="External"/><Relationship Id="rId3" Type="http://schemas.openxmlformats.org/officeDocument/2006/relationships/hyperlink" Target="http://en.wikipedia.org/wiki/Wave_propagation" TargetMode="External"/><Relationship Id="rId7" Type="http://schemas.openxmlformats.org/officeDocument/2006/relationships/hyperlink" Target="http://en.wiktionary.org/wiki/interface" TargetMode="External"/><Relationship Id="rId12" Type="http://schemas.openxmlformats.org/officeDocument/2006/relationships/hyperlink" Target="http://en.wikipedia.org/wiki/Image" TargetMode="External"/><Relationship Id="rId2" Type="http://schemas.openxmlformats.org/officeDocument/2006/relationships/hyperlink" Target="http://en.wikipedia.org/wiki/Light" TargetMode="External"/><Relationship Id="rId1" Type="http://schemas.openxmlformats.org/officeDocument/2006/relationships/slideLayout" Target="../slideLayouts/slideLayout2.xml"/><Relationship Id="rId6" Type="http://schemas.openxmlformats.org/officeDocument/2006/relationships/hyperlink" Target="http://en.wikipedia.org/wiki/Instrumentalism" TargetMode="External"/><Relationship Id="rId11" Type="http://schemas.openxmlformats.org/officeDocument/2006/relationships/hyperlink" Target="http://en.wikipedia.org/wiki/Interference_(wave_propagation)" TargetMode="External"/><Relationship Id="rId5" Type="http://schemas.openxmlformats.org/officeDocument/2006/relationships/hyperlink" Target="http://en.wikipedia.org/wiki/Abstract_object" TargetMode="External"/><Relationship Id="rId10" Type="http://schemas.openxmlformats.org/officeDocument/2006/relationships/hyperlink" Target="http://en.wikipedia.org/wiki/Diffraction" TargetMode="External"/><Relationship Id="rId4" Type="http://schemas.openxmlformats.org/officeDocument/2006/relationships/hyperlink" Target="http://en.wikipedia.org/wiki/Ray_(optics)" TargetMode="External"/><Relationship Id="rId9" Type="http://schemas.openxmlformats.org/officeDocument/2006/relationships/hyperlink" Target="http://en.wikipedia.org/wiki/Refractive_index" TargetMode="Externa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en.wikipedia.org/wiki/General_Conference_on_Weights_and_Measures" TargetMode="External"/><Relationship Id="rId3" Type="http://schemas.openxmlformats.org/officeDocument/2006/relationships/hyperlink" Target="http://en.wikipedia.org/wiki/Magnetic_flux_density" TargetMode="External"/><Relationship Id="rId7" Type="http://schemas.openxmlformats.org/officeDocument/2006/relationships/hyperlink" Target="http://en.wikipedia.org/wiki/Halbach_sphere" TargetMode="External"/><Relationship Id="rId2" Type="http://schemas.openxmlformats.org/officeDocument/2006/relationships/hyperlink" Target="http://en.wikipedia.org/wiki/SI_derived_unit" TargetMode="External"/><Relationship Id="rId1" Type="http://schemas.openxmlformats.org/officeDocument/2006/relationships/slideLayout" Target="../slideLayouts/slideLayout2.xml"/><Relationship Id="rId6" Type="http://schemas.openxmlformats.org/officeDocument/2006/relationships/hyperlink" Target="http://en.wikipedia.org/wiki/Nikola_Tesla" TargetMode="External"/><Relationship Id="rId5" Type="http://schemas.openxmlformats.org/officeDocument/2006/relationships/hyperlink" Target="http://en.wikipedia.org/wiki/Metre" TargetMode="External"/><Relationship Id="rId4" Type="http://schemas.openxmlformats.org/officeDocument/2006/relationships/hyperlink" Target="http://en.wikipedia.org/wiki/Weber_(unit)"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en.wikipedia.org/wiki/Fluid_dynamics" TargetMode="External"/><Relationship Id="rId3" Type="http://schemas.openxmlformats.org/officeDocument/2006/relationships/hyperlink" Target="http://en.wikipedia.org/wiki/Andr%C3%A9-Marie_Amp%C3%A8re" TargetMode="External"/><Relationship Id="rId7" Type="http://schemas.openxmlformats.org/officeDocument/2006/relationships/hyperlink" Target="http://en.wikipedia.org/wiki/James_Clerk_Maxwell" TargetMode="External"/><Relationship Id="rId12" Type="http://schemas.openxmlformats.org/officeDocument/2006/relationships/hyperlink" Target="http://en.wikipedia.org/wiki/Electromagnetism" TargetMode="External"/><Relationship Id="rId2" Type="http://schemas.openxmlformats.org/officeDocument/2006/relationships/hyperlink" Target="http://en.wikipedia.org/wiki/Classical_electromagnetism" TargetMode="External"/><Relationship Id="rId1" Type="http://schemas.openxmlformats.org/officeDocument/2006/relationships/slideLayout" Target="../slideLayouts/slideLayout2.xml"/><Relationship Id="rId6" Type="http://schemas.openxmlformats.org/officeDocument/2006/relationships/hyperlink" Target="http://en.wikipedia.org/wiki/Electric_current" TargetMode="External"/><Relationship Id="rId11" Type="http://schemas.openxmlformats.org/officeDocument/2006/relationships/hyperlink" Target="http://en.wikipedia.org/wiki/Classical_physics" TargetMode="External"/><Relationship Id="rId5" Type="http://schemas.openxmlformats.org/officeDocument/2006/relationships/hyperlink" Target="http://en.wikipedia.org/wiki/Magnetic_field" TargetMode="External"/><Relationship Id="rId10" Type="http://schemas.openxmlformats.org/officeDocument/2006/relationships/hyperlink" Target="http://en.wikipedia.org/wiki/Maxwell_equations" TargetMode="External"/><Relationship Id="rId4" Type="http://schemas.openxmlformats.org/officeDocument/2006/relationships/hyperlink" Target="http://en.wikipedia.org/wiki/Line_integral" TargetMode="External"/><Relationship Id="rId9" Type="http://schemas.openxmlformats.org/officeDocument/2006/relationships/hyperlink" Target="http://en.wikipedia.org/wiki/File:On_Physical_Lines_of_Force.pdf" TargetMode="Externa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hyperlink" Target="http://en.wikipedia.org/wiki/Photon" TargetMode="External"/><Relationship Id="rId2" Type="http://schemas.openxmlformats.org/officeDocument/2006/relationships/hyperlink" Target="http://en.wikipedia.org/wiki/Light_wave" TargetMode="Externa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en.wikipedia.org/wiki/Spin_glass" TargetMode="External"/><Relationship Id="rId13" Type="http://schemas.openxmlformats.org/officeDocument/2006/relationships/hyperlink" Target="http://en.wikipedia.org/wiki/Plastic" TargetMode="External"/><Relationship Id="rId3" Type="http://schemas.openxmlformats.org/officeDocument/2006/relationships/hyperlink" Target="http://en.wikipedia.org/wiki/Magnetic_moment" TargetMode="External"/><Relationship Id="rId7" Type="http://schemas.openxmlformats.org/officeDocument/2006/relationships/hyperlink" Target="http://en.wikipedia.org/wiki/Diamagnetism" TargetMode="External"/><Relationship Id="rId12" Type="http://schemas.openxmlformats.org/officeDocument/2006/relationships/hyperlink" Target="http://en.wikipedia.org/wiki/Gases" TargetMode="External"/><Relationship Id="rId2" Type="http://schemas.openxmlformats.org/officeDocument/2006/relationships/hyperlink" Target="http://en.wikipedia.org/wiki/Magnetic_field" TargetMode="External"/><Relationship Id="rId1" Type="http://schemas.openxmlformats.org/officeDocument/2006/relationships/slideLayout" Target="../slideLayouts/slideLayout2.xml"/><Relationship Id="rId6" Type="http://schemas.openxmlformats.org/officeDocument/2006/relationships/hyperlink" Target="http://en.wikipedia.org/wiki/Paramagnetism" TargetMode="External"/><Relationship Id="rId11" Type="http://schemas.openxmlformats.org/officeDocument/2006/relationships/hyperlink" Target="http://en.wikipedia.org/wiki/Aluminium" TargetMode="External"/><Relationship Id="rId5" Type="http://schemas.openxmlformats.org/officeDocument/2006/relationships/hyperlink" Target="http://en.wikipedia.org/wiki/Ferromagnetism" TargetMode="External"/><Relationship Id="rId15" Type="http://schemas.openxmlformats.org/officeDocument/2006/relationships/hyperlink" Target="http://en.wikipedia.org/wiki/Liquid" TargetMode="External"/><Relationship Id="rId10" Type="http://schemas.openxmlformats.org/officeDocument/2006/relationships/hyperlink" Target="http://en.wikipedia.org/wiki/Copper" TargetMode="External"/><Relationship Id="rId4" Type="http://schemas.openxmlformats.org/officeDocument/2006/relationships/hyperlink" Target="http://en.wikipedia.org/wiki/Magnet" TargetMode="External"/><Relationship Id="rId9" Type="http://schemas.openxmlformats.org/officeDocument/2006/relationships/hyperlink" Target="http://en.wikipedia.org/wiki/Antiferromagnetism" TargetMode="External"/><Relationship Id="rId14" Type="http://schemas.openxmlformats.org/officeDocument/2006/relationships/hyperlink" Target="http://en.wikipedia.org/wiki/Oxygen" TargetMode="External"/></Relationships>
</file>

<file path=ppt/slides/_rels/slide170.xml.rels><?xml version="1.0" encoding="UTF-8" standalone="yes"?>
<Relationships xmlns="http://schemas.openxmlformats.org/package/2006/relationships"><Relationship Id="rId8" Type="http://schemas.openxmlformats.org/officeDocument/2006/relationships/hyperlink" Target="http://en.wikipedia.org/wiki/Photodetector" TargetMode="External"/><Relationship Id="rId13" Type="http://schemas.openxmlformats.org/officeDocument/2006/relationships/hyperlink" Target="http://en.wikipedia.org/wiki/Infrared" TargetMode="External"/><Relationship Id="rId3" Type="http://schemas.openxmlformats.org/officeDocument/2006/relationships/hyperlink" Target="http://en.wikipedia.org/wiki/Emission_(electromagnetic_radiation)" TargetMode="External"/><Relationship Id="rId7" Type="http://schemas.openxmlformats.org/officeDocument/2006/relationships/hyperlink" Target="http://en.wikipedia.org/wiki/Optical_amplifier" TargetMode="External"/><Relationship Id="rId12" Type="http://schemas.openxmlformats.org/officeDocument/2006/relationships/hyperlink" Target="http://en.wikipedia.org/wiki/Visible_spectrum" TargetMode="External"/><Relationship Id="rId2" Type="http://schemas.openxmlformats.org/officeDocument/2006/relationships/hyperlink" Target="http://en.wikipedia.org/wiki/Science" TargetMode="External"/><Relationship Id="rId1" Type="http://schemas.openxmlformats.org/officeDocument/2006/relationships/slideLayout" Target="../slideLayouts/slideLayout2.xml"/><Relationship Id="rId6" Type="http://schemas.openxmlformats.org/officeDocument/2006/relationships/hyperlink" Target="http://en.wikipedia.org/wiki/Signal_processing" TargetMode="External"/><Relationship Id="rId11" Type="http://schemas.openxmlformats.org/officeDocument/2006/relationships/hyperlink" Target="http://en.wikipedia.org/wiki/Ultraviolet" TargetMode="External"/><Relationship Id="rId5" Type="http://schemas.openxmlformats.org/officeDocument/2006/relationships/hyperlink" Target="http://en.wikipedia.org/wiki/Modulation" TargetMode="External"/><Relationship Id="rId10" Type="http://schemas.openxmlformats.org/officeDocument/2006/relationships/hyperlink" Target="http://en.wikipedia.org/wiki/Light_spectrum" TargetMode="External"/><Relationship Id="rId4" Type="http://schemas.openxmlformats.org/officeDocument/2006/relationships/hyperlink" Target="http://en.wikipedia.org/wiki/Transmission_(telecommunications)" TargetMode="External"/><Relationship Id="rId9" Type="http://schemas.openxmlformats.org/officeDocument/2006/relationships/hyperlink" Target="http://en.wikipedia.org/wiki/Light" TargetMode="External"/></Relationships>
</file>

<file path=ppt/slides/_rels/slide17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Greek_language" TargetMode="External"/><Relationship Id="rId7" Type="http://schemas.openxmlformats.org/officeDocument/2006/relationships/hyperlink" Target="http://en.wikipedia.org/wiki/Andr%C3%A9-Marie_Amp%C3%A8re" TargetMode="External"/><Relationship Id="rId2" Type="http://schemas.openxmlformats.org/officeDocument/2006/relationships/hyperlink" Target="http://en.wikipedia.org/wiki/French_language" TargetMode="External"/><Relationship Id="rId1" Type="http://schemas.openxmlformats.org/officeDocument/2006/relationships/slideLayout" Target="../slideLayouts/slideLayout2.xml"/><Relationship Id="rId6" Type="http://schemas.openxmlformats.org/officeDocument/2006/relationships/hyperlink" Target="http://en.wikipedia.org/wiki/Physicist" TargetMode="External"/><Relationship Id="rId5" Type="http://schemas.openxmlformats.org/officeDocument/2006/relationships/hyperlink" Target="http://en.wikipedia.org/wiki/French_people" TargetMode="External"/><Relationship Id="rId4" Type="http://schemas.openxmlformats.org/officeDocument/2006/relationships/hyperlink" Target="http://en.wikipedia.org/wiki/Helix"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Metal" TargetMode="External"/><Relationship Id="rId7" Type="http://schemas.openxmlformats.org/officeDocument/2006/relationships/hyperlink" Target="http://en.wikipedia.org/wiki/Inductor" TargetMode="External"/><Relationship Id="rId2" Type="http://schemas.openxmlformats.org/officeDocument/2006/relationships/hyperlink" Target="http://en.wikipedia.org/wiki/Physics" TargetMode="External"/><Relationship Id="rId1" Type="http://schemas.openxmlformats.org/officeDocument/2006/relationships/slideLayout" Target="../slideLayouts/slideLayout2.xml"/><Relationship Id="rId6" Type="http://schemas.openxmlformats.org/officeDocument/2006/relationships/hyperlink" Target="http://en.wikipedia.org/wiki/Electromagnet" TargetMode="External"/><Relationship Id="rId5" Type="http://schemas.openxmlformats.org/officeDocument/2006/relationships/hyperlink" Target="http://en.wikipedia.org/wiki/Electric_current" TargetMode="External"/><Relationship Id="rId4" Type="http://schemas.openxmlformats.org/officeDocument/2006/relationships/hyperlink" Target="http://en.wikipedia.org/wiki/Magnetic_field"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en.wikipedia.org/wiki/Relay" TargetMode="External"/><Relationship Id="rId3" Type="http://schemas.openxmlformats.org/officeDocument/2006/relationships/hyperlink" Target="http://en.wikipedia.org/wiki/Transducer" TargetMode="External"/><Relationship Id="rId7" Type="http://schemas.openxmlformats.org/officeDocument/2006/relationships/hyperlink" Target="http://en.wikipedia.org/wiki/Hydraulic" TargetMode="External"/><Relationship Id="rId2" Type="http://schemas.openxmlformats.org/officeDocument/2006/relationships/hyperlink" Target="http://en.wikipedia.org/wiki/Engineering" TargetMode="External"/><Relationship Id="rId1" Type="http://schemas.openxmlformats.org/officeDocument/2006/relationships/slideLayout" Target="../slideLayouts/slideLayout2.xml"/><Relationship Id="rId6" Type="http://schemas.openxmlformats.org/officeDocument/2006/relationships/hyperlink" Target="http://en.wikipedia.org/wiki/Pneumatic" TargetMode="External"/><Relationship Id="rId5" Type="http://schemas.openxmlformats.org/officeDocument/2006/relationships/hyperlink" Target="http://en.wikipedia.org/wiki/Solenoid_valve" TargetMode="External"/><Relationship Id="rId4" Type="http://schemas.openxmlformats.org/officeDocument/2006/relationships/hyperlink" Target="http://en.wikipedia.org/wiki/Energy" TargetMode="External"/><Relationship Id="rId9" Type="http://schemas.openxmlformats.org/officeDocument/2006/relationships/hyperlink" Target="http://en.wikipedia.org/wiki/Starter_solenoid"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en.wikipedia.org/wiki/Iron" TargetMode="External"/><Relationship Id="rId3" Type="http://schemas.openxmlformats.org/officeDocument/2006/relationships/hyperlink" Target="http://en.wikipedia.org/wiki/Magnetic_field" TargetMode="External"/><Relationship Id="rId7" Type="http://schemas.openxmlformats.org/officeDocument/2006/relationships/hyperlink" Target="http://en.wikipedia.org/wiki/Ferrimagnetic" TargetMode="External"/><Relationship Id="rId2" Type="http://schemas.openxmlformats.org/officeDocument/2006/relationships/hyperlink" Target="http://en.wikipedia.org/wiki/Magnet" TargetMode="External"/><Relationship Id="rId1" Type="http://schemas.openxmlformats.org/officeDocument/2006/relationships/slideLayout" Target="../slideLayouts/slideLayout2.xml"/><Relationship Id="rId6" Type="http://schemas.openxmlformats.org/officeDocument/2006/relationships/hyperlink" Target="http://en.wikipedia.org/wiki/Ferromagnetic" TargetMode="External"/><Relationship Id="rId5" Type="http://schemas.openxmlformats.org/officeDocument/2006/relationships/hyperlink" Target="http://en.wikipedia.org/wiki/Magnetic_core" TargetMode="External"/><Relationship Id="rId4" Type="http://schemas.openxmlformats.org/officeDocument/2006/relationships/hyperlink" Target="http://en.wikipedia.org/wiki/Electric_current" TargetMode="External"/><Relationship Id="rId9" Type="http://schemas.openxmlformats.org/officeDocument/2006/relationships/hyperlink" Target="http://en.wikipedia.org/wiki/Magnetic_flux"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en.wikipedia.org/wiki/Permanent_magne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en.wikipedia.org/wiki/Magnetic_separation" TargetMode="External"/><Relationship Id="rId3" Type="http://schemas.openxmlformats.org/officeDocument/2006/relationships/hyperlink" Target="http://en.wikipedia.org/wiki/Electric_generator" TargetMode="External"/><Relationship Id="rId7" Type="http://schemas.openxmlformats.org/officeDocument/2006/relationships/hyperlink" Target="http://en.wikipedia.org/wiki/Magnetic_resonance_imaging" TargetMode="External"/><Relationship Id="rId2" Type="http://schemas.openxmlformats.org/officeDocument/2006/relationships/hyperlink" Target="http://en.wikipedia.org/wiki/Electric_motor" TargetMode="External"/><Relationship Id="rId1" Type="http://schemas.openxmlformats.org/officeDocument/2006/relationships/slideLayout" Target="../slideLayouts/slideLayout2.xml"/><Relationship Id="rId6" Type="http://schemas.openxmlformats.org/officeDocument/2006/relationships/hyperlink" Target="http://en.wikipedia.org/wiki/Hard_disk" TargetMode="External"/><Relationship Id="rId5" Type="http://schemas.openxmlformats.org/officeDocument/2006/relationships/hyperlink" Target="http://en.wikipedia.org/wiki/Loudspeaker" TargetMode="External"/><Relationship Id="rId4" Type="http://schemas.openxmlformats.org/officeDocument/2006/relationships/hyperlink" Target="http://en.wikipedia.org/wiki/Relay"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en.wikipedia.org/wiki/Biot%E2%80%93Savart_law" TargetMode="External"/><Relationship Id="rId2" Type="http://schemas.openxmlformats.org/officeDocument/2006/relationships/hyperlink" Target="http://en.wikipedia.org/wiki/Magnetostatics" TargetMode="External"/><Relationship Id="rId1" Type="http://schemas.openxmlformats.org/officeDocument/2006/relationships/slideLayout" Target="../slideLayouts/slideLayout2.xml"/><Relationship Id="rId4" Type="http://schemas.openxmlformats.org/officeDocument/2006/relationships/hyperlink" Target="http://en.wikipedia.org/wiki/Lorentz_force"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en.wikipedia.org/wiki/Electromagnetism" TargetMode="External"/><Relationship Id="rId2" Type="http://schemas.openxmlformats.org/officeDocument/2006/relationships/hyperlink" Target="http://en.wikipedia.org/wiki/Physics" TargetMode="External"/><Relationship Id="rId1" Type="http://schemas.openxmlformats.org/officeDocument/2006/relationships/slideLayout" Target="../slideLayouts/slideLayout2.xml"/><Relationship Id="rId6" Type="http://schemas.openxmlformats.org/officeDocument/2006/relationships/hyperlink" Target="http://en.wikipedia.org/wiki/Electromagnetic_field" TargetMode="External"/><Relationship Id="rId5" Type="http://schemas.openxmlformats.org/officeDocument/2006/relationships/hyperlink" Target="http://en.wikipedia.org/wiki/Point_charge" TargetMode="External"/><Relationship Id="rId4" Type="http://schemas.openxmlformats.org/officeDocument/2006/relationships/hyperlink" Target="http://en.wikipedia.org/wiki/Forc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en.wikipedia.org/wiki/Planet" TargetMode="External"/><Relationship Id="rId3" Type="http://schemas.openxmlformats.org/officeDocument/2006/relationships/hyperlink" Target="http://en.wikipedia.org/wiki/Torque" TargetMode="External"/><Relationship Id="rId7" Type="http://schemas.openxmlformats.org/officeDocument/2006/relationships/hyperlink" Target="http://en.wikipedia.org/wiki/Molecule" TargetMode="External"/><Relationship Id="rId2" Type="http://schemas.openxmlformats.org/officeDocument/2006/relationships/hyperlink" Target="http://en.wikipedia.org/wiki/Magnet" TargetMode="External"/><Relationship Id="rId1" Type="http://schemas.openxmlformats.org/officeDocument/2006/relationships/slideLayout" Target="../slideLayouts/slideLayout2.xml"/><Relationship Id="rId6" Type="http://schemas.openxmlformats.org/officeDocument/2006/relationships/hyperlink" Target="http://en.wikipedia.org/wiki/Electron" TargetMode="External"/><Relationship Id="rId11" Type="http://schemas.openxmlformats.org/officeDocument/2006/relationships/hyperlink" Target="http://en.wikipedia.org/wiki/Dipole" TargetMode="External"/><Relationship Id="rId5" Type="http://schemas.openxmlformats.org/officeDocument/2006/relationships/hyperlink" Target="http://en.wikipedia.org/wiki/Electric_current" TargetMode="External"/><Relationship Id="rId10" Type="http://schemas.openxmlformats.org/officeDocument/2006/relationships/hyperlink" Target="http://en.wikipedia.org/wiki/Multipole_expansion" TargetMode="External"/><Relationship Id="rId4" Type="http://schemas.openxmlformats.org/officeDocument/2006/relationships/hyperlink" Target="http://en.wikipedia.org/wiki/Magnetic_field" TargetMode="External"/><Relationship Id="rId9" Type="http://schemas.openxmlformats.org/officeDocument/2006/relationships/hyperlink" Target="http://en.wikipedia.org/wiki/Vector_(mathematics_and_physic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en.wikipedia.org/wiki/Electric_current" TargetMode="External"/><Relationship Id="rId7" Type="http://schemas.openxmlformats.org/officeDocument/2006/relationships/hyperlink" Target="http://en.wikipedia.org/wiki/Magnetic_field" TargetMode="External"/><Relationship Id="rId2" Type="http://schemas.openxmlformats.org/officeDocument/2006/relationships/hyperlink" Target="http://en.wikipedia.org/wiki/Ammeter" TargetMode="External"/><Relationship Id="rId1" Type="http://schemas.openxmlformats.org/officeDocument/2006/relationships/slideLayout" Target="../slideLayouts/slideLayout2.xml"/><Relationship Id="rId6" Type="http://schemas.openxmlformats.org/officeDocument/2006/relationships/hyperlink" Target="http://en.wikipedia.org/wiki/Actuator" TargetMode="External"/><Relationship Id="rId5" Type="http://schemas.openxmlformats.org/officeDocument/2006/relationships/hyperlink" Target="http://en.wikipedia.org/wiki/Electromechanical" TargetMode="External"/><Relationship Id="rId4" Type="http://schemas.openxmlformats.org/officeDocument/2006/relationships/hyperlink" Target="http://en.wikipedia.org/wiki/Analogue_electronic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en.wikipedia.org/wiki/Servomechanism" TargetMode="External"/><Relationship Id="rId2" Type="http://schemas.openxmlformats.org/officeDocument/2006/relationships/hyperlink" Target="http://en.wikipedia.org/wiki/Chart_recorder"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en.wikipedia.org/wiki/Mass-to-charge_ratio" TargetMode="External"/><Relationship Id="rId2" Type="http://schemas.openxmlformats.org/officeDocument/2006/relationships/hyperlink" Target="http://en.wikipedia.org/wiki/Analytical_chemistry" TargetMode="External"/><Relationship Id="rId1" Type="http://schemas.openxmlformats.org/officeDocument/2006/relationships/slideLayout" Target="../slideLayouts/slideLayout2.xml"/><Relationship Id="rId4" Type="http://schemas.openxmlformats.org/officeDocument/2006/relationships/hyperlink" Target="http://en.wikipedia.org/wiki/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en.wikipedia.org/wiki/Isotopic_signature" TargetMode="External"/><Relationship Id="rId7" Type="http://schemas.openxmlformats.org/officeDocument/2006/relationships/hyperlink" Target="http://en.wikipedia.org/wiki/Ionization" TargetMode="External"/><Relationship Id="rId2" Type="http://schemas.openxmlformats.org/officeDocument/2006/relationships/hyperlink" Target="http://en.wikipedia.org/wiki/Mass_spectrum" TargetMode="External"/><Relationship Id="rId1" Type="http://schemas.openxmlformats.org/officeDocument/2006/relationships/slideLayout" Target="../slideLayouts/slideLayout2.xml"/><Relationship Id="rId6" Type="http://schemas.openxmlformats.org/officeDocument/2006/relationships/hyperlink" Target="http://en.wikipedia.org/wiki/Chemical_compound" TargetMode="External"/><Relationship Id="rId5" Type="http://schemas.openxmlformats.org/officeDocument/2006/relationships/hyperlink" Target="http://en.wikipedia.org/wiki/Peptide" TargetMode="External"/><Relationship Id="rId4" Type="http://schemas.openxmlformats.org/officeDocument/2006/relationships/hyperlink" Target="http://en.wikipedia.org/wiki/Molecule"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en.wikipedia.org/wiki/Electron_multiplier" TargetMode="External"/><Relationship Id="rId2" Type="http://schemas.openxmlformats.org/officeDocument/2006/relationships/hyperlink" Target="http://en.wikipedia.org/wiki/Mass_spectrometry#cite_note-isbn0-9660813-2-3-1"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en.wikipedia.org/wiki/Magnet#Common_uses_of_magnets" TargetMode="External"/><Relationship Id="rId3" Type="http://schemas.openxmlformats.org/officeDocument/2006/relationships/hyperlink" Target="http://en.wikipedia.org/wiki/Permanent_magnet" TargetMode="External"/><Relationship Id="rId7" Type="http://schemas.openxmlformats.org/officeDocument/2006/relationships/hyperlink" Target="http://en.wikipedia.org/wiki/Ferrimagnetism" TargetMode="External"/><Relationship Id="rId12" Type="http://schemas.openxmlformats.org/officeDocument/2006/relationships/hyperlink" Target="http://en.wikipedia.org/wiki/Refrigerator_magnet" TargetMode="External"/><Relationship Id="rId2" Type="http://schemas.openxmlformats.org/officeDocument/2006/relationships/hyperlink" Target="http://en.wikipedia.org/wiki/Iron" TargetMode="External"/><Relationship Id="rId1" Type="http://schemas.openxmlformats.org/officeDocument/2006/relationships/slideLayout" Target="../slideLayouts/slideLayout2.xml"/><Relationship Id="rId6" Type="http://schemas.openxmlformats.org/officeDocument/2006/relationships/hyperlink" Target="http://en.wikipedia.org/wiki/Magnetism" TargetMode="External"/><Relationship Id="rId11" Type="http://schemas.openxmlformats.org/officeDocument/2006/relationships/hyperlink" Target="http://en.wikipedia.org/wiki/Antiferromagnetism" TargetMode="External"/><Relationship Id="rId5" Type="http://schemas.openxmlformats.org/officeDocument/2006/relationships/hyperlink" Target="http://en.wikipedia.org/wiki/Physics" TargetMode="External"/><Relationship Id="rId10" Type="http://schemas.openxmlformats.org/officeDocument/2006/relationships/hyperlink" Target="http://en.wikipedia.org/wiki/Diamagnetism" TargetMode="External"/><Relationship Id="rId4" Type="http://schemas.openxmlformats.org/officeDocument/2006/relationships/hyperlink" Target="http://en.wikipedia.org/wiki/Magnet" TargetMode="External"/><Relationship Id="rId9" Type="http://schemas.openxmlformats.org/officeDocument/2006/relationships/hyperlink" Target="http://en.wikipedia.org/wiki/Paramagnetism"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en.wikipedia.org/wiki/Lodestone" TargetMode="External"/><Relationship Id="rId3" Type="http://schemas.openxmlformats.org/officeDocument/2006/relationships/hyperlink" Target="http://en.wikipedia.org/wiki/Magnetic_field" TargetMode="External"/><Relationship Id="rId7" Type="http://schemas.openxmlformats.org/officeDocument/2006/relationships/hyperlink" Target="http://en.wikipedia.org/wiki/Rare_earth_magnet" TargetMode="External"/><Relationship Id="rId2" Type="http://schemas.openxmlformats.org/officeDocument/2006/relationships/hyperlink" Target="http://en.wikipedia.org/wiki/Magnetization" TargetMode="External"/><Relationship Id="rId1" Type="http://schemas.openxmlformats.org/officeDocument/2006/relationships/slideLayout" Target="../slideLayouts/slideLayout2.xml"/><Relationship Id="rId6" Type="http://schemas.openxmlformats.org/officeDocument/2006/relationships/hyperlink" Target="http://en.wikipedia.org/wiki/Cobalt" TargetMode="External"/><Relationship Id="rId5" Type="http://schemas.openxmlformats.org/officeDocument/2006/relationships/hyperlink" Target="http://en.wikipedia.org/wiki/Nickel" TargetMode="External"/><Relationship Id="rId4" Type="http://schemas.openxmlformats.org/officeDocument/2006/relationships/hyperlink" Target="http://en.wikipedia.org/wiki/Iron"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en.wikipedia.org/wiki/Hard_disk" TargetMode="External"/><Relationship Id="rId3" Type="http://schemas.openxmlformats.org/officeDocument/2006/relationships/hyperlink" Target="http://en.wikipedia.org/wiki/Electric_motor" TargetMode="External"/><Relationship Id="rId7" Type="http://schemas.openxmlformats.org/officeDocument/2006/relationships/hyperlink" Target="http://en.wikipedia.org/wiki/Tape_recorder" TargetMode="External"/><Relationship Id="rId2" Type="http://schemas.openxmlformats.org/officeDocument/2006/relationships/hyperlink" Target="http://en.wikipedia.org/wiki/Electromagnet" TargetMode="External"/><Relationship Id="rId1" Type="http://schemas.openxmlformats.org/officeDocument/2006/relationships/slideLayout" Target="../slideLayouts/slideLayout2.xml"/><Relationship Id="rId6" Type="http://schemas.openxmlformats.org/officeDocument/2006/relationships/hyperlink" Target="http://en.wikipedia.org/wiki/Magnetic_storage" TargetMode="External"/><Relationship Id="rId5" Type="http://schemas.openxmlformats.org/officeDocument/2006/relationships/hyperlink" Target="http://en.wikipedia.org/wiki/Transformer" TargetMode="External"/><Relationship Id="rId4" Type="http://schemas.openxmlformats.org/officeDocument/2006/relationships/hyperlink" Target="http://en.wikipedia.org/wiki/Electric_generator" TargetMode="External"/></Relationships>
</file>

<file path=ppt/slides/_rels/slide45.xml.rels><?xml version="1.0" encoding="UTF-8" standalone="yes"?>
<Relationships xmlns="http://schemas.openxmlformats.org/package/2006/relationships"><Relationship Id="rId2" Type="http://schemas.openxmlformats.org/officeDocument/2006/relationships/hyperlink" Target="http://en.wikipedia.org/wiki/Loop_(topology)"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en.wikipedia.org/wiki/Lag"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en.wikipedia.org/wiki/Thermostat" TargetMode="External"/><Relationship Id="rId3" Type="http://schemas.openxmlformats.org/officeDocument/2006/relationships/hyperlink" Target="http://en.wikipedia.org/wiki/Ferroelectricity" TargetMode="External"/><Relationship Id="rId7" Type="http://schemas.openxmlformats.org/officeDocument/2006/relationships/hyperlink" Target="http://en.wikipedia.org/wiki/Irreversible_process" TargetMode="External"/><Relationship Id="rId2" Type="http://schemas.openxmlformats.org/officeDocument/2006/relationships/hyperlink" Target="http://en.wikipedia.org/wiki/Ferromagnetic" TargetMode="External"/><Relationship Id="rId1" Type="http://schemas.openxmlformats.org/officeDocument/2006/relationships/slideLayout" Target="../slideLayouts/slideLayout2.xml"/><Relationship Id="rId6" Type="http://schemas.openxmlformats.org/officeDocument/2006/relationships/hyperlink" Target="http://en.wikipedia.org/wiki/Shape-memory_alloy" TargetMode="External"/><Relationship Id="rId11" Type="http://schemas.openxmlformats.org/officeDocument/2006/relationships/hyperlink" Target="http://en.wikipedia.org/wiki/Biology" TargetMode="External"/><Relationship Id="rId5" Type="http://schemas.openxmlformats.org/officeDocument/2006/relationships/hyperlink" Target="http://en.wikipedia.org/wiki/Rubber_band" TargetMode="External"/><Relationship Id="rId10" Type="http://schemas.openxmlformats.org/officeDocument/2006/relationships/hyperlink" Target="http://en.wikipedia.org/wiki/Economics" TargetMode="External"/><Relationship Id="rId4" Type="http://schemas.openxmlformats.org/officeDocument/2006/relationships/hyperlink" Target="http://en.wikipedia.org/wiki/Deformation_(mechanics)" TargetMode="External"/><Relationship Id="rId9" Type="http://schemas.openxmlformats.org/officeDocument/2006/relationships/hyperlink" Target="http://en.wikipedia.org/wiki/Schmitt_trigger"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en.wikipedia.org/wiki/Gauss_(unit)" TargetMode="External"/><Relationship Id="rId13" Type="http://schemas.openxmlformats.org/officeDocument/2006/relationships/hyperlink" Target="http://en.wikipedia.org/wiki/Outer_core" TargetMode="External"/><Relationship Id="rId3" Type="http://schemas.openxmlformats.org/officeDocument/2006/relationships/hyperlink" Target="http://en.wikipedia.org/wiki/Earth" TargetMode="External"/><Relationship Id="rId7" Type="http://schemas.openxmlformats.org/officeDocument/2006/relationships/hyperlink" Target="http://en.wikipedia.org/wiki/Tesla_(unit)" TargetMode="External"/><Relationship Id="rId12" Type="http://schemas.openxmlformats.org/officeDocument/2006/relationships/hyperlink" Target="http://en.wikipedia.org/wiki/Dynamo_theory" TargetMode="External"/><Relationship Id="rId2" Type="http://schemas.openxmlformats.org/officeDocument/2006/relationships/hyperlink" Target="http://en.wikipedia.org/wiki/Magnetic_field" TargetMode="External"/><Relationship Id="rId1" Type="http://schemas.openxmlformats.org/officeDocument/2006/relationships/slideLayout" Target="../slideLayouts/slideLayout2.xml"/><Relationship Id="rId6" Type="http://schemas.openxmlformats.org/officeDocument/2006/relationships/hyperlink" Target="http://en.wikipedia.org/wiki/Sun" TargetMode="External"/><Relationship Id="rId11" Type="http://schemas.openxmlformats.org/officeDocument/2006/relationships/hyperlink" Target="http://en.wikipedia.org/wiki/Bar_magnet" TargetMode="External"/><Relationship Id="rId5" Type="http://schemas.openxmlformats.org/officeDocument/2006/relationships/hyperlink" Target="http://en.wikipedia.org/wiki/Charged_particle" TargetMode="External"/><Relationship Id="rId10" Type="http://schemas.openxmlformats.org/officeDocument/2006/relationships/hyperlink" Target="http://en.wikipedia.org/wiki/Earth's_rotation" TargetMode="External"/><Relationship Id="rId4" Type="http://schemas.openxmlformats.org/officeDocument/2006/relationships/hyperlink" Target="http://en.wikipedia.org/wiki/Solar_wind" TargetMode="External"/><Relationship Id="rId9" Type="http://schemas.openxmlformats.org/officeDocument/2006/relationships/hyperlink" Target="http://en.wikipedia.org/wiki/Magnetic_dipole"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en.wikipedia.org/wiki/Plate_tectonics" TargetMode="External"/><Relationship Id="rId3" Type="http://schemas.openxmlformats.org/officeDocument/2006/relationships/hyperlink" Target="http://en.wikipedia.org/wiki/Compass" TargetMode="External"/><Relationship Id="rId7" Type="http://schemas.openxmlformats.org/officeDocument/2006/relationships/hyperlink" Target="http://en.wikipedia.org/wiki/Paleomagnetism" TargetMode="External"/><Relationship Id="rId2" Type="http://schemas.openxmlformats.org/officeDocument/2006/relationships/hyperlink" Target="http://en.wikipedia.org/wiki/Poles_of_astronomical_bodies" TargetMode="External"/><Relationship Id="rId1" Type="http://schemas.openxmlformats.org/officeDocument/2006/relationships/slideLayout" Target="../slideLayouts/slideLayout2.xml"/><Relationship Id="rId6" Type="http://schemas.openxmlformats.org/officeDocument/2006/relationships/hyperlink" Target="http://en.wikipedia.org/wiki/Geomagnetic_pole" TargetMode="External"/><Relationship Id="rId5" Type="http://schemas.openxmlformats.org/officeDocument/2006/relationships/hyperlink" Target="http://en.wikipedia.org/wiki/South_Magnetic_Pole" TargetMode="External"/><Relationship Id="rId4" Type="http://schemas.openxmlformats.org/officeDocument/2006/relationships/hyperlink" Target="http://en.wikipedia.org/wiki/Geomagnetic_reversa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en.wikipedia.org/wiki/Ionosphere" TargetMode="External"/><Relationship Id="rId7" Type="http://schemas.openxmlformats.org/officeDocument/2006/relationships/hyperlink" Target="http://en.wikipedia.org/wiki/Ultraviolet#Harmful_effects" TargetMode="External"/><Relationship Id="rId2" Type="http://schemas.openxmlformats.org/officeDocument/2006/relationships/hyperlink" Target="http://en.wikipedia.org/wiki/Magnetosphere" TargetMode="External"/><Relationship Id="rId1" Type="http://schemas.openxmlformats.org/officeDocument/2006/relationships/slideLayout" Target="../slideLayouts/slideLayout2.xml"/><Relationship Id="rId6" Type="http://schemas.openxmlformats.org/officeDocument/2006/relationships/hyperlink" Target="http://en.wikipedia.org/wiki/Ozone_layer" TargetMode="External"/><Relationship Id="rId5" Type="http://schemas.openxmlformats.org/officeDocument/2006/relationships/hyperlink" Target="http://en.wikipedia.org/wiki/Cosmic_rays" TargetMode="External"/><Relationship Id="rId4" Type="http://schemas.openxmlformats.org/officeDocument/2006/relationships/hyperlink" Target="http://en.wikipedia.org/wiki/Outer_space"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en.wikipedia.org/wiki/Arctic" TargetMode="External"/><Relationship Id="rId2" Type="http://schemas.openxmlformats.org/officeDocument/2006/relationships/hyperlink" Target="http://en.wikipedia.org/wiki/Aurora_(mythology)" TargetMode="External"/><Relationship Id="rId1" Type="http://schemas.openxmlformats.org/officeDocument/2006/relationships/slideLayout" Target="../slideLayouts/slideLayout2.xml"/><Relationship Id="rId4" Type="http://schemas.openxmlformats.org/officeDocument/2006/relationships/hyperlink" Target="http://en.wikipedia.org/wiki/Antarctic"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en.wikipedia.org/wiki/Electrical_conductor" TargetMode="External"/><Relationship Id="rId2" Type="http://schemas.openxmlformats.org/officeDocument/2006/relationships/hyperlink" Target="http://en.wikipedia.org/wiki/Electromotive_force" TargetMode="External"/><Relationship Id="rId1" Type="http://schemas.openxmlformats.org/officeDocument/2006/relationships/slideLayout" Target="../slideLayouts/slideLayout2.xml"/><Relationship Id="rId6" Type="http://schemas.openxmlformats.org/officeDocument/2006/relationships/hyperlink" Target="http://en.wikipedia.org/wiki/Michael_Faraday" TargetMode="External"/><Relationship Id="rId5" Type="http://schemas.openxmlformats.org/officeDocument/2006/relationships/hyperlink" Target="http://en.wikipedia.org/wiki/Faraday's_law_of_induction" TargetMode="External"/><Relationship Id="rId4" Type="http://schemas.openxmlformats.org/officeDocument/2006/relationships/hyperlink" Target="http://en.wikipedia.org/wiki/Magnetic_field"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hyperlink" Target="http://en.wikipedia.org/wiki/Inductor" TargetMode="External"/><Relationship Id="rId13" Type="http://schemas.openxmlformats.org/officeDocument/2006/relationships/hyperlink" Target="http://en.wikipedia.org/wiki/Maxwell's_equations" TargetMode="External"/><Relationship Id="rId3" Type="http://schemas.openxmlformats.org/officeDocument/2006/relationships/hyperlink" Target="http://en.wikipedia.org/wiki/Magnetic_field" TargetMode="External"/><Relationship Id="rId7" Type="http://schemas.openxmlformats.org/officeDocument/2006/relationships/hyperlink" Target="http://en.wikipedia.org/wiki/Transformer" TargetMode="External"/><Relationship Id="rId12" Type="http://schemas.openxmlformats.org/officeDocument/2006/relationships/hyperlink" Target="http://en.wikipedia.org/wiki/Solenoid" TargetMode="External"/><Relationship Id="rId2" Type="http://schemas.openxmlformats.org/officeDocument/2006/relationships/hyperlink" Target="http://en.wikipedia.org/wiki/Electromagnetism" TargetMode="External"/><Relationship Id="rId1" Type="http://schemas.openxmlformats.org/officeDocument/2006/relationships/slideLayout" Target="../slideLayouts/slideLayout2.xml"/><Relationship Id="rId6" Type="http://schemas.openxmlformats.org/officeDocument/2006/relationships/hyperlink" Target="http://en.wikipedia.org/wiki/Electromagnetic_induction" TargetMode="External"/><Relationship Id="rId11" Type="http://schemas.openxmlformats.org/officeDocument/2006/relationships/hyperlink" Target="http://en.wikipedia.org/wiki/Electrical_generator" TargetMode="External"/><Relationship Id="rId5" Type="http://schemas.openxmlformats.org/officeDocument/2006/relationships/hyperlink" Target="http://en.wikipedia.org/wiki/Electromotive_force" TargetMode="External"/><Relationship Id="rId10" Type="http://schemas.openxmlformats.org/officeDocument/2006/relationships/hyperlink" Target="http://en.wikipedia.org/wiki/Electric_motor" TargetMode="External"/><Relationship Id="rId4" Type="http://schemas.openxmlformats.org/officeDocument/2006/relationships/hyperlink" Target="http://en.wikipedia.org/wiki/Electric_circuit" TargetMode="External"/><Relationship Id="rId9" Type="http://schemas.openxmlformats.org/officeDocument/2006/relationships/hyperlink" Target="http://en.wikipedia.org/wiki/Electricity"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hyperlink" Target="http://en.wikipedia.org/wiki/Electricity_generation#cite_note-1" TargetMode="External"/><Relationship Id="rId13" Type="http://schemas.openxmlformats.org/officeDocument/2006/relationships/hyperlink" Target="http://en.wikipedia.org/wiki/Electric_power_industry" TargetMode="External"/><Relationship Id="rId18" Type="http://schemas.openxmlformats.org/officeDocument/2006/relationships/hyperlink" Target="http://en.wikipedia.org/wiki/Nuclear_fission" TargetMode="External"/><Relationship Id="rId3" Type="http://schemas.openxmlformats.org/officeDocument/2006/relationships/hyperlink" Target="http://en.wikipedia.org/wiki/Primary_energy" TargetMode="External"/><Relationship Id="rId21" Type="http://schemas.openxmlformats.org/officeDocument/2006/relationships/hyperlink" Target="http://en.wikipedia.org/wiki/Geothermal_power" TargetMode="External"/><Relationship Id="rId7" Type="http://schemas.openxmlformats.org/officeDocument/2006/relationships/hyperlink" Target="http://en.wikipedia.org/wiki/Magnet" TargetMode="External"/><Relationship Id="rId12" Type="http://schemas.openxmlformats.org/officeDocument/2006/relationships/hyperlink" Target="http://en.wikipedia.org/wiki/Pumped-storage_hydroelectricity" TargetMode="External"/><Relationship Id="rId17" Type="http://schemas.openxmlformats.org/officeDocument/2006/relationships/hyperlink" Target="http://en.wikipedia.org/wiki/Combustion" TargetMode="External"/><Relationship Id="rId2" Type="http://schemas.openxmlformats.org/officeDocument/2006/relationships/hyperlink" Target="http://en.wikipedia.org/wiki/Electric_power" TargetMode="External"/><Relationship Id="rId16" Type="http://schemas.openxmlformats.org/officeDocument/2006/relationships/hyperlink" Target="http://en.wikipedia.org/wiki/Heat_engine" TargetMode="External"/><Relationship Id="rId20" Type="http://schemas.openxmlformats.org/officeDocument/2006/relationships/hyperlink" Target="http://en.wikipedia.org/wiki/Photovoltaics" TargetMode="External"/><Relationship Id="rId1" Type="http://schemas.openxmlformats.org/officeDocument/2006/relationships/slideLayout" Target="../slideLayouts/slideLayout2.xml"/><Relationship Id="rId6" Type="http://schemas.openxmlformats.org/officeDocument/2006/relationships/hyperlink" Target="http://en.wikipedia.org/wiki/Pole" TargetMode="External"/><Relationship Id="rId11" Type="http://schemas.openxmlformats.org/officeDocument/2006/relationships/hyperlink" Target="http://en.wikipedia.org/wiki/Electric_power_distribution" TargetMode="External"/><Relationship Id="rId5" Type="http://schemas.openxmlformats.org/officeDocument/2006/relationships/hyperlink" Target="http://en.wikipedia.org/wiki/Faraday_disc" TargetMode="External"/><Relationship Id="rId15" Type="http://schemas.openxmlformats.org/officeDocument/2006/relationships/hyperlink" Target="http://en.wikipedia.org/wiki/Electrical_generator" TargetMode="External"/><Relationship Id="rId10" Type="http://schemas.openxmlformats.org/officeDocument/2006/relationships/hyperlink" Target="http://en.wikipedia.org/wiki/Electric_power_transmission" TargetMode="External"/><Relationship Id="rId19" Type="http://schemas.openxmlformats.org/officeDocument/2006/relationships/hyperlink" Target="http://en.wikipedia.org/wiki/Kinetic_energy" TargetMode="External"/><Relationship Id="rId4" Type="http://schemas.openxmlformats.org/officeDocument/2006/relationships/hyperlink" Target="http://en.wikipedia.org/wiki/Michael_Faraday" TargetMode="External"/><Relationship Id="rId9" Type="http://schemas.openxmlformats.org/officeDocument/2006/relationships/hyperlink" Target="http://en.wikipedia.org/wiki/Electric_utility" TargetMode="External"/><Relationship Id="rId14" Type="http://schemas.openxmlformats.org/officeDocument/2006/relationships/hyperlink" Target="http://en.wikipedia.org/wiki/Power_station"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en.wikipedia.org/wiki/Electromechanical" TargetMode="External"/><Relationship Id="rId2" Type="http://schemas.openxmlformats.org/officeDocument/2006/relationships/hyperlink" Target="http://en.wikipedia.org/wiki/Electric_machine" TargetMode="External"/><Relationship Id="rId1" Type="http://schemas.openxmlformats.org/officeDocument/2006/relationships/slideLayout" Target="../slideLayouts/slideLayout2.xml"/><Relationship Id="rId6" Type="http://schemas.openxmlformats.org/officeDocument/2006/relationships/hyperlink" Target="http://en.wikipedia.org/wiki/Electric_generator" TargetMode="External"/><Relationship Id="rId5" Type="http://schemas.openxmlformats.org/officeDocument/2006/relationships/hyperlink" Target="http://en.wikipedia.org/wiki/Electrical_energy" TargetMode="External"/><Relationship Id="rId4" Type="http://schemas.openxmlformats.org/officeDocument/2006/relationships/hyperlink" Target="http://en.wikipedia.org/wiki/Mechanical_energy"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en.wikipedia.org/wiki/Electrical_conductor" TargetMode="External"/><Relationship Id="rId2" Type="http://schemas.openxmlformats.org/officeDocument/2006/relationships/hyperlink" Target="http://en.wikipedia.org/wiki/Magnetic_field" TargetMode="External"/><Relationship Id="rId1" Type="http://schemas.openxmlformats.org/officeDocument/2006/relationships/slideLayout" Target="../slideLayouts/slideLayout2.xml"/><Relationship Id="rId5" Type="http://schemas.openxmlformats.org/officeDocument/2006/relationships/hyperlink" Target="http://en.wikipedia.org/wiki/Regenerative_braking" TargetMode="External"/><Relationship Id="rId4" Type="http://schemas.openxmlformats.org/officeDocument/2006/relationships/hyperlink" Target="http://en.wikipedia.org/wiki/Traction_motor"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en.wikipedia.org/wiki/Alternating_current" TargetMode="External"/><Relationship Id="rId2" Type="http://schemas.openxmlformats.org/officeDocument/2006/relationships/hyperlink" Target="http://en.wikipedia.org/wiki/Direct_current" TargetMode="External"/><Relationship Id="rId1" Type="http://schemas.openxmlformats.org/officeDocument/2006/relationships/slideLayout" Target="../slideLayouts/slideLayout2.xml"/><Relationship Id="rId5" Type="http://schemas.openxmlformats.org/officeDocument/2006/relationships/hyperlink" Target="http://en.wikipedia.org/wiki/Pumped-storage_hydroelectricity" TargetMode="External"/><Relationship Id="rId4" Type="http://schemas.openxmlformats.org/officeDocument/2006/relationships/hyperlink" Target="http://en.wikipedia.org/wiki/Inverter_%28electrical%29"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en.wikipedia.org/wiki/Electrical_conductor" TargetMode="External"/><Relationship Id="rId3" Type="http://schemas.openxmlformats.org/officeDocument/2006/relationships/hyperlink" Target="http://en.wikipedia.org/wiki/Terminal_(electronics)" TargetMode="External"/><Relationship Id="rId7" Type="http://schemas.openxmlformats.org/officeDocument/2006/relationships/hyperlink" Target="http://en.wikipedia.org/wiki/Electric_field" TargetMode="External"/><Relationship Id="rId12" Type="http://schemas.openxmlformats.org/officeDocument/2006/relationships/hyperlink" Target="http://en.wikipedia.org/wiki/Resistor" TargetMode="External"/><Relationship Id="rId2" Type="http://schemas.openxmlformats.org/officeDocument/2006/relationships/hyperlink" Target="http://en.wikipedia.org/wiki/Passivity_(engineering)" TargetMode="External"/><Relationship Id="rId1" Type="http://schemas.openxmlformats.org/officeDocument/2006/relationships/slideLayout" Target="../slideLayouts/slideLayout2.xml"/><Relationship Id="rId6" Type="http://schemas.openxmlformats.org/officeDocument/2006/relationships/hyperlink" Target="http://en.wikipedia.org/wiki/Electrostatic" TargetMode="External"/><Relationship Id="rId11" Type="http://schemas.openxmlformats.org/officeDocument/2006/relationships/hyperlink" Target="http://en.wikipedia.org/wiki/Electrical_circuit" TargetMode="External"/><Relationship Id="rId5" Type="http://schemas.openxmlformats.org/officeDocument/2006/relationships/hyperlink" Target="http://en.wikipedia.org/wiki/Energy" TargetMode="External"/><Relationship Id="rId10" Type="http://schemas.openxmlformats.org/officeDocument/2006/relationships/hyperlink" Target="http://en.wikipedia.org/wiki/Insulator_(electricity)" TargetMode="External"/><Relationship Id="rId4" Type="http://schemas.openxmlformats.org/officeDocument/2006/relationships/hyperlink" Target="http://en.wikipedia.org/wiki/Electronic_component" TargetMode="External"/><Relationship Id="rId9" Type="http://schemas.openxmlformats.org/officeDocument/2006/relationships/hyperlink" Target="http://en.wikipedia.org/wiki/Dielectric"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en.wikipedia.org/wiki/Electromagnetic_induction"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en.wikipedia.org/wiki/Magnetic_field" TargetMode="External"/><Relationship Id="rId7" Type="http://schemas.openxmlformats.org/officeDocument/2006/relationships/hyperlink" Target="http://en.wikipedia.org/wiki/Alternating_current" TargetMode="External"/><Relationship Id="rId2" Type="http://schemas.openxmlformats.org/officeDocument/2006/relationships/hyperlink" Target="http://en.wikipedia.org/wiki/Magnetic_flux" TargetMode="External"/><Relationship Id="rId1" Type="http://schemas.openxmlformats.org/officeDocument/2006/relationships/slideLayout" Target="../slideLayouts/slideLayout2.xml"/><Relationship Id="rId6" Type="http://schemas.openxmlformats.org/officeDocument/2006/relationships/hyperlink" Target="http://en.wikipedia.org/wiki/Permeability_%28electromagnetism%29" TargetMode="External"/><Relationship Id="rId5" Type="http://schemas.openxmlformats.org/officeDocument/2006/relationships/hyperlink" Target="http://en.wikipedia.org/wiki/Faraday%27s_law_of_induction" TargetMode="External"/><Relationship Id="rId4" Type="http://schemas.openxmlformats.org/officeDocument/2006/relationships/hyperlink" Target="http://en.wikipedia.org/wiki/Electromotive_force"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en.wikipedia.org/wiki/Power_grid" TargetMode="External"/><Relationship Id="rId2" Type="http://schemas.openxmlformats.org/officeDocument/2006/relationships/hyperlink" Target="http://en.wikipedia.org/wiki/RF" TargetMode="External"/><Relationship Id="rId1" Type="http://schemas.openxmlformats.org/officeDocument/2006/relationships/slideLayout" Target="../slideLayouts/slideLayout2.xml"/><Relationship Id="rId6" Type="http://schemas.openxmlformats.org/officeDocument/2006/relationships/hyperlink" Target="http://en.wikipedia.org/wiki/Electric_power_distribution" TargetMode="External"/><Relationship Id="rId5" Type="http://schemas.openxmlformats.org/officeDocument/2006/relationships/hyperlink" Target="http://en.wikipedia.org/wiki/Electric_power_transmission" TargetMode="External"/><Relationship Id="rId4" Type="http://schemas.openxmlformats.org/officeDocument/2006/relationships/hyperlink" Target="http://en.wikipedia.org/wiki/Potential_energy"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en.wikipedia.org/wiki/Electromotive_force" TargetMode="External"/><Relationship Id="rId7" Type="http://schemas.openxmlformats.org/officeDocument/2006/relationships/hyperlink" Target="http://en.wikipedia.org/wiki/Polarity_%28physics%29" TargetMode="External"/><Relationship Id="rId2" Type="http://schemas.openxmlformats.org/officeDocument/2006/relationships/hyperlink" Target="http://en.wikipedia.org/wiki/Voltage" TargetMode="External"/><Relationship Id="rId1" Type="http://schemas.openxmlformats.org/officeDocument/2006/relationships/slideLayout" Target="../slideLayouts/slideLayout2.xml"/><Relationship Id="rId6" Type="http://schemas.openxmlformats.org/officeDocument/2006/relationships/hyperlink" Target="http://en.wikipedia.org/wiki/Lenz%27s_Law" TargetMode="External"/><Relationship Id="rId5" Type="http://schemas.openxmlformats.org/officeDocument/2006/relationships/hyperlink" Target="http://en.wikipedia.org/wiki/Electromagnetic_induction" TargetMode="External"/><Relationship Id="rId4" Type="http://schemas.openxmlformats.org/officeDocument/2006/relationships/hyperlink" Target="http://en.wikipedia.org/wiki/Faraday%27s_law_of_induction"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en.wikipedia.org/wiki/Armature_(electrical_engineering)" TargetMode="External"/><Relationship Id="rId2" Type="http://schemas.openxmlformats.org/officeDocument/2006/relationships/hyperlink" Target="http://en.wikipedia.org/wiki/Electric_motor" TargetMode="External"/><Relationship Id="rId1" Type="http://schemas.openxmlformats.org/officeDocument/2006/relationships/slideLayout" Target="../slideLayouts/slideLayout2.xml"/><Relationship Id="rId4" Type="http://schemas.openxmlformats.org/officeDocument/2006/relationships/hyperlink" Target="http://en.wikipedia.org/wiki/Magnetic_field"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en.wikipedia.org/wiki/Faraday%27s_law_of_induction" TargetMode="External"/><Relationship Id="rId2" Type="http://schemas.openxmlformats.org/officeDocument/2006/relationships/hyperlink" Target="http://en.wikipedia.org/wiki/Magnetic_flux" TargetMode="External"/><Relationship Id="rId1" Type="http://schemas.openxmlformats.org/officeDocument/2006/relationships/slideLayout" Target="../slideLayouts/slideLayout2.xml"/><Relationship Id="rId4" Type="http://schemas.openxmlformats.org/officeDocument/2006/relationships/hyperlink" Target="http://en.wikipedia.org/wiki/Lenz%27s_law"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hyperlink" Target="http://en.wikipedia.org/wiki/AC_power" TargetMode="External"/><Relationship Id="rId13" Type="http://schemas.openxmlformats.org/officeDocument/2006/relationships/hyperlink" Target="http://en.wikipedia.org/wiki/Radio_frequency" TargetMode="External"/><Relationship Id="rId3" Type="http://schemas.openxmlformats.org/officeDocument/2006/relationships/hyperlink" Target="http://en.wikipedia.org/wiki/Direct_current" TargetMode="External"/><Relationship Id="rId7" Type="http://schemas.openxmlformats.org/officeDocument/2006/relationships/hyperlink" Target="http://en.wikipedia.org/wiki/Waveform" TargetMode="External"/><Relationship Id="rId12" Type="http://schemas.openxmlformats.org/officeDocument/2006/relationships/hyperlink" Target="http://en.wikipedia.org/wiki/Audio_frequency" TargetMode="External"/><Relationship Id="rId2" Type="http://schemas.openxmlformats.org/officeDocument/2006/relationships/hyperlink" Target="http://en.wikipedia.org/wiki/Electric_charge" TargetMode="External"/><Relationship Id="rId1" Type="http://schemas.openxmlformats.org/officeDocument/2006/relationships/slideLayout" Target="../slideLayouts/slideLayout2.xml"/><Relationship Id="rId6" Type="http://schemas.openxmlformats.org/officeDocument/2006/relationships/hyperlink" Target="http://en.wikipedia.org/wiki/Electric_power" TargetMode="External"/><Relationship Id="rId11" Type="http://schemas.openxmlformats.org/officeDocument/2006/relationships/hyperlink" Target="http://en.wikipedia.org/wiki/Square_wave" TargetMode="External"/><Relationship Id="rId5" Type="http://schemas.openxmlformats.org/officeDocument/2006/relationships/hyperlink" Target="http://en.wikipedia.org/wiki/Voltage" TargetMode="External"/><Relationship Id="rId10" Type="http://schemas.openxmlformats.org/officeDocument/2006/relationships/hyperlink" Target="http://en.wikipedia.org/wiki/Triangle_wave" TargetMode="External"/><Relationship Id="rId4" Type="http://schemas.openxmlformats.org/officeDocument/2006/relationships/hyperlink" Target="http://en.wikipedia.org/wiki/Electric_current" TargetMode="External"/><Relationship Id="rId9" Type="http://schemas.openxmlformats.org/officeDocument/2006/relationships/hyperlink" Target="http://en.wikipedia.org/wiki/Sine_wave" TargetMode="External"/><Relationship Id="rId14" Type="http://schemas.openxmlformats.org/officeDocument/2006/relationships/hyperlink" Target="http://en.wikipedia.org/wiki/Modulated" TargetMode="External"/></Relationships>
</file>

<file path=ppt/slides/_rels/slide8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hyperlink" Target="http://en.wikipedia.org/wiki/Capacitance" TargetMode="External"/><Relationship Id="rId3" Type="http://schemas.openxmlformats.org/officeDocument/2006/relationships/hyperlink" Target="http://en.wikipedia.org/wiki/Resistor" TargetMode="External"/><Relationship Id="rId7" Type="http://schemas.openxmlformats.org/officeDocument/2006/relationships/hyperlink" Target="http://en.wikipedia.org/wiki/Inductance" TargetMode="External"/><Relationship Id="rId12" Type="http://schemas.openxmlformats.org/officeDocument/2006/relationships/hyperlink" Target="http://en.wikipedia.org/wiki/Damping" TargetMode="External"/><Relationship Id="rId2" Type="http://schemas.openxmlformats.org/officeDocument/2006/relationships/hyperlink" Target="http://en.wikipedia.org/wiki/Electrical_circuit" TargetMode="External"/><Relationship Id="rId1" Type="http://schemas.openxmlformats.org/officeDocument/2006/relationships/slideLayout" Target="../slideLayouts/slideLayout2.xml"/><Relationship Id="rId6" Type="http://schemas.openxmlformats.org/officeDocument/2006/relationships/hyperlink" Target="http://en.wikipedia.org/wiki/Electrical_resistance" TargetMode="External"/><Relationship Id="rId11" Type="http://schemas.openxmlformats.org/officeDocument/2006/relationships/hyperlink" Target="http://en.wikipedia.org/wiki/LC_circuit" TargetMode="External"/><Relationship Id="rId5" Type="http://schemas.openxmlformats.org/officeDocument/2006/relationships/hyperlink" Target="http://en.wikipedia.org/wiki/Capacitor" TargetMode="External"/><Relationship Id="rId10" Type="http://schemas.openxmlformats.org/officeDocument/2006/relationships/hyperlink" Target="http://en.wikipedia.org/wiki/Resonance" TargetMode="External"/><Relationship Id="rId4" Type="http://schemas.openxmlformats.org/officeDocument/2006/relationships/hyperlink" Target="http://en.wikipedia.org/wiki/Inductor" TargetMode="External"/><Relationship Id="rId9" Type="http://schemas.openxmlformats.org/officeDocument/2006/relationships/hyperlink" Target="http://en.wikipedia.org/wiki/Harmonic_oscillator" TargetMode="External"/></Relationships>
</file>

<file path=ppt/slides/_rels/slide84.xml.rels><?xml version="1.0" encoding="UTF-8" standalone="yes"?>
<Relationships xmlns="http://schemas.openxmlformats.org/package/2006/relationships"><Relationship Id="rId8" Type="http://schemas.openxmlformats.org/officeDocument/2006/relationships/hyperlink" Target="http://en.wikipedia.org/wiki/Low-pass_filter" TargetMode="External"/><Relationship Id="rId3" Type="http://schemas.openxmlformats.org/officeDocument/2006/relationships/hyperlink" Target="http://en.wikipedia.org/wiki/Tuner_(electronics)" TargetMode="External"/><Relationship Id="rId7" Type="http://schemas.openxmlformats.org/officeDocument/2006/relationships/hyperlink" Target="http://en.wikipedia.org/wiki/Band-stop_filter" TargetMode="External"/><Relationship Id="rId2" Type="http://schemas.openxmlformats.org/officeDocument/2006/relationships/hyperlink" Target="http://en.wikipedia.org/wiki/Electronic_oscillator" TargetMode="External"/><Relationship Id="rId1" Type="http://schemas.openxmlformats.org/officeDocument/2006/relationships/slideLayout" Target="../slideLayouts/slideLayout2.xml"/><Relationship Id="rId6" Type="http://schemas.openxmlformats.org/officeDocument/2006/relationships/hyperlink" Target="http://en.wikipedia.org/wiki/Band-pass_filter" TargetMode="External"/><Relationship Id="rId5" Type="http://schemas.openxmlformats.org/officeDocument/2006/relationships/hyperlink" Target="http://en.wikipedia.org/wiki/Television_set" TargetMode="External"/><Relationship Id="rId10" Type="http://schemas.openxmlformats.org/officeDocument/2006/relationships/hyperlink" Target="http://en.wikipedia.org/wiki/Differential_equation" TargetMode="External"/><Relationship Id="rId4" Type="http://schemas.openxmlformats.org/officeDocument/2006/relationships/hyperlink" Target="http://en.wikipedia.org/wiki/Receiver_(radio)" TargetMode="External"/><Relationship Id="rId9" Type="http://schemas.openxmlformats.org/officeDocument/2006/relationships/hyperlink" Target="http://en.wikipedia.org/wiki/High-pass_filter" TargetMode="External"/></Relationships>
</file>

<file path=ppt/slides/_rels/slide85.xml.rels><?xml version="1.0" encoding="UTF-8" standalone="yes"?>
<Relationships xmlns="http://schemas.openxmlformats.org/package/2006/relationships"><Relationship Id="rId2" Type="http://schemas.openxmlformats.org/officeDocument/2006/relationships/hyperlink" Target="http://en.wikipedia.org/wiki/Topology_(electronics)"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hyperlink" Target="http://en.wikipedia.org/wiki/Electrical_resistance" TargetMode="External"/><Relationship Id="rId3" Type="http://schemas.openxmlformats.org/officeDocument/2006/relationships/hyperlink" Target="http://en.wikipedia.org/wiki/Voltage" TargetMode="External"/><Relationship Id="rId7" Type="http://schemas.openxmlformats.org/officeDocument/2006/relationships/hyperlink" Target="http://en.wikipedia.org/wiki/Magnetic_field" TargetMode="External"/><Relationship Id="rId2" Type="http://schemas.openxmlformats.org/officeDocument/2006/relationships/hyperlink" Target="http://en.wikipedia.org/wiki/Electric_current" TargetMode="External"/><Relationship Id="rId1" Type="http://schemas.openxmlformats.org/officeDocument/2006/relationships/slideLayout" Target="../slideLayouts/slideLayout2.xml"/><Relationship Id="rId6" Type="http://schemas.openxmlformats.org/officeDocument/2006/relationships/hyperlink" Target="http://en.wikipedia.org/wiki/Electric_field" TargetMode="External"/><Relationship Id="rId11" Type="http://schemas.openxmlformats.org/officeDocument/2006/relationships/hyperlink" Target="http://en.wikipedia.org/wiki/Capacitor" TargetMode="External"/><Relationship Id="rId5" Type="http://schemas.openxmlformats.org/officeDocument/2006/relationships/hyperlink" Target="http://en.wikipedia.org/wiki/Capacitance" TargetMode="External"/><Relationship Id="rId10" Type="http://schemas.openxmlformats.org/officeDocument/2006/relationships/hyperlink" Target="http://en.wikipedia.org/wiki/Inductor" TargetMode="External"/><Relationship Id="rId4" Type="http://schemas.openxmlformats.org/officeDocument/2006/relationships/hyperlink" Target="http://en.wikipedia.org/wiki/Inductance" TargetMode="External"/><Relationship Id="rId9" Type="http://schemas.openxmlformats.org/officeDocument/2006/relationships/hyperlink" Target="http://en.wikipedia.org/wiki/Resistor"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en.wikipedia.org/wiki/Voltage" TargetMode="External"/><Relationship Id="rId3" Type="http://schemas.openxmlformats.org/officeDocument/2006/relationships/hyperlink" Target="http://en.wikipedia.org/wiki/Terminal_(electronics)" TargetMode="External"/><Relationship Id="rId7" Type="http://schemas.openxmlformats.org/officeDocument/2006/relationships/hyperlink" Target="http://en.wikipedia.org/wiki/Magnetic_field" TargetMode="External"/><Relationship Id="rId2" Type="http://schemas.openxmlformats.org/officeDocument/2006/relationships/hyperlink" Target="http://en.wikipedia.org/wiki/Incremental_passivity" TargetMode="External"/><Relationship Id="rId1" Type="http://schemas.openxmlformats.org/officeDocument/2006/relationships/slideLayout" Target="../slideLayouts/slideLayout2.xml"/><Relationship Id="rId6" Type="http://schemas.openxmlformats.org/officeDocument/2006/relationships/hyperlink" Target="http://en.wikipedia.org/wiki/Energy" TargetMode="External"/><Relationship Id="rId5" Type="http://schemas.openxmlformats.org/officeDocument/2006/relationships/hyperlink" Target="http://en.wikipedia.org/wiki/Electric_current" TargetMode="External"/><Relationship Id="rId4" Type="http://schemas.openxmlformats.org/officeDocument/2006/relationships/hyperlink" Target="http://en.wikipedia.org/wiki/Electronic_component" TargetMode="External"/><Relationship Id="rId9" Type="http://schemas.openxmlformats.org/officeDocument/2006/relationships/hyperlink" Target="http://en.wikipedia.org/wiki/Faraday's_law_of_induction"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8" Type="http://schemas.openxmlformats.org/officeDocument/2006/relationships/hyperlink" Target="http://en.wikipedia.org/wiki/Electrical_resistance" TargetMode="External"/><Relationship Id="rId3" Type="http://schemas.openxmlformats.org/officeDocument/2006/relationships/hyperlink" Target="http://en.wikipedia.org/wiki/Electrical_current" TargetMode="External"/><Relationship Id="rId7" Type="http://schemas.openxmlformats.org/officeDocument/2006/relationships/hyperlink" Target="http://en.wikipedia.org/wiki/Alternating_current" TargetMode="External"/><Relationship Id="rId2" Type="http://schemas.openxmlformats.org/officeDocument/2006/relationships/hyperlink" Target="http://en.wikipedia.org/wiki/Electrical_circuit" TargetMode="External"/><Relationship Id="rId1" Type="http://schemas.openxmlformats.org/officeDocument/2006/relationships/slideLayout" Target="../slideLayouts/slideLayout2.xml"/><Relationship Id="rId6" Type="http://schemas.openxmlformats.org/officeDocument/2006/relationships/hyperlink" Target="http://en.wikipedia.org/wiki/Ratio" TargetMode="External"/><Relationship Id="rId11" Type="http://schemas.openxmlformats.org/officeDocument/2006/relationships/hyperlink" Target="http://en.wikipedia.org/wiki/Phase_angle" TargetMode="External"/><Relationship Id="rId5" Type="http://schemas.openxmlformats.org/officeDocument/2006/relationships/hyperlink" Target="http://en.wikipedia.org/wiki/Complex_number" TargetMode="External"/><Relationship Id="rId10" Type="http://schemas.openxmlformats.org/officeDocument/2006/relationships/hyperlink" Target="http://en.wikipedia.org/wiki/Direct_current" TargetMode="External"/><Relationship Id="rId4" Type="http://schemas.openxmlformats.org/officeDocument/2006/relationships/hyperlink" Target="http://en.wikipedia.org/wiki/Voltage" TargetMode="External"/><Relationship Id="rId9" Type="http://schemas.openxmlformats.org/officeDocument/2006/relationships/hyperlink" Target="http://en.wikipedia.org/wiki/Phase_(waves)"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en.wikipedia.org/wiki/Inductance" TargetMode="External"/><Relationship Id="rId7" Type="http://schemas.openxmlformats.org/officeDocument/2006/relationships/hyperlink" Target="http://en.wikipedia.org/wiki/Real_number" TargetMode="External"/><Relationship Id="rId2" Type="http://schemas.openxmlformats.org/officeDocument/2006/relationships/hyperlink" Target="http://en.wikipedia.org/wiki/Magnetic_field" TargetMode="External"/><Relationship Id="rId1" Type="http://schemas.openxmlformats.org/officeDocument/2006/relationships/slideLayout" Target="../slideLayouts/slideLayout2.xml"/><Relationship Id="rId6" Type="http://schemas.openxmlformats.org/officeDocument/2006/relationships/hyperlink" Target="http://en.wikipedia.org/wiki/Imaginary_number" TargetMode="External"/><Relationship Id="rId5" Type="http://schemas.openxmlformats.org/officeDocument/2006/relationships/hyperlink" Target="http://en.wikipedia.org/wiki/Electrical_reactance" TargetMode="External"/><Relationship Id="rId4" Type="http://schemas.openxmlformats.org/officeDocument/2006/relationships/hyperlink" Target="http://en.wikipedia.org/wiki/Capacitance" TargetMode="External"/></Relationships>
</file>

<file path=ppt/slides/_rels/slide9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8" Type="http://schemas.openxmlformats.org/officeDocument/2006/relationships/hyperlink" Target="http://en.wikipedia.org/wiki/Magnetic_field" TargetMode="External"/><Relationship Id="rId3" Type="http://schemas.openxmlformats.org/officeDocument/2006/relationships/hyperlink" Target="http://en.wikipedia.org/wiki/Lorentz_force" TargetMode="External"/><Relationship Id="rId7" Type="http://schemas.openxmlformats.org/officeDocument/2006/relationships/hyperlink" Target="http://en.wikipedia.org/wiki/Electric_field" TargetMode="External"/><Relationship Id="rId2" Type="http://schemas.openxmlformats.org/officeDocument/2006/relationships/hyperlink" Target="http://en.wikipedia.org/wiki/Partial_differential_equation" TargetMode="External"/><Relationship Id="rId1" Type="http://schemas.openxmlformats.org/officeDocument/2006/relationships/slideLayout" Target="../slideLayouts/slideLayout2.xml"/><Relationship Id="rId6" Type="http://schemas.openxmlformats.org/officeDocument/2006/relationships/hyperlink" Target="http://en.wikipedia.org/wiki/Electric_circuit" TargetMode="External"/><Relationship Id="rId11" Type="http://schemas.openxmlformats.org/officeDocument/2006/relationships/hyperlink" Target="http://en.wikipedia.org/wiki/James_Clerk_Maxwell" TargetMode="External"/><Relationship Id="rId5" Type="http://schemas.openxmlformats.org/officeDocument/2006/relationships/hyperlink" Target="http://en.wikipedia.org/wiki/Optics" TargetMode="External"/><Relationship Id="rId10" Type="http://schemas.openxmlformats.org/officeDocument/2006/relationships/hyperlink" Target="http://en.wikipedia.org/wiki/Electric_current" TargetMode="External"/><Relationship Id="rId4" Type="http://schemas.openxmlformats.org/officeDocument/2006/relationships/hyperlink" Target="http://en.wikipedia.org/wiki/Classical_electrodynamics" TargetMode="External"/><Relationship Id="rId9" Type="http://schemas.openxmlformats.org/officeDocument/2006/relationships/hyperlink" Target="http://en.wikipedia.org/wiki/Electric_charge" TargetMode="External"/></Relationships>
</file>

<file path=ppt/slides/_rels/slide99.xml.rels><?xml version="1.0" encoding="UTF-8" standalone="yes"?>
<Relationships xmlns="http://schemas.openxmlformats.org/package/2006/relationships"><Relationship Id="rId2" Type="http://schemas.openxmlformats.org/officeDocument/2006/relationships/hyperlink" Target="http://en.wikipedia.org/wiki/At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normAutofit/>
          </a:bodyPr>
          <a:lstStyle/>
          <a:p>
            <a:r>
              <a:rPr lang="en-US" sz="6600" b="1" dirty="0"/>
              <a:t>10 Lecture in physics</a:t>
            </a:r>
            <a:endParaRPr lang="en-US" sz="6600" dirty="0"/>
          </a:p>
        </p:txBody>
      </p:sp>
      <p:sp>
        <p:nvSpPr>
          <p:cNvPr id="3" name="Subtitle 2"/>
          <p:cNvSpPr>
            <a:spLocks noGrp="1"/>
          </p:cNvSpPr>
          <p:nvPr>
            <p:ph type="subTitle" idx="1"/>
          </p:nvPr>
        </p:nvSpPr>
        <p:spPr>
          <a:xfrm>
            <a:off x="1371600" y="2057400"/>
            <a:ext cx="6400800" cy="3581400"/>
          </a:xfrm>
        </p:spPr>
        <p:txBody>
          <a:bodyPr/>
          <a:lstStyle/>
          <a:p>
            <a:r>
              <a:rPr lang="en-US" b="1" dirty="0" smtClean="0">
                <a:solidFill>
                  <a:srgbClr val="FF0000"/>
                </a:solidFill>
              </a:rPr>
              <a:t>Projects</a:t>
            </a:r>
          </a:p>
          <a:p>
            <a:r>
              <a:rPr lang="ru-RU" b="1" dirty="0" smtClean="0">
                <a:solidFill>
                  <a:srgbClr val="FF0000"/>
                </a:solidFill>
              </a:rPr>
              <a:t>Magnetism</a:t>
            </a:r>
            <a:endParaRPr lang="en-US" b="1" dirty="0" smtClean="0">
              <a:solidFill>
                <a:srgbClr val="FF0000"/>
              </a:solidFill>
            </a:endParaRPr>
          </a:p>
          <a:p>
            <a:r>
              <a:rPr lang="en-US" b="1" dirty="0">
                <a:solidFill>
                  <a:srgbClr val="FF0000"/>
                </a:solidFill>
              </a:rPr>
              <a:t>LRC </a:t>
            </a:r>
            <a:r>
              <a:rPr lang="en-US" b="1" dirty="0" smtClean="0">
                <a:solidFill>
                  <a:srgbClr val="FF0000"/>
                </a:solidFill>
              </a:rPr>
              <a:t>circuit</a:t>
            </a:r>
          </a:p>
          <a:p>
            <a:r>
              <a:rPr lang="ru-RU" b="1" dirty="0">
                <a:solidFill>
                  <a:srgbClr val="FF0000"/>
                </a:solidFill>
              </a:rPr>
              <a:t>Electromagnetic waves</a:t>
            </a:r>
            <a:endParaRPr lang="en-US" b="1" dirty="0" smtClean="0">
              <a:solidFill>
                <a:srgbClr val="FF0000"/>
              </a:solidFill>
              <a:effectLst/>
            </a:endParaRPr>
          </a:p>
          <a:p>
            <a:r>
              <a:rPr lang="en-US" b="1" dirty="0" smtClean="0">
                <a:solidFill>
                  <a:srgbClr val="FF0000"/>
                </a:solidFill>
                <a:effectLst/>
              </a:rPr>
              <a:t>Optics</a:t>
            </a:r>
          </a:p>
        </p:txBody>
      </p:sp>
    </p:spTree>
    <p:extLst>
      <p:ext uri="{BB962C8B-B14F-4D97-AF65-F5344CB8AC3E}">
        <p14:creationId xmlns:p14="http://schemas.microsoft.com/office/powerpoint/2010/main" val="2233315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Magnetic </a:t>
            </a:r>
            <a:r>
              <a:rPr lang="en-US" b="1" dirty="0" smtClean="0"/>
              <a:t>pole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2537084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Maxwell's equations </a:t>
            </a:r>
            <a:r>
              <a:rPr lang="en-US" dirty="0"/>
              <a:t>(continued)</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The term "Maxwell's equations" is often used for </a:t>
            </a:r>
            <a:r>
              <a:rPr lang="en-US" dirty="0" smtClean="0">
                <a:hlinkClick r:id="rId2"/>
              </a:rPr>
              <a:t>other forms</a:t>
            </a:r>
            <a:r>
              <a:rPr lang="en-US" dirty="0" smtClean="0"/>
              <a:t> of Maxwell's equations. For example, </a:t>
            </a:r>
            <a:r>
              <a:rPr lang="en-US" dirty="0" smtClean="0">
                <a:hlinkClick r:id="rId3" tooltip="Covariant formulation of classical electromagnetism"/>
              </a:rPr>
              <a:t>space-time formulations</a:t>
            </a:r>
            <a:r>
              <a:rPr lang="en-US" dirty="0" smtClean="0"/>
              <a:t> are commonly used in high energy and gravitational physics. These formulations, defined on </a:t>
            </a:r>
            <a:r>
              <a:rPr lang="en-US" dirty="0" smtClean="0">
                <a:hlinkClick r:id="rId4" tooltip="Spacetime"/>
              </a:rPr>
              <a:t>space-time</a:t>
            </a:r>
            <a:r>
              <a:rPr lang="en-US" dirty="0" smtClean="0"/>
              <a:t> rather than space and time separately, are </a:t>
            </a:r>
            <a:r>
              <a:rPr lang="en-US" dirty="0" smtClean="0">
                <a:hlinkClick r:id="rId5" tooltip="Manifest covariance"/>
              </a:rPr>
              <a:t>manifestly</a:t>
            </a:r>
            <a:r>
              <a:rPr lang="en-US" dirty="0" smtClean="0"/>
              <a:t> compatible with </a:t>
            </a:r>
            <a:r>
              <a:rPr lang="en-US" dirty="0" smtClean="0">
                <a:hlinkClick r:id="rId6" tooltip="Special relativity"/>
              </a:rPr>
              <a:t>special</a:t>
            </a:r>
            <a:r>
              <a:rPr lang="en-US" dirty="0" smtClean="0"/>
              <a:t> and </a:t>
            </a:r>
            <a:r>
              <a:rPr lang="en-US" dirty="0" smtClean="0">
                <a:hlinkClick r:id="rId7" tooltip="General relativity"/>
              </a:rPr>
              <a:t>general relativity</a:t>
            </a:r>
            <a:r>
              <a:rPr lang="en-US" dirty="0" smtClean="0"/>
              <a:t>. In </a:t>
            </a:r>
            <a:r>
              <a:rPr lang="en-US" dirty="0" smtClean="0">
                <a:hlinkClick r:id="rId8" tooltip="Quantum mechanics"/>
              </a:rPr>
              <a:t>quantum mechanics</a:t>
            </a:r>
            <a:r>
              <a:rPr lang="en-US" dirty="0" smtClean="0"/>
              <a:t> and </a:t>
            </a:r>
            <a:r>
              <a:rPr lang="en-US" dirty="0" smtClean="0">
                <a:hlinkClick r:id="rId9" tooltip="Lorenz force"/>
              </a:rPr>
              <a:t>analytical mechanics</a:t>
            </a:r>
            <a:r>
              <a:rPr lang="en-US" dirty="0" smtClean="0"/>
              <a:t>, versions of Maxwell's equations based on the </a:t>
            </a:r>
            <a:r>
              <a:rPr lang="en-US" dirty="0" smtClean="0">
                <a:hlinkClick r:id="rId10" tooltip="Electric potential"/>
              </a:rPr>
              <a:t>electric</a:t>
            </a:r>
            <a:r>
              <a:rPr lang="en-US" dirty="0" smtClean="0"/>
              <a:t> and </a:t>
            </a:r>
            <a:r>
              <a:rPr lang="en-US" dirty="0" smtClean="0">
                <a:hlinkClick r:id="rId11" tooltip="Magnetic potential"/>
              </a:rPr>
              <a:t>magnetic potentials</a:t>
            </a:r>
            <a:r>
              <a:rPr lang="en-US" dirty="0" smtClean="0"/>
              <a:t> are preferred.</a:t>
            </a:r>
            <a:endParaRPr lang="en-US" dirty="0"/>
          </a:p>
        </p:txBody>
      </p:sp>
    </p:spTree>
    <p:extLst>
      <p:ext uri="{BB962C8B-B14F-4D97-AF65-F5344CB8AC3E}">
        <p14:creationId xmlns:p14="http://schemas.microsoft.com/office/powerpoint/2010/main" val="289967146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a:t>
            </a:r>
            <a:r>
              <a:rPr lang="en-US" dirty="0" smtClean="0"/>
              <a:t>) </a:t>
            </a:r>
            <a:r>
              <a:rPr lang="en-US" b="1" dirty="0" smtClean="0"/>
              <a:t>Maxwell's equations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Since the mid-20th century, it has been understood that Maxwell's equations are not exact laws of the universe, but are a classical approximation to the more accurate and fundamental theory of </a:t>
            </a:r>
            <a:r>
              <a:rPr lang="en-US" dirty="0" smtClean="0">
                <a:hlinkClick r:id="rId2" tooltip="Quantum electrodynamics"/>
              </a:rPr>
              <a:t>quantum electrodynamics</a:t>
            </a:r>
            <a:r>
              <a:rPr lang="en-US" dirty="0" smtClean="0"/>
              <a:t>. In most cases, though, quantum deviations from Maxwell's equations are immeasurably small. Exceptions occur when the </a:t>
            </a:r>
            <a:r>
              <a:rPr lang="en-US" dirty="0" smtClean="0">
                <a:hlinkClick r:id="rId3" tooltip="Photon"/>
              </a:rPr>
              <a:t>particle</a:t>
            </a:r>
            <a:r>
              <a:rPr lang="en-US" dirty="0" smtClean="0"/>
              <a:t> nature of light is important or for very strong electric fields.</a:t>
            </a:r>
            <a:endParaRPr lang="en-US" dirty="0"/>
          </a:p>
        </p:txBody>
      </p:sp>
    </p:spTree>
    <p:extLst>
      <p:ext uri="{BB962C8B-B14F-4D97-AF65-F5344CB8AC3E}">
        <p14:creationId xmlns:p14="http://schemas.microsoft.com/office/powerpoint/2010/main" val="373720139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Maxwell's equations </a:t>
            </a:r>
            <a:r>
              <a:rPr lang="en-US" dirty="0"/>
              <a:t>(continued)</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676400"/>
            <a:ext cx="8686800" cy="4343399"/>
          </a:xfrm>
        </p:spPr>
      </p:pic>
    </p:spTree>
    <p:extLst>
      <p:ext uri="{BB962C8B-B14F-4D97-AF65-F5344CB8AC3E}">
        <p14:creationId xmlns:p14="http://schemas.microsoft.com/office/powerpoint/2010/main" val="27804607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Maxwell’s Equations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2241616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Electricity transmission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4108477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Current in on the surface of a conductor</a:t>
            </a:r>
            <a:endParaRPr lang="en-US" sz="3600"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0741032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Electromagnetic radiation</a:t>
            </a:r>
            <a:endParaRPr lang="en-US" dirty="0"/>
          </a:p>
        </p:txBody>
      </p:sp>
      <p:sp>
        <p:nvSpPr>
          <p:cNvPr id="3" name="Content Placeholder 2"/>
          <p:cNvSpPr>
            <a:spLocks noGrp="1"/>
          </p:cNvSpPr>
          <p:nvPr>
            <p:ph idx="1"/>
          </p:nvPr>
        </p:nvSpPr>
        <p:spPr/>
        <p:txBody>
          <a:bodyPr/>
          <a:lstStyle/>
          <a:p>
            <a:pPr marL="0" indent="0">
              <a:buNone/>
            </a:pPr>
            <a:r>
              <a:rPr lang="en-US" b="1" dirty="0" smtClean="0"/>
              <a:t>Electromagnetic radiation</a:t>
            </a:r>
            <a:r>
              <a:rPr lang="en-US" dirty="0" smtClean="0"/>
              <a:t> (</a:t>
            </a:r>
            <a:r>
              <a:rPr lang="en-US" b="1" dirty="0" smtClean="0"/>
              <a:t>EM radiation</a:t>
            </a:r>
            <a:r>
              <a:rPr lang="en-US" dirty="0" smtClean="0"/>
              <a:t>, </a:t>
            </a:r>
            <a:r>
              <a:rPr lang="en-US" b="1" dirty="0" smtClean="0"/>
              <a:t>EMR</a:t>
            </a:r>
            <a:r>
              <a:rPr lang="en-US" dirty="0" smtClean="0"/>
              <a:t>, or </a:t>
            </a:r>
            <a:r>
              <a:rPr lang="en-US" b="1" dirty="0" smtClean="0"/>
              <a:t>light</a:t>
            </a:r>
            <a:r>
              <a:rPr lang="en-US" dirty="0" smtClean="0"/>
              <a:t>) is a </a:t>
            </a:r>
            <a:r>
              <a:rPr lang="en-US" dirty="0" smtClean="0">
                <a:hlinkClick r:id="rId2" tooltip="Radiant energy"/>
              </a:rPr>
              <a:t>form of energy</a:t>
            </a:r>
            <a:r>
              <a:rPr lang="en-US" dirty="0" smtClean="0"/>
              <a:t> released by </a:t>
            </a:r>
            <a:r>
              <a:rPr lang="en-US" dirty="0" smtClean="0">
                <a:hlinkClick r:id="rId3" tooltip="Electromagnetism"/>
              </a:rPr>
              <a:t>electromagnetic</a:t>
            </a:r>
            <a:r>
              <a:rPr lang="en-US" dirty="0" smtClean="0"/>
              <a:t> processes. In physics, all EMR is referred to as "light", but colloquially "light" often refers exclusively to </a:t>
            </a:r>
            <a:r>
              <a:rPr lang="en-US" dirty="0" smtClean="0">
                <a:hlinkClick r:id="rId4" tooltip="Visible light"/>
              </a:rPr>
              <a:t>visible light</a:t>
            </a:r>
            <a:r>
              <a:rPr lang="en-US" dirty="0" smtClean="0"/>
              <a:t>, or collectively to visible, </a:t>
            </a:r>
            <a:r>
              <a:rPr lang="en-US" dirty="0" smtClean="0">
                <a:hlinkClick r:id="rId5" tooltip="Infrared radiation"/>
              </a:rPr>
              <a:t>infrared</a:t>
            </a:r>
            <a:r>
              <a:rPr lang="en-US" dirty="0" smtClean="0"/>
              <a:t>, and </a:t>
            </a:r>
            <a:r>
              <a:rPr lang="en-US" dirty="0" smtClean="0">
                <a:hlinkClick r:id="rId6" tooltip="Ultraviolet radiation"/>
              </a:rPr>
              <a:t>ultraviolet</a:t>
            </a:r>
            <a:r>
              <a:rPr lang="en-US" dirty="0" smtClean="0"/>
              <a:t> light.</a:t>
            </a:r>
            <a:endParaRPr lang="en-US" dirty="0"/>
          </a:p>
        </p:txBody>
      </p:sp>
    </p:spTree>
    <p:extLst>
      <p:ext uri="{BB962C8B-B14F-4D97-AF65-F5344CB8AC3E}">
        <p14:creationId xmlns:p14="http://schemas.microsoft.com/office/powerpoint/2010/main" val="85399880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Electromagnetic radiation </a:t>
            </a:r>
            <a:r>
              <a:rPr lang="en-US" dirty="0" smtClean="0"/>
              <a:t>(continued)</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hlinkClick r:id="rId2" tooltip="Classical electromagnetism"/>
              </a:rPr>
              <a:t>Classically</a:t>
            </a:r>
            <a:r>
              <a:rPr lang="en-US" dirty="0" smtClean="0"/>
              <a:t>, EMR consists of </a:t>
            </a:r>
            <a:r>
              <a:rPr lang="en-US" b="1" dirty="0" smtClean="0"/>
              <a:t>electromagnetic waves</a:t>
            </a:r>
            <a:r>
              <a:rPr lang="en-US" dirty="0" smtClean="0"/>
              <a:t>, which are synchronized </a:t>
            </a:r>
            <a:r>
              <a:rPr lang="en-US" dirty="0" smtClean="0">
                <a:hlinkClick r:id="rId3" tooltip="Oscillations"/>
              </a:rPr>
              <a:t>oscillations</a:t>
            </a:r>
            <a:r>
              <a:rPr lang="en-US" dirty="0" smtClean="0"/>
              <a:t> of </a:t>
            </a:r>
            <a:r>
              <a:rPr lang="en-US" dirty="0" smtClean="0">
                <a:hlinkClick r:id="rId4" tooltip="Electric field"/>
              </a:rPr>
              <a:t>electric</a:t>
            </a:r>
            <a:r>
              <a:rPr lang="en-US" dirty="0" smtClean="0"/>
              <a:t> and </a:t>
            </a:r>
            <a:r>
              <a:rPr lang="en-US" dirty="0" smtClean="0">
                <a:hlinkClick r:id="rId5" tooltip="Magnetic field"/>
              </a:rPr>
              <a:t>magnetic</a:t>
            </a:r>
            <a:r>
              <a:rPr lang="en-US" dirty="0" smtClean="0"/>
              <a:t> fields that propagate at the </a:t>
            </a:r>
            <a:r>
              <a:rPr lang="en-US" dirty="0" smtClean="0">
                <a:hlinkClick r:id="rId6" tooltip="Speed of light"/>
              </a:rPr>
              <a:t>speed of light</a:t>
            </a:r>
            <a:r>
              <a:rPr lang="en-US" dirty="0" smtClean="0"/>
              <a:t>. The oscillations of the two fields are perpendicular to each other and perpendicular to the direction of energy and </a:t>
            </a:r>
            <a:r>
              <a:rPr lang="en-US" dirty="0" smtClean="0">
                <a:hlinkClick r:id="rId7" tooltip="Wave propagation"/>
              </a:rPr>
              <a:t>wave propagation</a:t>
            </a:r>
            <a:r>
              <a:rPr lang="en-US" dirty="0" smtClean="0"/>
              <a:t>, forming a </a:t>
            </a:r>
            <a:r>
              <a:rPr lang="en-US" dirty="0" smtClean="0">
                <a:hlinkClick r:id="rId8" tooltip="Transverse wave"/>
              </a:rPr>
              <a:t>transverse wave</a:t>
            </a:r>
            <a:r>
              <a:rPr lang="en-US" dirty="0" smtClean="0"/>
              <a:t>. Electromagnetic waves can be characterized by either the </a:t>
            </a:r>
            <a:r>
              <a:rPr lang="en-US" dirty="0" smtClean="0">
                <a:hlinkClick r:id="rId9" tooltip="Frequency"/>
              </a:rPr>
              <a:t>frequency</a:t>
            </a:r>
            <a:r>
              <a:rPr lang="en-US" dirty="0" smtClean="0"/>
              <a:t> or </a:t>
            </a:r>
            <a:r>
              <a:rPr lang="en-US" dirty="0" smtClean="0">
                <a:hlinkClick r:id="rId10" tooltip="Wavelength"/>
              </a:rPr>
              <a:t>wavelength</a:t>
            </a:r>
            <a:r>
              <a:rPr lang="en-US" dirty="0" smtClean="0"/>
              <a:t> of their oscillations to form the </a:t>
            </a:r>
            <a:r>
              <a:rPr lang="en-US" dirty="0" smtClean="0">
                <a:hlinkClick r:id="rId11" tooltip="Electromagnetic spectrum"/>
              </a:rPr>
              <a:t>electromagnetic spectrum</a:t>
            </a:r>
            <a:r>
              <a:rPr lang="en-US" dirty="0" smtClean="0"/>
              <a:t>, which includes, in order of increasing frequency and decreasing wavelength: </a:t>
            </a:r>
            <a:r>
              <a:rPr lang="en-US" dirty="0" smtClean="0">
                <a:hlinkClick r:id="rId12" tooltip="Radio waves"/>
              </a:rPr>
              <a:t>radio waves</a:t>
            </a:r>
            <a:r>
              <a:rPr lang="en-US" dirty="0" smtClean="0"/>
              <a:t>, </a:t>
            </a:r>
            <a:r>
              <a:rPr lang="en-US" dirty="0" smtClean="0">
                <a:hlinkClick r:id="rId13" tooltip="Microwave"/>
              </a:rPr>
              <a:t>microwaves</a:t>
            </a:r>
            <a:r>
              <a:rPr lang="en-US" dirty="0" smtClean="0"/>
              <a:t>, </a:t>
            </a:r>
            <a:r>
              <a:rPr lang="en-US" dirty="0" smtClean="0">
                <a:hlinkClick r:id="rId14" tooltip="Infrared radiation"/>
              </a:rPr>
              <a:t>infrared radiation</a:t>
            </a:r>
            <a:r>
              <a:rPr lang="en-US" dirty="0" smtClean="0"/>
              <a:t>, </a:t>
            </a:r>
            <a:r>
              <a:rPr lang="en-US" dirty="0" smtClean="0">
                <a:hlinkClick r:id="rId15" tooltip="Visible spectrum"/>
              </a:rPr>
              <a:t>visible light</a:t>
            </a:r>
            <a:r>
              <a:rPr lang="en-US" dirty="0" smtClean="0"/>
              <a:t>, </a:t>
            </a:r>
            <a:r>
              <a:rPr lang="en-US" dirty="0" smtClean="0">
                <a:hlinkClick r:id="rId16" tooltip="Ultraviolet radiation"/>
              </a:rPr>
              <a:t>ultraviolet radiation</a:t>
            </a:r>
            <a:r>
              <a:rPr lang="en-US" dirty="0" smtClean="0"/>
              <a:t>, </a:t>
            </a:r>
            <a:r>
              <a:rPr lang="en-US" dirty="0" smtClean="0">
                <a:hlinkClick r:id="rId17" tooltip="X-ray"/>
              </a:rPr>
              <a:t>X-rays</a:t>
            </a:r>
            <a:r>
              <a:rPr lang="en-US" dirty="0" smtClean="0"/>
              <a:t> and </a:t>
            </a:r>
            <a:r>
              <a:rPr lang="en-US" dirty="0" smtClean="0">
                <a:hlinkClick r:id="rId18" tooltip="Gamma ray"/>
              </a:rPr>
              <a:t>gamma rays</a:t>
            </a:r>
            <a:r>
              <a:rPr lang="en-US" dirty="0" smtClean="0"/>
              <a:t>.</a:t>
            </a:r>
            <a:endParaRPr lang="en-US" dirty="0"/>
          </a:p>
        </p:txBody>
      </p:sp>
    </p:spTree>
    <p:extLst>
      <p:ext uri="{BB962C8B-B14F-4D97-AF65-F5344CB8AC3E}">
        <p14:creationId xmlns:p14="http://schemas.microsoft.com/office/powerpoint/2010/main" val="80553263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(continued) </a:t>
            </a:r>
            <a:r>
              <a:rPr lang="en-US" b="1" dirty="0" smtClean="0"/>
              <a:t>Electromagnetic radiation</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Electromagnetic waves are produced whenever </a:t>
            </a:r>
            <a:r>
              <a:rPr lang="en-US" dirty="0" smtClean="0">
                <a:hlinkClick r:id="rId2" tooltip="Charged particle"/>
              </a:rPr>
              <a:t>charged particles</a:t>
            </a:r>
            <a:r>
              <a:rPr lang="en-US" dirty="0" smtClean="0"/>
              <a:t> are </a:t>
            </a:r>
            <a:r>
              <a:rPr lang="en-US" dirty="0" smtClean="0">
                <a:hlinkClick r:id="rId3" tooltip="Acceleration"/>
              </a:rPr>
              <a:t>accelerated</a:t>
            </a:r>
            <a:r>
              <a:rPr lang="en-US" dirty="0" smtClean="0"/>
              <a:t>, and they can subsequently interact with any charged particles. EM waves carry </a:t>
            </a:r>
            <a:r>
              <a:rPr lang="en-US" dirty="0" smtClean="0">
                <a:hlinkClick r:id="rId4" tooltip="Energy"/>
              </a:rPr>
              <a:t>energy</a:t>
            </a:r>
            <a:r>
              <a:rPr lang="en-US" dirty="0" smtClean="0"/>
              <a:t>, </a:t>
            </a:r>
            <a:r>
              <a:rPr lang="en-US" dirty="0" smtClean="0">
                <a:hlinkClick r:id="rId5" tooltip="Momentum"/>
              </a:rPr>
              <a:t>momentum</a:t>
            </a:r>
            <a:r>
              <a:rPr lang="en-US" dirty="0" smtClean="0"/>
              <a:t> and </a:t>
            </a:r>
            <a:r>
              <a:rPr lang="en-US" dirty="0" smtClean="0">
                <a:hlinkClick r:id="rId6" tooltip="Angular momentum"/>
              </a:rPr>
              <a:t>angular momentum</a:t>
            </a:r>
            <a:r>
              <a:rPr lang="en-US" dirty="0" smtClean="0"/>
              <a:t> away from their source particle and can impart those quantities to </a:t>
            </a:r>
            <a:r>
              <a:rPr lang="en-US" dirty="0" smtClean="0">
                <a:hlinkClick r:id="rId7" tooltip="Matter"/>
              </a:rPr>
              <a:t>matter</a:t>
            </a:r>
            <a:r>
              <a:rPr lang="en-US" dirty="0" smtClean="0"/>
              <a:t> with which they interact. EM waves are </a:t>
            </a:r>
            <a:r>
              <a:rPr lang="en-US" dirty="0" smtClean="0">
                <a:hlinkClick r:id="rId8" tooltip="Massless particle"/>
              </a:rPr>
              <a:t>massless</a:t>
            </a:r>
            <a:r>
              <a:rPr lang="en-US" dirty="0" smtClean="0"/>
              <a:t>, but they are still affected by </a:t>
            </a:r>
            <a:r>
              <a:rPr lang="en-US" dirty="0" smtClean="0">
                <a:hlinkClick r:id="rId9" tooltip="General relativity"/>
              </a:rPr>
              <a:t>gravity</a:t>
            </a:r>
            <a:r>
              <a:rPr lang="en-US" dirty="0" smtClean="0"/>
              <a:t>. Electromagnetic radiation is associated with those EM waves that are free to propagate themselves ("radiate") without the continuing influence of the moving charges that produced them, because they have achieved sufficient distance from those charges. Thus, EMR is sometimes referred to as the </a:t>
            </a:r>
            <a:r>
              <a:rPr lang="en-US" dirty="0" smtClean="0">
                <a:hlinkClick r:id="rId10" tooltip="Near and far field"/>
              </a:rPr>
              <a:t>far field</a:t>
            </a:r>
            <a:r>
              <a:rPr lang="en-US" dirty="0" smtClean="0"/>
              <a:t>. In this language, the </a:t>
            </a:r>
            <a:r>
              <a:rPr lang="en-US" i="1" dirty="0" smtClean="0"/>
              <a:t>near field</a:t>
            </a:r>
            <a:r>
              <a:rPr lang="en-US" dirty="0" smtClean="0"/>
              <a:t> refers to EM fields near the charges and current that directly produced them, as (for example) with simple magnets, </a:t>
            </a:r>
            <a:r>
              <a:rPr lang="en-US" dirty="0" smtClean="0">
                <a:hlinkClick r:id="rId11" tooltip="Electromagnetic induction"/>
              </a:rPr>
              <a:t>electromagnetic induction</a:t>
            </a:r>
            <a:r>
              <a:rPr lang="en-US" dirty="0" smtClean="0"/>
              <a:t> and </a:t>
            </a:r>
            <a:r>
              <a:rPr lang="en-US" dirty="0" smtClean="0">
                <a:hlinkClick r:id="rId12" tooltip="Static electricity"/>
              </a:rPr>
              <a:t>static electricity</a:t>
            </a:r>
            <a:r>
              <a:rPr lang="en-US" dirty="0" smtClean="0"/>
              <a:t> phenomena.</a:t>
            </a:r>
            <a:endParaRPr lang="en-US" dirty="0"/>
          </a:p>
        </p:txBody>
      </p:sp>
    </p:spTree>
    <p:extLst>
      <p:ext uri="{BB962C8B-B14F-4D97-AF65-F5344CB8AC3E}">
        <p14:creationId xmlns:p14="http://schemas.microsoft.com/office/powerpoint/2010/main" val="20290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Electromagnetic radiation </a:t>
            </a:r>
            <a:r>
              <a:rPr lang="en-US" dirty="0" smtClean="0"/>
              <a:t>(continued)</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In the </a:t>
            </a:r>
            <a:r>
              <a:rPr lang="en-US" dirty="0" smtClean="0">
                <a:hlinkClick r:id="rId2" tooltip="Quantum electrodynamics"/>
              </a:rPr>
              <a:t>quantum theory of electromagnetism</a:t>
            </a:r>
            <a:r>
              <a:rPr lang="en-US" dirty="0" smtClean="0"/>
              <a:t>, EMR consists of </a:t>
            </a:r>
            <a:r>
              <a:rPr lang="en-US" dirty="0" smtClean="0">
                <a:hlinkClick r:id="rId3" tooltip="Photons"/>
              </a:rPr>
              <a:t>photons</a:t>
            </a:r>
            <a:r>
              <a:rPr lang="en-US" dirty="0" smtClean="0"/>
              <a:t>, the </a:t>
            </a:r>
            <a:r>
              <a:rPr lang="en-US" dirty="0" smtClean="0">
                <a:hlinkClick r:id="rId4" tooltip="Elementary particles"/>
              </a:rPr>
              <a:t>elementary particles</a:t>
            </a:r>
            <a:r>
              <a:rPr lang="en-US" dirty="0" smtClean="0"/>
              <a:t> responsible for all electromagnetic interactions. Quantum effects provide additional sources of EMR, such as the </a:t>
            </a:r>
            <a:r>
              <a:rPr lang="en-US" dirty="0" smtClean="0">
                <a:hlinkClick r:id="rId5" tooltip="Atomic electron transition"/>
              </a:rPr>
              <a:t>transition of electrons</a:t>
            </a:r>
            <a:r>
              <a:rPr lang="en-US" dirty="0" smtClean="0"/>
              <a:t> to lower </a:t>
            </a:r>
            <a:r>
              <a:rPr lang="en-US" dirty="0" smtClean="0">
                <a:hlinkClick r:id="rId6" tooltip="Energy levels"/>
              </a:rPr>
              <a:t>energy levels</a:t>
            </a:r>
            <a:r>
              <a:rPr lang="en-US" dirty="0" smtClean="0"/>
              <a:t> in an atom and </a:t>
            </a:r>
            <a:r>
              <a:rPr lang="en-US" dirty="0" smtClean="0">
                <a:hlinkClick r:id="rId7" tooltip="Black-body radiation"/>
              </a:rPr>
              <a:t>black-body radiation</a:t>
            </a:r>
            <a:r>
              <a:rPr lang="en-US" dirty="0" smtClean="0"/>
              <a:t>. The energy of an individual photon is </a:t>
            </a:r>
            <a:r>
              <a:rPr lang="en-US" dirty="0" smtClean="0">
                <a:hlinkClick r:id="rId8" tooltip="Quantization (physics)"/>
              </a:rPr>
              <a:t>quantized</a:t>
            </a:r>
            <a:r>
              <a:rPr lang="en-US" dirty="0" smtClean="0"/>
              <a:t> and is greater for photons of higher frequency. This relationship is given by </a:t>
            </a:r>
            <a:r>
              <a:rPr lang="en-US" dirty="0" smtClean="0">
                <a:hlinkClick r:id="rId9" tooltip="Planck–Einstein relation"/>
              </a:rPr>
              <a:t>Planck's equation</a:t>
            </a:r>
            <a:r>
              <a:rPr lang="en-US" dirty="0" smtClean="0"/>
              <a:t> E=</a:t>
            </a:r>
            <a:r>
              <a:rPr lang="en-US" dirty="0" err="1" smtClean="0"/>
              <a:t>hν</a:t>
            </a:r>
            <a:r>
              <a:rPr lang="en-US" dirty="0" smtClean="0"/>
              <a:t>, where E is the energy per photon, ν is the frequency of the photon, and h is </a:t>
            </a:r>
            <a:r>
              <a:rPr lang="en-US" dirty="0" smtClean="0">
                <a:hlinkClick r:id="rId10" tooltip="Planck's constant"/>
              </a:rPr>
              <a:t>Planck's constant</a:t>
            </a:r>
            <a:r>
              <a:rPr lang="en-US" dirty="0" smtClean="0"/>
              <a:t>. A single gamma ray photon, for example, might carry ~100,000 times the energy of a single photon of visible light.</a:t>
            </a:r>
          </a:p>
        </p:txBody>
      </p:sp>
    </p:spTree>
    <p:extLst>
      <p:ext uri="{BB962C8B-B14F-4D97-AF65-F5344CB8AC3E}">
        <p14:creationId xmlns:p14="http://schemas.microsoft.com/office/powerpoint/2010/main" val="1773143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Magnetic </a:t>
            </a:r>
            <a:r>
              <a:rPr lang="en-US" b="1" dirty="0" smtClean="0"/>
              <a:t>field</a:t>
            </a:r>
            <a:endParaRPr lang="en-US" dirty="0"/>
          </a:p>
        </p:txBody>
      </p:sp>
      <p:sp>
        <p:nvSpPr>
          <p:cNvPr id="3" name="Content Placeholder 2"/>
          <p:cNvSpPr>
            <a:spLocks noGrp="1"/>
          </p:cNvSpPr>
          <p:nvPr>
            <p:ph idx="1"/>
          </p:nvPr>
        </p:nvSpPr>
        <p:spPr/>
        <p:txBody>
          <a:bodyPr/>
          <a:lstStyle/>
          <a:p>
            <a:pPr marL="0" indent="0">
              <a:buNone/>
            </a:pPr>
            <a:r>
              <a:rPr lang="en-US" dirty="0"/>
              <a:t>A </a:t>
            </a:r>
            <a:r>
              <a:rPr lang="en-US" b="1" dirty="0"/>
              <a:t>magnetic field</a:t>
            </a:r>
            <a:r>
              <a:rPr lang="en-US" dirty="0"/>
              <a:t> is the magnetic influence of </a:t>
            </a:r>
            <a:r>
              <a:rPr lang="en-US" dirty="0">
                <a:hlinkClick r:id="rId2" tooltip="Electric current"/>
              </a:rPr>
              <a:t>electric currents</a:t>
            </a:r>
            <a:r>
              <a:rPr lang="en-US" dirty="0"/>
              <a:t> and </a:t>
            </a:r>
            <a:r>
              <a:rPr lang="en-US" dirty="0">
                <a:hlinkClick r:id="rId3" tooltip="Magnet"/>
              </a:rPr>
              <a:t>magnetic materials</a:t>
            </a:r>
            <a:r>
              <a:rPr lang="en-US" dirty="0"/>
              <a:t>. The magnetic field at any given point is specified by both a </a:t>
            </a:r>
            <a:r>
              <a:rPr lang="en-US" i="1" dirty="0"/>
              <a:t>direction</a:t>
            </a:r>
            <a:r>
              <a:rPr lang="en-US" dirty="0"/>
              <a:t> and a </a:t>
            </a:r>
            <a:r>
              <a:rPr lang="en-US" i="1" dirty="0"/>
              <a:t>magnitude</a:t>
            </a:r>
            <a:r>
              <a:rPr lang="en-US" dirty="0"/>
              <a:t> (or strength); as such it is a </a:t>
            </a:r>
            <a:r>
              <a:rPr lang="en-US" dirty="0">
                <a:hlinkClick r:id="rId4" tooltip="Vector field"/>
              </a:rPr>
              <a:t>vector field</a:t>
            </a:r>
            <a:r>
              <a:rPr lang="en-US" dirty="0"/>
              <a:t>.</a:t>
            </a:r>
          </a:p>
        </p:txBody>
      </p:sp>
    </p:spTree>
    <p:extLst>
      <p:ext uri="{BB962C8B-B14F-4D97-AF65-F5344CB8AC3E}">
        <p14:creationId xmlns:p14="http://schemas.microsoft.com/office/powerpoint/2010/main" val="343775672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(continued) </a:t>
            </a:r>
            <a:r>
              <a:rPr lang="en-US" b="1" dirty="0" smtClean="0"/>
              <a:t>Electromagnetic radiation</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The effects of EMR upon biological systems (and also to many other chemical systems, under </a:t>
            </a:r>
            <a:r>
              <a:rPr lang="en-US" dirty="0" smtClean="0">
                <a:hlinkClick r:id="rId2" tooltip="Standard conditions for temperature and pressure"/>
              </a:rPr>
              <a:t>standard conditions</a:t>
            </a:r>
            <a:r>
              <a:rPr lang="en-US" dirty="0" smtClean="0"/>
              <a:t>) depend both upon the radiation's </a:t>
            </a:r>
            <a:r>
              <a:rPr lang="en-US" dirty="0" smtClean="0">
                <a:hlinkClick r:id="rId3" tooltip="Power (physics)"/>
              </a:rPr>
              <a:t>power</a:t>
            </a:r>
            <a:r>
              <a:rPr lang="en-US" dirty="0" smtClean="0"/>
              <a:t> and its frequency. For EMR of visible frequencies or lower (i.e., radio, microwave, infrared), the damage done to cells and other materials is determined mainly by power and caused primarily by heating effects from the combined energy transfer of many photons. By contrast, for ultraviolet and higher frequencies (i.e., X-rays and gamma rays), chemical materials and living cells can be further damaged beyond that done by simple heating, since individual photons of such high frequency have enough energy to cause direct molecular damage.</a:t>
            </a:r>
            <a:endParaRPr lang="en-US" dirty="0"/>
          </a:p>
        </p:txBody>
      </p:sp>
    </p:spTree>
    <p:extLst>
      <p:ext uri="{BB962C8B-B14F-4D97-AF65-F5344CB8AC3E}">
        <p14:creationId xmlns:p14="http://schemas.microsoft.com/office/powerpoint/2010/main" val="238473859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Electromagnetic radiation </a:t>
            </a:r>
            <a:r>
              <a:rPr lang="en-US" dirty="0"/>
              <a:t>(continued)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828800"/>
            <a:ext cx="5943600" cy="4457700"/>
          </a:xfrm>
        </p:spPr>
      </p:pic>
    </p:spTree>
    <p:extLst>
      <p:ext uri="{BB962C8B-B14F-4D97-AF65-F5344CB8AC3E}">
        <p14:creationId xmlns:p14="http://schemas.microsoft.com/office/powerpoint/2010/main" val="211780042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Radio</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Radio</a:t>
            </a:r>
            <a:r>
              <a:rPr lang="en-US" dirty="0" smtClean="0"/>
              <a:t> is the radiation (</a:t>
            </a:r>
            <a:r>
              <a:rPr lang="en-US" dirty="0" smtClean="0">
                <a:hlinkClick r:id="rId2" tooltip="Wireless"/>
              </a:rPr>
              <a:t>wireless</a:t>
            </a:r>
            <a:r>
              <a:rPr lang="en-US" dirty="0" smtClean="0"/>
              <a:t> </a:t>
            </a:r>
            <a:r>
              <a:rPr lang="en-US" dirty="0" smtClean="0">
                <a:hlinkClick r:id="rId3" tooltip="Transmission (telecommunications)"/>
              </a:rPr>
              <a:t>transmission</a:t>
            </a:r>
            <a:r>
              <a:rPr lang="en-US" dirty="0" smtClean="0"/>
              <a:t>) of electromagnetic signals through the atmosphere or free space. Information, such as sound, is carried by systematically changing (</a:t>
            </a:r>
            <a:r>
              <a:rPr lang="en-US" dirty="0" smtClean="0">
                <a:hlinkClick r:id="rId4" tooltip="Modulation"/>
              </a:rPr>
              <a:t>modulating</a:t>
            </a:r>
            <a:r>
              <a:rPr lang="en-US" dirty="0" smtClean="0"/>
              <a:t>) some property of the radiated waves, such as their </a:t>
            </a:r>
            <a:r>
              <a:rPr lang="en-US" dirty="0" smtClean="0">
                <a:hlinkClick r:id="rId5" tooltip="Amplitude"/>
              </a:rPr>
              <a:t>amplitude</a:t>
            </a:r>
            <a:r>
              <a:rPr lang="en-US" dirty="0" smtClean="0"/>
              <a:t>, </a:t>
            </a:r>
            <a:r>
              <a:rPr lang="en-US" dirty="0" smtClean="0">
                <a:hlinkClick r:id="rId6" tooltip="Frequency"/>
              </a:rPr>
              <a:t>frequency</a:t>
            </a:r>
            <a:r>
              <a:rPr lang="en-US" dirty="0" smtClean="0"/>
              <a:t>, </a:t>
            </a:r>
            <a:r>
              <a:rPr lang="en-US" dirty="0" smtClean="0">
                <a:hlinkClick r:id="rId7" tooltip="Phase (waves)"/>
              </a:rPr>
              <a:t>phase</a:t>
            </a:r>
            <a:r>
              <a:rPr lang="en-US" dirty="0" smtClean="0"/>
              <a:t>, or pulse width. When radio waves strike an </a:t>
            </a:r>
            <a:r>
              <a:rPr lang="en-US" dirty="0" smtClean="0">
                <a:hlinkClick r:id="rId8" tooltip="Electrical conductor"/>
              </a:rPr>
              <a:t>electrical conductor</a:t>
            </a:r>
            <a:r>
              <a:rPr lang="en-US" dirty="0" smtClean="0"/>
              <a:t>, the oscillating fields induce an </a:t>
            </a:r>
            <a:r>
              <a:rPr lang="en-US" dirty="0" smtClean="0">
                <a:hlinkClick r:id="rId9" tooltip="Alternating current"/>
              </a:rPr>
              <a:t>alternating current</a:t>
            </a:r>
            <a:r>
              <a:rPr lang="en-US" dirty="0" smtClean="0"/>
              <a:t> in the conductor. The information in the waves can be </a:t>
            </a:r>
            <a:r>
              <a:rPr lang="en-US" dirty="0" smtClean="0">
                <a:hlinkClick r:id="rId10" tooltip="Demodulation"/>
              </a:rPr>
              <a:t>extracted</a:t>
            </a:r>
            <a:r>
              <a:rPr lang="en-US" dirty="0" smtClean="0"/>
              <a:t> and transformed back into its original form.</a:t>
            </a:r>
            <a:endParaRPr lang="en-US" dirty="0"/>
          </a:p>
        </p:txBody>
      </p:sp>
    </p:spTree>
    <p:extLst>
      <p:ext uri="{BB962C8B-B14F-4D97-AF65-F5344CB8AC3E}">
        <p14:creationId xmlns:p14="http://schemas.microsoft.com/office/powerpoint/2010/main" val="388050362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(continued) </a:t>
            </a:r>
            <a:r>
              <a:rPr lang="en-US" b="1" dirty="0" smtClean="0"/>
              <a:t>Radio</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Radio systems need a </a:t>
            </a:r>
            <a:r>
              <a:rPr lang="en-US" dirty="0" smtClean="0">
                <a:hlinkClick r:id="rId2" tooltip="Transmitter"/>
              </a:rPr>
              <a:t>transmitter</a:t>
            </a:r>
            <a:r>
              <a:rPr lang="en-US" dirty="0" smtClean="0"/>
              <a:t> to </a:t>
            </a:r>
            <a:r>
              <a:rPr lang="en-US" dirty="0" smtClean="0">
                <a:hlinkClick r:id="rId3" tooltip="Modulation"/>
              </a:rPr>
              <a:t>modulate (change)</a:t>
            </a:r>
            <a:r>
              <a:rPr lang="en-US" dirty="0" smtClean="0"/>
              <a:t> some property of the energy produced to impress a signal on it. Some types of modulation include </a:t>
            </a:r>
            <a:r>
              <a:rPr lang="en-US" dirty="0" smtClean="0">
                <a:hlinkClick r:id="rId4" tooltip="Amplitude modulation"/>
              </a:rPr>
              <a:t>amplitude modulation</a:t>
            </a:r>
            <a:r>
              <a:rPr lang="en-US" dirty="0" smtClean="0"/>
              <a:t> and </a:t>
            </a:r>
            <a:r>
              <a:rPr lang="en-US" dirty="0" smtClean="0">
                <a:hlinkClick r:id="rId5" tooltip="Frequency modulation"/>
              </a:rPr>
              <a:t>frequency modulation</a:t>
            </a:r>
            <a:r>
              <a:rPr lang="en-US" dirty="0" smtClean="0"/>
              <a:t>. Radio systems also need an antenna to convert </a:t>
            </a:r>
            <a:r>
              <a:rPr lang="en-US" dirty="0" smtClean="0">
                <a:hlinkClick r:id="rId6" tooltip="Electric current"/>
              </a:rPr>
              <a:t>electric currents</a:t>
            </a:r>
            <a:r>
              <a:rPr lang="en-US" dirty="0" smtClean="0"/>
              <a:t> into </a:t>
            </a:r>
            <a:r>
              <a:rPr lang="en-US" dirty="0" smtClean="0">
                <a:hlinkClick r:id="rId7" tooltip="Radio wave"/>
              </a:rPr>
              <a:t>radio waves</a:t>
            </a:r>
            <a:r>
              <a:rPr lang="en-US" dirty="0" smtClean="0"/>
              <a:t>, and vice versa. An antenna can be used for both transmitting and receiving. The </a:t>
            </a:r>
            <a:r>
              <a:rPr lang="en-US" dirty="0" smtClean="0">
                <a:hlinkClick r:id="rId8" tooltip="Electrical resonance"/>
              </a:rPr>
              <a:t>electrical resonance</a:t>
            </a:r>
            <a:r>
              <a:rPr lang="en-US" dirty="0" smtClean="0"/>
              <a:t> of </a:t>
            </a:r>
            <a:r>
              <a:rPr lang="en-US" dirty="0" smtClean="0">
                <a:hlinkClick r:id="rId9" tooltip="Tuned circuit"/>
              </a:rPr>
              <a:t>tuned circuits</a:t>
            </a:r>
            <a:r>
              <a:rPr lang="en-US" dirty="0" smtClean="0"/>
              <a:t> in radios allow individual stations to be selected. The electromagnetic wave is intercepted by a tuned receiving </a:t>
            </a:r>
            <a:r>
              <a:rPr lang="en-US" dirty="0" smtClean="0">
                <a:hlinkClick r:id="rId10" tooltip="Antenna (radio)"/>
              </a:rPr>
              <a:t>antenna</a:t>
            </a:r>
            <a:r>
              <a:rPr lang="en-US" dirty="0" smtClean="0"/>
              <a:t>. A </a:t>
            </a:r>
            <a:r>
              <a:rPr lang="en-US" dirty="0" smtClean="0">
                <a:hlinkClick r:id="rId11" tooltip="Radio receiver"/>
              </a:rPr>
              <a:t>radio receiver</a:t>
            </a:r>
            <a:r>
              <a:rPr lang="en-US" dirty="0" smtClean="0"/>
              <a:t> receives its input from an </a:t>
            </a:r>
            <a:r>
              <a:rPr lang="en-US" dirty="0" smtClean="0">
                <a:hlinkClick r:id="rId10" tooltip="Antenna (radio)"/>
              </a:rPr>
              <a:t>antenna</a:t>
            </a:r>
            <a:r>
              <a:rPr lang="en-US" dirty="0" smtClean="0"/>
              <a:t> and converts it into a form usable for the consumer, such as sound, pictures, digital data, measurement values, navigational positions, etc. Radio frequencies occupy the range from a 3 kHz to 300 GHz, although commercially important uses of radio use only a small part of this spectrum.</a:t>
            </a:r>
            <a:endParaRPr lang="en-US" dirty="0"/>
          </a:p>
        </p:txBody>
      </p:sp>
    </p:spTree>
    <p:extLst>
      <p:ext uri="{BB962C8B-B14F-4D97-AF65-F5344CB8AC3E}">
        <p14:creationId xmlns:p14="http://schemas.microsoft.com/office/powerpoint/2010/main" val="400995486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Radio </a:t>
            </a:r>
            <a:r>
              <a:rPr lang="en-US" dirty="0" smtClean="0"/>
              <a:t>(continued)</a:t>
            </a:r>
            <a:endParaRPr lang="en-US" dirty="0"/>
          </a:p>
        </p:txBody>
      </p:sp>
      <p:sp>
        <p:nvSpPr>
          <p:cNvPr id="3" name="Content Placeholder 2"/>
          <p:cNvSpPr>
            <a:spLocks noGrp="1"/>
          </p:cNvSpPr>
          <p:nvPr>
            <p:ph idx="1"/>
          </p:nvPr>
        </p:nvSpPr>
        <p:spPr/>
        <p:txBody>
          <a:bodyPr/>
          <a:lstStyle/>
          <a:p>
            <a:pPr marL="0" indent="0">
              <a:buNone/>
            </a:pPr>
            <a:r>
              <a:rPr lang="en-US" dirty="0" smtClean="0"/>
              <a:t>A radio communication system sends signals by radio. The </a:t>
            </a:r>
            <a:r>
              <a:rPr lang="en-US" dirty="0" smtClean="0">
                <a:hlinkClick r:id="rId2" tooltip="Radio equipment"/>
              </a:rPr>
              <a:t>radio equipment</a:t>
            </a:r>
            <a:r>
              <a:rPr lang="en-US" dirty="0" smtClean="0"/>
              <a:t> involved in </a:t>
            </a:r>
            <a:r>
              <a:rPr lang="en-US" dirty="0" smtClean="0">
                <a:hlinkClick r:id="rId3" tooltip="Communication system"/>
              </a:rPr>
              <a:t>communication systems</a:t>
            </a:r>
            <a:r>
              <a:rPr lang="en-US" dirty="0" smtClean="0"/>
              <a:t> includes a </a:t>
            </a:r>
            <a:r>
              <a:rPr lang="en-US" dirty="0" smtClean="0">
                <a:hlinkClick r:id="rId4" tooltip="Transmitter"/>
              </a:rPr>
              <a:t>transmitter</a:t>
            </a:r>
            <a:r>
              <a:rPr lang="en-US" dirty="0" smtClean="0"/>
              <a:t> and a receiver, each having an antenna and appropriate </a:t>
            </a:r>
            <a:r>
              <a:rPr lang="en-US" dirty="0" smtClean="0">
                <a:hlinkClick r:id="rId5" tooltip="Terminal equipment"/>
              </a:rPr>
              <a:t>terminal equipment</a:t>
            </a:r>
            <a:r>
              <a:rPr lang="en-US" dirty="0" smtClean="0"/>
              <a:t> such as a </a:t>
            </a:r>
            <a:r>
              <a:rPr lang="en-US" dirty="0" smtClean="0">
                <a:hlinkClick r:id="rId6" tooltip="Microphone"/>
              </a:rPr>
              <a:t>microphone</a:t>
            </a:r>
            <a:r>
              <a:rPr lang="en-US" dirty="0" smtClean="0"/>
              <a:t> at the transmitter and a </a:t>
            </a:r>
            <a:r>
              <a:rPr lang="en-US" dirty="0" smtClean="0">
                <a:hlinkClick r:id="rId7" tooltip="Loudspeaker"/>
              </a:rPr>
              <a:t>loudspeaker</a:t>
            </a:r>
            <a:r>
              <a:rPr lang="en-US" dirty="0" smtClean="0"/>
              <a:t> at the receiver in the case of a voice-communication system.</a:t>
            </a:r>
            <a:endParaRPr lang="en-US" dirty="0"/>
          </a:p>
        </p:txBody>
      </p:sp>
    </p:spTree>
    <p:extLst>
      <p:ext uri="{BB962C8B-B14F-4D97-AF65-F5344CB8AC3E}">
        <p14:creationId xmlns:p14="http://schemas.microsoft.com/office/powerpoint/2010/main" val="173091813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Geometrical optics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smtClean="0"/>
              <a:t>Geometrical optics</a:t>
            </a:r>
            <a:r>
              <a:rPr lang="en-US" dirty="0" smtClean="0"/>
              <a:t>, or </a:t>
            </a:r>
            <a:r>
              <a:rPr lang="en-US" b="1" dirty="0" smtClean="0"/>
              <a:t>ray optics</a:t>
            </a:r>
            <a:r>
              <a:rPr lang="en-US" dirty="0" smtClean="0"/>
              <a:t>, describes </a:t>
            </a:r>
            <a:r>
              <a:rPr lang="en-US" dirty="0" smtClean="0">
                <a:hlinkClick r:id="rId2" tooltip="Light"/>
              </a:rPr>
              <a:t>light</a:t>
            </a:r>
            <a:r>
              <a:rPr lang="en-US" dirty="0" smtClean="0"/>
              <a:t> </a:t>
            </a:r>
            <a:r>
              <a:rPr lang="en-US" dirty="0" smtClean="0">
                <a:hlinkClick r:id="rId3" tooltip="Wave propagation"/>
              </a:rPr>
              <a:t>propagation</a:t>
            </a:r>
            <a:r>
              <a:rPr lang="en-US" dirty="0" smtClean="0"/>
              <a:t> in terms of "</a:t>
            </a:r>
            <a:r>
              <a:rPr lang="en-US" dirty="0" smtClean="0">
                <a:hlinkClick r:id="rId4" tooltip="Ray (optics)"/>
              </a:rPr>
              <a:t>rays</a:t>
            </a:r>
            <a:r>
              <a:rPr lang="en-US" dirty="0" smtClean="0"/>
              <a:t>". The "ray" in geometric optics is an </a:t>
            </a:r>
            <a:r>
              <a:rPr lang="en-US" dirty="0" smtClean="0">
                <a:hlinkClick r:id="rId5" tooltip="Abstract object"/>
              </a:rPr>
              <a:t>abstraction</a:t>
            </a:r>
            <a:r>
              <a:rPr lang="en-US" dirty="0" smtClean="0"/>
              <a:t>, or "</a:t>
            </a:r>
            <a:r>
              <a:rPr lang="en-US" dirty="0" smtClean="0">
                <a:hlinkClick r:id="rId6" tooltip="Instrumentalism"/>
              </a:rPr>
              <a:t>instrument</a:t>
            </a:r>
            <a:r>
              <a:rPr lang="en-US" dirty="0" smtClean="0"/>
              <a:t>", which can be used to approximately model how light will propagate. Light rays are defined to propagate in a rectilinear path as they travel in a homogeneous medium. Rays bend (and may split in two) at the </a:t>
            </a:r>
            <a:r>
              <a:rPr lang="en-US" dirty="0" smtClean="0">
                <a:hlinkClick r:id="rId7" tooltip="wiktionary:interface"/>
              </a:rPr>
              <a:t>interface</a:t>
            </a:r>
            <a:r>
              <a:rPr lang="en-US" dirty="0" smtClean="0"/>
              <a:t> between two dissimilar </a:t>
            </a:r>
            <a:r>
              <a:rPr lang="en-US" dirty="0" smtClean="0">
                <a:hlinkClick r:id="rId8" tooltip="Optical medium"/>
              </a:rPr>
              <a:t>media</a:t>
            </a:r>
            <a:r>
              <a:rPr lang="en-US" dirty="0" smtClean="0"/>
              <a:t>, may curve in a medium where the </a:t>
            </a:r>
            <a:r>
              <a:rPr lang="en-US" dirty="0" smtClean="0">
                <a:hlinkClick r:id="rId9" tooltip="Refractive index"/>
              </a:rPr>
              <a:t>refractive index</a:t>
            </a:r>
            <a:r>
              <a:rPr lang="en-US" dirty="0" smtClean="0"/>
              <a:t> changes, and may be absorbed and reflected. Geometrical optics provides rules, which may depend on the color (wavelength) of the ray, for propagating these rays through an optical system. This is a significant simplification of optics that fails to account for optical effects such as </a:t>
            </a:r>
            <a:r>
              <a:rPr lang="en-US" dirty="0" smtClean="0">
                <a:hlinkClick r:id="rId10" tooltip="Diffraction"/>
              </a:rPr>
              <a:t>diffraction</a:t>
            </a:r>
            <a:r>
              <a:rPr lang="en-US" dirty="0" smtClean="0"/>
              <a:t> and </a:t>
            </a:r>
            <a:r>
              <a:rPr lang="en-US" dirty="0" smtClean="0">
                <a:hlinkClick r:id="rId11" tooltip="Interference (wave propagation)"/>
              </a:rPr>
              <a:t>interference</a:t>
            </a:r>
            <a:r>
              <a:rPr lang="en-US" dirty="0" smtClean="0"/>
              <a:t>. It is an excellent approximation when the wavelength is very small compared with the size of structures with which the light interacts. Geometric optics can be used to describe the geometrical aspects of </a:t>
            </a:r>
            <a:r>
              <a:rPr lang="en-US" dirty="0" smtClean="0">
                <a:hlinkClick r:id="rId12" tooltip="Image"/>
              </a:rPr>
              <a:t>imaging</a:t>
            </a:r>
            <a:r>
              <a:rPr lang="en-US" dirty="0" smtClean="0"/>
              <a:t>, including </a:t>
            </a:r>
            <a:r>
              <a:rPr lang="en-US" dirty="0" smtClean="0">
                <a:hlinkClick r:id="rId13" tooltip="Optical aberration"/>
              </a:rPr>
              <a:t>optical aberrations</a:t>
            </a:r>
            <a:r>
              <a:rPr lang="en-US" dirty="0" smtClean="0"/>
              <a:t>.</a:t>
            </a:r>
            <a:endParaRPr lang="en-US" dirty="0"/>
          </a:p>
        </p:txBody>
      </p:sp>
    </p:spTree>
    <p:extLst>
      <p:ext uri="{BB962C8B-B14F-4D97-AF65-F5344CB8AC3E}">
        <p14:creationId xmlns:p14="http://schemas.microsoft.com/office/powerpoint/2010/main" val="54775112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Ray model of light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4083076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4958249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Plane mirror</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5764747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Spherical mirror</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80847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Tesla (unit</a:t>
            </a:r>
            <a:r>
              <a:rPr lang="en-US" b="1" dirty="0" smtClean="0"/>
              <a:t>)</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The </a:t>
            </a:r>
            <a:r>
              <a:rPr lang="en-US" b="1" dirty="0"/>
              <a:t>tesla</a:t>
            </a:r>
            <a:r>
              <a:rPr lang="en-US" dirty="0"/>
              <a:t> (symbol </a:t>
            </a:r>
            <a:r>
              <a:rPr lang="en-US" b="1" dirty="0"/>
              <a:t>T</a:t>
            </a:r>
            <a:r>
              <a:rPr lang="en-US" dirty="0"/>
              <a:t>) is the </a:t>
            </a:r>
            <a:r>
              <a:rPr lang="en-US" dirty="0">
                <a:hlinkClick r:id="rId2" tooltip="SI derived unit"/>
              </a:rPr>
              <a:t>SI derived unit</a:t>
            </a:r>
            <a:r>
              <a:rPr lang="en-US" dirty="0"/>
              <a:t> of </a:t>
            </a:r>
            <a:r>
              <a:rPr lang="en-US" dirty="0">
                <a:hlinkClick r:id="rId3" tooltip="Magnetic flux density"/>
              </a:rPr>
              <a:t>magnetic flux density</a:t>
            </a:r>
            <a:r>
              <a:rPr lang="en-US" dirty="0"/>
              <a:t>, commonly denoted as </a:t>
            </a:r>
            <a:r>
              <a:rPr lang="en-US" b="1" dirty="0"/>
              <a:t>B</a:t>
            </a:r>
            <a:r>
              <a:rPr lang="en-US" dirty="0"/>
              <a:t>. One tesla is equal to one </a:t>
            </a:r>
            <a:r>
              <a:rPr lang="en-US" dirty="0">
                <a:hlinkClick r:id="rId4" tooltip="Weber (unit)"/>
              </a:rPr>
              <a:t>weber</a:t>
            </a:r>
            <a:r>
              <a:rPr lang="en-US" dirty="0"/>
              <a:t> per square </a:t>
            </a:r>
            <a:r>
              <a:rPr lang="en-US" dirty="0" err="1">
                <a:hlinkClick r:id="rId5" tooltip="Metre"/>
              </a:rPr>
              <a:t>metre</a:t>
            </a:r>
            <a:r>
              <a:rPr lang="en-US" dirty="0"/>
              <a:t>, and it was named in </a:t>
            </a:r>
            <a:r>
              <a:rPr lang="en-US" dirty="0" smtClean="0"/>
              <a:t>1960 </a:t>
            </a:r>
            <a:r>
              <a:rPr lang="en-US" dirty="0"/>
              <a:t>in </a:t>
            </a:r>
            <a:r>
              <a:rPr lang="en-US" dirty="0" err="1"/>
              <a:t>honour</a:t>
            </a:r>
            <a:r>
              <a:rPr lang="en-US" dirty="0"/>
              <a:t> of </a:t>
            </a:r>
            <a:r>
              <a:rPr lang="en-US" dirty="0">
                <a:hlinkClick r:id="rId6" tooltip="Nikola Tesla"/>
              </a:rPr>
              <a:t>Nikola Tesla</a:t>
            </a:r>
            <a:r>
              <a:rPr lang="en-US" dirty="0"/>
              <a:t>. The strongest fields encountered from permanent magnets are from </a:t>
            </a:r>
            <a:r>
              <a:rPr lang="en-US" dirty="0" err="1">
                <a:hlinkClick r:id="rId7" tooltip="Halbach sphere"/>
              </a:rPr>
              <a:t>Halbach</a:t>
            </a:r>
            <a:r>
              <a:rPr lang="en-US" dirty="0">
                <a:hlinkClick r:id="rId7" tooltip="Halbach sphere"/>
              </a:rPr>
              <a:t> spheres</a:t>
            </a:r>
            <a:r>
              <a:rPr lang="en-US" dirty="0"/>
              <a:t> which can be over 4.5 T. The strongest field trapped in a superconductor in a lab as of July 2014 is 17.6 T</a:t>
            </a:r>
            <a:r>
              <a:rPr lang="en-US" dirty="0" smtClean="0"/>
              <a:t>. </a:t>
            </a:r>
            <a:r>
              <a:rPr lang="en-US" dirty="0"/>
              <a:t>The record magnetic field has been produced by scientists at the Los Alamos National Laboratory campus of the National High Magnetic Field Laboratory, the world's first 100 Tesla non-destructive magnetic field. </a:t>
            </a:r>
          </a:p>
          <a:p>
            <a:r>
              <a:rPr lang="en-US" dirty="0"/>
              <a:t>The unit was announced during the </a:t>
            </a:r>
            <a:r>
              <a:rPr lang="en-US" dirty="0" err="1">
                <a:hlinkClick r:id="rId8" tooltip="General Conference on Weights and Measures"/>
              </a:rPr>
              <a:t>Conférence</a:t>
            </a:r>
            <a:r>
              <a:rPr lang="en-US" dirty="0">
                <a:hlinkClick r:id="rId8" tooltip="General Conference on Weights and Measures"/>
              </a:rPr>
              <a:t> </a:t>
            </a:r>
            <a:r>
              <a:rPr lang="en-US" dirty="0" err="1">
                <a:hlinkClick r:id="rId8" tooltip="General Conference on Weights and Measures"/>
              </a:rPr>
              <a:t>Générale</a:t>
            </a:r>
            <a:r>
              <a:rPr lang="en-US" dirty="0">
                <a:hlinkClick r:id="rId8" tooltip="General Conference on Weights and Measures"/>
              </a:rPr>
              <a:t> des </a:t>
            </a:r>
            <a:r>
              <a:rPr lang="en-US" dirty="0" err="1">
                <a:hlinkClick r:id="rId8" tooltip="General Conference on Weights and Measures"/>
              </a:rPr>
              <a:t>Poids</a:t>
            </a:r>
            <a:r>
              <a:rPr lang="en-US" dirty="0">
                <a:hlinkClick r:id="rId8" tooltip="General Conference on Weights and Measures"/>
              </a:rPr>
              <a:t> et </a:t>
            </a:r>
            <a:r>
              <a:rPr lang="en-US" dirty="0" err="1">
                <a:hlinkClick r:id="rId8" tooltip="General Conference on Weights and Measures"/>
              </a:rPr>
              <a:t>Mesures</a:t>
            </a:r>
            <a:r>
              <a:rPr lang="en-US" dirty="0"/>
              <a:t> in 1960.</a:t>
            </a:r>
          </a:p>
          <a:p>
            <a:pPr marL="0" indent="0">
              <a:buNone/>
            </a:pPr>
            <a:endParaRPr lang="en-US" dirty="0"/>
          </a:p>
        </p:txBody>
      </p:sp>
    </p:spTree>
    <p:extLst>
      <p:ext uri="{BB962C8B-B14F-4D97-AF65-F5344CB8AC3E}">
        <p14:creationId xmlns:p14="http://schemas.microsoft.com/office/powerpoint/2010/main" val="56962991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Refraction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6431181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 of refraction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9298104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Snell Law</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9041547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internal reflection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4099338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Fiber optics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4970353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Lenses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136813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 lenses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7334850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Ray tracing</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7318440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 lens equation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7935006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Magnification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92911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Inductor </a:t>
            </a:r>
            <a:r>
              <a:rPr lang="en-US" dirty="0"/>
              <a:t>(continued)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2057400"/>
            <a:ext cx="4953213" cy="3467249"/>
          </a:xfrm>
        </p:spPr>
      </p:pic>
    </p:spTree>
    <p:extLst>
      <p:ext uri="{BB962C8B-B14F-4D97-AF65-F5344CB8AC3E}">
        <p14:creationId xmlns:p14="http://schemas.microsoft.com/office/powerpoint/2010/main" val="57133867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of lenses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9358224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Lensmaker</a:t>
            </a:r>
            <a:r>
              <a:rPr lang="en-US" dirty="0" smtClean="0"/>
              <a:t> Equation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4752068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Geometrical optics </a:t>
            </a:r>
            <a:r>
              <a:rPr lang="en-US" dirty="0"/>
              <a:t>(continued)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9870" y="2216630"/>
            <a:ext cx="3707130" cy="3803170"/>
          </a:xfrm>
        </p:spPr>
      </p:pic>
    </p:spTree>
    <p:extLst>
      <p:ext uri="{BB962C8B-B14F-4D97-AF65-F5344CB8AC3E}">
        <p14:creationId xmlns:p14="http://schemas.microsoft.com/office/powerpoint/2010/main" val="345963495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Geometrical optics </a:t>
            </a:r>
            <a:r>
              <a:rPr lang="en-US" dirty="0"/>
              <a:t>(continued)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4813" y="2057400"/>
            <a:ext cx="7052387" cy="3810000"/>
          </a:xfrm>
        </p:spPr>
      </p:pic>
    </p:spTree>
    <p:extLst>
      <p:ext uri="{BB962C8B-B14F-4D97-AF65-F5344CB8AC3E}">
        <p14:creationId xmlns:p14="http://schemas.microsoft.com/office/powerpoint/2010/main" val="174161082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Geometrical optics </a:t>
            </a:r>
            <a:r>
              <a:rPr lang="en-US" dirty="0"/>
              <a:t>(continued)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7825" y="1680512"/>
            <a:ext cx="5895975" cy="4415488"/>
          </a:xfrm>
        </p:spPr>
      </p:pic>
    </p:spTree>
    <p:extLst>
      <p:ext uri="{BB962C8B-B14F-4D97-AF65-F5344CB8AC3E}">
        <p14:creationId xmlns:p14="http://schemas.microsoft.com/office/powerpoint/2010/main" val="69090863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Geometrical </a:t>
            </a:r>
            <a:r>
              <a:rPr lang="en-US" b="1" dirty="0" smtClean="0"/>
              <a:t>optics </a:t>
            </a:r>
            <a:r>
              <a:rPr lang="en-US" dirty="0"/>
              <a:t>(continued)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0613" y="2057400"/>
            <a:ext cx="6986587" cy="3683560"/>
          </a:xfrm>
        </p:spPr>
      </p:pic>
    </p:spTree>
    <p:extLst>
      <p:ext uri="{BB962C8B-B14F-4D97-AF65-F5344CB8AC3E}">
        <p14:creationId xmlns:p14="http://schemas.microsoft.com/office/powerpoint/2010/main" val="20589262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6625" y="1524000"/>
            <a:ext cx="6210975" cy="4382188"/>
          </a:xfrm>
        </p:spPr>
      </p:pic>
    </p:spTree>
    <p:extLst>
      <p:ext uri="{BB962C8B-B14F-4D97-AF65-F5344CB8AC3E}">
        <p14:creationId xmlns:p14="http://schemas.microsoft.com/office/powerpoint/2010/main" val="80535223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Geometrical optics </a:t>
            </a:r>
            <a:r>
              <a:rPr lang="en-US" dirty="0"/>
              <a:t>(continued)</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7196" y="1600200"/>
            <a:ext cx="8169608" cy="4525963"/>
          </a:xfrm>
        </p:spPr>
      </p:pic>
    </p:spTree>
    <p:extLst>
      <p:ext uri="{BB962C8B-B14F-4D97-AF65-F5344CB8AC3E}">
        <p14:creationId xmlns:p14="http://schemas.microsoft.com/office/powerpoint/2010/main" val="16911492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 nature of light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5006330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Waves vs. particles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63881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 </a:t>
            </a:r>
            <a:r>
              <a:rPr lang="en-US" dirty="0"/>
              <a:t>(continued) </a:t>
            </a:r>
            <a:r>
              <a:rPr lang="en-US" b="1" dirty="0" smtClean="0">
                <a:solidFill>
                  <a:srgbClr val="FF0000"/>
                </a:solidFill>
              </a:rPr>
              <a:t>Inductor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3226" y="1600200"/>
            <a:ext cx="4197548" cy="4525963"/>
          </a:xfrm>
        </p:spPr>
      </p:pic>
    </p:spTree>
    <p:extLst>
      <p:ext uri="{BB962C8B-B14F-4D97-AF65-F5344CB8AC3E}">
        <p14:creationId xmlns:p14="http://schemas.microsoft.com/office/powerpoint/2010/main" val="188141420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Huygens principles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04277943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Huygens </a:t>
            </a:r>
            <a:r>
              <a:rPr lang="en-US" dirty="0" smtClean="0"/>
              <a:t>principle of diffraction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2450946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Huygens </a:t>
            </a:r>
            <a:r>
              <a:rPr lang="en-US" dirty="0" smtClean="0"/>
              <a:t>principle of refraction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7757043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Interference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6257300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Young double slit experiment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0013173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Visible spectrum and dispersion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4907198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Diffraction by single slit or disk</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3339645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Diffraction grating</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8552479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Spectrometer</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8727579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Spectroscopy</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01224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smtClean="0">
                <a:solidFill>
                  <a:srgbClr val="FF0000"/>
                </a:solidFill>
              </a:rPr>
              <a:t>Ampère's law</a:t>
            </a:r>
            <a:endParaRPr lang="en-US" sz="9600"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In </a:t>
            </a:r>
            <a:r>
              <a:rPr lang="en-US" dirty="0" smtClean="0">
                <a:hlinkClick r:id="rId2" tooltip="Classical electromagnetism"/>
              </a:rPr>
              <a:t>classical electromagnetism</a:t>
            </a:r>
            <a:r>
              <a:rPr lang="en-US" dirty="0" smtClean="0"/>
              <a:t>, </a:t>
            </a:r>
            <a:r>
              <a:rPr lang="en-US" b="1" dirty="0" smtClean="0"/>
              <a:t>Ampère's circuital law</a:t>
            </a:r>
            <a:r>
              <a:rPr lang="en-US" dirty="0" smtClean="0"/>
              <a:t>, discovered by </a:t>
            </a:r>
            <a:r>
              <a:rPr lang="en-US" dirty="0" smtClean="0">
                <a:hlinkClick r:id="rId3" tooltip="André-Marie Ampère"/>
              </a:rPr>
              <a:t>André-Marie Ampère</a:t>
            </a:r>
            <a:r>
              <a:rPr lang="en-US" dirty="0" smtClean="0"/>
              <a:t> in 1826, relates the </a:t>
            </a:r>
            <a:r>
              <a:rPr lang="en-US" dirty="0" smtClean="0">
                <a:hlinkClick r:id="rId4" tooltip="Line integral"/>
              </a:rPr>
              <a:t>integrated</a:t>
            </a:r>
            <a:r>
              <a:rPr lang="en-US" dirty="0" smtClean="0"/>
              <a:t> </a:t>
            </a:r>
            <a:r>
              <a:rPr lang="en-US" dirty="0" smtClean="0">
                <a:hlinkClick r:id="rId5" tooltip="Magnetic field"/>
              </a:rPr>
              <a:t>magnetic field</a:t>
            </a:r>
            <a:r>
              <a:rPr lang="en-US" dirty="0" smtClean="0"/>
              <a:t> around a closed loop to the </a:t>
            </a:r>
            <a:r>
              <a:rPr lang="en-US" dirty="0" smtClean="0">
                <a:hlinkClick r:id="rId6" tooltip="Electric current"/>
              </a:rPr>
              <a:t>electric current</a:t>
            </a:r>
            <a:r>
              <a:rPr lang="en-US" dirty="0" smtClean="0"/>
              <a:t> passing through the loop. </a:t>
            </a:r>
            <a:r>
              <a:rPr lang="en-US" dirty="0" smtClean="0">
                <a:hlinkClick r:id="rId7" tooltip="James Clerk Maxwell"/>
              </a:rPr>
              <a:t>James Clerk Maxwell</a:t>
            </a:r>
            <a:r>
              <a:rPr lang="en-US" dirty="0" smtClean="0"/>
              <a:t> derived it again using </a:t>
            </a:r>
            <a:r>
              <a:rPr lang="en-US" dirty="0" smtClean="0">
                <a:hlinkClick r:id="rId8" tooltip="Fluid dynamics"/>
              </a:rPr>
              <a:t>hydrodynamics</a:t>
            </a:r>
            <a:r>
              <a:rPr lang="en-US" dirty="0" smtClean="0"/>
              <a:t> in his 1861 paper </a:t>
            </a:r>
            <a:r>
              <a:rPr lang="en-US" i="1" dirty="0" smtClean="0">
                <a:hlinkClick r:id="rId9" tooltip="File:On Physical Lines of Force.pdf"/>
              </a:rPr>
              <a:t>On Physical Lines of Force</a:t>
            </a:r>
            <a:r>
              <a:rPr lang="en-US" dirty="0" smtClean="0"/>
              <a:t> and it is now one of the </a:t>
            </a:r>
            <a:r>
              <a:rPr lang="en-US" dirty="0" smtClean="0">
                <a:hlinkClick r:id="rId10" tooltip="Maxwell equations"/>
              </a:rPr>
              <a:t>Maxwell equations</a:t>
            </a:r>
            <a:r>
              <a:rPr lang="en-US" dirty="0" smtClean="0"/>
              <a:t>, which form the basis of </a:t>
            </a:r>
            <a:r>
              <a:rPr lang="en-US" dirty="0" smtClean="0">
                <a:hlinkClick r:id="rId11" tooltip="Classical physics"/>
              </a:rPr>
              <a:t>classical</a:t>
            </a:r>
            <a:r>
              <a:rPr lang="en-US" dirty="0" smtClean="0"/>
              <a:t> </a:t>
            </a:r>
            <a:r>
              <a:rPr lang="en-US" dirty="0" smtClean="0">
                <a:hlinkClick r:id="rId12" tooltip="Electromagnetism"/>
              </a:rPr>
              <a:t>electromagnetism</a:t>
            </a:r>
            <a:r>
              <a:rPr lang="en-US" dirty="0" smtClean="0"/>
              <a:t>.</a:t>
            </a:r>
            <a:endParaRPr lang="en-US" dirty="0"/>
          </a:p>
        </p:txBody>
      </p:sp>
    </p:spTree>
    <p:extLst>
      <p:ext uri="{BB962C8B-B14F-4D97-AF65-F5344CB8AC3E}">
        <p14:creationId xmlns:p14="http://schemas.microsoft.com/office/powerpoint/2010/main" val="195215966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Interference by thin film</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7012059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Michelson interferometer</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1647491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Polarization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1907661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 crystal display</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4403411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Scattering of light by atmosphere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7135586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Optical instrument</a:t>
            </a:r>
            <a:endParaRPr lang="en-US" dirty="0"/>
          </a:p>
        </p:txBody>
      </p:sp>
      <p:sp>
        <p:nvSpPr>
          <p:cNvPr id="3" name="Content Placeholder 2"/>
          <p:cNvSpPr>
            <a:spLocks noGrp="1"/>
          </p:cNvSpPr>
          <p:nvPr>
            <p:ph idx="1"/>
          </p:nvPr>
        </p:nvSpPr>
        <p:spPr/>
        <p:txBody>
          <a:bodyPr/>
          <a:lstStyle/>
          <a:p>
            <a:pPr marL="0" indent="0">
              <a:buNone/>
            </a:pPr>
            <a:r>
              <a:rPr lang="en-US" dirty="0" smtClean="0"/>
              <a:t>An </a:t>
            </a:r>
            <a:r>
              <a:rPr lang="en-US" b="1" dirty="0" smtClean="0"/>
              <a:t>optical instrument</a:t>
            </a:r>
            <a:r>
              <a:rPr lang="en-US" dirty="0" smtClean="0"/>
              <a:t> either processes </a:t>
            </a:r>
            <a:r>
              <a:rPr lang="en-US" dirty="0" smtClean="0">
                <a:hlinkClick r:id="rId2" tooltip="Light wave"/>
              </a:rPr>
              <a:t>light waves</a:t>
            </a:r>
            <a:r>
              <a:rPr lang="en-US" dirty="0" smtClean="0"/>
              <a:t> to enhance an image for viewing, or analyzes light waves (or </a:t>
            </a:r>
            <a:r>
              <a:rPr lang="en-US" dirty="0" smtClean="0">
                <a:hlinkClick r:id="rId3" tooltip="Photon"/>
              </a:rPr>
              <a:t>photons</a:t>
            </a:r>
            <a:r>
              <a:rPr lang="en-US" dirty="0" smtClean="0"/>
              <a:t>) to determine one of a number of characteristic properties.</a:t>
            </a:r>
            <a:endParaRPr lang="en-US" dirty="0"/>
          </a:p>
        </p:txBody>
      </p:sp>
    </p:spTree>
    <p:extLst>
      <p:ext uri="{BB962C8B-B14F-4D97-AF65-F5344CB8AC3E}">
        <p14:creationId xmlns:p14="http://schemas.microsoft.com/office/powerpoint/2010/main" val="139581499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Optical </a:t>
            </a:r>
            <a:r>
              <a:rPr lang="en-US" b="1" dirty="0" smtClean="0"/>
              <a:t>instruments (continued)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524001"/>
            <a:ext cx="7467600" cy="4941194"/>
          </a:xfrm>
        </p:spPr>
      </p:pic>
    </p:spTree>
    <p:extLst>
      <p:ext uri="{BB962C8B-B14F-4D97-AF65-F5344CB8AC3E}">
        <p14:creationId xmlns:p14="http://schemas.microsoft.com/office/powerpoint/2010/main" val="210684862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(continued) </a:t>
            </a:r>
            <a:r>
              <a:rPr lang="en-US" b="1" dirty="0" smtClean="0"/>
              <a:t>Optical </a:t>
            </a:r>
            <a:r>
              <a:rPr lang="en-US" b="1" dirty="0"/>
              <a:t>instruments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9361" y="1600200"/>
            <a:ext cx="5665278" cy="4525963"/>
          </a:xfrm>
        </p:spPr>
      </p:pic>
    </p:spTree>
    <p:extLst>
      <p:ext uri="{BB962C8B-B14F-4D97-AF65-F5344CB8AC3E}">
        <p14:creationId xmlns:p14="http://schemas.microsoft.com/office/powerpoint/2010/main" val="264116077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Optical </a:t>
            </a:r>
            <a:r>
              <a:rPr lang="en-US" b="1" dirty="0" smtClean="0"/>
              <a:t>instruments </a:t>
            </a:r>
            <a:r>
              <a:rPr lang="en-US" b="1" dirty="0"/>
              <a:t>(continued)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1500" y="1837531"/>
            <a:ext cx="2921000" cy="4051300"/>
          </a:xfrm>
        </p:spPr>
      </p:pic>
    </p:spTree>
    <p:extLst>
      <p:ext uri="{BB962C8B-B14F-4D97-AF65-F5344CB8AC3E}">
        <p14:creationId xmlns:p14="http://schemas.microsoft.com/office/powerpoint/2010/main" val="236094890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Cameras, film and digital</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85774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Ampère's </a:t>
            </a:r>
            <a:r>
              <a:rPr lang="en-US" b="1" dirty="0" smtClean="0">
                <a:solidFill>
                  <a:srgbClr val="FF0000"/>
                </a:solidFill>
              </a:rPr>
              <a:t>law </a:t>
            </a:r>
            <a:r>
              <a:rPr lang="en-US" dirty="0"/>
              <a:t>(continued)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9825" y="1905000"/>
            <a:ext cx="4295775" cy="4138613"/>
          </a:xfrm>
        </p:spPr>
      </p:pic>
    </p:spTree>
    <p:extLst>
      <p:ext uri="{BB962C8B-B14F-4D97-AF65-F5344CB8AC3E}">
        <p14:creationId xmlns:p14="http://schemas.microsoft.com/office/powerpoint/2010/main" val="84398068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Eye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0294355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Corrective lenses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9312735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Magnifying glass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0895862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Telescope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8173106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Microscope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3797055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Aberrations of lenses and mirrors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4443928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 of resolution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3687820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Circular apertures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8036792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Resolutions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1776148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Tomography</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2073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smtClean="0">
                <a:solidFill>
                  <a:srgbClr val="FF0000"/>
                </a:solidFill>
              </a:rPr>
              <a:t>Magnetism</a:t>
            </a:r>
            <a:endParaRPr lang="en-US" sz="9600"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b="1" dirty="0" smtClean="0"/>
              <a:t>Magnetism</a:t>
            </a:r>
            <a:r>
              <a:rPr lang="en-US" dirty="0" smtClean="0"/>
              <a:t> is a class of physical phenomena that are mediated by </a:t>
            </a:r>
            <a:r>
              <a:rPr lang="en-US" dirty="0" smtClean="0">
                <a:hlinkClick r:id="rId2" tooltip="Magnetic field"/>
              </a:rPr>
              <a:t>magnetic fields</a:t>
            </a:r>
            <a:r>
              <a:rPr lang="en-US" dirty="0" smtClean="0"/>
              <a:t>. Electric currents and the fundamental </a:t>
            </a:r>
            <a:r>
              <a:rPr lang="en-US" dirty="0" smtClean="0">
                <a:hlinkClick r:id="rId3" tooltip="Magnetic moment"/>
              </a:rPr>
              <a:t>magnetic moments</a:t>
            </a:r>
            <a:r>
              <a:rPr lang="en-US" dirty="0" smtClean="0"/>
              <a:t> of elementary particles give rise to a magnetic field, which acts on other currents and magnetic moments. All materials are influenced to some extent by a magnetic field. The most familiar effect is on permanent </a:t>
            </a:r>
            <a:r>
              <a:rPr lang="en-US" dirty="0" smtClean="0">
                <a:hlinkClick r:id="rId4" tooltip="Magnet"/>
              </a:rPr>
              <a:t>magnets</a:t>
            </a:r>
            <a:r>
              <a:rPr lang="en-US" dirty="0" smtClean="0"/>
              <a:t>, which have persistent magnetic moments caused by </a:t>
            </a:r>
            <a:r>
              <a:rPr lang="en-US" dirty="0" smtClean="0">
                <a:hlinkClick r:id="rId5" tooltip="Ferromagnetism"/>
              </a:rPr>
              <a:t>ferromagnetism</a:t>
            </a:r>
            <a:r>
              <a:rPr lang="en-US" dirty="0" smtClean="0"/>
              <a:t>. Most materials do not have permanent moments. Some are attracted to a magnetic field (</a:t>
            </a:r>
            <a:r>
              <a:rPr lang="en-US" dirty="0" err="1" smtClean="0">
                <a:hlinkClick r:id="rId6" tooltip="Paramagnetism"/>
              </a:rPr>
              <a:t>paramagnetism</a:t>
            </a:r>
            <a:r>
              <a:rPr lang="en-US" dirty="0" smtClean="0"/>
              <a:t>); others are repulsed by a magnetic field (</a:t>
            </a:r>
            <a:r>
              <a:rPr lang="en-US" dirty="0" smtClean="0">
                <a:hlinkClick r:id="rId7" tooltip="Diamagnetism"/>
              </a:rPr>
              <a:t>diamagnetism</a:t>
            </a:r>
            <a:r>
              <a:rPr lang="en-US" dirty="0" smtClean="0"/>
              <a:t>); others have a much more complex relationship with an applied magnetic field (</a:t>
            </a:r>
            <a:r>
              <a:rPr lang="en-US" dirty="0" smtClean="0">
                <a:hlinkClick r:id="rId8" tooltip="Spin glass"/>
              </a:rPr>
              <a:t>spin glass</a:t>
            </a:r>
            <a:r>
              <a:rPr lang="en-US" dirty="0" smtClean="0"/>
              <a:t> behavior and </a:t>
            </a:r>
            <a:r>
              <a:rPr lang="en-US" dirty="0" err="1" smtClean="0">
                <a:hlinkClick r:id="rId9" tooltip="Antiferromagnetism"/>
              </a:rPr>
              <a:t>antiferromagnetism</a:t>
            </a:r>
            <a:r>
              <a:rPr lang="en-US" dirty="0" smtClean="0"/>
              <a:t>). Substances that are negligibly affected by magnetic fields are known as </a:t>
            </a:r>
            <a:r>
              <a:rPr lang="en-US" i="1" dirty="0" smtClean="0"/>
              <a:t>non-magnetic</a:t>
            </a:r>
            <a:r>
              <a:rPr lang="en-US" dirty="0" smtClean="0"/>
              <a:t> substances. They include </a:t>
            </a:r>
            <a:r>
              <a:rPr lang="en-US" dirty="0" smtClean="0">
                <a:hlinkClick r:id="rId10" tooltip="Copper"/>
              </a:rPr>
              <a:t>copper</a:t>
            </a:r>
            <a:r>
              <a:rPr lang="en-US" dirty="0" smtClean="0"/>
              <a:t>, </a:t>
            </a:r>
            <a:r>
              <a:rPr lang="en-US" dirty="0" err="1" smtClean="0">
                <a:hlinkClick r:id="rId11" tooltip="Aluminium"/>
              </a:rPr>
              <a:t>aluminium</a:t>
            </a:r>
            <a:r>
              <a:rPr lang="en-US" dirty="0" smtClean="0"/>
              <a:t>, </a:t>
            </a:r>
            <a:r>
              <a:rPr lang="en-US" dirty="0" smtClean="0">
                <a:hlinkClick r:id="rId12" tooltip="Gases"/>
              </a:rPr>
              <a:t>gases</a:t>
            </a:r>
            <a:r>
              <a:rPr lang="en-US" dirty="0" smtClean="0"/>
              <a:t>, and </a:t>
            </a:r>
            <a:r>
              <a:rPr lang="en-US" dirty="0" smtClean="0">
                <a:hlinkClick r:id="rId13" tooltip="Plastic"/>
              </a:rPr>
              <a:t>plastic</a:t>
            </a:r>
            <a:r>
              <a:rPr lang="en-US" dirty="0" smtClean="0"/>
              <a:t>. Pure </a:t>
            </a:r>
            <a:r>
              <a:rPr lang="en-US" dirty="0" smtClean="0">
                <a:hlinkClick r:id="rId14" tooltip="Oxygen"/>
              </a:rPr>
              <a:t>oxygen</a:t>
            </a:r>
            <a:r>
              <a:rPr lang="en-US" dirty="0" smtClean="0"/>
              <a:t> exhibits magnetic properties when cooled to a </a:t>
            </a:r>
            <a:r>
              <a:rPr lang="en-US" dirty="0" smtClean="0">
                <a:hlinkClick r:id="rId15" tooltip="Liquid"/>
              </a:rPr>
              <a:t>liquid</a:t>
            </a:r>
            <a:r>
              <a:rPr lang="en-US" dirty="0" smtClean="0"/>
              <a:t> state.</a:t>
            </a:r>
            <a:endParaRPr lang="en-US" dirty="0"/>
          </a:p>
        </p:txBody>
      </p:sp>
    </p:spTree>
    <p:extLst>
      <p:ext uri="{BB962C8B-B14F-4D97-AF65-F5344CB8AC3E}">
        <p14:creationId xmlns:p14="http://schemas.microsoft.com/office/powerpoint/2010/main" val="248964175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Photonics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The </a:t>
            </a:r>
            <a:r>
              <a:rPr lang="en-US" dirty="0" smtClean="0">
                <a:hlinkClick r:id="rId2" tooltip="Science"/>
              </a:rPr>
              <a:t>science</a:t>
            </a:r>
            <a:r>
              <a:rPr lang="en-US" dirty="0" smtClean="0"/>
              <a:t> of </a:t>
            </a:r>
            <a:r>
              <a:rPr lang="en-US" b="1" dirty="0" smtClean="0"/>
              <a:t>photonics</a:t>
            </a:r>
            <a:r>
              <a:rPr lang="en-US" dirty="0" smtClean="0"/>
              <a:t> includes the generation, </a:t>
            </a:r>
            <a:r>
              <a:rPr lang="en-US" dirty="0" smtClean="0">
                <a:hlinkClick r:id="rId3" tooltip="Emission (electromagnetic radiation)"/>
              </a:rPr>
              <a:t>emission</a:t>
            </a:r>
            <a:r>
              <a:rPr lang="en-US" dirty="0" smtClean="0"/>
              <a:t>, </a:t>
            </a:r>
            <a:r>
              <a:rPr lang="en-US" dirty="0" smtClean="0">
                <a:hlinkClick r:id="rId4" tooltip="Transmission (telecommunications)"/>
              </a:rPr>
              <a:t>transmission</a:t>
            </a:r>
            <a:r>
              <a:rPr lang="en-US" dirty="0" smtClean="0"/>
              <a:t>, </a:t>
            </a:r>
            <a:r>
              <a:rPr lang="en-US" dirty="0" smtClean="0">
                <a:hlinkClick r:id="rId5" tooltip="Modulation"/>
              </a:rPr>
              <a:t>modulation</a:t>
            </a:r>
            <a:r>
              <a:rPr lang="en-US" dirty="0" smtClean="0"/>
              <a:t>, </a:t>
            </a:r>
            <a:r>
              <a:rPr lang="en-US" dirty="0" smtClean="0">
                <a:hlinkClick r:id="rId6" tooltip="Signal processing"/>
              </a:rPr>
              <a:t>signal processing</a:t>
            </a:r>
            <a:r>
              <a:rPr lang="en-US" dirty="0" smtClean="0"/>
              <a:t>, switching, </a:t>
            </a:r>
            <a:r>
              <a:rPr lang="en-US" dirty="0" smtClean="0">
                <a:hlinkClick r:id="rId7" tooltip="Optical amplifier"/>
              </a:rPr>
              <a:t>amplification</a:t>
            </a:r>
            <a:r>
              <a:rPr lang="en-US" dirty="0" smtClean="0"/>
              <a:t>, and </a:t>
            </a:r>
            <a:r>
              <a:rPr lang="en-US" dirty="0" smtClean="0">
                <a:hlinkClick r:id="rId8" tooltip="Photodetector"/>
              </a:rPr>
              <a:t>detection/sensing</a:t>
            </a:r>
            <a:r>
              <a:rPr lang="en-US" dirty="0" smtClean="0"/>
              <a:t> of light. It covers all technical applications of </a:t>
            </a:r>
            <a:r>
              <a:rPr lang="en-US" dirty="0" smtClean="0">
                <a:hlinkClick r:id="rId9" tooltip="Light"/>
              </a:rPr>
              <a:t>light</a:t>
            </a:r>
            <a:r>
              <a:rPr lang="en-US" dirty="0" smtClean="0"/>
              <a:t> over the whole </a:t>
            </a:r>
            <a:r>
              <a:rPr lang="en-US" dirty="0" smtClean="0">
                <a:hlinkClick r:id="rId10" tooltip="Light spectrum"/>
              </a:rPr>
              <a:t>spectrum</a:t>
            </a:r>
            <a:r>
              <a:rPr lang="en-US" dirty="0" smtClean="0"/>
              <a:t> from </a:t>
            </a:r>
            <a:r>
              <a:rPr lang="en-US" dirty="0" smtClean="0">
                <a:hlinkClick r:id="rId11" tooltip="Ultraviolet"/>
              </a:rPr>
              <a:t>ultraviolet</a:t>
            </a:r>
            <a:r>
              <a:rPr lang="en-US" dirty="0" smtClean="0"/>
              <a:t> over the </a:t>
            </a:r>
            <a:r>
              <a:rPr lang="en-US" dirty="0" smtClean="0">
                <a:hlinkClick r:id="rId12" tooltip="Visible spectrum"/>
              </a:rPr>
              <a:t>visible</a:t>
            </a:r>
            <a:r>
              <a:rPr lang="en-US" dirty="0" smtClean="0"/>
              <a:t> to the near-, mid- and far-</a:t>
            </a:r>
            <a:r>
              <a:rPr lang="en-US" dirty="0" smtClean="0">
                <a:hlinkClick r:id="rId13" tooltip="Infrared"/>
              </a:rPr>
              <a:t>infrared</a:t>
            </a:r>
            <a:r>
              <a:rPr lang="en-US" dirty="0" smtClean="0"/>
              <a:t>. Most applications, however, are in the range of the visible and near infrared light. The term photonics developed as an outgrowth of the first practical semiconductor light emitters invented in the early 1960s and optical fibers developed in the 1970s.</a:t>
            </a:r>
            <a:endParaRPr lang="en-US" dirty="0"/>
          </a:p>
        </p:txBody>
      </p:sp>
    </p:spTree>
    <p:extLst>
      <p:ext uri="{BB962C8B-B14F-4D97-AF65-F5344CB8AC3E}">
        <p14:creationId xmlns:p14="http://schemas.microsoft.com/office/powerpoint/2010/main" val="384334794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Photonics (continued)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752601"/>
            <a:ext cx="8153400" cy="4572000"/>
          </a:xfrm>
        </p:spPr>
      </p:pic>
    </p:spTree>
    <p:extLst>
      <p:ext uri="{BB962C8B-B14F-4D97-AF65-F5344CB8AC3E}">
        <p14:creationId xmlns:p14="http://schemas.microsoft.com/office/powerpoint/2010/main" val="2522929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Magnetism </a:t>
            </a:r>
            <a:r>
              <a:rPr lang="en-US" dirty="0"/>
              <a:t>(continued)</a:t>
            </a:r>
          </a:p>
        </p:txBody>
      </p:sp>
      <p:sp>
        <p:nvSpPr>
          <p:cNvPr id="3" name="Content Placeholder 2"/>
          <p:cNvSpPr>
            <a:spLocks noGrp="1"/>
          </p:cNvSpPr>
          <p:nvPr>
            <p:ph idx="1"/>
          </p:nvPr>
        </p:nvSpPr>
        <p:spPr/>
        <p:txBody>
          <a:bodyPr/>
          <a:lstStyle/>
          <a:p>
            <a:pPr marL="0" indent="0">
              <a:buNone/>
            </a:pPr>
            <a:r>
              <a:rPr lang="en-US" dirty="0" smtClean="0"/>
              <a:t>The magnetic state (or phase) of a material depends on temperature (and other variables such as pressure and the applied magnetic field) so that a material may exhibit more than one form of magnetism depending on its temperature, etc.</a:t>
            </a:r>
            <a:endParaRPr lang="en-US" dirty="0"/>
          </a:p>
        </p:txBody>
      </p:sp>
    </p:spTree>
    <p:extLst>
      <p:ext uri="{BB962C8B-B14F-4D97-AF65-F5344CB8AC3E}">
        <p14:creationId xmlns:p14="http://schemas.microsoft.com/office/powerpoint/2010/main" val="822457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 </a:t>
            </a:r>
            <a:r>
              <a:rPr lang="en-US" b="1" dirty="0" smtClean="0"/>
              <a:t>Magnetism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4047054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800" dirty="0" smtClean="0"/>
              <a:t>My mistakes about [T] and [H]</a:t>
            </a:r>
          </a:p>
        </p:txBody>
      </p:sp>
    </p:spTree>
    <p:extLst>
      <p:ext uri="{BB962C8B-B14F-4D97-AF65-F5344CB8AC3E}">
        <p14:creationId xmlns:p14="http://schemas.microsoft.com/office/powerpoint/2010/main" val="3291561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Magnetism </a:t>
            </a:r>
            <a:r>
              <a:rPr lang="en-US" dirty="0"/>
              <a:t>(continued)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3226" y="1828800"/>
            <a:ext cx="6329174" cy="4261644"/>
          </a:xfrm>
        </p:spPr>
      </p:pic>
    </p:spTree>
    <p:extLst>
      <p:ext uri="{BB962C8B-B14F-4D97-AF65-F5344CB8AC3E}">
        <p14:creationId xmlns:p14="http://schemas.microsoft.com/office/powerpoint/2010/main" val="2492087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Solenoid</a:t>
            </a:r>
            <a:endParaRPr lang="en-US" dirty="0"/>
          </a:p>
        </p:txBody>
      </p:sp>
      <p:sp>
        <p:nvSpPr>
          <p:cNvPr id="3" name="Content Placeholder 2"/>
          <p:cNvSpPr>
            <a:spLocks noGrp="1"/>
          </p:cNvSpPr>
          <p:nvPr>
            <p:ph idx="1"/>
          </p:nvPr>
        </p:nvSpPr>
        <p:spPr/>
        <p:txBody>
          <a:bodyPr/>
          <a:lstStyle/>
          <a:p>
            <a:pPr marL="0" indent="0">
              <a:buNone/>
            </a:pPr>
            <a:r>
              <a:rPr lang="en-US" dirty="0"/>
              <a:t>A </a:t>
            </a:r>
            <a:r>
              <a:rPr lang="en-US" b="1" dirty="0"/>
              <a:t>solenoid</a:t>
            </a:r>
            <a:r>
              <a:rPr lang="en-US" dirty="0"/>
              <a:t> (from the </a:t>
            </a:r>
            <a:r>
              <a:rPr lang="en-US" dirty="0">
                <a:hlinkClick r:id="rId2" tooltip="French language"/>
              </a:rPr>
              <a:t>French</a:t>
            </a:r>
            <a:r>
              <a:rPr lang="en-US" dirty="0"/>
              <a:t> </a:t>
            </a:r>
            <a:r>
              <a:rPr lang="en-US" i="1" dirty="0" err="1"/>
              <a:t>solénoïde</a:t>
            </a:r>
            <a:r>
              <a:rPr lang="en-US" dirty="0"/>
              <a:t>, derived in turn from the </a:t>
            </a:r>
            <a:r>
              <a:rPr lang="en-US" dirty="0">
                <a:hlinkClick r:id="rId3" tooltip="Greek language"/>
              </a:rPr>
              <a:t>Greek</a:t>
            </a:r>
            <a:r>
              <a:rPr lang="en-US" dirty="0"/>
              <a:t> </a:t>
            </a:r>
            <a:r>
              <a:rPr lang="en-US" i="1" dirty="0" err="1"/>
              <a:t>solen</a:t>
            </a:r>
            <a:r>
              <a:rPr lang="en-US" dirty="0"/>
              <a:t> "pipe, channel" + combining form of Greek </a:t>
            </a:r>
            <a:r>
              <a:rPr lang="en-US" i="1" dirty="0" err="1"/>
              <a:t>eidos</a:t>
            </a:r>
            <a:r>
              <a:rPr lang="en-US" dirty="0"/>
              <a:t> "form, shape</a:t>
            </a:r>
            <a:r>
              <a:rPr lang="en-US" dirty="0" smtClean="0"/>
              <a:t>") </a:t>
            </a:r>
            <a:r>
              <a:rPr lang="en-US" dirty="0"/>
              <a:t>is a coil wound into a tightly packed </a:t>
            </a:r>
            <a:r>
              <a:rPr lang="en-US" dirty="0">
                <a:hlinkClick r:id="rId4" tooltip="Helix"/>
              </a:rPr>
              <a:t>helix</a:t>
            </a:r>
            <a:r>
              <a:rPr lang="en-US" dirty="0"/>
              <a:t>. The term was invented by </a:t>
            </a:r>
            <a:r>
              <a:rPr lang="en-US" dirty="0">
                <a:hlinkClick r:id="rId5" tooltip="French people"/>
              </a:rPr>
              <a:t>French</a:t>
            </a:r>
            <a:r>
              <a:rPr lang="en-US" dirty="0"/>
              <a:t> </a:t>
            </a:r>
            <a:r>
              <a:rPr lang="en-US" dirty="0">
                <a:hlinkClick r:id="rId6" tooltip="Physicist"/>
              </a:rPr>
              <a:t>physicist</a:t>
            </a:r>
            <a:r>
              <a:rPr lang="en-US" dirty="0"/>
              <a:t> </a:t>
            </a:r>
            <a:r>
              <a:rPr lang="en-US" dirty="0">
                <a:hlinkClick r:id="rId7" tooltip="André-Marie Ampère"/>
              </a:rPr>
              <a:t>André-Marie Ampère</a:t>
            </a:r>
            <a:r>
              <a:rPr lang="en-US" dirty="0"/>
              <a:t> to designate a helical coil.</a:t>
            </a:r>
          </a:p>
        </p:txBody>
      </p:sp>
    </p:spTree>
    <p:extLst>
      <p:ext uri="{BB962C8B-B14F-4D97-AF65-F5344CB8AC3E}">
        <p14:creationId xmlns:p14="http://schemas.microsoft.com/office/powerpoint/2010/main" val="1819235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Solenoid (continued)</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In </a:t>
            </a:r>
            <a:r>
              <a:rPr lang="en-US" dirty="0">
                <a:hlinkClick r:id="rId2" tooltip="Physics"/>
              </a:rPr>
              <a:t>physics</a:t>
            </a:r>
            <a:r>
              <a:rPr lang="en-US" dirty="0"/>
              <a:t>, the term refers specifically to a long, thin loop of wire, often wrapped around a </a:t>
            </a:r>
            <a:r>
              <a:rPr lang="en-US" dirty="0">
                <a:hlinkClick r:id="rId3" tooltip="Metal"/>
              </a:rPr>
              <a:t>metallic</a:t>
            </a:r>
            <a:r>
              <a:rPr lang="en-US" dirty="0"/>
              <a:t> core, which produces a uniform </a:t>
            </a:r>
            <a:r>
              <a:rPr lang="en-US" dirty="0">
                <a:hlinkClick r:id="rId4" tooltip="Magnetic field"/>
              </a:rPr>
              <a:t>magnetic field</a:t>
            </a:r>
            <a:r>
              <a:rPr lang="en-US" dirty="0"/>
              <a:t> in a volume of space (where some experiment might be carried out) when an </a:t>
            </a:r>
            <a:r>
              <a:rPr lang="en-US" dirty="0">
                <a:hlinkClick r:id="rId5" tooltip="Electric current"/>
              </a:rPr>
              <a:t>electric current</a:t>
            </a:r>
            <a:r>
              <a:rPr lang="en-US" dirty="0"/>
              <a:t> is passed through it. A solenoid is a type of </a:t>
            </a:r>
            <a:r>
              <a:rPr lang="en-US" dirty="0">
                <a:hlinkClick r:id="rId6" tooltip="Electromagnet"/>
              </a:rPr>
              <a:t>electromagnet</a:t>
            </a:r>
            <a:r>
              <a:rPr lang="en-US" dirty="0"/>
              <a:t> when the purpose is to generate a controlled magnetic field. If the purpose of the solenoid is instead to impede changes in the electric current, a solenoid can be more specifically classified as an </a:t>
            </a:r>
            <a:r>
              <a:rPr lang="en-US" dirty="0">
                <a:hlinkClick r:id="rId7" tooltip="Inductor"/>
              </a:rPr>
              <a:t>inductor</a:t>
            </a:r>
            <a:r>
              <a:rPr lang="en-US" dirty="0"/>
              <a:t> rather than an electromagnet. Not all electromagnets and inductors are solenoids; for example, the first electromagnet, invented in 1824, had a horseshoe rather than a cylindrical solenoid shape.</a:t>
            </a:r>
          </a:p>
        </p:txBody>
      </p:sp>
    </p:spTree>
    <p:extLst>
      <p:ext uri="{BB962C8B-B14F-4D97-AF65-F5344CB8AC3E}">
        <p14:creationId xmlns:p14="http://schemas.microsoft.com/office/powerpoint/2010/main" val="2921311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(continued) Solenoid</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In </a:t>
            </a:r>
            <a:r>
              <a:rPr lang="en-US" dirty="0">
                <a:hlinkClick r:id="rId2" tooltip="Engineering"/>
              </a:rPr>
              <a:t>engineering</a:t>
            </a:r>
            <a:r>
              <a:rPr lang="en-US" dirty="0"/>
              <a:t>, the term may also refer to a variety of </a:t>
            </a:r>
            <a:r>
              <a:rPr lang="en-US" dirty="0">
                <a:hlinkClick r:id="rId3" tooltip="Transducer"/>
              </a:rPr>
              <a:t>transducer</a:t>
            </a:r>
            <a:r>
              <a:rPr lang="en-US" dirty="0"/>
              <a:t> devices that convert </a:t>
            </a:r>
            <a:r>
              <a:rPr lang="en-US" dirty="0">
                <a:hlinkClick r:id="rId4" tooltip="Energy"/>
              </a:rPr>
              <a:t>energy</a:t>
            </a:r>
            <a:r>
              <a:rPr lang="en-US" dirty="0"/>
              <a:t> into linear motion. The term is also often used to refer to a </a:t>
            </a:r>
            <a:r>
              <a:rPr lang="en-US" dirty="0">
                <a:hlinkClick r:id="rId5" tooltip="Solenoid valve"/>
              </a:rPr>
              <a:t>solenoid valve</a:t>
            </a:r>
            <a:r>
              <a:rPr lang="en-US" dirty="0"/>
              <a:t>, which is an integrated device containing an electromechanical solenoid which actuates either a </a:t>
            </a:r>
            <a:r>
              <a:rPr lang="en-US" dirty="0">
                <a:hlinkClick r:id="rId6" tooltip="Pneumatic"/>
              </a:rPr>
              <a:t>pneumatic</a:t>
            </a:r>
            <a:r>
              <a:rPr lang="en-US" dirty="0"/>
              <a:t> or </a:t>
            </a:r>
            <a:r>
              <a:rPr lang="en-US" dirty="0">
                <a:hlinkClick r:id="rId7" tooltip="Hydraulic"/>
              </a:rPr>
              <a:t>hydraulic</a:t>
            </a:r>
            <a:r>
              <a:rPr lang="en-US" dirty="0"/>
              <a:t> valve, or a solenoid switch, which is a specific type of </a:t>
            </a:r>
            <a:r>
              <a:rPr lang="en-US" dirty="0">
                <a:hlinkClick r:id="rId8" tooltip="Relay"/>
              </a:rPr>
              <a:t>relay</a:t>
            </a:r>
            <a:r>
              <a:rPr lang="en-US" dirty="0"/>
              <a:t> that internally uses an electromechanical solenoid to operate an electrical switch; for example, an </a:t>
            </a:r>
            <a:r>
              <a:rPr lang="en-US" dirty="0">
                <a:hlinkClick r:id="rId9" tooltip="Starter solenoid"/>
              </a:rPr>
              <a:t>automobile starter solenoid</a:t>
            </a:r>
            <a:r>
              <a:rPr lang="en-US" dirty="0"/>
              <a:t>, or a linear solenoid, which is an electromechanical solenoid.</a:t>
            </a:r>
          </a:p>
        </p:txBody>
      </p:sp>
    </p:spTree>
    <p:extLst>
      <p:ext uri="{BB962C8B-B14F-4D97-AF65-F5344CB8AC3E}">
        <p14:creationId xmlns:p14="http://schemas.microsoft.com/office/powerpoint/2010/main" val="3184962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Electromagnet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An </a:t>
            </a:r>
            <a:r>
              <a:rPr lang="en-US" b="1" dirty="0"/>
              <a:t>electromagnet</a:t>
            </a:r>
            <a:r>
              <a:rPr lang="en-US" dirty="0"/>
              <a:t> is a type of </a:t>
            </a:r>
            <a:r>
              <a:rPr lang="en-US" dirty="0">
                <a:hlinkClick r:id="rId2" tooltip="Magnet"/>
              </a:rPr>
              <a:t>magnet</a:t>
            </a:r>
            <a:r>
              <a:rPr lang="en-US" dirty="0"/>
              <a:t> in which the </a:t>
            </a:r>
            <a:r>
              <a:rPr lang="en-US" dirty="0">
                <a:hlinkClick r:id="rId3" tooltip="Magnetic field"/>
              </a:rPr>
              <a:t>magnetic field</a:t>
            </a:r>
            <a:r>
              <a:rPr lang="en-US" dirty="0"/>
              <a:t> is produced by </a:t>
            </a:r>
            <a:r>
              <a:rPr lang="en-US" dirty="0">
                <a:hlinkClick r:id="rId4" tooltip="Electric current"/>
              </a:rPr>
              <a:t>electric current</a:t>
            </a:r>
            <a:r>
              <a:rPr lang="en-US" dirty="0"/>
              <a:t>. The magnetic field disappears when the current is turned off. Electromagnets usually consist of a large number of closely spaced turns of wire that create the magnetic field. The wire turns are often wound around a </a:t>
            </a:r>
            <a:r>
              <a:rPr lang="en-US" dirty="0">
                <a:hlinkClick r:id="rId5" tooltip="Magnetic core"/>
              </a:rPr>
              <a:t>magnetic core</a:t>
            </a:r>
            <a:r>
              <a:rPr lang="en-US" dirty="0"/>
              <a:t> made from a </a:t>
            </a:r>
            <a:r>
              <a:rPr lang="en-US" dirty="0">
                <a:hlinkClick r:id="rId6" tooltip="Ferromagnetic"/>
              </a:rPr>
              <a:t>ferromagnetic</a:t>
            </a:r>
            <a:r>
              <a:rPr lang="en-US" dirty="0"/>
              <a:t> or </a:t>
            </a:r>
            <a:r>
              <a:rPr lang="en-US" dirty="0" err="1">
                <a:hlinkClick r:id="rId7" tooltip="Ferrimagnetic"/>
              </a:rPr>
              <a:t>ferrimagnetic</a:t>
            </a:r>
            <a:r>
              <a:rPr lang="en-US" dirty="0"/>
              <a:t> material such as </a:t>
            </a:r>
            <a:r>
              <a:rPr lang="en-US" dirty="0">
                <a:hlinkClick r:id="rId8" tooltip="Iron"/>
              </a:rPr>
              <a:t>iron</a:t>
            </a:r>
            <a:r>
              <a:rPr lang="en-US" dirty="0"/>
              <a:t>; the magnetic core concentrates the </a:t>
            </a:r>
            <a:r>
              <a:rPr lang="en-US" dirty="0">
                <a:hlinkClick r:id="rId9" tooltip="Magnetic flux"/>
              </a:rPr>
              <a:t>magnetic flux</a:t>
            </a:r>
            <a:r>
              <a:rPr lang="en-US" dirty="0"/>
              <a:t> and makes a more powerful magnet.</a:t>
            </a:r>
          </a:p>
        </p:txBody>
      </p:sp>
    </p:spTree>
    <p:extLst>
      <p:ext uri="{BB962C8B-B14F-4D97-AF65-F5344CB8AC3E}">
        <p14:creationId xmlns:p14="http://schemas.microsoft.com/office/powerpoint/2010/main" val="1812498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Electromagnet (continued)</a:t>
            </a:r>
            <a:endParaRPr lang="en-US" dirty="0"/>
          </a:p>
        </p:txBody>
      </p:sp>
      <p:sp>
        <p:nvSpPr>
          <p:cNvPr id="3" name="Content Placeholder 2"/>
          <p:cNvSpPr>
            <a:spLocks noGrp="1"/>
          </p:cNvSpPr>
          <p:nvPr>
            <p:ph idx="1"/>
          </p:nvPr>
        </p:nvSpPr>
        <p:spPr/>
        <p:txBody>
          <a:bodyPr/>
          <a:lstStyle/>
          <a:p>
            <a:pPr marL="0" indent="0">
              <a:buNone/>
            </a:pPr>
            <a:r>
              <a:rPr lang="en-US" dirty="0"/>
              <a:t>The main advantage of an electromagnet over a </a:t>
            </a:r>
            <a:r>
              <a:rPr lang="en-US" dirty="0">
                <a:hlinkClick r:id="rId2" tooltip="Permanent magnet"/>
              </a:rPr>
              <a:t>permanent magnet</a:t>
            </a:r>
            <a:r>
              <a:rPr lang="en-US" dirty="0"/>
              <a:t> is that the magnetic field can be quickly changed by controlling the amount of electric current in the winding. However, unlike a permanent magnet that needs no power, an electromagnet requires a continuous supply of electrical energy to maintain a magnetic field.</a:t>
            </a:r>
          </a:p>
        </p:txBody>
      </p:sp>
    </p:spTree>
    <p:extLst>
      <p:ext uri="{BB962C8B-B14F-4D97-AF65-F5344CB8AC3E}">
        <p14:creationId xmlns:p14="http://schemas.microsoft.com/office/powerpoint/2010/main" val="454460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(continued) </a:t>
            </a:r>
            <a:r>
              <a:rPr lang="en-US" b="1" dirty="0" smtClean="0"/>
              <a:t>Electromagnet</a:t>
            </a:r>
            <a:endParaRPr lang="en-US" dirty="0"/>
          </a:p>
        </p:txBody>
      </p:sp>
      <p:sp>
        <p:nvSpPr>
          <p:cNvPr id="3" name="Content Placeholder 2"/>
          <p:cNvSpPr>
            <a:spLocks noGrp="1"/>
          </p:cNvSpPr>
          <p:nvPr>
            <p:ph idx="1"/>
          </p:nvPr>
        </p:nvSpPr>
        <p:spPr/>
        <p:txBody>
          <a:bodyPr/>
          <a:lstStyle/>
          <a:p>
            <a:pPr marL="0" indent="0">
              <a:buNone/>
            </a:pPr>
            <a:r>
              <a:rPr lang="en-US" dirty="0"/>
              <a:t>Electromagnets are widely used as components of other electrical devices, such as </a:t>
            </a:r>
            <a:r>
              <a:rPr lang="en-US" dirty="0">
                <a:hlinkClick r:id="rId2" tooltip="Electric motor"/>
              </a:rPr>
              <a:t>motors</a:t>
            </a:r>
            <a:r>
              <a:rPr lang="en-US" dirty="0"/>
              <a:t>, </a:t>
            </a:r>
            <a:r>
              <a:rPr lang="en-US" dirty="0">
                <a:hlinkClick r:id="rId3" tooltip="Electric generator"/>
              </a:rPr>
              <a:t>generators</a:t>
            </a:r>
            <a:r>
              <a:rPr lang="en-US" dirty="0"/>
              <a:t>, </a:t>
            </a:r>
            <a:r>
              <a:rPr lang="en-US" dirty="0">
                <a:hlinkClick r:id="rId4" tooltip="Relay"/>
              </a:rPr>
              <a:t>relays</a:t>
            </a:r>
            <a:r>
              <a:rPr lang="en-US" dirty="0"/>
              <a:t>, </a:t>
            </a:r>
            <a:r>
              <a:rPr lang="en-US" dirty="0">
                <a:hlinkClick r:id="rId5" tooltip="Loudspeaker"/>
              </a:rPr>
              <a:t>loudspeakers</a:t>
            </a:r>
            <a:r>
              <a:rPr lang="en-US" dirty="0"/>
              <a:t>, </a:t>
            </a:r>
            <a:r>
              <a:rPr lang="en-US" dirty="0">
                <a:hlinkClick r:id="rId6" tooltip="Hard disk"/>
              </a:rPr>
              <a:t>hard disks</a:t>
            </a:r>
            <a:r>
              <a:rPr lang="en-US" dirty="0"/>
              <a:t>, </a:t>
            </a:r>
            <a:r>
              <a:rPr lang="en-US" dirty="0">
                <a:hlinkClick r:id="rId7" tooltip="Magnetic resonance imaging"/>
              </a:rPr>
              <a:t>MRI machines</a:t>
            </a:r>
            <a:r>
              <a:rPr lang="en-US" dirty="0"/>
              <a:t>, scientific instruments, and </a:t>
            </a:r>
            <a:r>
              <a:rPr lang="en-US" dirty="0">
                <a:hlinkClick r:id="rId8" tooltip="Magnetic separation"/>
              </a:rPr>
              <a:t>magnetic separation</a:t>
            </a:r>
            <a:r>
              <a:rPr lang="en-US" dirty="0"/>
              <a:t> equipment. </a:t>
            </a:r>
            <a:r>
              <a:rPr lang="en-US" dirty="0" err="1"/>
              <a:t>Electomagnets</a:t>
            </a:r>
            <a:r>
              <a:rPr lang="en-US" dirty="0"/>
              <a:t> are also employed in industry for picking up and moving heavy iron objects such as scrap iron and steel.</a:t>
            </a:r>
          </a:p>
        </p:txBody>
      </p:sp>
    </p:spTree>
    <p:extLst>
      <p:ext uri="{BB962C8B-B14F-4D97-AF65-F5344CB8AC3E}">
        <p14:creationId xmlns:p14="http://schemas.microsoft.com/office/powerpoint/2010/main" val="406042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Ampère's force law</a:t>
            </a:r>
            <a:endParaRPr lang="en-US" dirty="0"/>
          </a:p>
        </p:txBody>
      </p:sp>
      <p:sp>
        <p:nvSpPr>
          <p:cNvPr id="3" name="Content Placeholder 2"/>
          <p:cNvSpPr>
            <a:spLocks noGrp="1"/>
          </p:cNvSpPr>
          <p:nvPr>
            <p:ph idx="1"/>
          </p:nvPr>
        </p:nvSpPr>
        <p:spPr/>
        <p:txBody>
          <a:bodyPr/>
          <a:lstStyle/>
          <a:p>
            <a:pPr marL="0" indent="0">
              <a:buNone/>
            </a:pPr>
            <a:r>
              <a:rPr lang="en-US" dirty="0" smtClean="0"/>
              <a:t>In </a:t>
            </a:r>
            <a:r>
              <a:rPr lang="en-US" dirty="0" err="1" smtClean="0">
                <a:hlinkClick r:id="rId2" tooltip="Magnetostatics"/>
              </a:rPr>
              <a:t>magnetostatics</a:t>
            </a:r>
            <a:r>
              <a:rPr lang="en-US" dirty="0" smtClean="0"/>
              <a:t>, the force of attraction or repulsion between two current-carrying wires (see first figure below) is often called </a:t>
            </a:r>
            <a:r>
              <a:rPr lang="en-US" b="1" dirty="0" smtClean="0"/>
              <a:t>Ampère's force law</a:t>
            </a:r>
            <a:r>
              <a:rPr lang="en-US" dirty="0" smtClean="0"/>
              <a:t>. The physical origin of this force is that each wire generates a magnetic field, as defined by the </a:t>
            </a:r>
            <a:r>
              <a:rPr lang="en-US" dirty="0" err="1" smtClean="0">
                <a:hlinkClick r:id="rId3" tooltip="Biot–Savart law"/>
              </a:rPr>
              <a:t>Biot</a:t>
            </a:r>
            <a:r>
              <a:rPr lang="en-US" dirty="0" smtClean="0">
                <a:hlinkClick r:id="rId3" tooltip="Biot–Savart law"/>
              </a:rPr>
              <a:t>–</a:t>
            </a:r>
            <a:r>
              <a:rPr lang="en-US" dirty="0" err="1" smtClean="0">
                <a:hlinkClick r:id="rId3" tooltip="Biot–Savart law"/>
              </a:rPr>
              <a:t>Savart</a:t>
            </a:r>
            <a:r>
              <a:rPr lang="en-US" dirty="0" smtClean="0">
                <a:hlinkClick r:id="rId3" tooltip="Biot–Savart law"/>
              </a:rPr>
              <a:t> law</a:t>
            </a:r>
            <a:r>
              <a:rPr lang="en-US" dirty="0" smtClean="0"/>
              <a:t>, and the other wire experiences a magnetic force as a consequence, as defined by the </a:t>
            </a:r>
            <a:r>
              <a:rPr lang="en-US" dirty="0" smtClean="0">
                <a:hlinkClick r:id="rId4" tooltip="Lorentz force"/>
              </a:rPr>
              <a:t>Lorentz force</a:t>
            </a:r>
            <a:r>
              <a:rPr lang="en-US" dirty="0" smtClean="0"/>
              <a:t>.</a:t>
            </a:r>
            <a:endParaRPr lang="en-US" dirty="0"/>
          </a:p>
        </p:txBody>
      </p:sp>
    </p:spTree>
    <p:extLst>
      <p:ext uri="{BB962C8B-B14F-4D97-AF65-F5344CB8AC3E}">
        <p14:creationId xmlns:p14="http://schemas.microsoft.com/office/powerpoint/2010/main" val="41234983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Ampère's </a:t>
            </a:r>
            <a:r>
              <a:rPr lang="en-US" b="1" dirty="0" smtClean="0"/>
              <a:t>force </a:t>
            </a:r>
            <a:r>
              <a:rPr lang="en-US" dirty="0"/>
              <a:t>(continued)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5050" y="1692593"/>
            <a:ext cx="4400550" cy="4860607"/>
          </a:xfrm>
        </p:spPr>
      </p:pic>
    </p:spTree>
    <p:extLst>
      <p:ext uri="{BB962C8B-B14F-4D97-AF65-F5344CB8AC3E}">
        <p14:creationId xmlns:p14="http://schemas.microsoft.com/office/powerpoint/2010/main" val="1514314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Lorentz force</a:t>
            </a:r>
            <a:endParaRPr lang="en-US" dirty="0"/>
          </a:p>
        </p:txBody>
      </p:sp>
      <p:sp>
        <p:nvSpPr>
          <p:cNvPr id="3" name="Content Placeholder 2"/>
          <p:cNvSpPr>
            <a:spLocks noGrp="1"/>
          </p:cNvSpPr>
          <p:nvPr>
            <p:ph idx="1"/>
          </p:nvPr>
        </p:nvSpPr>
        <p:spPr/>
        <p:txBody>
          <a:bodyPr/>
          <a:lstStyle/>
          <a:p>
            <a:pPr marL="0" indent="0">
              <a:buNone/>
            </a:pPr>
            <a:r>
              <a:rPr lang="en-US" dirty="0" smtClean="0"/>
              <a:t>In </a:t>
            </a:r>
            <a:r>
              <a:rPr lang="en-US" dirty="0" smtClean="0">
                <a:hlinkClick r:id="rId2" tooltip="Physics"/>
              </a:rPr>
              <a:t>physics</a:t>
            </a:r>
            <a:r>
              <a:rPr lang="en-US" dirty="0" smtClean="0"/>
              <a:t>, particularly </a:t>
            </a:r>
            <a:r>
              <a:rPr lang="en-US" dirty="0" smtClean="0">
                <a:hlinkClick r:id="rId3" tooltip="Electromagnetism"/>
              </a:rPr>
              <a:t>electromagnetism</a:t>
            </a:r>
            <a:r>
              <a:rPr lang="en-US" dirty="0" smtClean="0"/>
              <a:t>, the Lorentz force is the combination of electric and magnetic </a:t>
            </a:r>
            <a:r>
              <a:rPr lang="en-US" dirty="0" smtClean="0">
                <a:hlinkClick r:id="rId4" tooltip="Force"/>
              </a:rPr>
              <a:t>force</a:t>
            </a:r>
            <a:r>
              <a:rPr lang="en-US" dirty="0" smtClean="0"/>
              <a:t> on a </a:t>
            </a:r>
            <a:r>
              <a:rPr lang="en-US" dirty="0" smtClean="0">
                <a:hlinkClick r:id="rId5" tooltip="Point charge"/>
              </a:rPr>
              <a:t>point charge</a:t>
            </a:r>
            <a:r>
              <a:rPr lang="en-US" dirty="0" smtClean="0"/>
              <a:t> due to </a:t>
            </a:r>
            <a:r>
              <a:rPr lang="en-US" dirty="0" smtClean="0">
                <a:hlinkClick r:id="rId6" tooltip="Electromagnetic field"/>
              </a:rPr>
              <a:t>electromagnetic fields</a:t>
            </a:r>
            <a:r>
              <a:rPr lang="en-US" dirty="0" smtClean="0"/>
              <a:t>.</a:t>
            </a:r>
            <a:endParaRPr lang="en-US" dirty="0"/>
          </a:p>
        </p:txBody>
      </p:sp>
    </p:spTree>
    <p:extLst>
      <p:ext uri="{BB962C8B-B14F-4D97-AF65-F5344CB8AC3E}">
        <p14:creationId xmlns:p14="http://schemas.microsoft.com/office/powerpoint/2010/main" val="2498714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Projects</a:t>
            </a:r>
            <a:endParaRPr lang="en-US" dirty="0"/>
          </a:p>
        </p:txBody>
      </p:sp>
      <p:sp>
        <p:nvSpPr>
          <p:cNvPr id="3" name="Content Placeholder 2"/>
          <p:cNvSpPr>
            <a:spLocks noGrp="1"/>
          </p:cNvSpPr>
          <p:nvPr>
            <p:ph idx="1"/>
          </p:nvPr>
        </p:nvSpPr>
        <p:spPr/>
        <p:txBody>
          <a:bodyPr/>
          <a:lstStyle/>
          <a:p>
            <a:r>
              <a:rPr lang="en-US" dirty="0" smtClean="0"/>
              <a:t>Seeds subjected to the radiation</a:t>
            </a:r>
          </a:p>
          <a:p>
            <a:r>
              <a:rPr lang="en-US" dirty="0" smtClean="0"/>
              <a:t>Earth magnetic field dynamics</a:t>
            </a:r>
          </a:p>
          <a:p>
            <a:r>
              <a:rPr lang="en-US" dirty="0" smtClean="0"/>
              <a:t>Security optical instruments</a:t>
            </a:r>
          </a:p>
          <a:p>
            <a:r>
              <a:rPr lang="en-US" dirty="0" smtClean="0"/>
              <a:t>Chemical electromagnetism</a:t>
            </a:r>
          </a:p>
          <a:p>
            <a:r>
              <a:rPr lang="en-US" dirty="0" smtClean="0"/>
              <a:t>Quantum chemistry</a:t>
            </a:r>
          </a:p>
          <a:p>
            <a:r>
              <a:rPr lang="en-US" dirty="0" smtClean="0"/>
              <a:t>Books reviews</a:t>
            </a:r>
            <a:endParaRPr lang="en-US" dirty="0"/>
          </a:p>
        </p:txBody>
      </p:sp>
    </p:spTree>
    <p:extLst>
      <p:ext uri="{BB962C8B-B14F-4D97-AF65-F5344CB8AC3E}">
        <p14:creationId xmlns:p14="http://schemas.microsoft.com/office/powerpoint/2010/main" val="429919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Lorentz </a:t>
            </a:r>
            <a:r>
              <a:rPr lang="en-US" b="1" dirty="0" smtClean="0"/>
              <a:t>force </a:t>
            </a:r>
            <a:r>
              <a:rPr lang="en-US" dirty="0"/>
              <a:t>(continued)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34" y="2133600"/>
            <a:ext cx="8753466" cy="2323306"/>
          </a:xfrm>
        </p:spPr>
      </p:pic>
    </p:spTree>
    <p:extLst>
      <p:ext uri="{BB962C8B-B14F-4D97-AF65-F5344CB8AC3E}">
        <p14:creationId xmlns:p14="http://schemas.microsoft.com/office/powerpoint/2010/main" val="2917916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9600" dirty="0" smtClean="0"/>
              <a:t>F = </a:t>
            </a:r>
            <a:r>
              <a:rPr lang="en-US" sz="9600" dirty="0" err="1" smtClean="0"/>
              <a:t>qvB</a:t>
            </a:r>
            <a:r>
              <a:rPr lang="en-US" sz="9600" dirty="0" smtClean="0"/>
              <a:t> </a:t>
            </a:r>
            <a:r>
              <a:rPr lang="en-US" sz="9600" dirty="0" err="1" smtClean="0"/>
              <a:t>sinA</a:t>
            </a:r>
            <a:endParaRPr lang="en-US" sz="9600" dirty="0"/>
          </a:p>
        </p:txBody>
      </p:sp>
    </p:spTree>
    <p:extLst>
      <p:ext uri="{BB962C8B-B14F-4D97-AF65-F5344CB8AC3E}">
        <p14:creationId xmlns:p14="http://schemas.microsoft.com/office/powerpoint/2010/main" val="1020541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pPr marL="0" indent="0">
              <a:buNone/>
            </a:pPr>
            <a:r>
              <a:rPr lang="en-US" dirty="0" smtClean="0"/>
              <a:t>Electron’s path in a uniform magnetic field: </a:t>
            </a:r>
          </a:p>
          <a:p>
            <a:pPr marL="0" indent="0">
              <a:buNone/>
            </a:pPr>
            <a:r>
              <a:rPr lang="en-US" dirty="0" smtClean="0"/>
              <a:t>An electron travels at 2 × 10</a:t>
            </a:r>
            <a:r>
              <a:rPr lang="en-US" baseline="30000" dirty="0" smtClean="0"/>
              <a:t>7</a:t>
            </a:r>
            <a:r>
              <a:rPr lang="en-US" dirty="0" smtClean="0"/>
              <a:t> m/s in a plane perpendicular to a uniform 0.01T magnetic field. Describe its path </a:t>
            </a:r>
            <a:r>
              <a:rPr lang="en-US" dirty="0" err="1" smtClean="0"/>
              <a:t>quantitatevely</a:t>
            </a:r>
            <a:r>
              <a:rPr lang="en-US" dirty="0" smtClean="0"/>
              <a:t>.</a:t>
            </a:r>
            <a:endParaRPr lang="en-US" dirty="0"/>
          </a:p>
        </p:txBody>
      </p:sp>
    </p:spTree>
    <p:extLst>
      <p:ext uri="{BB962C8B-B14F-4D97-AF65-F5344CB8AC3E}">
        <p14:creationId xmlns:p14="http://schemas.microsoft.com/office/powerpoint/2010/main" val="3451536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Torque on a current loop</a:t>
            </a:r>
            <a:endParaRPr lang="en-US" dirty="0"/>
          </a:p>
        </p:txBody>
      </p:sp>
      <p:sp>
        <p:nvSpPr>
          <p:cNvPr id="3" name="Content Placeholder 2"/>
          <p:cNvSpPr>
            <a:spLocks noGrp="1"/>
          </p:cNvSpPr>
          <p:nvPr>
            <p:ph idx="1"/>
          </p:nvPr>
        </p:nvSpPr>
        <p:spPr/>
        <p:txBody>
          <a:bodyPr/>
          <a:lstStyle/>
          <a:p>
            <a:pPr marL="0" indent="0">
              <a:buNone/>
            </a:pPr>
            <a:r>
              <a:rPr lang="en-US" b="1" dirty="0"/>
              <a:t>A current-carrying loop exposed to a magnetic field experiences a torque, which can be used to power a motor</a:t>
            </a:r>
            <a:r>
              <a:rPr lang="en-US" b="1" dirty="0" smtClean="0"/>
              <a:t>.</a:t>
            </a:r>
            <a:endParaRPr lang="en-US" b="1" dirty="0"/>
          </a:p>
        </p:txBody>
      </p:sp>
    </p:spTree>
    <p:extLst>
      <p:ext uri="{BB962C8B-B14F-4D97-AF65-F5344CB8AC3E}">
        <p14:creationId xmlns:p14="http://schemas.microsoft.com/office/powerpoint/2010/main" val="1207189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Torque:</a:t>
            </a:r>
            <a:endParaRPr lang="en-US" dirty="0"/>
          </a:p>
        </p:txBody>
      </p:sp>
      <p:sp>
        <p:nvSpPr>
          <p:cNvPr id="3" name="Content Placeholder 2"/>
          <p:cNvSpPr>
            <a:spLocks noGrp="1"/>
          </p:cNvSpPr>
          <p:nvPr>
            <p:ph idx="1"/>
          </p:nvPr>
        </p:nvSpPr>
        <p:spPr/>
        <p:txBody>
          <a:bodyPr/>
          <a:lstStyle/>
          <a:p>
            <a:pPr marL="0" indent="0">
              <a:buNone/>
            </a:pPr>
            <a:r>
              <a:rPr lang="en-US" dirty="0" smtClean="0"/>
              <a:t>T = NIAB sin a</a:t>
            </a:r>
            <a:endParaRPr lang="en-US" dirty="0"/>
          </a:p>
        </p:txBody>
      </p:sp>
    </p:spTree>
    <p:extLst>
      <p:ext uri="{BB962C8B-B14F-4D97-AF65-F5344CB8AC3E}">
        <p14:creationId xmlns:p14="http://schemas.microsoft.com/office/powerpoint/2010/main" val="1737389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pPr marL="0" indent="0">
              <a:buNone/>
            </a:pPr>
            <a:r>
              <a:rPr lang="en-US" dirty="0" smtClean="0"/>
              <a:t>A circular coil of wire has a diameter of 20cm and contains 10 loops. The current in each loop is 3A, and the coil is placed into 2T external magnetic field. Determine the maximum and minimum torque exerted on the coil by the field.  </a:t>
            </a:r>
            <a:endParaRPr lang="en-US" dirty="0"/>
          </a:p>
        </p:txBody>
      </p:sp>
    </p:spTree>
    <p:extLst>
      <p:ext uri="{BB962C8B-B14F-4D97-AF65-F5344CB8AC3E}">
        <p14:creationId xmlns:p14="http://schemas.microsoft.com/office/powerpoint/2010/main" val="2159506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Magnetic moment</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The </a:t>
            </a:r>
            <a:r>
              <a:rPr lang="en-US" b="1" dirty="0"/>
              <a:t>magnetic moment</a:t>
            </a:r>
            <a:r>
              <a:rPr lang="en-US" dirty="0"/>
              <a:t> of a </a:t>
            </a:r>
            <a:r>
              <a:rPr lang="en-US" dirty="0">
                <a:hlinkClick r:id="rId2" tooltip="Magnet"/>
              </a:rPr>
              <a:t>magnet</a:t>
            </a:r>
            <a:r>
              <a:rPr lang="en-US" dirty="0"/>
              <a:t> is a quantity that determines the </a:t>
            </a:r>
            <a:r>
              <a:rPr lang="en-US" dirty="0">
                <a:hlinkClick r:id="rId3" tooltip="Torque"/>
              </a:rPr>
              <a:t>torque</a:t>
            </a:r>
            <a:r>
              <a:rPr lang="en-US" dirty="0"/>
              <a:t> it will experience in an external </a:t>
            </a:r>
            <a:r>
              <a:rPr lang="en-US" dirty="0">
                <a:hlinkClick r:id="rId4" tooltip="Magnetic field"/>
              </a:rPr>
              <a:t>magnetic field</a:t>
            </a:r>
            <a:r>
              <a:rPr lang="en-US" dirty="0"/>
              <a:t>. A loop of </a:t>
            </a:r>
            <a:r>
              <a:rPr lang="en-US" dirty="0">
                <a:hlinkClick r:id="rId5" tooltip="Electric current"/>
              </a:rPr>
              <a:t>electric current</a:t>
            </a:r>
            <a:r>
              <a:rPr lang="en-US" dirty="0"/>
              <a:t>, a bar magnet, an </a:t>
            </a:r>
            <a:r>
              <a:rPr lang="en-US" dirty="0">
                <a:hlinkClick r:id="rId6" tooltip="Electron"/>
              </a:rPr>
              <a:t>electron</a:t>
            </a:r>
            <a:r>
              <a:rPr lang="en-US" dirty="0"/>
              <a:t>, a </a:t>
            </a:r>
            <a:r>
              <a:rPr lang="en-US" dirty="0">
                <a:hlinkClick r:id="rId7" tooltip="Molecule"/>
              </a:rPr>
              <a:t>molecule</a:t>
            </a:r>
            <a:r>
              <a:rPr lang="en-US" dirty="0"/>
              <a:t>, and a </a:t>
            </a:r>
            <a:r>
              <a:rPr lang="en-US" dirty="0">
                <a:hlinkClick r:id="rId8" tooltip="Planet"/>
              </a:rPr>
              <a:t>planet</a:t>
            </a:r>
            <a:r>
              <a:rPr lang="en-US" dirty="0"/>
              <a:t> all have magnetic moments.</a:t>
            </a:r>
          </a:p>
          <a:p>
            <a:pPr marL="0" indent="0">
              <a:buNone/>
            </a:pPr>
            <a:r>
              <a:rPr lang="en-US" dirty="0"/>
              <a:t>The magnetic moment may be considered to be a </a:t>
            </a:r>
            <a:r>
              <a:rPr lang="en-US" dirty="0">
                <a:hlinkClick r:id="rId9" tooltip="Vector (mathematics and physics)"/>
              </a:rPr>
              <a:t>vector</a:t>
            </a:r>
            <a:r>
              <a:rPr lang="en-US" dirty="0"/>
              <a:t> having a magnitude and direction. The direction of the magnetic moment points from the south to north pole of the magnet. The magnetic field produced by the magnet is proportional to its magnetic moment. More precisely, the term </a:t>
            </a:r>
            <a:r>
              <a:rPr lang="en-US" i="1" dirty="0"/>
              <a:t>magnetic moment</a:t>
            </a:r>
            <a:r>
              <a:rPr lang="en-US" dirty="0"/>
              <a:t> normally refers to a system's </a:t>
            </a:r>
            <a:r>
              <a:rPr lang="en-US" b="1" dirty="0"/>
              <a:t>magnetic dipole moment</a:t>
            </a:r>
            <a:r>
              <a:rPr lang="en-US" dirty="0"/>
              <a:t>, which produces the first term in the </a:t>
            </a:r>
            <a:r>
              <a:rPr lang="en-US" dirty="0" err="1">
                <a:hlinkClick r:id="rId10" tooltip="Multipole expansion"/>
              </a:rPr>
              <a:t>multipole</a:t>
            </a:r>
            <a:r>
              <a:rPr lang="en-US" dirty="0">
                <a:hlinkClick r:id="rId10" tooltip="Multipole expansion"/>
              </a:rPr>
              <a:t> expansion</a:t>
            </a:r>
            <a:r>
              <a:rPr lang="en-US" dirty="0"/>
              <a:t> of a general magnetic field. The </a:t>
            </a:r>
            <a:r>
              <a:rPr lang="en-US" dirty="0">
                <a:hlinkClick r:id="rId11" tooltip="Dipole"/>
              </a:rPr>
              <a:t>dipole</a:t>
            </a:r>
            <a:r>
              <a:rPr lang="en-US" dirty="0"/>
              <a:t> component of an object's magnetic field is symmetric about the direction of its magnetic dipole moment, and decreases as the inverse cube of the distance from the object</a:t>
            </a:r>
            <a:r>
              <a:rPr lang="en-US" dirty="0" smtClean="0"/>
              <a:t>.</a:t>
            </a:r>
            <a:endParaRPr lang="en-US" dirty="0"/>
          </a:p>
        </p:txBody>
      </p:sp>
    </p:spTree>
    <p:extLst>
      <p:ext uri="{BB962C8B-B14F-4D97-AF65-F5344CB8AC3E}">
        <p14:creationId xmlns:p14="http://schemas.microsoft.com/office/powerpoint/2010/main" val="4108938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Galvanometer</a:t>
            </a:r>
            <a:endParaRPr lang="en-US" dirty="0"/>
          </a:p>
        </p:txBody>
      </p:sp>
      <p:sp>
        <p:nvSpPr>
          <p:cNvPr id="3" name="Content Placeholder 2"/>
          <p:cNvSpPr>
            <a:spLocks noGrp="1"/>
          </p:cNvSpPr>
          <p:nvPr>
            <p:ph idx="1"/>
          </p:nvPr>
        </p:nvSpPr>
        <p:spPr/>
        <p:txBody>
          <a:bodyPr/>
          <a:lstStyle/>
          <a:p>
            <a:pPr marL="0" indent="0">
              <a:buNone/>
            </a:pPr>
            <a:r>
              <a:rPr lang="en-US" dirty="0"/>
              <a:t>A </a:t>
            </a:r>
            <a:r>
              <a:rPr lang="en-US" b="1" dirty="0"/>
              <a:t>galvanometer</a:t>
            </a:r>
            <a:r>
              <a:rPr lang="en-US" dirty="0"/>
              <a:t> is a type of sensitive </a:t>
            </a:r>
            <a:r>
              <a:rPr lang="en-US" dirty="0">
                <a:hlinkClick r:id="rId2" tooltip="Ammeter"/>
              </a:rPr>
              <a:t>ammeter</a:t>
            </a:r>
            <a:r>
              <a:rPr lang="en-US" dirty="0"/>
              <a:t>: an instrument for detecting </a:t>
            </a:r>
            <a:r>
              <a:rPr lang="en-US" dirty="0">
                <a:hlinkClick r:id="rId3" tooltip="Electric current"/>
              </a:rPr>
              <a:t>electric current</a:t>
            </a:r>
            <a:r>
              <a:rPr lang="en-US" dirty="0"/>
              <a:t>. It is an </a:t>
            </a:r>
            <a:r>
              <a:rPr lang="en-US" dirty="0">
                <a:hlinkClick r:id="rId4" tooltip="Analogue electronics"/>
              </a:rPr>
              <a:t>analog</a:t>
            </a:r>
            <a:r>
              <a:rPr lang="en-US" dirty="0"/>
              <a:t> </a:t>
            </a:r>
            <a:r>
              <a:rPr lang="en-US" dirty="0">
                <a:hlinkClick r:id="rId5" tooltip="Electromechanical"/>
              </a:rPr>
              <a:t>electromechanical</a:t>
            </a:r>
            <a:r>
              <a:rPr lang="en-US" dirty="0"/>
              <a:t> </a:t>
            </a:r>
            <a:r>
              <a:rPr lang="en-US" dirty="0">
                <a:hlinkClick r:id="rId6" tooltip="Actuator"/>
              </a:rPr>
              <a:t>actuator</a:t>
            </a:r>
            <a:r>
              <a:rPr lang="en-US" dirty="0"/>
              <a:t> that produces a rotary deflection of some type of pointer in response to </a:t>
            </a:r>
            <a:r>
              <a:rPr lang="en-US" dirty="0">
                <a:hlinkClick r:id="rId3" tooltip="Electric current"/>
              </a:rPr>
              <a:t>electric current</a:t>
            </a:r>
            <a:r>
              <a:rPr lang="en-US" dirty="0"/>
              <a:t> flowing through its coil in a </a:t>
            </a:r>
            <a:r>
              <a:rPr lang="en-US" dirty="0">
                <a:hlinkClick r:id="rId7" tooltip="Magnetic field"/>
              </a:rPr>
              <a:t>magnetic field</a:t>
            </a:r>
            <a:r>
              <a:rPr lang="en-US" dirty="0"/>
              <a:t>.</a:t>
            </a:r>
          </a:p>
        </p:txBody>
      </p:sp>
    </p:spTree>
    <p:extLst>
      <p:ext uri="{BB962C8B-B14F-4D97-AF65-F5344CB8AC3E}">
        <p14:creationId xmlns:p14="http://schemas.microsoft.com/office/powerpoint/2010/main" val="14568861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Galvanometer (continued)</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Galvanometers were the first instruments used to detect and measure electric currents. Sensitive galvanometers were used to detect signals from long submarine cables, and to discover the electrical activity of the heart and brain. Some galvanometers use a solid pointer on a scale to show measurements, other very sensitive types use a miniature mirror and a beam of light to provide mechanical amplification of low level signals. Initially a laboratory instrument relying on the Earth's own magnetic field to provide restoring force for the pointer, galvanometers were developed into compact, rugged, sensitive portable instruments essential to the development of </a:t>
            </a:r>
            <a:r>
              <a:rPr lang="en-US" dirty="0" err="1"/>
              <a:t>electrotechnology</a:t>
            </a:r>
            <a:r>
              <a:rPr lang="en-US" dirty="0"/>
              <a:t>. A type of galvanometer that records measurements permanently is the </a:t>
            </a:r>
            <a:r>
              <a:rPr lang="en-US" dirty="0">
                <a:hlinkClick r:id="rId2" tooltip="Chart recorder"/>
              </a:rPr>
              <a:t>chart recorder</a:t>
            </a:r>
            <a:r>
              <a:rPr lang="en-US" dirty="0"/>
              <a:t>. The term has expanded to include use of the same mechanism in recording, positioning, and </a:t>
            </a:r>
            <a:r>
              <a:rPr lang="en-US" dirty="0">
                <a:hlinkClick r:id="rId3" tooltip="Servomechanism"/>
              </a:rPr>
              <a:t>servomechanism</a:t>
            </a:r>
            <a:r>
              <a:rPr lang="en-US" dirty="0"/>
              <a:t> equipment.</a:t>
            </a:r>
          </a:p>
        </p:txBody>
      </p:sp>
    </p:spTree>
    <p:extLst>
      <p:ext uri="{BB962C8B-B14F-4D97-AF65-F5344CB8AC3E}">
        <p14:creationId xmlns:p14="http://schemas.microsoft.com/office/powerpoint/2010/main" val="525516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Mass spectrometry</a:t>
            </a:r>
          </a:p>
        </p:txBody>
      </p:sp>
      <p:sp>
        <p:nvSpPr>
          <p:cNvPr id="3" name="Content Placeholder 2"/>
          <p:cNvSpPr>
            <a:spLocks noGrp="1"/>
          </p:cNvSpPr>
          <p:nvPr>
            <p:ph idx="1"/>
          </p:nvPr>
        </p:nvSpPr>
        <p:spPr/>
        <p:txBody>
          <a:bodyPr/>
          <a:lstStyle/>
          <a:p>
            <a:pPr marL="0" indent="0">
              <a:buNone/>
            </a:pPr>
            <a:r>
              <a:rPr lang="en-US" b="1" dirty="0"/>
              <a:t>Mass spectrometry</a:t>
            </a:r>
            <a:r>
              <a:rPr lang="en-US" dirty="0"/>
              <a:t> (</a:t>
            </a:r>
            <a:r>
              <a:rPr lang="en-US" b="1" dirty="0"/>
              <a:t>MS</a:t>
            </a:r>
            <a:r>
              <a:rPr lang="en-US" dirty="0"/>
              <a:t>) is an </a:t>
            </a:r>
            <a:r>
              <a:rPr lang="en-US" dirty="0">
                <a:hlinkClick r:id="rId2" tooltip="Analytical chemistry"/>
              </a:rPr>
              <a:t>analytical chemistry</a:t>
            </a:r>
            <a:r>
              <a:rPr lang="en-US" dirty="0"/>
              <a:t> technique that helps identify the amount and type of chemicals present in a sample by measuring the </a:t>
            </a:r>
            <a:r>
              <a:rPr lang="en-US" dirty="0">
                <a:hlinkClick r:id="rId3" tooltip="Mass-to-charge ratio"/>
              </a:rPr>
              <a:t>mass-to-charge ratio</a:t>
            </a:r>
            <a:r>
              <a:rPr lang="en-US" dirty="0"/>
              <a:t> and abundance of gas-phase </a:t>
            </a:r>
            <a:r>
              <a:rPr lang="en-US" dirty="0">
                <a:hlinkClick r:id="rId4" tooltip="Ion"/>
              </a:rPr>
              <a:t>ions</a:t>
            </a:r>
            <a:r>
              <a:rPr lang="en-US" dirty="0"/>
              <a:t>.</a:t>
            </a:r>
          </a:p>
        </p:txBody>
      </p:sp>
    </p:spTree>
    <p:extLst>
      <p:ext uri="{BB962C8B-B14F-4D97-AF65-F5344CB8AC3E}">
        <p14:creationId xmlns:p14="http://schemas.microsoft.com/office/powerpoint/2010/main" val="1886505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6000" dirty="0"/>
              <a:t>Electrostatic </a:t>
            </a:r>
            <a:r>
              <a:rPr lang="en-US" sz="6000" dirty="0" smtClean="0"/>
              <a:t>experiments</a:t>
            </a:r>
            <a:endParaRPr lang="en-US" sz="6000" dirty="0" smtClean="0">
              <a:effectLst/>
            </a:endParaRPr>
          </a:p>
        </p:txBody>
      </p:sp>
    </p:spTree>
    <p:extLst>
      <p:ext uri="{BB962C8B-B14F-4D97-AF65-F5344CB8AC3E}">
        <p14:creationId xmlns:p14="http://schemas.microsoft.com/office/powerpoint/2010/main" val="734631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Mass </a:t>
            </a:r>
            <a:r>
              <a:rPr lang="en-US" b="1" dirty="0" smtClean="0"/>
              <a:t>spectrometry (continued)</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 </a:t>
            </a:r>
            <a:r>
              <a:rPr lang="en-US" dirty="0">
                <a:hlinkClick r:id="rId2" tooltip="Mass spectrum"/>
              </a:rPr>
              <a:t>mass spectrum</a:t>
            </a:r>
            <a:r>
              <a:rPr lang="en-US" dirty="0"/>
              <a:t> (plural </a:t>
            </a:r>
            <a:r>
              <a:rPr lang="en-US" i="1" dirty="0"/>
              <a:t>spectra</a:t>
            </a:r>
            <a:r>
              <a:rPr lang="en-US" dirty="0"/>
              <a:t>) is a plot of the ion signal as a function of the mass-to-charge ratio. The spectra are used to determine the elemental or </a:t>
            </a:r>
            <a:r>
              <a:rPr lang="en-US" dirty="0">
                <a:hlinkClick r:id="rId3" tooltip="Isotopic signature"/>
              </a:rPr>
              <a:t>isotopic signature</a:t>
            </a:r>
            <a:r>
              <a:rPr lang="en-US" dirty="0"/>
              <a:t> of a sample, the masses of particles and of </a:t>
            </a:r>
            <a:r>
              <a:rPr lang="en-US" dirty="0">
                <a:hlinkClick r:id="rId4" tooltip="Molecule"/>
              </a:rPr>
              <a:t>molecules</a:t>
            </a:r>
            <a:r>
              <a:rPr lang="en-US" dirty="0"/>
              <a:t>, and to elucidate the chemical structures of molecules, such as </a:t>
            </a:r>
            <a:r>
              <a:rPr lang="en-US" dirty="0">
                <a:hlinkClick r:id="rId5" tooltip="Peptide"/>
              </a:rPr>
              <a:t>peptides</a:t>
            </a:r>
            <a:r>
              <a:rPr lang="en-US" dirty="0"/>
              <a:t> and other </a:t>
            </a:r>
            <a:r>
              <a:rPr lang="en-US" dirty="0">
                <a:hlinkClick r:id="rId6" tooltip="Chemical compound"/>
              </a:rPr>
              <a:t>chemical compounds</a:t>
            </a:r>
            <a:r>
              <a:rPr lang="en-US" dirty="0"/>
              <a:t>. Mass spectrometry works by </a:t>
            </a:r>
            <a:r>
              <a:rPr lang="en-US" dirty="0">
                <a:hlinkClick r:id="rId7" tooltip="Ionization"/>
              </a:rPr>
              <a:t>ionizing</a:t>
            </a:r>
            <a:r>
              <a:rPr lang="en-US" dirty="0"/>
              <a:t> chemical compounds to generate charged molecules or molecule fragments and measuring their mass-to-charge ratios.</a:t>
            </a:r>
          </a:p>
        </p:txBody>
      </p:sp>
    </p:spTree>
    <p:extLst>
      <p:ext uri="{BB962C8B-B14F-4D97-AF65-F5344CB8AC3E}">
        <p14:creationId xmlns:p14="http://schemas.microsoft.com/office/powerpoint/2010/main" val="37686642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(continued) </a:t>
            </a:r>
            <a:r>
              <a:rPr lang="en-US" b="1" dirty="0" smtClean="0"/>
              <a:t>Mass </a:t>
            </a:r>
            <a:r>
              <a:rPr lang="en-US" b="1" dirty="0"/>
              <a:t>spectrometry</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In a typical MS procedure, a sample, which may be solid, liquid, or gas, is ionized, for example by bombarding it with electrons. This may cause some of the sample's molecules to break into charged fragments. These ions are then separated according to their mass-to-charge ratio, typically by accelerating them and subjecting them to an electric or magnetic field: ions of the same mass-to-charge ratio will undergo the same amount of deflection.</a:t>
            </a:r>
            <a:r>
              <a:rPr lang="en-US" baseline="30000" dirty="0">
                <a:hlinkClick r:id="rId2"/>
              </a:rPr>
              <a:t>[1]</a:t>
            </a:r>
            <a:r>
              <a:rPr lang="en-US" dirty="0"/>
              <a:t> The ions are detected by a mechanism capable of detecting charged particles, such as an </a:t>
            </a:r>
            <a:r>
              <a:rPr lang="en-US" dirty="0">
                <a:hlinkClick r:id="rId3" tooltip="Electron multiplier"/>
              </a:rPr>
              <a:t>electron multiplier</a:t>
            </a:r>
            <a:r>
              <a:rPr lang="en-US" dirty="0"/>
              <a:t>. Results are displayed as spectra of the relative abundance of detected ions as a function of the mass-to-charge ratio. The atoms or molecules in the sample can be identified by correlating known masses to the identified masses or through a characteristic fragmentation pattern.</a:t>
            </a:r>
          </a:p>
        </p:txBody>
      </p:sp>
    </p:spTree>
    <p:extLst>
      <p:ext uri="{BB962C8B-B14F-4D97-AF65-F5344CB8AC3E}">
        <p14:creationId xmlns:p14="http://schemas.microsoft.com/office/powerpoint/2010/main" val="27430440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Ferromagnetism</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Ferromagnetism</a:t>
            </a:r>
            <a:r>
              <a:rPr lang="en-US" dirty="0"/>
              <a:t> is the basic mechanism by which certain materials (such as </a:t>
            </a:r>
            <a:r>
              <a:rPr lang="en-US" dirty="0">
                <a:hlinkClick r:id="rId2" tooltip="Iron"/>
              </a:rPr>
              <a:t>iron</a:t>
            </a:r>
            <a:r>
              <a:rPr lang="en-US" dirty="0"/>
              <a:t>) form </a:t>
            </a:r>
            <a:r>
              <a:rPr lang="en-US" dirty="0">
                <a:hlinkClick r:id="rId3" tooltip="Permanent magnet"/>
              </a:rPr>
              <a:t>permanent magnets</a:t>
            </a:r>
            <a:r>
              <a:rPr lang="en-US" dirty="0"/>
              <a:t>, or are attracted to </a:t>
            </a:r>
            <a:r>
              <a:rPr lang="en-US" dirty="0">
                <a:hlinkClick r:id="rId4" tooltip="Magnet"/>
              </a:rPr>
              <a:t>magnets</a:t>
            </a:r>
            <a:r>
              <a:rPr lang="en-US" dirty="0"/>
              <a:t>. In </a:t>
            </a:r>
            <a:r>
              <a:rPr lang="en-US" dirty="0">
                <a:hlinkClick r:id="rId5" tooltip="Physics"/>
              </a:rPr>
              <a:t>physics</a:t>
            </a:r>
            <a:r>
              <a:rPr lang="en-US" dirty="0"/>
              <a:t>, several different types of </a:t>
            </a:r>
            <a:r>
              <a:rPr lang="en-US" dirty="0">
                <a:hlinkClick r:id="rId6" tooltip="Magnetism"/>
              </a:rPr>
              <a:t>magnetism</a:t>
            </a:r>
            <a:r>
              <a:rPr lang="en-US" dirty="0"/>
              <a:t> are distinguished. Ferromagnetism (including </a:t>
            </a:r>
            <a:r>
              <a:rPr lang="en-US" dirty="0">
                <a:hlinkClick r:id="rId7" tooltip="Ferrimagnetism"/>
              </a:rPr>
              <a:t>ferrimagnetism</a:t>
            </a:r>
            <a:r>
              <a:rPr lang="en-US" dirty="0" smtClean="0"/>
              <a:t>) </a:t>
            </a:r>
            <a:r>
              <a:rPr lang="en-US" dirty="0"/>
              <a:t>is the strongest type: it is the only one that typically creates forces strong enough to be felt, and is responsible for the common phenomena of magnetism </a:t>
            </a:r>
            <a:r>
              <a:rPr lang="en-US" dirty="0">
                <a:hlinkClick r:id="rId8" tooltip="Magnet"/>
              </a:rPr>
              <a:t>encountered in everyday life</a:t>
            </a:r>
            <a:r>
              <a:rPr lang="en-US" dirty="0"/>
              <a:t>. Substances respond weakly to magnetic fields with three other types of magnetism, </a:t>
            </a:r>
            <a:r>
              <a:rPr lang="en-US" dirty="0" err="1">
                <a:hlinkClick r:id="rId9" tooltip="Paramagnetism"/>
              </a:rPr>
              <a:t>paramagnetism</a:t>
            </a:r>
            <a:r>
              <a:rPr lang="en-US" dirty="0"/>
              <a:t>, </a:t>
            </a:r>
            <a:r>
              <a:rPr lang="en-US" dirty="0">
                <a:hlinkClick r:id="rId10" tooltip="Diamagnetism"/>
              </a:rPr>
              <a:t>diamagnetism</a:t>
            </a:r>
            <a:r>
              <a:rPr lang="en-US" dirty="0"/>
              <a:t>, and </a:t>
            </a:r>
            <a:r>
              <a:rPr lang="en-US" dirty="0" err="1">
                <a:hlinkClick r:id="rId11" tooltip="Antiferromagnetism"/>
              </a:rPr>
              <a:t>antiferromagnetism</a:t>
            </a:r>
            <a:r>
              <a:rPr lang="en-US" dirty="0"/>
              <a:t>, but the forces are usually so weak that they can only be detected by sensitive instruments in a laboratory. An everyday example of ferromagnetism is a </a:t>
            </a:r>
            <a:r>
              <a:rPr lang="en-US" dirty="0">
                <a:hlinkClick r:id="rId12" tooltip="Refrigerator magnet"/>
              </a:rPr>
              <a:t>refrigerator magnet</a:t>
            </a:r>
            <a:r>
              <a:rPr lang="en-US" dirty="0"/>
              <a:t> used to hold notes on a refrigerator door. The attraction between a magnet and ferromagnetic material is "the quality of magnetism first apparent to the ancient world, and to us today".</a:t>
            </a:r>
          </a:p>
        </p:txBody>
      </p:sp>
    </p:spTree>
    <p:extLst>
      <p:ext uri="{BB962C8B-B14F-4D97-AF65-F5344CB8AC3E}">
        <p14:creationId xmlns:p14="http://schemas.microsoft.com/office/powerpoint/2010/main" val="36487577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Ferromagnetism (continued)</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Permanent magnets (materials that can be </a:t>
            </a:r>
            <a:r>
              <a:rPr lang="en-US" dirty="0">
                <a:hlinkClick r:id="rId2" tooltip="Magnetization"/>
              </a:rPr>
              <a:t>magnetized</a:t>
            </a:r>
            <a:r>
              <a:rPr lang="en-US" dirty="0"/>
              <a:t> by an external </a:t>
            </a:r>
            <a:r>
              <a:rPr lang="en-US" dirty="0">
                <a:hlinkClick r:id="rId3" tooltip="Magnetic field"/>
              </a:rPr>
              <a:t>magnetic field</a:t>
            </a:r>
            <a:r>
              <a:rPr lang="en-US" dirty="0"/>
              <a:t> and remain magnetized after the external field is removed) are either ferromagnetic or </a:t>
            </a:r>
            <a:r>
              <a:rPr lang="en-US" dirty="0" err="1"/>
              <a:t>ferrimagnetic</a:t>
            </a:r>
            <a:r>
              <a:rPr lang="en-US" dirty="0"/>
              <a:t>, as are other materials that are noticeably attracted to them. Only a few substances are ferromagnetic. The common ones are </a:t>
            </a:r>
            <a:r>
              <a:rPr lang="en-US" dirty="0">
                <a:hlinkClick r:id="rId4" tooltip="Iron"/>
              </a:rPr>
              <a:t>iron</a:t>
            </a:r>
            <a:r>
              <a:rPr lang="en-US" dirty="0"/>
              <a:t>, </a:t>
            </a:r>
            <a:r>
              <a:rPr lang="en-US" dirty="0">
                <a:hlinkClick r:id="rId5" tooltip="Nickel"/>
              </a:rPr>
              <a:t>nickel</a:t>
            </a:r>
            <a:r>
              <a:rPr lang="en-US" dirty="0"/>
              <a:t>, </a:t>
            </a:r>
            <a:r>
              <a:rPr lang="en-US" dirty="0">
                <a:hlinkClick r:id="rId6" tooltip="Cobalt"/>
              </a:rPr>
              <a:t>cobalt</a:t>
            </a:r>
            <a:r>
              <a:rPr lang="en-US" dirty="0"/>
              <a:t> and most of their alloys, some compounds of </a:t>
            </a:r>
            <a:r>
              <a:rPr lang="en-US" dirty="0">
                <a:hlinkClick r:id="rId7" tooltip="Rare earth magnet"/>
              </a:rPr>
              <a:t>rare earth metals</a:t>
            </a:r>
            <a:r>
              <a:rPr lang="en-US" dirty="0"/>
              <a:t>, and a few naturally-occurring minerals such as </a:t>
            </a:r>
            <a:r>
              <a:rPr lang="en-US" dirty="0">
                <a:hlinkClick r:id="rId8" tooltip="Lodestone"/>
              </a:rPr>
              <a:t>lodestone</a:t>
            </a:r>
            <a:r>
              <a:rPr lang="en-US" dirty="0"/>
              <a:t>.</a:t>
            </a:r>
          </a:p>
        </p:txBody>
      </p:sp>
    </p:spTree>
    <p:extLst>
      <p:ext uri="{BB962C8B-B14F-4D97-AF65-F5344CB8AC3E}">
        <p14:creationId xmlns:p14="http://schemas.microsoft.com/office/powerpoint/2010/main" val="32381452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(continued) </a:t>
            </a:r>
            <a:r>
              <a:rPr lang="en-US" b="1" dirty="0" smtClean="0"/>
              <a:t>Ferromagnetism</a:t>
            </a:r>
            <a:endParaRPr lang="en-US" dirty="0"/>
          </a:p>
        </p:txBody>
      </p:sp>
      <p:sp>
        <p:nvSpPr>
          <p:cNvPr id="3" name="Content Placeholder 2"/>
          <p:cNvSpPr>
            <a:spLocks noGrp="1"/>
          </p:cNvSpPr>
          <p:nvPr>
            <p:ph idx="1"/>
          </p:nvPr>
        </p:nvSpPr>
        <p:spPr/>
        <p:txBody>
          <a:bodyPr/>
          <a:lstStyle/>
          <a:p>
            <a:pPr marL="0" indent="0">
              <a:buNone/>
            </a:pPr>
            <a:r>
              <a:rPr lang="en-US" dirty="0"/>
              <a:t>Ferromagnetism is very important in industry and modern technology, and is the basis for many electrical and electromechanical devices such as </a:t>
            </a:r>
            <a:r>
              <a:rPr lang="en-US" dirty="0">
                <a:hlinkClick r:id="rId2" tooltip="Electromagnet"/>
              </a:rPr>
              <a:t>electromagnets</a:t>
            </a:r>
            <a:r>
              <a:rPr lang="en-US" dirty="0"/>
              <a:t>, </a:t>
            </a:r>
            <a:r>
              <a:rPr lang="en-US" dirty="0">
                <a:hlinkClick r:id="rId3" tooltip="Electric motor"/>
              </a:rPr>
              <a:t>electric motors</a:t>
            </a:r>
            <a:r>
              <a:rPr lang="en-US" dirty="0"/>
              <a:t>, </a:t>
            </a:r>
            <a:r>
              <a:rPr lang="en-US" dirty="0">
                <a:hlinkClick r:id="rId4" tooltip="Electric generator"/>
              </a:rPr>
              <a:t>generators</a:t>
            </a:r>
            <a:r>
              <a:rPr lang="en-US" dirty="0"/>
              <a:t>, </a:t>
            </a:r>
            <a:r>
              <a:rPr lang="en-US" dirty="0">
                <a:hlinkClick r:id="rId5" tooltip="Transformer"/>
              </a:rPr>
              <a:t>transformers</a:t>
            </a:r>
            <a:r>
              <a:rPr lang="en-US" dirty="0"/>
              <a:t>, and </a:t>
            </a:r>
            <a:r>
              <a:rPr lang="en-US" dirty="0">
                <a:hlinkClick r:id="rId6" tooltip="Magnetic storage"/>
              </a:rPr>
              <a:t>magnetic storage</a:t>
            </a:r>
            <a:r>
              <a:rPr lang="en-US" dirty="0"/>
              <a:t> such as </a:t>
            </a:r>
            <a:r>
              <a:rPr lang="en-US" dirty="0">
                <a:hlinkClick r:id="rId7" tooltip="Tape recorder"/>
              </a:rPr>
              <a:t>tape recorders</a:t>
            </a:r>
            <a:r>
              <a:rPr lang="en-US" dirty="0"/>
              <a:t>, and </a:t>
            </a:r>
            <a:r>
              <a:rPr lang="en-US" dirty="0">
                <a:hlinkClick r:id="rId8" tooltip="Hard disk"/>
              </a:rPr>
              <a:t>hard disks</a:t>
            </a:r>
            <a:r>
              <a:rPr lang="en-US" dirty="0"/>
              <a:t>.</a:t>
            </a:r>
          </a:p>
        </p:txBody>
      </p:sp>
    </p:spTree>
    <p:extLst>
      <p:ext uri="{BB962C8B-B14F-4D97-AF65-F5344CB8AC3E}">
        <p14:creationId xmlns:p14="http://schemas.microsoft.com/office/powerpoint/2010/main" val="32545917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Hysteresis</a:t>
            </a:r>
            <a:endParaRPr lang="en-US" dirty="0"/>
          </a:p>
        </p:txBody>
      </p:sp>
      <p:sp>
        <p:nvSpPr>
          <p:cNvPr id="3" name="Content Placeholder 2"/>
          <p:cNvSpPr>
            <a:spLocks noGrp="1"/>
          </p:cNvSpPr>
          <p:nvPr>
            <p:ph idx="1"/>
          </p:nvPr>
        </p:nvSpPr>
        <p:spPr/>
        <p:txBody>
          <a:bodyPr/>
          <a:lstStyle/>
          <a:p>
            <a:pPr marL="0" indent="0">
              <a:buNone/>
            </a:pPr>
            <a:r>
              <a:rPr lang="en-US" b="1" dirty="0"/>
              <a:t>Hysteresis</a:t>
            </a:r>
            <a:r>
              <a:rPr lang="en-US" dirty="0"/>
              <a:t> is the dependence of the output of a system not only on its current input, but also on its history of past inputs. The dependence arises because the history affects the value of an internal state. To predict its future outputs, either its internal state or its history must be known</a:t>
            </a:r>
            <a:r>
              <a:rPr lang="en-US" dirty="0" smtClean="0"/>
              <a:t>. </a:t>
            </a:r>
            <a:r>
              <a:rPr lang="en-US" dirty="0"/>
              <a:t>If a given input alternately increases and decreases, a typical mark of hysteresis is that the output forms a </a:t>
            </a:r>
            <a:r>
              <a:rPr lang="en-US" dirty="0">
                <a:hlinkClick r:id="rId2" tooltip="Loop (topology)"/>
              </a:rPr>
              <a:t>loop</a:t>
            </a:r>
            <a:r>
              <a:rPr lang="en-US" dirty="0"/>
              <a:t> as in the figure.</a:t>
            </a:r>
          </a:p>
        </p:txBody>
      </p:sp>
    </p:spTree>
    <p:extLst>
      <p:ext uri="{BB962C8B-B14F-4D97-AF65-F5344CB8AC3E}">
        <p14:creationId xmlns:p14="http://schemas.microsoft.com/office/powerpoint/2010/main" val="30610191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Hysteresis (continued)</a:t>
            </a:r>
            <a:endParaRPr lang="en-US" dirty="0"/>
          </a:p>
        </p:txBody>
      </p:sp>
      <p:sp>
        <p:nvSpPr>
          <p:cNvPr id="3" name="Content Placeholder 2"/>
          <p:cNvSpPr>
            <a:spLocks noGrp="1"/>
          </p:cNvSpPr>
          <p:nvPr>
            <p:ph idx="1"/>
          </p:nvPr>
        </p:nvSpPr>
        <p:spPr/>
        <p:txBody>
          <a:bodyPr/>
          <a:lstStyle/>
          <a:p>
            <a:pPr marL="0" indent="0">
              <a:buNone/>
            </a:pPr>
            <a:r>
              <a:rPr lang="en-US" dirty="0"/>
              <a:t>Such loops may occur purely because of a dynamic </a:t>
            </a:r>
            <a:r>
              <a:rPr lang="en-US" dirty="0">
                <a:hlinkClick r:id="rId2" tooltip="Lag"/>
              </a:rPr>
              <a:t>lag</a:t>
            </a:r>
            <a:r>
              <a:rPr lang="en-US" dirty="0"/>
              <a:t> between input and output. This effect disappears as the input changes more slowly. This effect meets the description of hysteresis given above, but is often referred to as </a:t>
            </a:r>
            <a:r>
              <a:rPr lang="en-US" i="1" dirty="0"/>
              <a:t>rate-dependent hysteresis</a:t>
            </a:r>
            <a:r>
              <a:rPr lang="en-US" dirty="0"/>
              <a:t> to distinguish it from hysteresis with a more durable memory effect.</a:t>
            </a:r>
          </a:p>
        </p:txBody>
      </p:sp>
    </p:spTree>
    <p:extLst>
      <p:ext uri="{BB962C8B-B14F-4D97-AF65-F5344CB8AC3E}">
        <p14:creationId xmlns:p14="http://schemas.microsoft.com/office/powerpoint/2010/main" val="28234235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(continued) </a:t>
            </a:r>
            <a:r>
              <a:rPr lang="en-US" b="1" smtClean="0"/>
              <a:t>Hysteresis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Hysteresis occurs in </a:t>
            </a:r>
            <a:r>
              <a:rPr lang="en-US" dirty="0">
                <a:hlinkClick r:id="rId2" tooltip="Ferromagnetic"/>
              </a:rPr>
              <a:t>ferromagnetic</a:t>
            </a:r>
            <a:r>
              <a:rPr lang="en-US" dirty="0"/>
              <a:t> materials and </a:t>
            </a:r>
            <a:r>
              <a:rPr lang="en-US" dirty="0">
                <a:hlinkClick r:id="rId3" tooltip="Ferroelectricity"/>
              </a:rPr>
              <a:t>ferroelectric</a:t>
            </a:r>
            <a:r>
              <a:rPr lang="en-US" dirty="0"/>
              <a:t> materials, as well as in the </a:t>
            </a:r>
            <a:r>
              <a:rPr lang="en-US" dirty="0">
                <a:hlinkClick r:id="rId4" tooltip="Deformation (mechanics)"/>
              </a:rPr>
              <a:t>deformation</a:t>
            </a:r>
            <a:r>
              <a:rPr lang="en-US" dirty="0"/>
              <a:t> of some materials (such as </a:t>
            </a:r>
            <a:r>
              <a:rPr lang="en-US" dirty="0">
                <a:hlinkClick r:id="rId5" tooltip="Rubber band"/>
              </a:rPr>
              <a:t>rubber bands</a:t>
            </a:r>
            <a:r>
              <a:rPr lang="en-US" dirty="0"/>
              <a:t> and </a:t>
            </a:r>
            <a:r>
              <a:rPr lang="en-US" dirty="0">
                <a:hlinkClick r:id="rId6" tooltip="Shape-memory alloy"/>
              </a:rPr>
              <a:t>shape-memory alloys</a:t>
            </a:r>
            <a:r>
              <a:rPr lang="en-US" dirty="0"/>
              <a:t>) in response to a varying force. In natural systems hysteresis is often associated with </a:t>
            </a:r>
            <a:r>
              <a:rPr lang="en-US" dirty="0">
                <a:hlinkClick r:id="rId7" tooltip="Irreversible process"/>
              </a:rPr>
              <a:t>irreversible thermodynamic change</a:t>
            </a:r>
            <a:r>
              <a:rPr lang="en-US" dirty="0"/>
              <a:t>. Many artificial systems are designed to have hysteresis: for example, in </a:t>
            </a:r>
            <a:r>
              <a:rPr lang="en-US" dirty="0">
                <a:hlinkClick r:id="rId8" tooltip="Thermostat"/>
              </a:rPr>
              <a:t>thermostats</a:t>
            </a:r>
            <a:r>
              <a:rPr lang="en-US" dirty="0"/>
              <a:t> and </a:t>
            </a:r>
            <a:r>
              <a:rPr lang="en-US" dirty="0">
                <a:hlinkClick r:id="rId9" tooltip="Schmitt trigger"/>
              </a:rPr>
              <a:t>Schmitt triggers</a:t>
            </a:r>
            <a:r>
              <a:rPr lang="en-US" dirty="0"/>
              <a:t>, hysteresis is used to avoid unwanted rapid switching. Hysteresis has been identified in many other fields, including </a:t>
            </a:r>
            <a:r>
              <a:rPr lang="en-US" dirty="0">
                <a:hlinkClick r:id="rId10" tooltip="Economics"/>
              </a:rPr>
              <a:t>economics</a:t>
            </a:r>
            <a:r>
              <a:rPr lang="en-US" dirty="0"/>
              <a:t> and </a:t>
            </a:r>
            <a:r>
              <a:rPr lang="en-US" dirty="0">
                <a:hlinkClick r:id="rId11" tooltip="Biology"/>
              </a:rPr>
              <a:t>biology</a:t>
            </a:r>
            <a:r>
              <a:rPr lang="en-US" dirty="0"/>
              <a:t>.</a:t>
            </a:r>
          </a:p>
        </p:txBody>
      </p:sp>
    </p:spTree>
    <p:extLst>
      <p:ext uri="{BB962C8B-B14F-4D97-AF65-F5344CB8AC3E}">
        <p14:creationId xmlns:p14="http://schemas.microsoft.com/office/powerpoint/2010/main" val="32770066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Earth's magnetic field</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smtClean="0"/>
              <a:t>Earth's magnetic field</a:t>
            </a:r>
            <a:r>
              <a:rPr lang="en-US" dirty="0" smtClean="0"/>
              <a:t>, also known as the </a:t>
            </a:r>
            <a:r>
              <a:rPr lang="en-US" b="1" dirty="0" smtClean="0"/>
              <a:t>geomagnetic field</a:t>
            </a:r>
            <a:r>
              <a:rPr lang="en-US" dirty="0" smtClean="0"/>
              <a:t>, is the </a:t>
            </a:r>
            <a:r>
              <a:rPr lang="en-US" dirty="0" smtClean="0">
                <a:hlinkClick r:id="rId2" tooltip="Magnetic field"/>
              </a:rPr>
              <a:t>magnetic field</a:t>
            </a:r>
            <a:r>
              <a:rPr lang="en-US" dirty="0" smtClean="0"/>
              <a:t> that extends from the </a:t>
            </a:r>
            <a:r>
              <a:rPr lang="en-US" dirty="0" smtClean="0">
                <a:hlinkClick r:id="rId3" tooltip="Earth"/>
              </a:rPr>
              <a:t>Earth</a:t>
            </a:r>
            <a:r>
              <a:rPr lang="en-US" dirty="0" smtClean="0"/>
              <a:t>'s interior to where it meets the </a:t>
            </a:r>
            <a:r>
              <a:rPr lang="en-US" dirty="0" smtClean="0">
                <a:hlinkClick r:id="rId4" tooltip="Solar wind"/>
              </a:rPr>
              <a:t>solar wind</a:t>
            </a:r>
            <a:r>
              <a:rPr lang="en-US" dirty="0" smtClean="0"/>
              <a:t>, a stream of </a:t>
            </a:r>
            <a:r>
              <a:rPr lang="en-US" dirty="0" smtClean="0">
                <a:hlinkClick r:id="rId5" tooltip="Charged particle"/>
              </a:rPr>
              <a:t>charged particles</a:t>
            </a:r>
            <a:r>
              <a:rPr lang="en-US" dirty="0" smtClean="0"/>
              <a:t> emanating from the </a:t>
            </a:r>
            <a:r>
              <a:rPr lang="en-US" dirty="0" smtClean="0">
                <a:hlinkClick r:id="rId6" tooltip="Sun"/>
              </a:rPr>
              <a:t>Sun</a:t>
            </a:r>
            <a:r>
              <a:rPr lang="en-US" dirty="0" smtClean="0"/>
              <a:t>. Its magnitude at the Earth's surface ranges from 25 to 65 </a:t>
            </a:r>
            <a:r>
              <a:rPr lang="en-US" dirty="0" err="1" smtClean="0">
                <a:hlinkClick r:id="rId7" tooltip="Tesla (unit)"/>
              </a:rPr>
              <a:t>microtesla</a:t>
            </a:r>
            <a:r>
              <a:rPr lang="en-US" dirty="0" smtClean="0"/>
              <a:t> (0.25 to 0.65 </a:t>
            </a:r>
            <a:r>
              <a:rPr lang="en-US" dirty="0" smtClean="0">
                <a:hlinkClick r:id="rId8" tooltip="Gauss (unit)"/>
              </a:rPr>
              <a:t>gauss</a:t>
            </a:r>
            <a:r>
              <a:rPr lang="en-US" dirty="0" smtClean="0"/>
              <a:t>). Roughly speaking it is the field of a </a:t>
            </a:r>
            <a:r>
              <a:rPr lang="en-US" dirty="0" smtClean="0">
                <a:hlinkClick r:id="rId9" tooltip="Magnetic dipole"/>
              </a:rPr>
              <a:t>magnetic dipole</a:t>
            </a:r>
            <a:r>
              <a:rPr lang="en-US" dirty="0" smtClean="0"/>
              <a:t> currently tilted at an angle of about 20 degrees with respect to </a:t>
            </a:r>
            <a:r>
              <a:rPr lang="en-US" dirty="0" smtClean="0">
                <a:hlinkClick r:id="rId10" tooltip="Earth's rotation"/>
              </a:rPr>
              <a:t>Earth's rotational axis</a:t>
            </a:r>
            <a:r>
              <a:rPr lang="en-US" dirty="0" smtClean="0"/>
              <a:t>, as if there were a </a:t>
            </a:r>
            <a:r>
              <a:rPr lang="en-US" dirty="0" smtClean="0">
                <a:hlinkClick r:id="rId11" tooltip="Bar magnet"/>
              </a:rPr>
              <a:t>bar magnet</a:t>
            </a:r>
            <a:r>
              <a:rPr lang="en-US" dirty="0" smtClean="0"/>
              <a:t> placed at that angle at the center of the Earth. Unlike a bar magnet, however, Earth's magnetic field changes over time because it is generated by a </a:t>
            </a:r>
            <a:r>
              <a:rPr lang="en-US" dirty="0" err="1" smtClean="0">
                <a:hlinkClick r:id="rId12" tooltip="Dynamo theory"/>
              </a:rPr>
              <a:t>geodynamo</a:t>
            </a:r>
            <a:r>
              <a:rPr lang="en-US" dirty="0" smtClean="0"/>
              <a:t> (in Earth's case, the motion of molten iron alloys in its </a:t>
            </a:r>
            <a:r>
              <a:rPr lang="en-US" dirty="0" smtClean="0">
                <a:hlinkClick r:id="rId13" tooltip="Outer core"/>
              </a:rPr>
              <a:t>outer core</a:t>
            </a:r>
            <a:r>
              <a:rPr lang="en-US" dirty="0" smtClean="0"/>
              <a:t>).</a:t>
            </a:r>
          </a:p>
        </p:txBody>
      </p:sp>
    </p:spTree>
    <p:extLst>
      <p:ext uri="{BB962C8B-B14F-4D97-AF65-F5344CB8AC3E}">
        <p14:creationId xmlns:p14="http://schemas.microsoft.com/office/powerpoint/2010/main" val="13867159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Earth's magnetic field </a:t>
            </a:r>
            <a:r>
              <a:rPr lang="en-US" dirty="0"/>
              <a:t>(continued)</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The North and South </a:t>
            </a:r>
            <a:r>
              <a:rPr lang="en-US" dirty="0" smtClean="0">
                <a:hlinkClick r:id="rId2" tooltip="Poles of astronomical bodies"/>
              </a:rPr>
              <a:t>magnetic poles</a:t>
            </a:r>
            <a:r>
              <a:rPr lang="en-US" dirty="0" smtClean="0"/>
              <a:t> wander widely, but sufficiently slowly for ordinary </a:t>
            </a:r>
            <a:r>
              <a:rPr lang="en-US" dirty="0" smtClean="0">
                <a:hlinkClick r:id="rId3" tooltip="Compass"/>
              </a:rPr>
              <a:t>compasses</a:t>
            </a:r>
            <a:r>
              <a:rPr lang="en-US" dirty="0" smtClean="0"/>
              <a:t> to remain useful for navigation. However, at irregular intervals averaging several hundred thousand years, </a:t>
            </a:r>
            <a:r>
              <a:rPr lang="en-US" dirty="0" smtClean="0">
                <a:hlinkClick r:id="rId4" tooltip="Geomagnetic reversal"/>
              </a:rPr>
              <a:t>the Earth's field reverses</a:t>
            </a:r>
            <a:r>
              <a:rPr lang="en-US" dirty="0" smtClean="0"/>
              <a:t> and the North and </a:t>
            </a:r>
            <a:r>
              <a:rPr lang="en-US" dirty="0" smtClean="0">
                <a:hlinkClick r:id="rId5" tooltip="South Magnetic Pole"/>
              </a:rPr>
              <a:t>South Magnetic Poles</a:t>
            </a:r>
            <a:r>
              <a:rPr lang="en-US" dirty="0" smtClean="0"/>
              <a:t> relatively abruptly switch places. These reversals of the </a:t>
            </a:r>
            <a:r>
              <a:rPr lang="en-US" dirty="0" smtClean="0">
                <a:hlinkClick r:id="rId6" tooltip="Geomagnetic pole"/>
              </a:rPr>
              <a:t>geomagnetic poles</a:t>
            </a:r>
            <a:r>
              <a:rPr lang="en-US" dirty="0" smtClean="0"/>
              <a:t> leave a record in rocks that are of value to </a:t>
            </a:r>
            <a:r>
              <a:rPr lang="en-US" dirty="0" err="1" smtClean="0">
                <a:hlinkClick r:id="rId7" tooltip="Paleomagnetism"/>
              </a:rPr>
              <a:t>paleomagnetists</a:t>
            </a:r>
            <a:r>
              <a:rPr lang="en-US" dirty="0" smtClean="0"/>
              <a:t> in calculating geomagnetic fields in the past. Such information in turn is helpful in studying the motions of continents and ocean floors in the process of </a:t>
            </a:r>
            <a:r>
              <a:rPr lang="en-US" dirty="0" smtClean="0">
                <a:hlinkClick r:id="rId8" tooltip="Plate tectonics"/>
              </a:rPr>
              <a:t>plate tectonics</a:t>
            </a:r>
            <a:r>
              <a:rPr lang="en-US" dirty="0" smtClean="0"/>
              <a:t>.</a:t>
            </a:r>
            <a:endParaRPr lang="en-US" dirty="0"/>
          </a:p>
        </p:txBody>
      </p:sp>
    </p:spTree>
    <p:extLst>
      <p:ext uri="{BB962C8B-B14F-4D97-AF65-F5344CB8AC3E}">
        <p14:creationId xmlns:p14="http://schemas.microsoft.com/office/powerpoint/2010/main" val="2812886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Electrostatic </a:t>
            </a:r>
            <a:r>
              <a:rPr lang="en-US" dirty="0" smtClean="0"/>
              <a:t>experiments </a:t>
            </a:r>
            <a:r>
              <a:rPr lang="en-US" dirty="0"/>
              <a:t>(continued)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801019"/>
            <a:ext cx="5726641" cy="4294981"/>
          </a:xfrm>
        </p:spPr>
      </p:pic>
    </p:spTree>
    <p:extLst>
      <p:ext uri="{BB962C8B-B14F-4D97-AF65-F5344CB8AC3E}">
        <p14:creationId xmlns:p14="http://schemas.microsoft.com/office/powerpoint/2010/main" val="13619539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a:t>
            </a:r>
            <a:r>
              <a:rPr lang="en-US" dirty="0" smtClean="0"/>
              <a:t>) </a:t>
            </a:r>
            <a:r>
              <a:rPr lang="en-US" b="1" dirty="0" smtClean="0"/>
              <a:t>Earth's magnetic field</a:t>
            </a:r>
            <a:endParaRPr lang="en-US" dirty="0"/>
          </a:p>
        </p:txBody>
      </p:sp>
      <p:sp>
        <p:nvSpPr>
          <p:cNvPr id="3" name="Content Placeholder 2"/>
          <p:cNvSpPr>
            <a:spLocks noGrp="1"/>
          </p:cNvSpPr>
          <p:nvPr>
            <p:ph idx="1"/>
          </p:nvPr>
        </p:nvSpPr>
        <p:spPr/>
        <p:txBody>
          <a:bodyPr/>
          <a:lstStyle/>
          <a:p>
            <a:pPr marL="0" indent="0">
              <a:buNone/>
            </a:pPr>
            <a:r>
              <a:rPr lang="en-US" dirty="0" smtClean="0"/>
              <a:t>The </a:t>
            </a:r>
            <a:r>
              <a:rPr lang="en-US" dirty="0" smtClean="0">
                <a:hlinkClick r:id="rId2" tooltip="Magnetosphere"/>
              </a:rPr>
              <a:t>magnetosphere</a:t>
            </a:r>
            <a:r>
              <a:rPr lang="en-US" dirty="0" smtClean="0"/>
              <a:t> is the region above the </a:t>
            </a:r>
            <a:r>
              <a:rPr lang="en-US" dirty="0" smtClean="0">
                <a:hlinkClick r:id="rId3" tooltip="Ionosphere"/>
              </a:rPr>
              <a:t>ionosphere</a:t>
            </a:r>
            <a:r>
              <a:rPr lang="en-US" dirty="0" smtClean="0"/>
              <a:t> and extends several tens of thousands of kilometers into </a:t>
            </a:r>
            <a:r>
              <a:rPr lang="en-US" dirty="0" smtClean="0">
                <a:hlinkClick r:id="rId4" tooltip="Outer space"/>
              </a:rPr>
              <a:t>space</a:t>
            </a:r>
            <a:r>
              <a:rPr lang="en-US" dirty="0" smtClean="0"/>
              <a:t>, protecting the Earth from the charged particles of the solar wind and </a:t>
            </a:r>
            <a:r>
              <a:rPr lang="en-US" dirty="0" smtClean="0">
                <a:hlinkClick r:id="rId5" tooltip="Cosmic rays"/>
              </a:rPr>
              <a:t>cosmic rays</a:t>
            </a:r>
            <a:r>
              <a:rPr lang="en-US" dirty="0" smtClean="0"/>
              <a:t> that would otherwise strip away the upper atmosphere, including the </a:t>
            </a:r>
            <a:r>
              <a:rPr lang="en-US" dirty="0" smtClean="0">
                <a:hlinkClick r:id="rId6" tooltip="Ozone layer"/>
              </a:rPr>
              <a:t>ozone layer</a:t>
            </a:r>
            <a:r>
              <a:rPr lang="en-US" dirty="0" smtClean="0"/>
              <a:t> that protects the Earth from </a:t>
            </a:r>
            <a:r>
              <a:rPr lang="en-US" dirty="0" smtClean="0">
                <a:hlinkClick r:id="rId7" tooltip="Ultraviolet"/>
              </a:rPr>
              <a:t>harmful ultraviolet radiation</a:t>
            </a:r>
            <a:r>
              <a:rPr lang="en-US" dirty="0" smtClean="0"/>
              <a:t>.</a:t>
            </a:r>
            <a:endParaRPr lang="en-US" dirty="0"/>
          </a:p>
        </p:txBody>
      </p:sp>
    </p:spTree>
    <p:extLst>
      <p:ext uri="{BB962C8B-B14F-4D97-AF65-F5344CB8AC3E}">
        <p14:creationId xmlns:p14="http://schemas.microsoft.com/office/powerpoint/2010/main" val="26356135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 </a:t>
            </a:r>
            <a:r>
              <a:rPr lang="en-US" b="1" dirty="0"/>
              <a:t>Earth's magnetic field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2687" y="2310606"/>
            <a:ext cx="4238625" cy="3105150"/>
          </a:xfrm>
        </p:spPr>
      </p:pic>
    </p:spTree>
    <p:extLst>
      <p:ext uri="{BB962C8B-B14F-4D97-AF65-F5344CB8AC3E}">
        <p14:creationId xmlns:p14="http://schemas.microsoft.com/office/powerpoint/2010/main" val="8693315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 </a:t>
            </a:r>
            <a:r>
              <a:rPr lang="en-US" b="1" dirty="0"/>
              <a:t>Earth's magnetic field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3113" y="1905000"/>
            <a:ext cx="4967287" cy="3596036"/>
          </a:xfrm>
        </p:spPr>
      </p:pic>
    </p:spTree>
    <p:extLst>
      <p:ext uri="{BB962C8B-B14F-4D97-AF65-F5344CB8AC3E}">
        <p14:creationId xmlns:p14="http://schemas.microsoft.com/office/powerpoint/2010/main" val="9606658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smtClean="0">
                <a:solidFill>
                  <a:srgbClr val="FF0000"/>
                </a:solidFill>
              </a:rPr>
              <a:t>Aurora</a:t>
            </a:r>
            <a:endParaRPr lang="en-US" sz="9600"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An </a:t>
            </a:r>
            <a:r>
              <a:rPr lang="en-US" b="1" dirty="0" smtClean="0"/>
              <a:t>aurora</a:t>
            </a:r>
            <a:r>
              <a:rPr lang="en-US" dirty="0" smtClean="0"/>
              <a:t> is a natural light display in the sky (from the Latin word </a:t>
            </a:r>
            <a:r>
              <a:rPr lang="en-US" i="1" dirty="0" smtClean="0"/>
              <a:t>aurora</a:t>
            </a:r>
            <a:r>
              <a:rPr lang="en-US" dirty="0" smtClean="0"/>
              <a:t>, "sunrise" or the </a:t>
            </a:r>
            <a:r>
              <a:rPr lang="en-US" dirty="0" smtClean="0">
                <a:hlinkClick r:id="rId2" tooltip="Aurora (mythology)"/>
              </a:rPr>
              <a:t>Roman goddess of dawn</a:t>
            </a:r>
            <a:r>
              <a:rPr lang="en-US" dirty="0" smtClean="0"/>
              <a:t>), predominantly seen in the high latitude (</a:t>
            </a:r>
            <a:r>
              <a:rPr lang="en-US" dirty="0" smtClean="0">
                <a:hlinkClick r:id="rId3" tooltip="Arctic"/>
              </a:rPr>
              <a:t>Arctic</a:t>
            </a:r>
            <a:r>
              <a:rPr lang="en-US" dirty="0" smtClean="0"/>
              <a:t> and </a:t>
            </a:r>
            <a:r>
              <a:rPr lang="en-US" dirty="0" smtClean="0">
                <a:hlinkClick r:id="rId4" tooltip="Antarctic"/>
              </a:rPr>
              <a:t>Antarctic</a:t>
            </a:r>
            <a:r>
              <a:rPr lang="en-US" dirty="0" smtClean="0"/>
              <a:t>) regions. The name ”auroras” is now more commonly used for the linguistic plural ”aurorae” of ”aurora”, so is adopted throughout the main text of this article. Modern style guides recommend that the names of meteorological phenomena, such as </a:t>
            </a:r>
            <a:r>
              <a:rPr lang="en-US" i="1" dirty="0" smtClean="0"/>
              <a:t>aurora borealis</a:t>
            </a:r>
            <a:r>
              <a:rPr lang="en-US" dirty="0" smtClean="0"/>
              <a:t>, be </a:t>
            </a:r>
            <a:r>
              <a:rPr lang="en-US" dirty="0" err="1" smtClean="0"/>
              <a:t>uncapitalized</a:t>
            </a:r>
            <a:r>
              <a:rPr lang="en-US" dirty="0" smtClean="0"/>
              <a:t>. Auroras are caused by charged particles, mainly electrons and protons, entering the atmosphere from above causing </a:t>
            </a:r>
            <a:r>
              <a:rPr lang="en-US" dirty="0" err="1" smtClean="0"/>
              <a:t>ionisation</a:t>
            </a:r>
            <a:r>
              <a:rPr lang="en-US" dirty="0" smtClean="0"/>
              <a:t> and excitation of atmospheric constituents, and consequent optical emissions. Incident protons also produce emissions, and convert to hydrogen atoms by gaining an electron from the atmosphere.</a:t>
            </a:r>
            <a:endParaRPr lang="en-US" dirty="0"/>
          </a:p>
        </p:txBody>
      </p:sp>
    </p:spTree>
    <p:extLst>
      <p:ext uri="{BB962C8B-B14F-4D97-AF65-F5344CB8AC3E}">
        <p14:creationId xmlns:p14="http://schemas.microsoft.com/office/powerpoint/2010/main" val="35615551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Aurora </a:t>
            </a:r>
            <a:r>
              <a:rPr lang="en-US" dirty="0"/>
              <a:t>(continued)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7528" y="1600200"/>
            <a:ext cx="6788944" cy="4525963"/>
          </a:xfrm>
        </p:spPr>
      </p:pic>
    </p:spTree>
    <p:extLst>
      <p:ext uri="{BB962C8B-B14F-4D97-AF65-F5344CB8AC3E}">
        <p14:creationId xmlns:p14="http://schemas.microsoft.com/office/powerpoint/2010/main" val="40811847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Aurora </a:t>
            </a:r>
            <a:r>
              <a:rPr lang="en-US" dirty="0"/>
              <a:t>(continued)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1796861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Electromagnetic induction</a:t>
            </a:r>
            <a:endParaRPr lang="en-US" dirty="0"/>
          </a:p>
        </p:txBody>
      </p:sp>
      <p:sp>
        <p:nvSpPr>
          <p:cNvPr id="3" name="Content Placeholder 2"/>
          <p:cNvSpPr>
            <a:spLocks noGrp="1"/>
          </p:cNvSpPr>
          <p:nvPr>
            <p:ph idx="1"/>
          </p:nvPr>
        </p:nvSpPr>
        <p:spPr/>
        <p:txBody>
          <a:bodyPr/>
          <a:lstStyle/>
          <a:p>
            <a:pPr marL="0" indent="0">
              <a:buNone/>
            </a:pPr>
            <a:r>
              <a:rPr lang="en-US" b="1" dirty="0" smtClean="0"/>
              <a:t>Electromagnetic induction</a:t>
            </a:r>
            <a:r>
              <a:rPr lang="en-US" dirty="0" smtClean="0"/>
              <a:t> is the production of an </a:t>
            </a:r>
            <a:r>
              <a:rPr lang="en-US" dirty="0" smtClean="0">
                <a:hlinkClick r:id="rId2" tooltip="Electromotive force"/>
              </a:rPr>
              <a:t>electromotive force</a:t>
            </a:r>
            <a:r>
              <a:rPr lang="en-US" dirty="0" smtClean="0"/>
              <a:t> across a </a:t>
            </a:r>
            <a:r>
              <a:rPr lang="en-US" dirty="0" smtClean="0">
                <a:hlinkClick r:id="rId3" tooltip="Electrical conductor"/>
              </a:rPr>
              <a:t>conductor</a:t>
            </a:r>
            <a:r>
              <a:rPr lang="en-US" dirty="0" smtClean="0"/>
              <a:t> when it is exposed to a varying </a:t>
            </a:r>
            <a:r>
              <a:rPr lang="en-US" dirty="0" smtClean="0">
                <a:hlinkClick r:id="rId4" tooltip="Magnetic field"/>
              </a:rPr>
              <a:t>magnetic field</a:t>
            </a:r>
            <a:r>
              <a:rPr lang="en-US" dirty="0" smtClean="0"/>
              <a:t>. It is described mathematically by </a:t>
            </a:r>
            <a:r>
              <a:rPr lang="en-US" dirty="0" smtClean="0">
                <a:hlinkClick r:id="rId5" tooltip="Faraday's law of induction"/>
              </a:rPr>
              <a:t>Faraday's law of induction</a:t>
            </a:r>
            <a:r>
              <a:rPr lang="en-US" dirty="0" smtClean="0"/>
              <a:t>, named after </a:t>
            </a:r>
            <a:r>
              <a:rPr lang="en-US" dirty="0" smtClean="0">
                <a:hlinkClick r:id="rId6" tooltip="Michael Faraday"/>
              </a:rPr>
              <a:t>Michael Faraday</a:t>
            </a:r>
            <a:r>
              <a:rPr lang="en-US" dirty="0" smtClean="0"/>
              <a:t> who is generally credited with the discovery of induction in 1831.</a:t>
            </a:r>
            <a:endParaRPr lang="en-US" dirty="0"/>
          </a:p>
        </p:txBody>
      </p:sp>
    </p:spTree>
    <p:extLst>
      <p:ext uri="{BB962C8B-B14F-4D97-AF65-F5344CB8AC3E}">
        <p14:creationId xmlns:p14="http://schemas.microsoft.com/office/powerpoint/2010/main" val="11168079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Electromagnetic </a:t>
            </a:r>
            <a:r>
              <a:rPr lang="en-US" sz="3600" b="1" dirty="0" smtClean="0"/>
              <a:t>induction (continued)</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1613" y="1676400"/>
            <a:ext cx="6454587" cy="4572000"/>
          </a:xfrm>
        </p:spPr>
      </p:pic>
    </p:spTree>
    <p:extLst>
      <p:ext uri="{BB962C8B-B14F-4D97-AF65-F5344CB8AC3E}">
        <p14:creationId xmlns:p14="http://schemas.microsoft.com/office/powerpoint/2010/main" val="11018647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Faraday's law of induction</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Faraday's law of induction</a:t>
            </a:r>
            <a:r>
              <a:rPr lang="en-US" dirty="0" smtClean="0"/>
              <a:t> is a basic law of </a:t>
            </a:r>
            <a:r>
              <a:rPr lang="en-US" dirty="0" smtClean="0">
                <a:hlinkClick r:id="rId2" tooltip="Electromagnetism"/>
              </a:rPr>
              <a:t>electromagnetism</a:t>
            </a:r>
            <a:r>
              <a:rPr lang="en-US" dirty="0" smtClean="0"/>
              <a:t> predicting how a </a:t>
            </a:r>
            <a:r>
              <a:rPr lang="en-US" dirty="0" smtClean="0">
                <a:hlinkClick r:id="rId3" tooltip="Magnetic field"/>
              </a:rPr>
              <a:t>magnetic field</a:t>
            </a:r>
            <a:r>
              <a:rPr lang="en-US" dirty="0" smtClean="0"/>
              <a:t> will interact with an </a:t>
            </a:r>
            <a:r>
              <a:rPr lang="en-US" dirty="0" smtClean="0">
                <a:hlinkClick r:id="rId4" tooltip="Electric circuit"/>
              </a:rPr>
              <a:t>electric circuit</a:t>
            </a:r>
            <a:r>
              <a:rPr lang="en-US" dirty="0" smtClean="0"/>
              <a:t> to produce an </a:t>
            </a:r>
            <a:r>
              <a:rPr lang="en-US" dirty="0" smtClean="0">
                <a:hlinkClick r:id="rId5" tooltip="Electromotive force"/>
              </a:rPr>
              <a:t>electromotive force (EMF)</a:t>
            </a:r>
            <a:r>
              <a:rPr lang="en-US" dirty="0" smtClean="0"/>
              <a:t>—a phenomenon called </a:t>
            </a:r>
            <a:r>
              <a:rPr lang="en-US" dirty="0" smtClean="0">
                <a:hlinkClick r:id="rId6" tooltip="Electromagnetic induction"/>
              </a:rPr>
              <a:t>electromagnetic induction</a:t>
            </a:r>
            <a:r>
              <a:rPr lang="en-US" dirty="0" smtClean="0"/>
              <a:t>. It is the fundamental operating principle of </a:t>
            </a:r>
            <a:r>
              <a:rPr lang="en-US" dirty="0" smtClean="0">
                <a:hlinkClick r:id="rId7" tooltip="Transformer"/>
              </a:rPr>
              <a:t>transformers</a:t>
            </a:r>
            <a:r>
              <a:rPr lang="en-US" dirty="0" smtClean="0"/>
              <a:t>, </a:t>
            </a:r>
            <a:r>
              <a:rPr lang="en-US" dirty="0" smtClean="0">
                <a:hlinkClick r:id="rId8" tooltip="Inductor"/>
              </a:rPr>
              <a:t>inductors</a:t>
            </a:r>
            <a:r>
              <a:rPr lang="en-US" dirty="0" smtClean="0"/>
              <a:t>, and many types of </a:t>
            </a:r>
            <a:r>
              <a:rPr lang="en-US" dirty="0" smtClean="0">
                <a:hlinkClick r:id="rId9" tooltip="Electricity"/>
              </a:rPr>
              <a:t>electrical</a:t>
            </a:r>
            <a:r>
              <a:rPr lang="en-US" dirty="0" smtClean="0"/>
              <a:t> </a:t>
            </a:r>
            <a:r>
              <a:rPr lang="en-US" dirty="0" smtClean="0">
                <a:hlinkClick r:id="rId10" tooltip="Electric motor"/>
              </a:rPr>
              <a:t>motors</a:t>
            </a:r>
            <a:r>
              <a:rPr lang="en-US" dirty="0" smtClean="0"/>
              <a:t>, </a:t>
            </a:r>
            <a:r>
              <a:rPr lang="en-US" dirty="0" smtClean="0">
                <a:hlinkClick r:id="rId11" tooltip="Electrical generator"/>
              </a:rPr>
              <a:t>generators</a:t>
            </a:r>
            <a:r>
              <a:rPr lang="en-US" dirty="0" smtClean="0"/>
              <a:t> and </a:t>
            </a:r>
            <a:r>
              <a:rPr lang="en-US" dirty="0" smtClean="0">
                <a:hlinkClick r:id="rId12" tooltip="Solenoid"/>
              </a:rPr>
              <a:t>solenoids</a:t>
            </a:r>
            <a:r>
              <a:rPr lang="en-US" dirty="0" smtClean="0"/>
              <a:t>.</a:t>
            </a:r>
          </a:p>
          <a:p>
            <a:pPr marL="0" indent="0">
              <a:buNone/>
            </a:pPr>
            <a:r>
              <a:rPr lang="en-US" dirty="0" smtClean="0"/>
              <a:t>The </a:t>
            </a:r>
            <a:r>
              <a:rPr lang="en-US" b="1" dirty="0" smtClean="0"/>
              <a:t>Maxwell–Faraday equation</a:t>
            </a:r>
            <a:r>
              <a:rPr lang="en-US" dirty="0" smtClean="0"/>
              <a:t> is a generalization of Faraday's law, and forms one of </a:t>
            </a:r>
            <a:r>
              <a:rPr lang="en-US" dirty="0" smtClean="0">
                <a:hlinkClick r:id="rId13" tooltip="Maxwell's equations"/>
              </a:rPr>
              <a:t>Maxwell's equations</a:t>
            </a:r>
            <a:r>
              <a:rPr lang="en-US" dirty="0" smtClean="0"/>
              <a:t>.</a:t>
            </a:r>
          </a:p>
        </p:txBody>
      </p:sp>
    </p:spTree>
    <p:extLst>
      <p:ext uri="{BB962C8B-B14F-4D97-AF65-F5344CB8AC3E}">
        <p14:creationId xmlns:p14="http://schemas.microsoft.com/office/powerpoint/2010/main" val="27795640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Faraday's law of </a:t>
            </a:r>
            <a:r>
              <a:rPr lang="en-US" b="1" dirty="0" smtClean="0"/>
              <a:t>induction </a:t>
            </a:r>
            <a:r>
              <a:rPr lang="en-US" dirty="0"/>
              <a:t>(continued)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828800"/>
            <a:ext cx="7086600" cy="4038600"/>
          </a:xfrm>
        </p:spPr>
      </p:pic>
    </p:spTree>
    <p:extLst>
      <p:ext uri="{BB962C8B-B14F-4D97-AF65-F5344CB8AC3E}">
        <p14:creationId xmlns:p14="http://schemas.microsoft.com/office/powerpoint/2010/main" val="632956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Least resistance</a:t>
            </a:r>
            <a:endParaRPr lang="en-US" dirty="0"/>
          </a:p>
        </p:txBody>
      </p:sp>
      <p:sp>
        <p:nvSpPr>
          <p:cNvPr id="3" name="Content Placeholder 2"/>
          <p:cNvSpPr>
            <a:spLocks noGrp="1"/>
          </p:cNvSpPr>
          <p:nvPr>
            <p:ph idx="1"/>
          </p:nvPr>
        </p:nvSpPr>
        <p:spPr/>
        <p:txBody>
          <a:bodyPr/>
          <a:lstStyle/>
          <a:p>
            <a:pPr marL="0" indent="0">
              <a:buNone/>
            </a:pPr>
            <a:r>
              <a:rPr lang="en-US" dirty="0" smtClean="0"/>
              <a:t>Electric current follows the path of the least resistance</a:t>
            </a:r>
            <a:endParaRPr lang="en-US" dirty="0"/>
          </a:p>
        </p:txBody>
      </p:sp>
    </p:spTree>
    <p:extLst>
      <p:ext uri="{BB962C8B-B14F-4D97-AF65-F5344CB8AC3E}">
        <p14:creationId xmlns:p14="http://schemas.microsoft.com/office/powerpoint/2010/main" val="6177349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Faraday's law of induction </a:t>
            </a:r>
            <a:r>
              <a:rPr lang="en-US" dirty="0"/>
              <a:t>(continued)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500" y="1653381"/>
            <a:ext cx="5715000" cy="4419600"/>
          </a:xfrm>
        </p:spPr>
      </p:pic>
    </p:spTree>
    <p:extLst>
      <p:ext uri="{BB962C8B-B14F-4D97-AF65-F5344CB8AC3E}">
        <p14:creationId xmlns:p14="http://schemas.microsoft.com/office/powerpoint/2010/main" val="17643674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Faraday's law of induction </a:t>
            </a:r>
            <a:r>
              <a:rPr lang="en-US" dirty="0"/>
              <a:t>(continued)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524000"/>
            <a:ext cx="6913417" cy="4876800"/>
          </a:xfrm>
        </p:spPr>
      </p:pic>
    </p:spTree>
    <p:extLst>
      <p:ext uri="{BB962C8B-B14F-4D97-AF65-F5344CB8AC3E}">
        <p14:creationId xmlns:p14="http://schemas.microsoft.com/office/powerpoint/2010/main" val="5669525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Faraday's law of induction </a:t>
            </a:r>
            <a:r>
              <a:rPr lang="en-US" dirty="0"/>
              <a:t>(continued)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4379" y="2029619"/>
            <a:ext cx="6468021" cy="3456781"/>
          </a:xfrm>
        </p:spPr>
      </p:pic>
    </p:spTree>
    <p:extLst>
      <p:ext uri="{BB962C8B-B14F-4D97-AF65-F5344CB8AC3E}">
        <p14:creationId xmlns:p14="http://schemas.microsoft.com/office/powerpoint/2010/main" val="9516576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Electricity generation</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Electricity generation</a:t>
            </a:r>
            <a:r>
              <a:rPr lang="en-US" dirty="0"/>
              <a:t> is the process of generating </a:t>
            </a:r>
            <a:r>
              <a:rPr lang="en-US" dirty="0">
                <a:hlinkClick r:id="rId2" tooltip="Electric power"/>
              </a:rPr>
              <a:t>electric power</a:t>
            </a:r>
            <a:r>
              <a:rPr lang="en-US" dirty="0"/>
              <a:t> from other sources of </a:t>
            </a:r>
            <a:r>
              <a:rPr lang="en-US" dirty="0">
                <a:hlinkClick r:id="rId3" tooltip="Primary energy"/>
              </a:rPr>
              <a:t>primary energy</a:t>
            </a:r>
            <a:r>
              <a:rPr lang="en-US" dirty="0"/>
              <a:t>. The fundamental principles of electricity generation were discovered during the 1820s and early 1830s by the British scientist </a:t>
            </a:r>
            <a:r>
              <a:rPr lang="en-US" dirty="0">
                <a:hlinkClick r:id="rId4" tooltip="Michael Faraday"/>
              </a:rPr>
              <a:t>Michael Faraday</a:t>
            </a:r>
            <a:r>
              <a:rPr lang="en-US" dirty="0"/>
              <a:t>. His basic method is still used today: electricity is generated by the movement of a loop of wire, or </a:t>
            </a:r>
            <a:r>
              <a:rPr lang="en-US" dirty="0">
                <a:hlinkClick r:id="rId5" tooltip="Faraday disc"/>
              </a:rPr>
              <a:t>disc of copper</a:t>
            </a:r>
            <a:r>
              <a:rPr lang="en-US" dirty="0"/>
              <a:t> between the </a:t>
            </a:r>
            <a:r>
              <a:rPr lang="en-US" dirty="0">
                <a:hlinkClick r:id="rId6" tooltip="Pole"/>
              </a:rPr>
              <a:t>poles</a:t>
            </a:r>
            <a:r>
              <a:rPr lang="en-US" dirty="0"/>
              <a:t> of a </a:t>
            </a:r>
            <a:r>
              <a:rPr lang="en-US" dirty="0">
                <a:hlinkClick r:id="rId7" tooltip="Magnet"/>
              </a:rPr>
              <a:t>magnet</a:t>
            </a:r>
            <a:r>
              <a:rPr lang="en-US" dirty="0"/>
              <a:t>.</a:t>
            </a:r>
            <a:r>
              <a:rPr lang="en-US" baseline="30000" dirty="0">
                <a:hlinkClick r:id="rId8"/>
              </a:rPr>
              <a:t>[1]</a:t>
            </a:r>
            <a:r>
              <a:rPr lang="en-US" dirty="0"/>
              <a:t> For </a:t>
            </a:r>
            <a:r>
              <a:rPr lang="en-US" dirty="0">
                <a:hlinkClick r:id="rId9" tooltip="Electric utility"/>
              </a:rPr>
              <a:t>electric utilities</a:t>
            </a:r>
            <a:r>
              <a:rPr lang="en-US" dirty="0"/>
              <a:t>, it is the first process in the delivery of electricity to consumers. The other processes, electricity </a:t>
            </a:r>
            <a:r>
              <a:rPr lang="en-US" dirty="0">
                <a:hlinkClick r:id="rId10" tooltip="Electric power transmission"/>
              </a:rPr>
              <a:t>transmission</a:t>
            </a:r>
            <a:r>
              <a:rPr lang="en-US" dirty="0"/>
              <a:t>, </a:t>
            </a:r>
            <a:r>
              <a:rPr lang="en-US" dirty="0">
                <a:hlinkClick r:id="rId11" tooltip="Electric power distribution"/>
              </a:rPr>
              <a:t>distribution</a:t>
            </a:r>
            <a:r>
              <a:rPr lang="en-US" dirty="0"/>
              <a:t>, and electrical power storage and recovery using </a:t>
            </a:r>
            <a:r>
              <a:rPr lang="en-US" dirty="0">
                <a:hlinkClick r:id="rId12" tooltip="Pumped-storage hydroelectricity"/>
              </a:rPr>
              <a:t>pumped-storage</a:t>
            </a:r>
            <a:r>
              <a:rPr lang="en-US" dirty="0"/>
              <a:t> methods are normally carried out by the </a:t>
            </a:r>
            <a:r>
              <a:rPr lang="en-US" dirty="0">
                <a:hlinkClick r:id="rId13" tooltip="Electric power industry"/>
              </a:rPr>
              <a:t>electric power industry</a:t>
            </a:r>
            <a:r>
              <a:rPr lang="en-US" dirty="0"/>
              <a:t>. Electricity is most often generated at a </a:t>
            </a:r>
            <a:r>
              <a:rPr lang="en-US" dirty="0">
                <a:hlinkClick r:id="rId14" tooltip="Power station"/>
              </a:rPr>
              <a:t>power station</a:t>
            </a:r>
            <a:r>
              <a:rPr lang="en-US" dirty="0"/>
              <a:t> by electromechanical </a:t>
            </a:r>
            <a:r>
              <a:rPr lang="en-US" dirty="0">
                <a:hlinkClick r:id="rId15" tooltip="Electrical generator"/>
              </a:rPr>
              <a:t>generators</a:t>
            </a:r>
            <a:r>
              <a:rPr lang="en-US" dirty="0"/>
              <a:t>, primarily driven by </a:t>
            </a:r>
            <a:r>
              <a:rPr lang="en-US" dirty="0">
                <a:hlinkClick r:id="rId16" tooltip="Heat engine"/>
              </a:rPr>
              <a:t>heat engines</a:t>
            </a:r>
            <a:r>
              <a:rPr lang="en-US" dirty="0"/>
              <a:t> fueled by chemical </a:t>
            </a:r>
            <a:r>
              <a:rPr lang="en-US" dirty="0">
                <a:hlinkClick r:id="rId17" tooltip="Combustion"/>
              </a:rPr>
              <a:t>combustion</a:t>
            </a:r>
            <a:r>
              <a:rPr lang="en-US" dirty="0"/>
              <a:t> or </a:t>
            </a:r>
            <a:r>
              <a:rPr lang="en-US" dirty="0">
                <a:hlinkClick r:id="rId18" tooltip="Nuclear fission"/>
              </a:rPr>
              <a:t>nuclear fission</a:t>
            </a:r>
            <a:r>
              <a:rPr lang="en-US" dirty="0"/>
              <a:t> but also by other means such as the </a:t>
            </a:r>
            <a:r>
              <a:rPr lang="en-US" dirty="0">
                <a:hlinkClick r:id="rId19" tooltip="Kinetic energy"/>
              </a:rPr>
              <a:t>kinetic energy</a:t>
            </a:r>
            <a:r>
              <a:rPr lang="en-US" dirty="0"/>
              <a:t> of flowing water and wind. Other energy sources include solar </a:t>
            </a:r>
            <a:r>
              <a:rPr lang="en-US" dirty="0" err="1">
                <a:hlinkClick r:id="rId20" tooltip="Photovoltaics"/>
              </a:rPr>
              <a:t>photovoltaics</a:t>
            </a:r>
            <a:r>
              <a:rPr lang="en-US"/>
              <a:t> and </a:t>
            </a:r>
            <a:r>
              <a:rPr lang="en-US">
                <a:hlinkClick r:id="rId21" tooltip="Geothermal power"/>
              </a:rPr>
              <a:t>geothermal power</a:t>
            </a:r>
            <a:r>
              <a:rPr lang="en-US"/>
              <a:t>.</a:t>
            </a:r>
          </a:p>
        </p:txBody>
      </p:sp>
    </p:spTree>
    <p:extLst>
      <p:ext uri="{BB962C8B-B14F-4D97-AF65-F5344CB8AC3E}">
        <p14:creationId xmlns:p14="http://schemas.microsoft.com/office/powerpoint/2010/main" val="8893207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Electricity transmission</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4264731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 V, min I for transmission</a:t>
            </a:r>
            <a:endParaRPr lang="en-US" dirty="0"/>
          </a:p>
        </p:txBody>
      </p:sp>
      <p:sp>
        <p:nvSpPr>
          <p:cNvPr id="3" name="Content Placeholder 2"/>
          <p:cNvSpPr>
            <a:spLocks noGrp="1"/>
          </p:cNvSpPr>
          <p:nvPr>
            <p:ph idx="1"/>
          </p:nvPr>
        </p:nvSpPr>
        <p:spPr/>
        <p:txBody>
          <a:bodyPr/>
          <a:lstStyle/>
          <a:p>
            <a:r>
              <a:rPr lang="en-US" dirty="0" smtClean="0"/>
              <a:t>Electromagnetic field spreads with the speed of light c</a:t>
            </a:r>
          </a:p>
          <a:p>
            <a:r>
              <a:rPr lang="en-US" dirty="0" smtClean="0"/>
              <a:t>Large I would cause large R and losses of energy</a:t>
            </a:r>
          </a:p>
          <a:p>
            <a:r>
              <a:rPr lang="en-US" dirty="0" smtClean="0"/>
              <a:t>Too tick wires are also wasteful: R=</a:t>
            </a:r>
            <a:r>
              <a:rPr lang="en-US" dirty="0" err="1" smtClean="0"/>
              <a:t>rL</a:t>
            </a:r>
            <a:r>
              <a:rPr lang="en-US" dirty="0" smtClean="0"/>
              <a:t>/A</a:t>
            </a:r>
            <a:endParaRPr lang="en-US" dirty="0"/>
          </a:p>
        </p:txBody>
      </p:sp>
    </p:spTree>
    <p:extLst>
      <p:ext uri="{BB962C8B-B14F-4D97-AF65-F5344CB8AC3E}">
        <p14:creationId xmlns:p14="http://schemas.microsoft.com/office/powerpoint/2010/main" val="30693490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a:t>
            </a:r>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b="1" dirty="0" smtClean="0"/>
              <a:t>Transmission lines:</a:t>
            </a:r>
          </a:p>
          <a:p>
            <a:pPr marL="0" indent="0">
              <a:buNone/>
            </a:pPr>
            <a:r>
              <a:rPr lang="en-US" dirty="0" smtClean="0"/>
              <a:t>An average of 120 kW of electric power is sent to a small town from a power plant 10 km away. The transmission lines have the total resistance of 0.4 Ohms. Calculate the power loss if the power is transmitted at:</a:t>
            </a:r>
          </a:p>
          <a:p>
            <a:pPr marL="514350" indent="-514350">
              <a:buAutoNum type="alphaLcParenBoth"/>
            </a:pPr>
            <a:r>
              <a:rPr lang="en-US" dirty="0" smtClean="0"/>
              <a:t>240 V</a:t>
            </a:r>
          </a:p>
          <a:p>
            <a:pPr marL="514350" indent="-514350">
              <a:buAutoNum type="alphaLcParenBoth"/>
            </a:pPr>
            <a:r>
              <a:rPr lang="en-US" dirty="0" smtClean="0"/>
              <a:t>24,000 V </a:t>
            </a:r>
            <a:endParaRPr lang="en-US" dirty="0"/>
          </a:p>
        </p:txBody>
      </p:sp>
    </p:spTree>
    <p:extLst>
      <p:ext uri="{BB962C8B-B14F-4D97-AF65-F5344CB8AC3E}">
        <p14:creationId xmlns:p14="http://schemas.microsoft.com/office/powerpoint/2010/main" val="42397947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Electric motor</a:t>
            </a:r>
          </a:p>
        </p:txBody>
      </p:sp>
      <p:sp>
        <p:nvSpPr>
          <p:cNvPr id="3" name="Content Placeholder 2"/>
          <p:cNvSpPr>
            <a:spLocks noGrp="1"/>
          </p:cNvSpPr>
          <p:nvPr>
            <p:ph idx="1"/>
          </p:nvPr>
        </p:nvSpPr>
        <p:spPr/>
        <p:txBody>
          <a:bodyPr/>
          <a:lstStyle/>
          <a:p>
            <a:pPr marL="0" indent="0">
              <a:buNone/>
            </a:pPr>
            <a:r>
              <a:rPr lang="en-US" dirty="0"/>
              <a:t>An </a:t>
            </a:r>
            <a:r>
              <a:rPr lang="en-US" b="1" dirty="0"/>
              <a:t>electric motor</a:t>
            </a:r>
            <a:r>
              <a:rPr lang="en-US" dirty="0"/>
              <a:t> is an </a:t>
            </a:r>
            <a:r>
              <a:rPr lang="en-US" dirty="0">
                <a:hlinkClick r:id="rId2" tooltip="Electric machine"/>
              </a:rPr>
              <a:t>electric machine</a:t>
            </a:r>
            <a:r>
              <a:rPr lang="en-US" dirty="0"/>
              <a:t> that converts </a:t>
            </a:r>
            <a:r>
              <a:rPr lang="en-US" dirty="0">
                <a:hlinkClick r:id="rId3" tooltip="Electromechanical"/>
              </a:rPr>
              <a:t>electrical energy into mechanical</a:t>
            </a:r>
            <a:r>
              <a:rPr lang="en-US" dirty="0"/>
              <a:t> energy. The reverse conversion of </a:t>
            </a:r>
            <a:r>
              <a:rPr lang="en-US" dirty="0">
                <a:hlinkClick r:id="rId4" tooltip="Mechanical energy"/>
              </a:rPr>
              <a:t>mechanical energy</a:t>
            </a:r>
            <a:r>
              <a:rPr lang="en-US" dirty="0"/>
              <a:t> into </a:t>
            </a:r>
            <a:r>
              <a:rPr lang="en-US" dirty="0">
                <a:hlinkClick r:id="rId5" tooltip="Electrical energy"/>
              </a:rPr>
              <a:t>electrical energy</a:t>
            </a:r>
            <a:r>
              <a:rPr lang="en-US" dirty="0"/>
              <a:t> is done by an </a:t>
            </a:r>
            <a:r>
              <a:rPr lang="en-US" dirty="0">
                <a:hlinkClick r:id="rId6" tooltip="Electric generator"/>
              </a:rPr>
              <a:t>electric generator</a:t>
            </a:r>
            <a:r>
              <a:rPr lang="en-US" dirty="0"/>
              <a:t>.</a:t>
            </a:r>
          </a:p>
          <a:p>
            <a:pPr marL="0" indent="0">
              <a:buNone/>
            </a:pPr>
            <a:endParaRPr lang="en-US" dirty="0"/>
          </a:p>
        </p:txBody>
      </p:sp>
    </p:spTree>
    <p:extLst>
      <p:ext uri="{BB962C8B-B14F-4D97-AF65-F5344CB8AC3E}">
        <p14:creationId xmlns:p14="http://schemas.microsoft.com/office/powerpoint/2010/main" val="208840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Electric </a:t>
            </a:r>
            <a:r>
              <a:rPr lang="en-US" b="1" dirty="0" smtClean="0"/>
              <a:t>motor (continued)</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In normal motoring mode, most electric motors operate through the interaction between an electric motor's </a:t>
            </a:r>
            <a:r>
              <a:rPr lang="en-US" dirty="0">
                <a:hlinkClick r:id="rId2" tooltip="Magnetic field"/>
              </a:rPr>
              <a:t>magnetic field</a:t>
            </a:r>
            <a:r>
              <a:rPr lang="en-US" dirty="0"/>
              <a:t> and </a:t>
            </a:r>
            <a:r>
              <a:rPr lang="en-US" dirty="0">
                <a:hlinkClick r:id="rId3" tooltip="Electrical conductor"/>
              </a:rPr>
              <a:t>winding currents</a:t>
            </a:r>
            <a:r>
              <a:rPr lang="en-US" dirty="0"/>
              <a:t> to generate force within the motor. In certain applications, such as in the transportation industry with </a:t>
            </a:r>
            <a:r>
              <a:rPr lang="en-US" dirty="0">
                <a:hlinkClick r:id="rId4" tooltip="Traction motor"/>
              </a:rPr>
              <a:t>traction motors</a:t>
            </a:r>
            <a:r>
              <a:rPr lang="en-US" dirty="0"/>
              <a:t>, electric motors can operate in both motoring and </a:t>
            </a:r>
            <a:r>
              <a:rPr lang="en-US" dirty="0">
                <a:hlinkClick r:id="rId5" tooltip="Regenerative braking"/>
              </a:rPr>
              <a:t>generating or braking</a:t>
            </a:r>
            <a:r>
              <a:rPr lang="en-US" dirty="0"/>
              <a:t> modes to also produce electrical energy from mechanical energy</a:t>
            </a:r>
            <a:r>
              <a:rPr lang="en-US" dirty="0" smtClean="0"/>
              <a:t>.</a:t>
            </a:r>
            <a:endParaRPr lang="en-US" dirty="0"/>
          </a:p>
        </p:txBody>
      </p:sp>
    </p:spTree>
    <p:extLst>
      <p:ext uri="{BB962C8B-B14F-4D97-AF65-F5344CB8AC3E}">
        <p14:creationId xmlns:p14="http://schemas.microsoft.com/office/powerpoint/2010/main" val="20836925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(continued) </a:t>
            </a:r>
            <a:r>
              <a:rPr lang="en-US" b="1" dirty="0" smtClean="0"/>
              <a:t>Electric </a:t>
            </a:r>
            <a:r>
              <a:rPr lang="en-US" b="1" dirty="0"/>
              <a:t>motor</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Found in applications as diverse as industrial fans, blowers and pumps, machine tools, household appliances, power tools, and disk drives, electric motors can be powered by </a:t>
            </a:r>
            <a:r>
              <a:rPr lang="en-US" dirty="0">
                <a:hlinkClick r:id="rId2" tooltip="Direct current"/>
              </a:rPr>
              <a:t>direct current (DC)</a:t>
            </a:r>
            <a:r>
              <a:rPr lang="en-US" dirty="0"/>
              <a:t> sources, such as from batteries, motor vehicles or rectifiers, or by </a:t>
            </a:r>
            <a:r>
              <a:rPr lang="en-US" dirty="0">
                <a:hlinkClick r:id="rId3" tooltip="Alternating current"/>
              </a:rPr>
              <a:t>alternating current (AC)</a:t>
            </a:r>
            <a:r>
              <a:rPr lang="en-US" dirty="0"/>
              <a:t> sources, such as from the power grid, </a:t>
            </a:r>
            <a:r>
              <a:rPr lang="en-US" dirty="0">
                <a:hlinkClick r:id="rId4" tooltip="Inverter (electrical)"/>
              </a:rPr>
              <a:t>inverters</a:t>
            </a:r>
            <a:r>
              <a:rPr lang="en-US" dirty="0"/>
              <a:t> or generators. Small motors may be found in electric watches. General-purpose motors with highly standardized dimensions and characteristics provide convenient mechanical power for industrial use. The largest of electric motors are used for ship propulsion, pipeline compression and </a:t>
            </a:r>
            <a:r>
              <a:rPr lang="en-US" dirty="0">
                <a:hlinkClick r:id="rId5" tooltip="Pumped-storage hydroelectricity"/>
              </a:rPr>
              <a:t>pumped-storage</a:t>
            </a:r>
            <a:r>
              <a:rPr lang="en-US" dirty="0"/>
              <a:t> applications with ratings reaching 100 megawatts. Electric motors may be classified by electric power source type, internal construction, application, type of motion output, and so on.</a:t>
            </a:r>
          </a:p>
        </p:txBody>
      </p:sp>
    </p:spTree>
    <p:extLst>
      <p:ext uri="{BB962C8B-B14F-4D97-AF65-F5344CB8AC3E}">
        <p14:creationId xmlns:p14="http://schemas.microsoft.com/office/powerpoint/2010/main" val="3525619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smtClean="0">
                <a:solidFill>
                  <a:srgbClr val="FF0000"/>
                </a:solidFill>
              </a:rPr>
              <a:t>Capacitor</a:t>
            </a:r>
            <a:endParaRPr lang="en-US" sz="9600"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A </a:t>
            </a:r>
            <a:r>
              <a:rPr lang="en-US" b="1" dirty="0" smtClean="0"/>
              <a:t>capacitor</a:t>
            </a:r>
            <a:r>
              <a:rPr lang="en-US" dirty="0" smtClean="0"/>
              <a:t> (originally known as a </a:t>
            </a:r>
            <a:r>
              <a:rPr lang="en-US" b="1" dirty="0" smtClean="0"/>
              <a:t>condenser</a:t>
            </a:r>
            <a:r>
              <a:rPr lang="en-US" dirty="0" smtClean="0"/>
              <a:t>) is a </a:t>
            </a:r>
            <a:r>
              <a:rPr lang="en-US" dirty="0" smtClean="0">
                <a:hlinkClick r:id="rId2" tooltip="Passivity (engineering)"/>
              </a:rPr>
              <a:t>passive</a:t>
            </a:r>
            <a:r>
              <a:rPr lang="en-US" dirty="0" smtClean="0"/>
              <a:t> </a:t>
            </a:r>
            <a:r>
              <a:rPr lang="en-US" dirty="0" smtClean="0">
                <a:hlinkClick r:id="rId3" tooltip="Terminal (electronics)"/>
              </a:rPr>
              <a:t>two-terminal</a:t>
            </a:r>
            <a:r>
              <a:rPr lang="en-US" dirty="0" smtClean="0"/>
              <a:t> </a:t>
            </a:r>
            <a:r>
              <a:rPr lang="en-US" dirty="0" smtClean="0">
                <a:hlinkClick r:id="rId4" tooltip="Electronic component"/>
              </a:rPr>
              <a:t>electrical component</a:t>
            </a:r>
            <a:r>
              <a:rPr lang="en-US" dirty="0" smtClean="0"/>
              <a:t> used to store </a:t>
            </a:r>
            <a:r>
              <a:rPr lang="en-US" dirty="0" smtClean="0">
                <a:hlinkClick r:id="rId5" tooltip="Energy"/>
              </a:rPr>
              <a:t>energy</a:t>
            </a:r>
            <a:r>
              <a:rPr lang="en-US" dirty="0" smtClean="0"/>
              <a:t> </a:t>
            </a:r>
            <a:r>
              <a:rPr lang="en-US" dirty="0" smtClean="0">
                <a:hlinkClick r:id="rId6" tooltip="Electrostatic"/>
              </a:rPr>
              <a:t>electrostatically</a:t>
            </a:r>
            <a:r>
              <a:rPr lang="en-US" dirty="0" smtClean="0"/>
              <a:t> in an </a:t>
            </a:r>
            <a:r>
              <a:rPr lang="en-US" dirty="0" smtClean="0">
                <a:hlinkClick r:id="rId7" tooltip="Electric field"/>
              </a:rPr>
              <a:t>electric field</a:t>
            </a:r>
            <a:r>
              <a:rPr lang="en-US" dirty="0" smtClean="0"/>
              <a:t>. The forms of practical capacitors vary widely, but all contain at least two </a:t>
            </a:r>
            <a:r>
              <a:rPr lang="en-US" dirty="0" smtClean="0">
                <a:hlinkClick r:id="rId8" tooltip="Electrical conductor"/>
              </a:rPr>
              <a:t>electrical conductors</a:t>
            </a:r>
            <a:r>
              <a:rPr lang="en-US" dirty="0" smtClean="0"/>
              <a:t> (plates) separated by a </a:t>
            </a:r>
            <a:r>
              <a:rPr lang="en-US" dirty="0" smtClean="0">
                <a:hlinkClick r:id="rId9" tooltip="Dielectric"/>
              </a:rPr>
              <a:t>dielectric</a:t>
            </a:r>
            <a:r>
              <a:rPr lang="en-US" dirty="0" smtClean="0"/>
              <a:t> (i.e. </a:t>
            </a:r>
            <a:r>
              <a:rPr lang="en-US" dirty="0" smtClean="0">
                <a:hlinkClick r:id="rId10" tooltip="Insulator (electricity)"/>
              </a:rPr>
              <a:t>insulator</a:t>
            </a:r>
            <a:r>
              <a:rPr lang="en-US" dirty="0" smtClean="0"/>
              <a:t>). The conductors can be thin films, foils or sintered beads of metal or conductive electrolyte, etc. The "</a:t>
            </a:r>
            <a:r>
              <a:rPr lang="en-US" dirty="0" err="1" smtClean="0"/>
              <a:t>nonconducting</a:t>
            </a:r>
            <a:r>
              <a:rPr lang="en-US" dirty="0" smtClean="0"/>
              <a:t>" dielectric acts to increase the capacitor's charge capacity. A dielectric can be glass, ceramic, plastic film, air, vacuum, paper, mica, oxide layer etc. Capacitors are widely used as parts of </a:t>
            </a:r>
            <a:r>
              <a:rPr lang="en-US" dirty="0" smtClean="0">
                <a:hlinkClick r:id="rId11" tooltip="Electrical circuit"/>
              </a:rPr>
              <a:t>electrical circuits</a:t>
            </a:r>
            <a:r>
              <a:rPr lang="en-US" dirty="0" smtClean="0"/>
              <a:t> in many common electrical devices. Unlike a </a:t>
            </a:r>
            <a:r>
              <a:rPr lang="en-US" dirty="0" smtClean="0">
                <a:hlinkClick r:id="rId12" tooltip="Resistor"/>
              </a:rPr>
              <a:t>resistor</a:t>
            </a:r>
            <a:r>
              <a:rPr lang="en-US" dirty="0" smtClean="0"/>
              <a:t>, an ideal capacitor does not dissipate energy. Instead, a capacitor stores </a:t>
            </a:r>
            <a:r>
              <a:rPr lang="en-US" dirty="0" smtClean="0">
                <a:hlinkClick r:id="rId5" tooltip="Energy"/>
              </a:rPr>
              <a:t>energy</a:t>
            </a:r>
            <a:r>
              <a:rPr lang="en-US" dirty="0" smtClean="0"/>
              <a:t> in the form of an </a:t>
            </a:r>
            <a:r>
              <a:rPr lang="en-US" dirty="0" smtClean="0">
                <a:hlinkClick r:id="rId7" tooltip="Electric field"/>
              </a:rPr>
              <a:t>electrostatic field</a:t>
            </a:r>
            <a:r>
              <a:rPr lang="en-US" dirty="0" smtClean="0"/>
              <a:t> between its plates.</a:t>
            </a:r>
            <a:endParaRPr lang="en-US" dirty="0"/>
          </a:p>
        </p:txBody>
      </p:sp>
    </p:spTree>
    <p:extLst>
      <p:ext uri="{BB962C8B-B14F-4D97-AF65-F5344CB8AC3E}">
        <p14:creationId xmlns:p14="http://schemas.microsoft.com/office/powerpoint/2010/main" val="1514737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Electric </a:t>
            </a:r>
            <a:r>
              <a:rPr lang="en-US" b="1" dirty="0" smtClean="0"/>
              <a:t>motor </a:t>
            </a:r>
            <a:r>
              <a:rPr lang="en-US" b="1" dirty="0"/>
              <a:t>(continued)</a:t>
            </a:r>
            <a:endParaRPr lang="en-US" dirty="0"/>
          </a:p>
        </p:txBody>
      </p:sp>
      <p:sp>
        <p:nvSpPr>
          <p:cNvPr id="3" name="Content Placeholder 2"/>
          <p:cNvSpPr>
            <a:spLocks noGrp="1"/>
          </p:cNvSpPr>
          <p:nvPr>
            <p:ph idx="1"/>
          </p:nvPr>
        </p:nvSpPr>
        <p:spPr/>
        <p:txBody>
          <a:bodyPr/>
          <a:lstStyle/>
          <a:p>
            <a:pPr marL="0" indent="0">
              <a:buNone/>
            </a:pPr>
            <a:r>
              <a:rPr lang="en-US" dirty="0"/>
              <a:t>Electric motors are used to produce linear or rotary force (torque), and should be distinguished from devices such as magnetic solenoids and loudspeakers that convert electricity into motion but do not generate usable mechanical powers, which are respectively referred to as actuators and transducers.</a:t>
            </a:r>
          </a:p>
        </p:txBody>
      </p:sp>
    </p:spTree>
    <p:extLst>
      <p:ext uri="{BB962C8B-B14F-4D97-AF65-F5344CB8AC3E}">
        <p14:creationId xmlns:p14="http://schemas.microsoft.com/office/powerpoint/2010/main" val="1190853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Transformer</a:t>
            </a:r>
            <a:endParaRPr lang="en-US" dirty="0"/>
          </a:p>
        </p:txBody>
      </p:sp>
      <p:sp>
        <p:nvSpPr>
          <p:cNvPr id="3" name="Content Placeholder 2"/>
          <p:cNvSpPr>
            <a:spLocks noGrp="1"/>
          </p:cNvSpPr>
          <p:nvPr>
            <p:ph idx="1"/>
          </p:nvPr>
        </p:nvSpPr>
        <p:spPr/>
        <p:txBody>
          <a:bodyPr/>
          <a:lstStyle/>
          <a:p>
            <a:pPr marL="0" indent="0">
              <a:buNone/>
            </a:pPr>
            <a:r>
              <a:rPr lang="en-US" dirty="0"/>
              <a:t>A </a:t>
            </a:r>
            <a:r>
              <a:rPr lang="en-US" b="1" dirty="0"/>
              <a:t>transformer</a:t>
            </a:r>
            <a:r>
              <a:rPr lang="en-US" dirty="0"/>
              <a:t> is an electrical device that transfers energy between two or more circuits through </a:t>
            </a:r>
            <a:r>
              <a:rPr lang="en-US" dirty="0">
                <a:hlinkClick r:id="rId2" tooltip="Electromagnetic induction"/>
              </a:rPr>
              <a:t>electromagnetic induction</a:t>
            </a:r>
            <a:r>
              <a:rPr lang="en-US" dirty="0"/>
              <a:t>.</a:t>
            </a:r>
            <a:endParaRPr lang="en-US" dirty="0"/>
          </a:p>
        </p:txBody>
      </p:sp>
    </p:spTree>
    <p:extLst>
      <p:ext uri="{BB962C8B-B14F-4D97-AF65-F5344CB8AC3E}">
        <p14:creationId xmlns:p14="http://schemas.microsoft.com/office/powerpoint/2010/main" val="9959459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Transformer </a:t>
            </a:r>
            <a:r>
              <a:rPr lang="en-US" b="1" dirty="0"/>
              <a:t>(continued)</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A varying current in the transformer's primary winding creates a varying </a:t>
            </a:r>
            <a:r>
              <a:rPr lang="en-US" dirty="0">
                <a:hlinkClick r:id="rId2" tooltip="Magnetic flux"/>
              </a:rPr>
              <a:t>magnetic flux</a:t>
            </a:r>
            <a:r>
              <a:rPr lang="en-US" dirty="0"/>
              <a:t> in the core and a varying magnetic field impinging on the secondary winding. This varying </a:t>
            </a:r>
            <a:r>
              <a:rPr lang="en-US" dirty="0">
                <a:hlinkClick r:id="rId3" tooltip="Magnetic field"/>
              </a:rPr>
              <a:t>magnetic field</a:t>
            </a:r>
            <a:r>
              <a:rPr lang="en-US" dirty="0"/>
              <a:t> at the secondary induces a varying </a:t>
            </a:r>
            <a:r>
              <a:rPr lang="en-US" dirty="0">
                <a:hlinkClick r:id="rId4" tooltip="Electromotive force"/>
              </a:rPr>
              <a:t>electromotive force</a:t>
            </a:r>
            <a:r>
              <a:rPr lang="en-US" dirty="0"/>
              <a:t> (</a:t>
            </a:r>
            <a:r>
              <a:rPr lang="en-US" dirty="0" err="1"/>
              <a:t>emf</a:t>
            </a:r>
            <a:r>
              <a:rPr lang="en-US" dirty="0"/>
              <a:t>) or voltage in the secondary winding. Making use of </a:t>
            </a:r>
            <a:r>
              <a:rPr lang="en-US" dirty="0">
                <a:hlinkClick r:id="rId5" tooltip="Faraday's law of induction"/>
              </a:rPr>
              <a:t>Faraday's Law</a:t>
            </a:r>
            <a:r>
              <a:rPr lang="en-US" dirty="0"/>
              <a:t> in conjunction with high </a:t>
            </a:r>
            <a:r>
              <a:rPr lang="en-US" dirty="0">
                <a:hlinkClick r:id="rId6" tooltip="Permeability (electromagnetism)"/>
              </a:rPr>
              <a:t>magnetic permeability</a:t>
            </a:r>
            <a:r>
              <a:rPr lang="en-US" dirty="0"/>
              <a:t> core properties, transformers can thus be designed to efficiently change </a:t>
            </a:r>
            <a:r>
              <a:rPr lang="en-US" dirty="0">
                <a:hlinkClick r:id="rId7" tooltip="Alternating current"/>
              </a:rPr>
              <a:t>AC</a:t>
            </a:r>
            <a:r>
              <a:rPr lang="en-US" dirty="0"/>
              <a:t> voltages from one voltage level to another within power networks.</a:t>
            </a:r>
          </a:p>
        </p:txBody>
      </p:sp>
    </p:spTree>
    <p:extLst>
      <p:ext uri="{BB962C8B-B14F-4D97-AF65-F5344CB8AC3E}">
        <p14:creationId xmlns:p14="http://schemas.microsoft.com/office/powerpoint/2010/main" val="4107864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(continued) </a:t>
            </a:r>
            <a:r>
              <a:rPr lang="en-US" b="1" dirty="0" smtClean="0"/>
              <a:t>Transformer</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Transformers range in size from </a:t>
            </a:r>
            <a:r>
              <a:rPr lang="en-US" dirty="0">
                <a:hlinkClick r:id="rId2" tooltip="RF"/>
              </a:rPr>
              <a:t>RF</a:t>
            </a:r>
            <a:r>
              <a:rPr lang="en-US" dirty="0"/>
              <a:t> transformers less than a cubic </a:t>
            </a:r>
            <a:r>
              <a:rPr lang="en-US" dirty="0" err="1"/>
              <a:t>centimetre</a:t>
            </a:r>
            <a:r>
              <a:rPr lang="en-US" dirty="0"/>
              <a:t> in volume to units interconnecting the </a:t>
            </a:r>
            <a:r>
              <a:rPr lang="en-US" dirty="0">
                <a:hlinkClick r:id="rId3" tooltip="Power grid"/>
              </a:rPr>
              <a:t>power grid</a:t>
            </a:r>
            <a:r>
              <a:rPr lang="en-US" dirty="0"/>
              <a:t> weighing hundreds of tons. A wide range of transformer designs is encountered in electronic and electric power applications. Since the invention in 1885 of the first constant </a:t>
            </a:r>
            <a:r>
              <a:rPr lang="en-US" dirty="0">
                <a:hlinkClick r:id="rId4" tooltip="Potential energy"/>
              </a:rPr>
              <a:t>potential</a:t>
            </a:r>
            <a:r>
              <a:rPr lang="en-US" dirty="0"/>
              <a:t> transformer, transformers have become essential for the AC </a:t>
            </a:r>
            <a:r>
              <a:rPr lang="en-US" dirty="0">
                <a:hlinkClick r:id="rId5" tooltip="Electric power transmission"/>
              </a:rPr>
              <a:t>transmission</a:t>
            </a:r>
            <a:r>
              <a:rPr lang="en-US" dirty="0"/>
              <a:t>, </a:t>
            </a:r>
            <a:r>
              <a:rPr lang="en-US" dirty="0">
                <a:hlinkClick r:id="rId6" tooltip="Electric power distribution"/>
              </a:rPr>
              <a:t>distribution</a:t>
            </a:r>
            <a:r>
              <a:rPr lang="en-US" dirty="0"/>
              <a:t>, and utilization of electrical energy.</a:t>
            </a:r>
          </a:p>
        </p:txBody>
      </p:sp>
    </p:spTree>
    <p:extLst>
      <p:ext uri="{BB962C8B-B14F-4D97-AF65-F5344CB8AC3E}">
        <p14:creationId xmlns:p14="http://schemas.microsoft.com/office/powerpoint/2010/main" val="35017776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 EMF</a:t>
            </a:r>
            <a:endParaRPr lang="en-US" b="1"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The </a:t>
            </a:r>
            <a:r>
              <a:rPr lang="en-US" b="1" dirty="0"/>
              <a:t>counter-electromotive force</a:t>
            </a:r>
            <a:r>
              <a:rPr lang="en-US" dirty="0"/>
              <a:t> also known as </a:t>
            </a:r>
            <a:r>
              <a:rPr lang="en-US" b="1" dirty="0"/>
              <a:t>back electromotive force</a:t>
            </a:r>
            <a:r>
              <a:rPr lang="en-US" dirty="0"/>
              <a:t> (abbreviated </a:t>
            </a:r>
            <a:r>
              <a:rPr lang="en-US" b="1" dirty="0"/>
              <a:t>counter EMF</a:t>
            </a:r>
            <a:r>
              <a:rPr lang="en-US" dirty="0"/>
              <a:t>, or </a:t>
            </a:r>
            <a:r>
              <a:rPr lang="en-US" b="1" dirty="0"/>
              <a:t>CEMF</a:t>
            </a:r>
            <a:r>
              <a:rPr lang="en-US" dirty="0" smtClean="0"/>
              <a:t>) </a:t>
            </a:r>
            <a:r>
              <a:rPr lang="en-US" dirty="0"/>
              <a:t>is the </a:t>
            </a:r>
            <a:r>
              <a:rPr lang="en-US" dirty="0">
                <a:hlinkClick r:id="rId2" tooltip="Voltage"/>
              </a:rPr>
              <a:t>voltage</a:t>
            </a:r>
            <a:r>
              <a:rPr lang="en-US" dirty="0"/>
              <a:t>, or </a:t>
            </a:r>
            <a:r>
              <a:rPr lang="en-US" dirty="0">
                <a:hlinkClick r:id="rId3" tooltip="Electromotive force"/>
              </a:rPr>
              <a:t>electromotive force</a:t>
            </a:r>
            <a:r>
              <a:rPr lang="en-US" dirty="0"/>
              <a:t>, that pushes against the current which induces it. CEMF is the voltage drop in an alternating current (AC) circuit caused by magnetic induction (see </a:t>
            </a:r>
            <a:r>
              <a:rPr lang="en-US" dirty="0">
                <a:hlinkClick r:id="rId4" tooltip="Faraday's law of induction"/>
              </a:rPr>
              <a:t>Faraday's law of induction</a:t>
            </a:r>
            <a:r>
              <a:rPr lang="en-US" dirty="0"/>
              <a:t>, </a:t>
            </a:r>
            <a:r>
              <a:rPr lang="en-US" dirty="0">
                <a:hlinkClick r:id="rId5" tooltip="Electromagnetic induction"/>
              </a:rPr>
              <a:t>electromagnetic induction</a:t>
            </a:r>
            <a:r>
              <a:rPr lang="en-US" dirty="0"/>
              <a:t>, </a:t>
            </a:r>
            <a:r>
              <a:rPr lang="en-US" dirty="0">
                <a:hlinkClick r:id="rId6" tooltip="Lenz's Law"/>
              </a:rPr>
              <a:t>Lenz's Law</a:t>
            </a:r>
            <a:r>
              <a:rPr lang="en-US" dirty="0"/>
              <a:t>). For example, the voltage drop across an inductor is due to the induced magnetic field inside the coil, and is equal to the current divided by the impedance of the inductor</a:t>
            </a:r>
            <a:r>
              <a:rPr lang="en-US" dirty="0" smtClean="0"/>
              <a:t>. </a:t>
            </a:r>
            <a:r>
              <a:rPr lang="en-US" dirty="0"/>
              <a:t>The voltage's </a:t>
            </a:r>
            <a:r>
              <a:rPr lang="en-US" dirty="0">
                <a:hlinkClick r:id="rId7" tooltip="Polarity (physics)"/>
              </a:rPr>
              <a:t>polarity</a:t>
            </a:r>
            <a:r>
              <a:rPr lang="en-US" dirty="0"/>
              <a:t> is at every moment the reverse of the input voltage.</a:t>
            </a:r>
            <a:endParaRPr lang="en-US" dirty="0"/>
          </a:p>
        </p:txBody>
      </p:sp>
    </p:spTree>
    <p:extLst>
      <p:ext uri="{BB962C8B-B14F-4D97-AF65-F5344CB8AC3E}">
        <p14:creationId xmlns:p14="http://schemas.microsoft.com/office/powerpoint/2010/main" val="4311842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Back </a:t>
            </a:r>
            <a:r>
              <a:rPr lang="en-US" b="1" dirty="0" smtClean="0"/>
              <a:t>EMF (continued)</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The term </a:t>
            </a:r>
            <a:r>
              <a:rPr lang="en-US" b="1" dirty="0"/>
              <a:t>Back electromotive force</a:t>
            </a:r>
            <a:r>
              <a:rPr lang="en-US" dirty="0"/>
              <a:t>, or just Back-EMF, is most commonly used to refer to the voltage that occurs in </a:t>
            </a:r>
            <a:r>
              <a:rPr lang="en-US" dirty="0">
                <a:hlinkClick r:id="rId2" tooltip="Electric motor"/>
              </a:rPr>
              <a:t>electric motors</a:t>
            </a:r>
            <a:r>
              <a:rPr lang="en-US" dirty="0"/>
              <a:t> where there is relative motion between the </a:t>
            </a:r>
            <a:r>
              <a:rPr lang="en-US" dirty="0">
                <a:hlinkClick r:id="rId3" tooltip="Armature (electrical engineering)"/>
              </a:rPr>
              <a:t>armature</a:t>
            </a:r>
            <a:r>
              <a:rPr lang="en-US" dirty="0"/>
              <a:t> of the motor and the </a:t>
            </a:r>
            <a:r>
              <a:rPr lang="en-US" dirty="0">
                <a:hlinkClick r:id="rId4" tooltip="Magnetic field"/>
              </a:rPr>
              <a:t>magnetic field</a:t>
            </a:r>
            <a:r>
              <a:rPr lang="en-US" dirty="0"/>
              <a:t> from the motor's field magnets, or windings. From Faraday's law, the voltage is proportional to the magnetic field, length of wire in the armature, and the speed of the motor. This effect is not due to the motor's inductance and is a completely separate effect</a:t>
            </a:r>
            <a:r>
              <a:rPr lang="en-US" dirty="0" smtClean="0"/>
              <a:t>.</a:t>
            </a:r>
            <a:endParaRPr lang="en-US" dirty="0"/>
          </a:p>
        </p:txBody>
      </p:sp>
    </p:spTree>
    <p:extLst>
      <p:ext uri="{BB962C8B-B14F-4D97-AF65-F5344CB8AC3E}">
        <p14:creationId xmlns:p14="http://schemas.microsoft.com/office/powerpoint/2010/main" val="9132864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(continued) </a:t>
            </a:r>
            <a:r>
              <a:rPr lang="en-US" b="1" dirty="0" smtClean="0"/>
              <a:t>Back </a:t>
            </a:r>
            <a:r>
              <a:rPr lang="en-US" b="1" dirty="0"/>
              <a:t>EMF</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In a motor using a rotating armature in the presence of a </a:t>
            </a:r>
            <a:r>
              <a:rPr lang="en-US" dirty="0">
                <a:hlinkClick r:id="rId2" tooltip="Magnetic flux"/>
              </a:rPr>
              <a:t>magnetic flux</a:t>
            </a:r>
            <a:r>
              <a:rPr lang="en-US" dirty="0"/>
              <a:t>, the conductors cut the magnetic field lines as they rotate. This produces a voltage in the coil; the motor is acting like a generator (</a:t>
            </a:r>
            <a:r>
              <a:rPr lang="en-US" dirty="0">
                <a:hlinkClick r:id="rId3" tooltip="Faraday's law of induction"/>
              </a:rPr>
              <a:t>Faraday's law of induction</a:t>
            </a:r>
            <a:r>
              <a:rPr lang="en-US" dirty="0"/>
              <a:t>.) at the same time it is a motor. This voltage opposes the original applied voltage; therefore, it is called "</a:t>
            </a:r>
            <a:r>
              <a:rPr lang="en-US" i="1" dirty="0"/>
              <a:t>back-electromotive force</a:t>
            </a:r>
            <a:r>
              <a:rPr lang="en-US" dirty="0"/>
              <a:t>" (by </a:t>
            </a:r>
            <a:r>
              <a:rPr lang="en-US" dirty="0">
                <a:hlinkClick r:id="rId4" tooltip="Lenz's law"/>
              </a:rPr>
              <a:t>Lenz's law</a:t>
            </a:r>
            <a:r>
              <a:rPr lang="en-US" dirty="0"/>
              <a:t>). With a lower overall voltage across the armature, the current flowing into the motor is reduced</a:t>
            </a:r>
            <a:r>
              <a:rPr lang="en-US" dirty="0" smtClean="0"/>
              <a:t>. </a:t>
            </a:r>
            <a:r>
              <a:rPr lang="en-US" dirty="0"/>
              <a:t>One practical application is to use this phenomenon to indirectly measure motor speed and position since the Back-EMF is proportional to the armature rotational speed.</a:t>
            </a:r>
          </a:p>
        </p:txBody>
      </p:sp>
    </p:spTree>
    <p:extLst>
      <p:ext uri="{BB962C8B-B14F-4D97-AF65-F5344CB8AC3E}">
        <p14:creationId xmlns:p14="http://schemas.microsoft.com/office/powerpoint/2010/main" val="29106454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(continued) Back EMF</a:t>
            </a:r>
            <a:endParaRPr lang="en-US" dirty="0"/>
          </a:p>
        </p:txBody>
      </p:sp>
      <p:sp>
        <p:nvSpPr>
          <p:cNvPr id="3" name="Content Placeholder 2"/>
          <p:cNvSpPr>
            <a:spLocks noGrp="1"/>
          </p:cNvSpPr>
          <p:nvPr>
            <p:ph idx="1"/>
          </p:nvPr>
        </p:nvSpPr>
        <p:spPr/>
        <p:txBody>
          <a:bodyPr/>
          <a:lstStyle/>
          <a:p>
            <a:pPr marL="0" indent="0">
              <a:buNone/>
            </a:pPr>
            <a:r>
              <a:rPr lang="en-US" dirty="0"/>
              <a:t>In </a:t>
            </a:r>
            <a:r>
              <a:rPr lang="en-US" b="1" dirty="0"/>
              <a:t>motor control</a:t>
            </a:r>
            <a:r>
              <a:rPr lang="en-US" dirty="0"/>
              <a:t> and </a:t>
            </a:r>
            <a:r>
              <a:rPr lang="en-US" b="1" dirty="0"/>
              <a:t>robotics</a:t>
            </a:r>
            <a:r>
              <a:rPr lang="en-US" dirty="0"/>
              <a:t>, the term "Back-EMF" often refers most specifically to actually using the voltage generated by a spinning motor to infer the speed of the motor's rotation for use in better controlling the motor in specific ways.</a:t>
            </a:r>
          </a:p>
        </p:txBody>
      </p:sp>
    </p:spTree>
    <p:extLst>
      <p:ext uri="{BB962C8B-B14F-4D97-AF65-F5344CB8AC3E}">
        <p14:creationId xmlns:p14="http://schemas.microsoft.com/office/powerpoint/2010/main" val="3616578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(continued) Back EMF</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To observe the effect of Back-EMF of a motor, one can perform this simple exercise. With an incandescent light on, cause a large motor such as a drill press, saw, air conditional compressor, or vacuum cleaner to start. The light may dim briefly as the motor starts. When the armature is not turning (called locked rotor) there is no Back-EMF and the motor's current draw is quite high. </a:t>
            </a:r>
            <a:r>
              <a:rPr lang="en-US"/>
              <a:t>If the motor's starting current is high enough it will pull the line voltage down enough to notice the dimming of the light.</a:t>
            </a:r>
          </a:p>
        </p:txBody>
      </p:sp>
    </p:spTree>
    <p:extLst>
      <p:ext uri="{BB962C8B-B14F-4D97-AF65-F5344CB8AC3E}">
        <p14:creationId xmlns:p14="http://schemas.microsoft.com/office/powerpoint/2010/main" val="19921267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 torque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48068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Capacitor </a:t>
            </a:r>
            <a:r>
              <a:rPr lang="en-US" dirty="0"/>
              <a:t>(continued)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943" y="1676400"/>
            <a:ext cx="7924657" cy="4724400"/>
          </a:xfrm>
        </p:spPr>
      </p:pic>
    </p:spTree>
    <p:extLst>
      <p:ext uri="{BB962C8B-B14F-4D97-AF65-F5344CB8AC3E}">
        <p14:creationId xmlns:p14="http://schemas.microsoft.com/office/powerpoint/2010/main" val="39534761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Eddy currents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472620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Alternating current</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In </a:t>
            </a:r>
            <a:r>
              <a:rPr lang="en-US" b="1" dirty="0" smtClean="0"/>
              <a:t>alternating current</a:t>
            </a:r>
            <a:r>
              <a:rPr lang="en-US" dirty="0" smtClean="0"/>
              <a:t> (</a:t>
            </a:r>
            <a:r>
              <a:rPr lang="en-US" b="1" dirty="0" smtClean="0"/>
              <a:t>AC</a:t>
            </a:r>
            <a:r>
              <a:rPr lang="en-US" dirty="0" smtClean="0"/>
              <a:t>), the flow of </a:t>
            </a:r>
            <a:r>
              <a:rPr lang="en-US" dirty="0" smtClean="0">
                <a:hlinkClick r:id="rId2" tooltip="Electric charge"/>
              </a:rPr>
              <a:t>electric charge</a:t>
            </a:r>
            <a:r>
              <a:rPr lang="en-US" dirty="0" smtClean="0"/>
              <a:t> periodically reverses direction. In </a:t>
            </a:r>
            <a:r>
              <a:rPr lang="en-US" dirty="0" smtClean="0">
                <a:hlinkClick r:id="rId3" tooltip="Direct current"/>
              </a:rPr>
              <a:t>direct current</a:t>
            </a:r>
            <a:r>
              <a:rPr lang="en-US" dirty="0" smtClean="0"/>
              <a:t> (</a:t>
            </a:r>
            <a:r>
              <a:rPr lang="en-US" b="1" dirty="0" smtClean="0"/>
              <a:t>DC</a:t>
            </a:r>
            <a:r>
              <a:rPr lang="en-US" dirty="0" smtClean="0"/>
              <a:t>, also </a:t>
            </a:r>
            <a:r>
              <a:rPr lang="en-US" b="1" dirty="0" smtClean="0"/>
              <a:t>dc</a:t>
            </a:r>
            <a:r>
              <a:rPr lang="en-US" dirty="0" smtClean="0"/>
              <a:t>), the flow of electric charge is only in one direction. The abbreviations </a:t>
            </a:r>
            <a:r>
              <a:rPr lang="en-US" i="1" dirty="0" smtClean="0"/>
              <a:t>AC</a:t>
            </a:r>
            <a:r>
              <a:rPr lang="en-US" dirty="0" smtClean="0"/>
              <a:t> and </a:t>
            </a:r>
            <a:r>
              <a:rPr lang="en-US" i="1" dirty="0" smtClean="0"/>
              <a:t>DC</a:t>
            </a:r>
            <a:r>
              <a:rPr lang="en-US" dirty="0" smtClean="0"/>
              <a:t> are often used to mean simply </a:t>
            </a:r>
            <a:r>
              <a:rPr lang="en-US" i="1" dirty="0" smtClean="0"/>
              <a:t>alternating</a:t>
            </a:r>
            <a:r>
              <a:rPr lang="en-US" dirty="0" smtClean="0"/>
              <a:t> and </a:t>
            </a:r>
            <a:r>
              <a:rPr lang="en-US" i="1" dirty="0" smtClean="0"/>
              <a:t>direct</a:t>
            </a:r>
            <a:r>
              <a:rPr lang="en-US" dirty="0" smtClean="0"/>
              <a:t>, as when they modify </a:t>
            </a:r>
            <a:r>
              <a:rPr lang="en-US" i="1" dirty="0" smtClean="0">
                <a:hlinkClick r:id="rId4" tooltip="Electric current"/>
              </a:rPr>
              <a:t>current</a:t>
            </a:r>
            <a:r>
              <a:rPr lang="en-US" dirty="0" smtClean="0"/>
              <a:t> or </a:t>
            </a:r>
            <a:r>
              <a:rPr lang="en-US" i="1" dirty="0" smtClean="0">
                <a:hlinkClick r:id="rId5" tooltip="Voltage"/>
              </a:rPr>
              <a:t>voltage</a:t>
            </a:r>
            <a:r>
              <a:rPr lang="en-US" dirty="0" smtClean="0"/>
              <a:t>.</a:t>
            </a:r>
          </a:p>
          <a:p>
            <a:pPr marL="0" indent="0">
              <a:buNone/>
            </a:pPr>
            <a:r>
              <a:rPr lang="en-US" dirty="0" smtClean="0"/>
              <a:t>AC is the form in which </a:t>
            </a:r>
            <a:r>
              <a:rPr lang="en-US" dirty="0" smtClean="0">
                <a:hlinkClick r:id="rId6" tooltip="Electric power"/>
              </a:rPr>
              <a:t>electric power</a:t>
            </a:r>
            <a:r>
              <a:rPr lang="en-US" dirty="0" smtClean="0"/>
              <a:t> is delivered to businesses and residences. The usual </a:t>
            </a:r>
            <a:r>
              <a:rPr lang="en-US" dirty="0" smtClean="0">
                <a:hlinkClick r:id="rId7" tooltip="Waveform"/>
              </a:rPr>
              <a:t>waveform</a:t>
            </a:r>
            <a:r>
              <a:rPr lang="en-US" dirty="0" smtClean="0"/>
              <a:t> of an </a:t>
            </a:r>
            <a:r>
              <a:rPr lang="en-US" dirty="0" smtClean="0">
                <a:hlinkClick r:id="rId8" tooltip="AC power"/>
              </a:rPr>
              <a:t>AC power</a:t>
            </a:r>
            <a:r>
              <a:rPr lang="en-US" dirty="0" smtClean="0"/>
              <a:t> circuit is a </a:t>
            </a:r>
            <a:r>
              <a:rPr lang="en-US" dirty="0" smtClean="0">
                <a:hlinkClick r:id="rId9" tooltip="Sine wave"/>
              </a:rPr>
              <a:t>sine wave</a:t>
            </a:r>
            <a:r>
              <a:rPr lang="en-US" dirty="0" smtClean="0"/>
              <a:t>. In certain applications, different waveforms are used, such as </a:t>
            </a:r>
            <a:r>
              <a:rPr lang="en-US" dirty="0" smtClean="0">
                <a:hlinkClick r:id="rId10" tooltip="Triangle wave"/>
              </a:rPr>
              <a:t>triangular</a:t>
            </a:r>
            <a:r>
              <a:rPr lang="en-US" dirty="0" smtClean="0"/>
              <a:t> or </a:t>
            </a:r>
            <a:r>
              <a:rPr lang="en-US" dirty="0" smtClean="0">
                <a:hlinkClick r:id="rId11" tooltip="Square wave"/>
              </a:rPr>
              <a:t>square waves</a:t>
            </a:r>
            <a:r>
              <a:rPr lang="en-US" dirty="0" smtClean="0"/>
              <a:t>. </a:t>
            </a:r>
            <a:r>
              <a:rPr lang="en-US" dirty="0" smtClean="0">
                <a:hlinkClick r:id="rId12" tooltip="Audio frequency"/>
              </a:rPr>
              <a:t>Audio</a:t>
            </a:r>
            <a:r>
              <a:rPr lang="en-US" dirty="0" smtClean="0"/>
              <a:t> and </a:t>
            </a:r>
            <a:r>
              <a:rPr lang="en-US" dirty="0" smtClean="0">
                <a:hlinkClick r:id="rId13" tooltip="Radio frequency"/>
              </a:rPr>
              <a:t>radio</a:t>
            </a:r>
            <a:r>
              <a:rPr lang="en-US" dirty="0" smtClean="0"/>
              <a:t> signals carried on electrical wires are also examples of alternating current. In these applications, an important goal is often the recovery of information encoded (or </a:t>
            </a:r>
            <a:r>
              <a:rPr lang="en-US" dirty="0" smtClean="0">
                <a:hlinkClick r:id="rId14" tooltip="Modulated"/>
              </a:rPr>
              <a:t>modulated</a:t>
            </a:r>
            <a:r>
              <a:rPr lang="en-US" dirty="0" smtClean="0"/>
              <a:t>) onto the AC signal.</a:t>
            </a:r>
          </a:p>
          <a:p>
            <a:pPr marL="0" indent="0">
              <a:buNone/>
            </a:pPr>
            <a:endParaRPr lang="en-US" dirty="0"/>
          </a:p>
        </p:txBody>
      </p:sp>
    </p:spTree>
    <p:extLst>
      <p:ext uri="{BB962C8B-B14F-4D97-AF65-F5344CB8AC3E}">
        <p14:creationId xmlns:p14="http://schemas.microsoft.com/office/powerpoint/2010/main" val="29889587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Alternating </a:t>
            </a:r>
            <a:r>
              <a:rPr lang="en-US" b="1" dirty="0" smtClean="0"/>
              <a:t>current (continued)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0142" y="1600200"/>
            <a:ext cx="5863715" cy="4525963"/>
          </a:xfrm>
        </p:spPr>
      </p:pic>
    </p:spTree>
    <p:extLst>
      <p:ext uri="{BB962C8B-B14F-4D97-AF65-F5344CB8AC3E}">
        <p14:creationId xmlns:p14="http://schemas.microsoft.com/office/powerpoint/2010/main" val="37580499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smtClean="0">
                <a:solidFill>
                  <a:srgbClr val="FF0000"/>
                </a:solidFill>
              </a:rPr>
              <a:t>RLC circuit</a:t>
            </a:r>
            <a:endParaRPr lang="en-US" sz="9600"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An </a:t>
            </a:r>
            <a:r>
              <a:rPr lang="en-US" b="1" dirty="0" smtClean="0"/>
              <a:t>RLC circuit</a:t>
            </a:r>
            <a:r>
              <a:rPr lang="en-US" dirty="0" smtClean="0"/>
              <a:t> (the letters R, L and C can be in other orders) is an </a:t>
            </a:r>
            <a:r>
              <a:rPr lang="en-US" dirty="0" smtClean="0">
                <a:hlinkClick r:id="rId2" tooltip="Electrical circuit"/>
              </a:rPr>
              <a:t>electrical circuit</a:t>
            </a:r>
            <a:r>
              <a:rPr lang="en-US" dirty="0" smtClean="0"/>
              <a:t> consisting of a </a:t>
            </a:r>
            <a:r>
              <a:rPr lang="en-US" dirty="0" smtClean="0">
                <a:hlinkClick r:id="rId3" tooltip="Resistor"/>
              </a:rPr>
              <a:t>resistor</a:t>
            </a:r>
            <a:r>
              <a:rPr lang="en-US" dirty="0" smtClean="0"/>
              <a:t>, an </a:t>
            </a:r>
            <a:r>
              <a:rPr lang="en-US" dirty="0" smtClean="0">
                <a:hlinkClick r:id="rId4" tooltip="Inductor"/>
              </a:rPr>
              <a:t>inductor</a:t>
            </a:r>
            <a:r>
              <a:rPr lang="en-US" dirty="0" smtClean="0"/>
              <a:t>, and a </a:t>
            </a:r>
            <a:r>
              <a:rPr lang="en-US" dirty="0" smtClean="0">
                <a:hlinkClick r:id="rId5" tooltip="Capacitor"/>
              </a:rPr>
              <a:t>capacitor</a:t>
            </a:r>
            <a:r>
              <a:rPr lang="en-US" dirty="0" smtClean="0"/>
              <a:t>, connected in series or in parallel. The RLC part of the name is due to those letters being the usual electrical symbols for </a:t>
            </a:r>
            <a:r>
              <a:rPr lang="en-US" dirty="0" smtClean="0">
                <a:hlinkClick r:id="rId6" tooltip="Electrical resistance"/>
              </a:rPr>
              <a:t>resistance</a:t>
            </a:r>
            <a:r>
              <a:rPr lang="en-US" dirty="0" smtClean="0"/>
              <a:t>, </a:t>
            </a:r>
            <a:r>
              <a:rPr lang="en-US" dirty="0" smtClean="0">
                <a:hlinkClick r:id="rId7" tooltip="Inductance"/>
              </a:rPr>
              <a:t>inductance</a:t>
            </a:r>
            <a:r>
              <a:rPr lang="en-US" dirty="0" smtClean="0"/>
              <a:t> and </a:t>
            </a:r>
            <a:r>
              <a:rPr lang="en-US" dirty="0" smtClean="0">
                <a:hlinkClick r:id="rId8" tooltip="Capacitance"/>
              </a:rPr>
              <a:t>capacitance</a:t>
            </a:r>
            <a:r>
              <a:rPr lang="en-US" dirty="0" smtClean="0"/>
              <a:t> respectively. The circuit forms a </a:t>
            </a:r>
            <a:r>
              <a:rPr lang="en-US" dirty="0" smtClean="0">
                <a:hlinkClick r:id="rId9" tooltip="Harmonic oscillator"/>
              </a:rPr>
              <a:t>harmonic oscillator</a:t>
            </a:r>
            <a:r>
              <a:rPr lang="en-US" dirty="0" smtClean="0"/>
              <a:t> for current and will </a:t>
            </a:r>
            <a:r>
              <a:rPr lang="en-US" dirty="0" smtClean="0">
                <a:hlinkClick r:id="rId10" tooltip="Resonance"/>
              </a:rPr>
              <a:t>resonate</a:t>
            </a:r>
            <a:r>
              <a:rPr lang="en-US" dirty="0" smtClean="0"/>
              <a:t> in a similar way as an </a:t>
            </a:r>
            <a:r>
              <a:rPr lang="en-US" dirty="0" smtClean="0">
                <a:hlinkClick r:id="rId11" tooltip="LC circuit"/>
              </a:rPr>
              <a:t>LC circuit</a:t>
            </a:r>
            <a:r>
              <a:rPr lang="en-US" dirty="0" smtClean="0"/>
              <a:t> will. The main difference that the presence of the resistor makes is that any oscillation induced in the circuit will die away over time if it is not kept going by a source. This effect of the resistor is called </a:t>
            </a:r>
            <a:r>
              <a:rPr lang="en-US" dirty="0" smtClean="0">
                <a:hlinkClick r:id="rId12" tooltip="Damping"/>
              </a:rPr>
              <a:t>damping</a:t>
            </a:r>
            <a:r>
              <a:rPr lang="en-US" dirty="0" smtClean="0"/>
              <a:t>. The presence of the resistance also reduces the peak resonant frequency somewhat. Some resistance is unavoidable in real circuits, even if a resistor is not specifically included as a component. An ideal, pure LC circuit is an abstraction for the purpose of theory.</a:t>
            </a:r>
          </a:p>
        </p:txBody>
      </p:sp>
    </p:spTree>
    <p:extLst>
      <p:ext uri="{BB962C8B-B14F-4D97-AF65-F5344CB8AC3E}">
        <p14:creationId xmlns:p14="http://schemas.microsoft.com/office/powerpoint/2010/main" val="9489734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RLC circuit </a:t>
            </a:r>
            <a:r>
              <a:rPr lang="en-US" dirty="0"/>
              <a:t>(continued)</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There are many applications for this circuit. They are used in many different types of </a:t>
            </a:r>
            <a:r>
              <a:rPr lang="en-US" dirty="0" smtClean="0">
                <a:hlinkClick r:id="rId2" tooltip="Electronic oscillator"/>
              </a:rPr>
              <a:t>oscillator circuits</a:t>
            </a:r>
            <a:r>
              <a:rPr lang="en-US" dirty="0" smtClean="0"/>
              <a:t>. Another important application is for </a:t>
            </a:r>
            <a:r>
              <a:rPr lang="en-US" dirty="0" smtClean="0">
                <a:hlinkClick r:id="rId3" tooltip="Tuner (electronics)"/>
              </a:rPr>
              <a:t>tuning</a:t>
            </a:r>
            <a:r>
              <a:rPr lang="en-US" dirty="0" smtClean="0"/>
              <a:t>, such as in </a:t>
            </a:r>
            <a:r>
              <a:rPr lang="en-US" dirty="0" smtClean="0">
                <a:hlinkClick r:id="rId4" tooltip="Receiver (radio)"/>
              </a:rPr>
              <a:t>radio receivers</a:t>
            </a:r>
            <a:r>
              <a:rPr lang="en-US" dirty="0" smtClean="0"/>
              <a:t> or </a:t>
            </a:r>
            <a:r>
              <a:rPr lang="en-US" dirty="0" smtClean="0">
                <a:hlinkClick r:id="rId5" tooltip="Television set"/>
              </a:rPr>
              <a:t>television sets</a:t>
            </a:r>
            <a:r>
              <a:rPr lang="en-US" dirty="0" smtClean="0"/>
              <a:t>, where they are used to select a narrow range of frequencies from the ambient radio waves. In this role the circuit is often referred to as a tuned circuit. An RLC circuit can be used as a </a:t>
            </a:r>
            <a:r>
              <a:rPr lang="en-US" dirty="0" smtClean="0">
                <a:hlinkClick r:id="rId6" tooltip="Band-pass filter"/>
              </a:rPr>
              <a:t>band-pass filter</a:t>
            </a:r>
            <a:r>
              <a:rPr lang="en-US" dirty="0" smtClean="0"/>
              <a:t>, </a:t>
            </a:r>
            <a:r>
              <a:rPr lang="en-US" dirty="0" smtClean="0">
                <a:hlinkClick r:id="rId7" tooltip="Band-stop filter"/>
              </a:rPr>
              <a:t>band-stop filter</a:t>
            </a:r>
            <a:r>
              <a:rPr lang="en-US" dirty="0" smtClean="0"/>
              <a:t>, </a:t>
            </a:r>
            <a:r>
              <a:rPr lang="en-US" dirty="0" smtClean="0">
                <a:hlinkClick r:id="rId8" tooltip="Low-pass filter"/>
              </a:rPr>
              <a:t>low-pass filter</a:t>
            </a:r>
            <a:r>
              <a:rPr lang="en-US" dirty="0" smtClean="0"/>
              <a:t> or </a:t>
            </a:r>
            <a:r>
              <a:rPr lang="en-US" dirty="0" smtClean="0">
                <a:hlinkClick r:id="rId9" tooltip="High-pass filter"/>
              </a:rPr>
              <a:t>high-pass filter</a:t>
            </a:r>
            <a:r>
              <a:rPr lang="en-US" dirty="0" smtClean="0"/>
              <a:t>. The tuning application, for instance, is an example of band-pass filtering. The RLC filter is described as a </a:t>
            </a:r>
            <a:r>
              <a:rPr lang="en-US" i="1" dirty="0" smtClean="0"/>
              <a:t>second-order</a:t>
            </a:r>
            <a:r>
              <a:rPr lang="en-US" dirty="0" smtClean="0"/>
              <a:t> circuit, meaning that any voltage or current in the circuit can be described by a second-order </a:t>
            </a:r>
            <a:r>
              <a:rPr lang="en-US" dirty="0" smtClean="0">
                <a:hlinkClick r:id="rId10" tooltip="Differential equation"/>
              </a:rPr>
              <a:t>differential equation</a:t>
            </a:r>
            <a:r>
              <a:rPr lang="en-US" dirty="0" smtClean="0"/>
              <a:t> in circuit analysis.</a:t>
            </a:r>
            <a:endParaRPr lang="en-US" dirty="0"/>
          </a:p>
        </p:txBody>
      </p:sp>
    </p:spTree>
    <p:extLst>
      <p:ext uri="{BB962C8B-B14F-4D97-AF65-F5344CB8AC3E}">
        <p14:creationId xmlns:p14="http://schemas.microsoft.com/office/powerpoint/2010/main" val="13650248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a:t>
            </a:r>
            <a:r>
              <a:rPr lang="en-US" dirty="0" smtClean="0"/>
              <a:t>) </a:t>
            </a:r>
            <a:r>
              <a:rPr lang="en-US" b="1" dirty="0" smtClean="0"/>
              <a:t>RLC circuit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The three circuit elements can be combined in a number of different </a:t>
            </a:r>
            <a:r>
              <a:rPr lang="en-US" dirty="0" smtClean="0">
                <a:hlinkClick r:id="rId2" tooltip="Topology (electronics)"/>
              </a:rPr>
              <a:t>topologies</a:t>
            </a:r>
            <a:r>
              <a:rPr lang="en-US" dirty="0" smtClean="0"/>
              <a:t>. All three elements in series or all three elements in parallel are the simplest in concept and the most straightforward to </a:t>
            </a:r>
            <a:r>
              <a:rPr lang="en-US" dirty="0" err="1" smtClean="0"/>
              <a:t>analyse</a:t>
            </a:r>
            <a:r>
              <a:rPr lang="en-US" dirty="0" smtClean="0"/>
              <a:t>. There are, however, other arrangements, some with practical importance in real circuits. One issue often encountered is the need to take into account inductor resistance. Inductors are typically constructed from coils of wire, the resistance of which is not usually desirable, but it often has a significant effect on the circuit.</a:t>
            </a:r>
            <a:endParaRPr lang="en-US" dirty="0"/>
          </a:p>
        </p:txBody>
      </p:sp>
    </p:spTree>
    <p:extLst>
      <p:ext uri="{BB962C8B-B14F-4D97-AF65-F5344CB8AC3E}">
        <p14:creationId xmlns:p14="http://schemas.microsoft.com/office/powerpoint/2010/main" val="29348243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 </a:t>
            </a:r>
            <a:r>
              <a:rPr lang="en-US" b="1" dirty="0"/>
              <a:t>RLC circuit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96677"/>
            <a:ext cx="8229600" cy="4333009"/>
          </a:xfrm>
        </p:spPr>
      </p:pic>
    </p:spTree>
    <p:extLst>
      <p:ext uri="{BB962C8B-B14F-4D97-AF65-F5344CB8AC3E}">
        <p14:creationId xmlns:p14="http://schemas.microsoft.com/office/powerpoint/2010/main" val="14125878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 </a:t>
            </a:r>
            <a:r>
              <a:rPr lang="en-US" b="1" dirty="0"/>
              <a:t>RLC circuit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9943" y="1600200"/>
            <a:ext cx="4844114" cy="4525963"/>
          </a:xfrm>
        </p:spPr>
      </p:pic>
    </p:spTree>
    <p:extLst>
      <p:ext uri="{BB962C8B-B14F-4D97-AF65-F5344CB8AC3E}">
        <p14:creationId xmlns:p14="http://schemas.microsoft.com/office/powerpoint/2010/main" val="32887152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 </a:t>
            </a:r>
            <a:r>
              <a:rPr lang="en-US" b="1" dirty="0"/>
              <a:t>RLC circuit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1225" y="1843881"/>
            <a:ext cx="4781550" cy="4038600"/>
          </a:xfrm>
        </p:spPr>
      </p:pic>
    </p:spTree>
    <p:extLst>
      <p:ext uri="{BB962C8B-B14F-4D97-AF65-F5344CB8AC3E}">
        <p14:creationId xmlns:p14="http://schemas.microsoft.com/office/powerpoint/2010/main" val="20851048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Reactance</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In electrical and electronic systems, </a:t>
            </a:r>
            <a:r>
              <a:rPr lang="en-US" b="1" dirty="0"/>
              <a:t>reactance</a:t>
            </a:r>
            <a:r>
              <a:rPr lang="en-US" dirty="0"/>
              <a:t> is the opposition of a circuit element to a change of </a:t>
            </a:r>
            <a:r>
              <a:rPr lang="en-US" dirty="0">
                <a:hlinkClick r:id="rId2" tooltip="Electric current"/>
              </a:rPr>
              <a:t>electric current</a:t>
            </a:r>
            <a:r>
              <a:rPr lang="en-US" dirty="0"/>
              <a:t> or </a:t>
            </a:r>
            <a:r>
              <a:rPr lang="en-US" dirty="0">
                <a:hlinkClick r:id="rId3" tooltip="Voltage"/>
              </a:rPr>
              <a:t>voltage</a:t>
            </a:r>
            <a:r>
              <a:rPr lang="en-US" dirty="0"/>
              <a:t>, due to that element's </a:t>
            </a:r>
            <a:r>
              <a:rPr lang="en-US" dirty="0">
                <a:hlinkClick r:id="rId4" tooltip="Inductance"/>
              </a:rPr>
              <a:t>inductance</a:t>
            </a:r>
            <a:r>
              <a:rPr lang="en-US" dirty="0"/>
              <a:t> or </a:t>
            </a:r>
            <a:r>
              <a:rPr lang="en-US" dirty="0">
                <a:hlinkClick r:id="rId5" tooltip="Capacitance"/>
              </a:rPr>
              <a:t>capacitance</a:t>
            </a:r>
            <a:r>
              <a:rPr lang="en-US" dirty="0"/>
              <a:t>. A built-up </a:t>
            </a:r>
            <a:r>
              <a:rPr lang="en-US" dirty="0">
                <a:hlinkClick r:id="rId6" tooltip="Electric field"/>
              </a:rPr>
              <a:t>electric field</a:t>
            </a:r>
            <a:r>
              <a:rPr lang="en-US" dirty="0"/>
              <a:t> resists the change of voltage on the element, while a </a:t>
            </a:r>
            <a:r>
              <a:rPr lang="en-US" dirty="0">
                <a:hlinkClick r:id="rId7" tooltip="Magnetic field"/>
              </a:rPr>
              <a:t>magnetic field</a:t>
            </a:r>
            <a:r>
              <a:rPr lang="en-US" dirty="0"/>
              <a:t> resists the change of current. The notion of reactance is similar to </a:t>
            </a:r>
            <a:r>
              <a:rPr lang="en-US" dirty="0">
                <a:hlinkClick r:id="rId8" tooltip="Electrical resistance"/>
              </a:rPr>
              <a:t>electrical resistance</a:t>
            </a:r>
            <a:r>
              <a:rPr lang="en-US" dirty="0"/>
              <a:t>, but they differ in several respects.</a:t>
            </a:r>
          </a:p>
          <a:p>
            <a:pPr marL="0" indent="0">
              <a:buNone/>
            </a:pPr>
            <a:r>
              <a:rPr lang="en-US" dirty="0"/>
              <a:t>An ideal </a:t>
            </a:r>
            <a:r>
              <a:rPr lang="en-US" dirty="0">
                <a:hlinkClick r:id="rId9" tooltip="Resistor"/>
              </a:rPr>
              <a:t>resistor</a:t>
            </a:r>
            <a:r>
              <a:rPr lang="en-US" dirty="0"/>
              <a:t> has zero reactance, while ideal </a:t>
            </a:r>
            <a:r>
              <a:rPr lang="en-US" dirty="0">
                <a:hlinkClick r:id="rId10" tooltip="Inductor"/>
              </a:rPr>
              <a:t>inductors</a:t>
            </a:r>
            <a:r>
              <a:rPr lang="en-US" dirty="0"/>
              <a:t> and </a:t>
            </a:r>
            <a:r>
              <a:rPr lang="en-US" dirty="0">
                <a:hlinkClick r:id="rId11" tooltip="Capacitor"/>
              </a:rPr>
              <a:t>capacitors</a:t>
            </a:r>
            <a:r>
              <a:rPr lang="en-US" dirty="0"/>
              <a:t> consist entirely of reactance. The magnitude of the reactance of an inductor is proportional to frequency, while the magnitude of the reactance of a capacitor is inversely proportional to frequency</a:t>
            </a:r>
            <a:r>
              <a:rPr lang="en-US" dirty="0" smtClean="0"/>
              <a:t>.</a:t>
            </a:r>
            <a:endParaRPr lang="en-US" dirty="0"/>
          </a:p>
        </p:txBody>
      </p:sp>
    </p:spTree>
    <p:extLst>
      <p:ext uri="{BB962C8B-B14F-4D97-AF65-F5344CB8AC3E}">
        <p14:creationId xmlns:p14="http://schemas.microsoft.com/office/powerpoint/2010/main" val="4037082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smtClean="0">
                <a:solidFill>
                  <a:srgbClr val="FF0000"/>
                </a:solidFill>
              </a:rPr>
              <a:t>Inductor</a:t>
            </a:r>
            <a:endParaRPr lang="en-US" sz="9600"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An </a:t>
            </a:r>
            <a:r>
              <a:rPr lang="en-US" b="1" dirty="0" smtClean="0"/>
              <a:t>inductor</a:t>
            </a:r>
            <a:r>
              <a:rPr lang="en-US" dirty="0" smtClean="0"/>
              <a:t>, also called a </a:t>
            </a:r>
            <a:r>
              <a:rPr lang="en-US" b="1" dirty="0" smtClean="0"/>
              <a:t>coil</a:t>
            </a:r>
            <a:r>
              <a:rPr lang="en-US" dirty="0" smtClean="0"/>
              <a:t> or </a:t>
            </a:r>
            <a:r>
              <a:rPr lang="en-US" b="1" dirty="0" smtClean="0"/>
              <a:t>reactor</a:t>
            </a:r>
            <a:r>
              <a:rPr lang="en-US" dirty="0" smtClean="0"/>
              <a:t>, is a </a:t>
            </a:r>
            <a:r>
              <a:rPr lang="en-US" dirty="0" smtClean="0">
                <a:hlinkClick r:id="rId2" tooltip="Incremental passivity"/>
              </a:rPr>
              <a:t>passive</a:t>
            </a:r>
            <a:r>
              <a:rPr lang="en-US" dirty="0" smtClean="0"/>
              <a:t> </a:t>
            </a:r>
            <a:r>
              <a:rPr lang="en-US" dirty="0" smtClean="0">
                <a:hlinkClick r:id="rId3" tooltip="Terminal (electronics)"/>
              </a:rPr>
              <a:t>two-terminal</a:t>
            </a:r>
            <a:r>
              <a:rPr lang="en-US" dirty="0" smtClean="0"/>
              <a:t> </a:t>
            </a:r>
            <a:r>
              <a:rPr lang="en-US" dirty="0" smtClean="0">
                <a:hlinkClick r:id="rId4" tooltip="Electronic component"/>
              </a:rPr>
              <a:t>electrical component</a:t>
            </a:r>
            <a:r>
              <a:rPr lang="en-US" dirty="0" smtClean="0"/>
              <a:t> which resists changes in </a:t>
            </a:r>
            <a:r>
              <a:rPr lang="en-US" dirty="0" smtClean="0">
                <a:hlinkClick r:id="rId5" tooltip="Electric current"/>
              </a:rPr>
              <a:t>electric current</a:t>
            </a:r>
            <a:r>
              <a:rPr lang="en-US" dirty="0" smtClean="0"/>
              <a:t> passing through it. It consists of a conductor such as a wire, usually wound into a coil. When a current flows through it, </a:t>
            </a:r>
            <a:r>
              <a:rPr lang="en-US" dirty="0" smtClean="0">
                <a:hlinkClick r:id="rId6" tooltip="Energy"/>
              </a:rPr>
              <a:t>energy</a:t>
            </a:r>
            <a:r>
              <a:rPr lang="en-US" dirty="0" smtClean="0"/>
              <a:t> is stored temporarily in a </a:t>
            </a:r>
            <a:r>
              <a:rPr lang="en-US" dirty="0" smtClean="0">
                <a:hlinkClick r:id="rId7" tooltip="Magnetic field"/>
              </a:rPr>
              <a:t>magnetic field</a:t>
            </a:r>
            <a:r>
              <a:rPr lang="en-US" dirty="0" smtClean="0"/>
              <a:t> in the coil. When the current flowing through an inductor changes, the time-varying magnetic field induces a </a:t>
            </a:r>
            <a:r>
              <a:rPr lang="en-US" dirty="0" smtClean="0">
                <a:hlinkClick r:id="rId8" tooltip="Voltage"/>
              </a:rPr>
              <a:t>voltage</a:t>
            </a:r>
            <a:r>
              <a:rPr lang="en-US" dirty="0" smtClean="0"/>
              <a:t> in the conductor, according to </a:t>
            </a:r>
            <a:r>
              <a:rPr lang="en-US" dirty="0" smtClean="0">
                <a:hlinkClick r:id="rId9" tooltip="Faraday's law of induction"/>
              </a:rPr>
              <a:t>Faraday’s law of electromagnetic induction</a:t>
            </a:r>
            <a:r>
              <a:rPr lang="en-US" dirty="0" smtClean="0"/>
              <a:t>, which opposes the change in current that created it.</a:t>
            </a:r>
          </a:p>
        </p:txBody>
      </p:sp>
    </p:spTree>
    <p:extLst>
      <p:ext uri="{BB962C8B-B14F-4D97-AF65-F5344CB8AC3E}">
        <p14:creationId xmlns:p14="http://schemas.microsoft.com/office/powerpoint/2010/main" val="42096665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Resonanse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557857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Reactance </a:t>
            </a:r>
            <a:r>
              <a:rPr lang="en-US" dirty="0"/>
              <a:t>(continued)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1263" y="1828800"/>
            <a:ext cx="4148137" cy="4148137"/>
          </a:xfrm>
        </p:spPr>
      </p:pic>
    </p:spTree>
    <p:extLst>
      <p:ext uri="{BB962C8B-B14F-4D97-AF65-F5344CB8AC3E}">
        <p14:creationId xmlns:p14="http://schemas.microsoft.com/office/powerpoint/2010/main" val="10175825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800" dirty="0"/>
              <a:t>Parallels between mechanical and electrical oscillators</a:t>
            </a:r>
          </a:p>
        </p:txBody>
      </p:sp>
    </p:spTree>
    <p:extLst>
      <p:ext uri="{BB962C8B-B14F-4D97-AF65-F5344CB8AC3E}">
        <p14:creationId xmlns:p14="http://schemas.microsoft.com/office/powerpoint/2010/main" val="12112171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89235464"/>
              </p:ext>
            </p:extLst>
          </p:nvPr>
        </p:nvGraphicFramePr>
        <p:xfrm>
          <a:off x="457200" y="609602"/>
          <a:ext cx="8305800" cy="4952997"/>
        </p:xfrm>
        <a:graphic>
          <a:graphicData uri="http://schemas.openxmlformats.org/drawingml/2006/table">
            <a:tbl>
              <a:tblPr firstRow="1" bandRow="1">
                <a:tableStyleId>{5C22544A-7EE6-4342-B048-85BDC9FD1C3A}</a:tableStyleId>
              </a:tblPr>
              <a:tblGrid>
                <a:gridCol w="4152900"/>
                <a:gridCol w="4152900"/>
              </a:tblGrid>
              <a:tr h="707571">
                <a:tc>
                  <a:txBody>
                    <a:bodyPr/>
                    <a:lstStyle/>
                    <a:p>
                      <a:pPr algn="ctr"/>
                      <a:r>
                        <a:rPr lang="en-US" dirty="0" smtClean="0"/>
                        <a:t>Mechanics</a:t>
                      </a:r>
                      <a:endParaRPr lang="en-US" dirty="0"/>
                    </a:p>
                  </a:txBody>
                  <a:tcPr/>
                </a:tc>
                <a:tc>
                  <a:txBody>
                    <a:bodyPr/>
                    <a:lstStyle/>
                    <a:p>
                      <a:pPr algn="ctr"/>
                      <a:r>
                        <a:rPr lang="en-US" dirty="0" smtClean="0"/>
                        <a:t>Electromagnetism</a:t>
                      </a:r>
                      <a:endParaRPr lang="en-US" dirty="0"/>
                    </a:p>
                  </a:txBody>
                  <a:tcPr/>
                </a:tc>
              </a:tr>
              <a:tr h="707571">
                <a:tc>
                  <a:txBody>
                    <a:bodyPr/>
                    <a:lstStyle/>
                    <a:p>
                      <a:pPr algn="ctr"/>
                      <a:r>
                        <a:rPr lang="en-US" dirty="0" smtClean="0"/>
                        <a:t>D</a:t>
                      </a:r>
                      <a:endParaRPr lang="en-US" dirty="0"/>
                    </a:p>
                  </a:txBody>
                  <a:tcPr/>
                </a:tc>
                <a:tc>
                  <a:txBody>
                    <a:bodyPr/>
                    <a:lstStyle/>
                    <a:p>
                      <a:pPr algn="ctr"/>
                      <a:r>
                        <a:rPr lang="en-US" dirty="0" smtClean="0"/>
                        <a:t>Q</a:t>
                      </a:r>
                      <a:endParaRPr lang="en-US" dirty="0"/>
                    </a:p>
                  </a:txBody>
                  <a:tcPr/>
                </a:tc>
              </a:tr>
              <a:tr h="707571">
                <a:tc>
                  <a:txBody>
                    <a:bodyPr/>
                    <a:lstStyle/>
                    <a:p>
                      <a:pPr algn="ctr"/>
                      <a:r>
                        <a:rPr lang="en-US" dirty="0" smtClean="0"/>
                        <a:t>m</a:t>
                      </a:r>
                      <a:endParaRPr lang="en-US" dirty="0"/>
                    </a:p>
                  </a:txBody>
                  <a:tcPr/>
                </a:tc>
                <a:tc>
                  <a:txBody>
                    <a:bodyPr/>
                    <a:lstStyle/>
                    <a:p>
                      <a:pPr algn="ctr"/>
                      <a:r>
                        <a:rPr lang="en-US" dirty="0" smtClean="0"/>
                        <a:t>L</a:t>
                      </a:r>
                      <a:endParaRPr lang="en-US" dirty="0"/>
                    </a:p>
                  </a:txBody>
                  <a:tcPr/>
                </a:tc>
              </a:tr>
              <a:tr h="707571">
                <a:tc>
                  <a:txBody>
                    <a:bodyPr/>
                    <a:lstStyle/>
                    <a:p>
                      <a:pPr algn="ctr"/>
                      <a:r>
                        <a:rPr lang="en-US" dirty="0" smtClean="0"/>
                        <a:t>V</a:t>
                      </a:r>
                      <a:endParaRPr lang="en-US" dirty="0"/>
                    </a:p>
                  </a:txBody>
                  <a:tcPr/>
                </a:tc>
                <a:tc>
                  <a:txBody>
                    <a:bodyPr/>
                    <a:lstStyle/>
                    <a:p>
                      <a:pPr algn="ctr"/>
                      <a:r>
                        <a:rPr lang="en-US" dirty="0" smtClean="0"/>
                        <a:t>I</a:t>
                      </a:r>
                      <a:endParaRPr lang="en-US" dirty="0"/>
                    </a:p>
                  </a:txBody>
                  <a:tcPr/>
                </a:tc>
              </a:tr>
              <a:tr h="707571">
                <a:tc>
                  <a:txBody>
                    <a:bodyPr/>
                    <a:lstStyle/>
                    <a:p>
                      <a:pPr algn="ctr"/>
                      <a:r>
                        <a:rPr lang="en-US" dirty="0" smtClean="0"/>
                        <a:t>K</a:t>
                      </a:r>
                      <a:endParaRPr lang="en-US" dirty="0"/>
                    </a:p>
                  </a:txBody>
                  <a:tcPr/>
                </a:tc>
                <a:tc>
                  <a:txBody>
                    <a:bodyPr/>
                    <a:lstStyle/>
                    <a:p>
                      <a:pPr algn="ctr"/>
                      <a:r>
                        <a:rPr lang="en-US" dirty="0" smtClean="0"/>
                        <a:t>1/C</a:t>
                      </a:r>
                      <a:endParaRPr lang="en-US" dirty="0"/>
                    </a:p>
                  </a:txBody>
                  <a:tcPr/>
                </a:tc>
              </a:tr>
              <a:tr h="707571">
                <a:tc>
                  <a:txBody>
                    <a:bodyPr/>
                    <a:lstStyle/>
                    <a:p>
                      <a:pPr algn="ctr"/>
                      <a:r>
                        <a:rPr lang="en-US" dirty="0" smtClean="0"/>
                        <a:t>0.5kD</a:t>
                      </a:r>
                      <a:r>
                        <a:rPr lang="en-US" baseline="30000" dirty="0" smtClean="0"/>
                        <a:t>2</a:t>
                      </a:r>
                      <a:endParaRPr lang="en-US" baseline="30000" dirty="0"/>
                    </a:p>
                  </a:txBody>
                  <a:tcPr/>
                </a:tc>
                <a:tc>
                  <a:txBody>
                    <a:bodyPr/>
                    <a:lstStyle/>
                    <a:p>
                      <a:pPr algn="ctr"/>
                      <a:r>
                        <a:rPr lang="en-US" dirty="0" smtClean="0"/>
                        <a:t>0.5Q</a:t>
                      </a:r>
                      <a:r>
                        <a:rPr lang="en-US" baseline="30000" dirty="0" smtClean="0"/>
                        <a:t>2</a:t>
                      </a:r>
                      <a:r>
                        <a:rPr lang="en-US" dirty="0" smtClean="0"/>
                        <a:t>/C</a:t>
                      </a:r>
                      <a:endParaRPr lang="en-US" dirty="0"/>
                    </a:p>
                  </a:txBody>
                  <a:tcPr/>
                </a:tc>
              </a:tr>
              <a:tr h="707571">
                <a:tc>
                  <a:txBody>
                    <a:bodyPr/>
                    <a:lstStyle/>
                    <a:p>
                      <a:pPr algn="ctr"/>
                      <a:r>
                        <a:rPr lang="en-US" dirty="0" smtClean="0"/>
                        <a:t>0.5mV</a:t>
                      </a:r>
                      <a:r>
                        <a:rPr lang="en-US" baseline="30000" dirty="0" smtClean="0"/>
                        <a:t>2</a:t>
                      </a:r>
                      <a:endParaRPr lang="en-US" baseline="30000" dirty="0"/>
                    </a:p>
                  </a:txBody>
                  <a:tcPr/>
                </a:tc>
                <a:tc>
                  <a:txBody>
                    <a:bodyPr/>
                    <a:lstStyle/>
                    <a:p>
                      <a:pPr algn="ctr"/>
                      <a:r>
                        <a:rPr lang="en-US" dirty="0" smtClean="0"/>
                        <a:t>0.5LI</a:t>
                      </a:r>
                      <a:r>
                        <a:rPr lang="en-US" baseline="30000" dirty="0" smtClean="0"/>
                        <a:t>2</a:t>
                      </a:r>
                      <a:endParaRPr lang="en-US" baseline="30000" dirty="0"/>
                    </a:p>
                  </a:txBody>
                  <a:tcPr/>
                </a:tc>
              </a:tr>
            </a:tbl>
          </a:graphicData>
        </a:graphic>
      </p:graphicFrame>
    </p:spTree>
    <p:extLst>
      <p:ext uri="{BB962C8B-B14F-4D97-AF65-F5344CB8AC3E}">
        <p14:creationId xmlns:p14="http://schemas.microsoft.com/office/powerpoint/2010/main" val="34788650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Impedance</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b="1" dirty="0"/>
              <a:t>Electrical impedance</a:t>
            </a:r>
            <a:r>
              <a:rPr lang="en-US" dirty="0"/>
              <a:t> is the measure of the opposition that a </a:t>
            </a:r>
            <a:r>
              <a:rPr lang="en-US" dirty="0">
                <a:hlinkClick r:id="rId2" tooltip="Electrical circuit"/>
              </a:rPr>
              <a:t>circuit</a:t>
            </a:r>
            <a:r>
              <a:rPr lang="en-US" dirty="0"/>
              <a:t> presents to a </a:t>
            </a:r>
            <a:r>
              <a:rPr lang="en-US" dirty="0">
                <a:hlinkClick r:id="rId3" tooltip="Electrical current"/>
              </a:rPr>
              <a:t>current</a:t>
            </a:r>
            <a:r>
              <a:rPr lang="en-US" dirty="0"/>
              <a:t> when a </a:t>
            </a:r>
            <a:r>
              <a:rPr lang="en-US" dirty="0">
                <a:hlinkClick r:id="rId4" tooltip="Voltage"/>
              </a:rPr>
              <a:t>voltage</a:t>
            </a:r>
            <a:r>
              <a:rPr lang="en-US" dirty="0"/>
              <a:t> is applied.</a:t>
            </a:r>
          </a:p>
          <a:p>
            <a:pPr marL="0" indent="0">
              <a:buNone/>
            </a:pPr>
            <a:r>
              <a:rPr lang="en-US" dirty="0"/>
              <a:t>In quantitative terms, it is the </a:t>
            </a:r>
            <a:r>
              <a:rPr lang="en-US" dirty="0">
                <a:hlinkClick r:id="rId5" tooltip="Complex number"/>
              </a:rPr>
              <a:t>complex</a:t>
            </a:r>
            <a:r>
              <a:rPr lang="en-US" dirty="0"/>
              <a:t> </a:t>
            </a:r>
            <a:r>
              <a:rPr lang="en-US" dirty="0">
                <a:hlinkClick r:id="rId6" tooltip="Ratio"/>
              </a:rPr>
              <a:t>ratio</a:t>
            </a:r>
            <a:r>
              <a:rPr lang="en-US" dirty="0"/>
              <a:t> of the voltage to the current in an </a:t>
            </a:r>
            <a:r>
              <a:rPr lang="en-US" dirty="0">
                <a:hlinkClick r:id="rId7" tooltip="Alternating current"/>
              </a:rPr>
              <a:t>alternating current</a:t>
            </a:r>
            <a:r>
              <a:rPr lang="en-US" dirty="0"/>
              <a:t> (AC) circuit. Impedance extends the concept of </a:t>
            </a:r>
            <a:r>
              <a:rPr lang="en-US" dirty="0">
                <a:hlinkClick r:id="rId8" tooltip="Electrical resistance"/>
              </a:rPr>
              <a:t>resistance</a:t>
            </a:r>
            <a:r>
              <a:rPr lang="en-US" dirty="0"/>
              <a:t> to AC circuits, and possesses both magnitude and </a:t>
            </a:r>
            <a:r>
              <a:rPr lang="en-US" dirty="0">
                <a:hlinkClick r:id="rId9" tooltip="Phase (waves)"/>
              </a:rPr>
              <a:t>phase</a:t>
            </a:r>
            <a:r>
              <a:rPr lang="en-US" dirty="0"/>
              <a:t>, unlike resistance, which has only magnitude. When a circuit is driven with </a:t>
            </a:r>
            <a:r>
              <a:rPr lang="en-US" dirty="0">
                <a:hlinkClick r:id="rId10" tooltip="Direct current"/>
              </a:rPr>
              <a:t>direct current</a:t>
            </a:r>
            <a:r>
              <a:rPr lang="en-US" dirty="0"/>
              <a:t> (DC), there is no distinction between impedance and resistance; the latter can be thought of as impedance with zero </a:t>
            </a:r>
            <a:r>
              <a:rPr lang="en-US" dirty="0">
                <a:hlinkClick r:id="rId11" tooltip="Phase angle"/>
              </a:rPr>
              <a:t>phase angle</a:t>
            </a:r>
            <a:r>
              <a:rPr lang="en-US" dirty="0" smtClean="0"/>
              <a:t>.</a:t>
            </a:r>
            <a:endParaRPr lang="en-US" dirty="0"/>
          </a:p>
        </p:txBody>
      </p:sp>
    </p:spTree>
    <p:extLst>
      <p:ext uri="{BB962C8B-B14F-4D97-AF65-F5344CB8AC3E}">
        <p14:creationId xmlns:p14="http://schemas.microsoft.com/office/powerpoint/2010/main" val="373919417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Impedance (continued)</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It is necessary to introduce the concept of impedance in AC circuits because there are two additional impeding mechanisms to be taken into account besides the normal resistance of DC circuits: the induction of voltages in conductors self-induced by the </a:t>
            </a:r>
            <a:r>
              <a:rPr lang="en-US" dirty="0">
                <a:hlinkClick r:id="rId2" tooltip="Magnetic field"/>
              </a:rPr>
              <a:t>magnetic fields</a:t>
            </a:r>
            <a:r>
              <a:rPr lang="en-US" dirty="0"/>
              <a:t> of currents (</a:t>
            </a:r>
            <a:r>
              <a:rPr lang="en-US" dirty="0">
                <a:hlinkClick r:id="rId3" tooltip="Inductance"/>
              </a:rPr>
              <a:t>inductance</a:t>
            </a:r>
            <a:r>
              <a:rPr lang="en-US" dirty="0"/>
              <a:t>), and the electrostatic storage of charge induced by voltages between conductors (</a:t>
            </a:r>
            <a:r>
              <a:rPr lang="en-US" dirty="0">
                <a:hlinkClick r:id="rId4" tooltip="Capacitance"/>
              </a:rPr>
              <a:t>capacitance</a:t>
            </a:r>
            <a:r>
              <a:rPr lang="en-US" dirty="0"/>
              <a:t>). The impedance caused by these two effects is collectively referred to as </a:t>
            </a:r>
            <a:r>
              <a:rPr lang="en-US" dirty="0">
                <a:hlinkClick r:id="rId5" tooltip="Electrical reactance"/>
              </a:rPr>
              <a:t>reactance</a:t>
            </a:r>
            <a:r>
              <a:rPr lang="en-US" dirty="0"/>
              <a:t> and forms the </a:t>
            </a:r>
            <a:r>
              <a:rPr lang="en-US" dirty="0">
                <a:hlinkClick r:id="rId6" tooltip="Imaginary number"/>
              </a:rPr>
              <a:t>imaginary</a:t>
            </a:r>
            <a:r>
              <a:rPr lang="en-US" dirty="0"/>
              <a:t> part of complex impedance whereas resistance forms the </a:t>
            </a:r>
            <a:r>
              <a:rPr lang="en-US" dirty="0">
                <a:hlinkClick r:id="rId7" tooltip="Real number"/>
              </a:rPr>
              <a:t>real</a:t>
            </a:r>
            <a:r>
              <a:rPr lang="en-US" dirty="0"/>
              <a:t> part</a:t>
            </a:r>
            <a:r>
              <a:rPr lang="en-US" dirty="0" smtClean="0"/>
              <a:t>.</a:t>
            </a:r>
            <a:endParaRPr lang="en-US" dirty="0"/>
          </a:p>
        </p:txBody>
      </p:sp>
    </p:spTree>
    <p:extLst>
      <p:ext uri="{BB962C8B-B14F-4D97-AF65-F5344CB8AC3E}">
        <p14:creationId xmlns:p14="http://schemas.microsoft.com/office/powerpoint/2010/main" val="343660326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Impedance (continued)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1817" y="2057400"/>
            <a:ext cx="6875383" cy="2942431"/>
          </a:xfrm>
        </p:spPr>
      </p:pic>
    </p:spTree>
    <p:extLst>
      <p:ext uri="{BB962C8B-B14F-4D97-AF65-F5344CB8AC3E}">
        <p14:creationId xmlns:p14="http://schemas.microsoft.com/office/powerpoint/2010/main" val="7933743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59162"/>
          </a:xfrm>
        </p:spPr>
        <p:txBody>
          <a:bodyPr/>
          <a:lstStyle/>
          <a:p>
            <a:pPr algn="l"/>
            <a:r>
              <a:rPr lang="en-US" b="1" dirty="0" smtClean="0">
                <a:solidFill>
                  <a:srgbClr val="FF0000"/>
                </a:solidFill>
              </a:rPr>
              <a:t>Exercise:</a:t>
            </a:r>
            <a:r>
              <a:rPr lang="en-US" dirty="0" smtClean="0"/>
              <a:t/>
            </a:r>
            <a:br>
              <a:rPr lang="en-US" dirty="0" smtClean="0"/>
            </a:br>
            <a:r>
              <a:rPr lang="en-US" dirty="0" smtClean="0"/>
              <a:t>What is the direction of the induced current in the circular loop due to the current shown in each case?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4343400"/>
            <a:ext cx="8915400" cy="1453896"/>
          </a:xfrm>
        </p:spPr>
      </p:pic>
    </p:spTree>
    <p:extLst>
      <p:ext uri="{BB962C8B-B14F-4D97-AF65-F5344CB8AC3E}">
        <p14:creationId xmlns:p14="http://schemas.microsoft.com/office/powerpoint/2010/main" val="48402741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Maxwell's equations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Maxwell's equations</a:t>
            </a:r>
            <a:r>
              <a:rPr lang="en-US" dirty="0" smtClean="0"/>
              <a:t> are a set of </a:t>
            </a:r>
            <a:r>
              <a:rPr lang="en-US" dirty="0" smtClean="0">
                <a:hlinkClick r:id="rId2" tooltip="Partial differential equation"/>
              </a:rPr>
              <a:t>partial differential equations</a:t>
            </a:r>
            <a:r>
              <a:rPr lang="en-US" dirty="0" smtClean="0"/>
              <a:t> that, together with the </a:t>
            </a:r>
            <a:r>
              <a:rPr lang="en-US" dirty="0" smtClean="0">
                <a:hlinkClick r:id="rId3" tooltip="Lorentz force"/>
              </a:rPr>
              <a:t>Lorentz force</a:t>
            </a:r>
            <a:r>
              <a:rPr lang="en-US" dirty="0" smtClean="0"/>
              <a:t> law, form the foundation of </a:t>
            </a:r>
            <a:r>
              <a:rPr lang="en-US" dirty="0" smtClean="0">
                <a:hlinkClick r:id="rId4" tooltip="Classical electrodynamics"/>
              </a:rPr>
              <a:t>classical electrodynamics</a:t>
            </a:r>
            <a:r>
              <a:rPr lang="en-US" dirty="0" smtClean="0"/>
              <a:t>, classical </a:t>
            </a:r>
            <a:r>
              <a:rPr lang="en-US" dirty="0" smtClean="0">
                <a:hlinkClick r:id="rId5" tooltip="Optics"/>
              </a:rPr>
              <a:t>optics</a:t>
            </a:r>
            <a:r>
              <a:rPr lang="en-US" dirty="0" smtClean="0"/>
              <a:t>, and </a:t>
            </a:r>
            <a:r>
              <a:rPr lang="en-US" dirty="0" smtClean="0">
                <a:hlinkClick r:id="rId6" tooltip="Electric circuit"/>
              </a:rPr>
              <a:t>electric circuits</a:t>
            </a:r>
            <a:r>
              <a:rPr lang="en-US" dirty="0" smtClean="0"/>
              <a:t>. These fields in turn underlie modern electrical and communications technologies. Maxwell's equations describe how </a:t>
            </a:r>
            <a:r>
              <a:rPr lang="en-US" dirty="0" smtClean="0">
                <a:hlinkClick r:id="rId7" tooltip="Electric field"/>
              </a:rPr>
              <a:t>electric</a:t>
            </a:r>
            <a:r>
              <a:rPr lang="en-US" dirty="0" smtClean="0"/>
              <a:t> and </a:t>
            </a:r>
            <a:r>
              <a:rPr lang="en-US" dirty="0" smtClean="0">
                <a:hlinkClick r:id="rId8" tooltip="Magnetic field"/>
              </a:rPr>
              <a:t>magnetic fields</a:t>
            </a:r>
            <a:r>
              <a:rPr lang="en-US" dirty="0" smtClean="0"/>
              <a:t> are generated and altered by each other and by </a:t>
            </a:r>
            <a:r>
              <a:rPr lang="en-US" dirty="0" smtClean="0">
                <a:hlinkClick r:id="rId9" tooltip="Electric charge"/>
              </a:rPr>
              <a:t>charges</a:t>
            </a:r>
            <a:r>
              <a:rPr lang="en-US" dirty="0" smtClean="0"/>
              <a:t> and </a:t>
            </a:r>
            <a:r>
              <a:rPr lang="en-US" dirty="0" smtClean="0">
                <a:hlinkClick r:id="rId10" tooltip="Electric current"/>
              </a:rPr>
              <a:t>currents</a:t>
            </a:r>
            <a:r>
              <a:rPr lang="en-US" dirty="0" smtClean="0"/>
              <a:t>. They are named after the Scottish physicist and mathematician </a:t>
            </a:r>
            <a:r>
              <a:rPr lang="en-US" dirty="0" smtClean="0">
                <a:hlinkClick r:id="rId11" tooltip="James Clerk Maxwell"/>
              </a:rPr>
              <a:t>James Clerk Maxwell</a:t>
            </a:r>
            <a:r>
              <a:rPr lang="en-US" dirty="0" smtClean="0"/>
              <a:t>, who published an early form of those equations between 1861 and 1862.</a:t>
            </a:r>
            <a:endParaRPr lang="en-US" dirty="0"/>
          </a:p>
        </p:txBody>
      </p:sp>
    </p:spTree>
    <p:extLst>
      <p:ext uri="{BB962C8B-B14F-4D97-AF65-F5344CB8AC3E}">
        <p14:creationId xmlns:p14="http://schemas.microsoft.com/office/powerpoint/2010/main" val="204379803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(continued</a:t>
            </a:r>
            <a:r>
              <a:rPr lang="en-US" dirty="0" smtClean="0"/>
              <a:t>) </a:t>
            </a:r>
            <a:r>
              <a:rPr lang="en-US" b="1" dirty="0" smtClean="0"/>
              <a:t>Maxwell's equations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The equations have two major variants. The "microscopic" set of Maxwell's equations uses total charge and total current, including the complicated charges and currents in materials at the </a:t>
            </a:r>
            <a:r>
              <a:rPr lang="en-US" dirty="0" smtClean="0">
                <a:hlinkClick r:id="rId2" tooltip="Atom"/>
              </a:rPr>
              <a:t>atomic</a:t>
            </a:r>
            <a:r>
              <a:rPr lang="en-US" dirty="0" smtClean="0"/>
              <a:t> scale; it has universal applicability but may be unfeasible to calculate. The "macroscopic" set of Maxwell's equations defines two new auxiliary fields that describe large-scale behavior without having to consider these atomic scale details, but it requires the use of parameters characterizing the electromagnetic properties of the relevant materials.</a:t>
            </a:r>
            <a:endParaRPr lang="en-US" dirty="0"/>
          </a:p>
        </p:txBody>
      </p:sp>
    </p:spTree>
    <p:extLst>
      <p:ext uri="{BB962C8B-B14F-4D97-AF65-F5344CB8AC3E}">
        <p14:creationId xmlns:p14="http://schemas.microsoft.com/office/powerpoint/2010/main" val="536020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676</TotalTime>
  <Words>6840</Words>
  <Application>Microsoft Office PowerPoint</Application>
  <PresentationFormat>On-screen Show (4:3)</PresentationFormat>
  <Paragraphs>281</Paragraphs>
  <Slides>171</Slides>
  <Notes>0</Notes>
  <HiddenSlides>0</HiddenSlides>
  <MMClips>0</MMClips>
  <ScaleCrop>false</ScaleCrop>
  <HeadingPairs>
    <vt:vector size="4" baseType="variant">
      <vt:variant>
        <vt:lpstr>Theme</vt:lpstr>
      </vt:variant>
      <vt:variant>
        <vt:i4>1</vt:i4>
      </vt:variant>
      <vt:variant>
        <vt:lpstr>Slide Titles</vt:lpstr>
      </vt:variant>
      <vt:variant>
        <vt:i4>171</vt:i4>
      </vt:variant>
    </vt:vector>
  </HeadingPairs>
  <TitlesOfParts>
    <vt:vector size="172" baseType="lpstr">
      <vt:lpstr>Office Theme</vt:lpstr>
      <vt:lpstr>10 Lecture in physics</vt:lpstr>
      <vt:lpstr>PowerPoint Presentation</vt:lpstr>
      <vt:lpstr>Projects</vt:lpstr>
      <vt:lpstr>PowerPoint Presentation</vt:lpstr>
      <vt:lpstr>Electrostatic experiments (continued)</vt:lpstr>
      <vt:lpstr>Least resistance</vt:lpstr>
      <vt:lpstr>Capacitor</vt:lpstr>
      <vt:lpstr>Capacitor (continued)</vt:lpstr>
      <vt:lpstr>Inductor</vt:lpstr>
      <vt:lpstr>Magnetic pole</vt:lpstr>
      <vt:lpstr>Magnetic field</vt:lpstr>
      <vt:lpstr>Tesla (unit)</vt:lpstr>
      <vt:lpstr>Inductor (continued)</vt:lpstr>
      <vt:lpstr> (continued) Inductor</vt:lpstr>
      <vt:lpstr>Ampère's law</vt:lpstr>
      <vt:lpstr>Ampère's law (continued)</vt:lpstr>
      <vt:lpstr>Magnetism</vt:lpstr>
      <vt:lpstr>Magnetism (continued)</vt:lpstr>
      <vt:lpstr>(continued) Magnetism</vt:lpstr>
      <vt:lpstr>Magnetism (continued)</vt:lpstr>
      <vt:lpstr>Solenoid</vt:lpstr>
      <vt:lpstr>Solenoid (continued)</vt:lpstr>
      <vt:lpstr>(continued) Solenoid</vt:lpstr>
      <vt:lpstr>Electromagnet</vt:lpstr>
      <vt:lpstr>Electromagnet (continued)</vt:lpstr>
      <vt:lpstr>(continued) Electromagnet</vt:lpstr>
      <vt:lpstr>Ampère's force law</vt:lpstr>
      <vt:lpstr>Ampère's force (continued)</vt:lpstr>
      <vt:lpstr>Lorentz force</vt:lpstr>
      <vt:lpstr>Lorentz force (continued)</vt:lpstr>
      <vt:lpstr>PowerPoint Presentation</vt:lpstr>
      <vt:lpstr>Example:</vt:lpstr>
      <vt:lpstr>Torque on a current loop</vt:lpstr>
      <vt:lpstr>Torque:</vt:lpstr>
      <vt:lpstr>Example:</vt:lpstr>
      <vt:lpstr>Magnetic moment</vt:lpstr>
      <vt:lpstr>Galvanometer</vt:lpstr>
      <vt:lpstr>Galvanometer (continued)</vt:lpstr>
      <vt:lpstr>Mass spectrometry</vt:lpstr>
      <vt:lpstr>Mass spectrometry (continued)</vt:lpstr>
      <vt:lpstr>(continued) Mass spectrometry</vt:lpstr>
      <vt:lpstr>Ferromagnetism</vt:lpstr>
      <vt:lpstr>Ferromagnetism (continued)</vt:lpstr>
      <vt:lpstr>(continued) Ferromagnetism</vt:lpstr>
      <vt:lpstr>Hysteresis</vt:lpstr>
      <vt:lpstr>Hysteresis (continued)</vt:lpstr>
      <vt:lpstr>(continued) Hysteresis</vt:lpstr>
      <vt:lpstr>Earth's magnetic field</vt:lpstr>
      <vt:lpstr>Earth's magnetic field (continued)</vt:lpstr>
      <vt:lpstr>(continued) Earth's magnetic field</vt:lpstr>
      <vt:lpstr>(continued) Earth's magnetic field</vt:lpstr>
      <vt:lpstr>(continued) Earth's magnetic field</vt:lpstr>
      <vt:lpstr>Aurora</vt:lpstr>
      <vt:lpstr>Aurora (continued)</vt:lpstr>
      <vt:lpstr>Aurora (continued)</vt:lpstr>
      <vt:lpstr>Electromagnetic induction</vt:lpstr>
      <vt:lpstr>Electromagnetic induction (continued)</vt:lpstr>
      <vt:lpstr>Faraday's law of induction</vt:lpstr>
      <vt:lpstr>Faraday's law of induction (continued)</vt:lpstr>
      <vt:lpstr>Faraday's law of induction (continued)</vt:lpstr>
      <vt:lpstr>Faraday's law of induction (continued)</vt:lpstr>
      <vt:lpstr>Faraday's law of induction (continued)</vt:lpstr>
      <vt:lpstr>Electricity generation</vt:lpstr>
      <vt:lpstr>Electricity transmission</vt:lpstr>
      <vt:lpstr>Max V, min I for transmission</vt:lpstr>
      <vt:lpstr>Example:</vt:lpstr>
      <vt:lpstr>Electric motor</vt:lpstr>
      <vt:lpstr>Electric motor (continued)</vt:lpstr>
      <vt:lpstr>(continued) Electric motor</vt:lpstr>
      <vt:lpstr>Electric motor (continued)</vt:lpstr>
      <vt:lpstr>Transformer</vt:lpstr>
      <vt:lpstr>Transformer (continued)</vt:lpstr>
      <vt:lpstr>(continued) Transformer</vt:lpstr>
      <vt:lpstr>Back EMF</vt:lpstr>
      <vt:lpstr>Back EMF (continued)</vt:lpstr>
      <vt:lpstr>(continued) Back EMF</vt:lpstr>
      <vt:lpstr>(continued) Back EMF</vt:lpstr>
      <vt:lpstr>(continued) Back EMF</vt:lpstr>
      <vt:lpstr>Counter torque</vt:lpstr>
      <vt:lpstr>Eddy currents</vt:lpstr>
      <vt:lpstr>Alternating current</vt:lpstr>
      <vt:lpstr>Alternating current (continued)</vt:lpstr>
      <vt:lpstr>RLC circuit</vt:lpstr>
      <vt:lpstr>RLC circuit (continued)</vt:lpstr>
      <vt:lpstr>(continued) RLC circuit</vt:lpstr>
      <vt:lpstr>(continued) RLC circuit</vt:lpstr>
      <vt:lpstr>(continued) RLC circuit</vt:lpstr>
      <vt:lpstr>(continued) RLC circuit</vt:lpstr>
      <vt:lpstr>Reactance</vt:lpstr>
      <vt:lpstr>Resonanse</vt:lpstr>
      <vt:lpstr>Reactance (continued)</vt:lpstr>
      <vt:lpstr>PowerPoint Presentation</vt:lpstr>
      <vt:lpstr>PowerPoint Presentation</vt:lpstr>
      <vt:lpstr>Impedance</vt:lpstr>
      <vt:lpstr>Impedance (continued)</vt:lpstr>
      <vt:lpstr>Impedance (continued)</vt:lpstr>
      <vt:lpstr>Exercise: What is the direction of the induced current in the circular loop due to the current shown in each case?</vt:lpstr>
      <vt:lpstr>Maxwell's equations</vt:lpstr>
      <vt:lpstr>(continued) Maxwell's equations</vt:lpstr>
      <vt:lpstr>Maxwell's equations (continued)</vt:lpstr>
      <vt:lpstr>(continued) Maxwell's equations</vt:lpstr>
      <vt:lpstr>Maxwell's equations (continued)</vt:lpstr>
      <vt:lpstr>Solving Maxwell’s Equations</vt:lpstr>
      <vt:lpstr>Electricity transmission</vt:lpstr>
      <vt:lpstr>Current in on the surface of a conductor</vt:lpstr>
      <vt:lpstr>Electromagnetic radiation</vt:lpstr>
      <vt:lpstr>Electromagnetic radiation (continued)</vt:lpstr>
      <vt:lpstr>(continued) Electromagnetic radiation</vt:lpstr>
      <vt:lpstr>Electromagnetic radiation (continued)</vt:lpstr>
      <vt:lpstr>(continued) Electromagnetic radiation</vt:lpstr>
      <vt:lpstr>Electromagnetic radiation (continued)</vt:lpstr>
      <vt:lpstr>Radio</vt:lpstr>
      <vt:lpstr>(continued) Radio</vt:lpstr>
      <vt:lpstr>Radio (continued)</vt:lpstr>
      <vt:lpstr>Geometrical optics</vt:lpstr>
      <vt:lpstr>Ray model of light</vt:lpstr>
      <vt:lpstr>Reflection</vt:lpstr>
      <vt:lpstr>Plane mirror</vt:lpstr>
      <vt:lpstr>Spherical mirror</vt:lpstr>
      <vt:lpstr>Refraction</vt:lpstr>
      <vt:lpstr>Index of refraction</vt:lpstr>
      <vt:lpstr>Snell Law</vt:lpstr>
      <vt:lpstr>Total internal reflection</vt:lpstr>
      <vt:lpstr>Fiber optics</vt:lpstr>
      <vt:lpstr>Lenses</vt:lpstr>
      <vt:lpstr>Thin lenses</vt:lpstr>
      <vt:lpstr>Ray tracing</vt:lpstr>
      <vt:lpstr>Thin lens equation</vt:lpstr>
      <vt:lpstr>Magnification</vt:lpstr>
      <vt:lpstr>Combinations of lenses</vt:lpstr>
      <vt:lpstr>Lensmaker Equation</vt:lpstr>
      <vt:lpstr>Geometrical optics (continued)</vt:lpstr>
      <vt:lpstr>Geometrical optics (continued)</vt:lpstr>
      <vt:lpstr>Geometrical optics (continued)</vt:lpstr>
      <vt:lpstr>Geometrical optics (continued)</vt:lpstr>
      <vt:lpstr>PowerPoint Presentation</vt:lpstr>
      <vt:lpstr>Geometrical optics (continued)</vt:lpstr>
      <vt:lpstr>Wave nature of light</vt:lpstr>
      <vt:lpstr>Waves vs. particles</vt:lpstr>
      <vt:lpstr>Huygens principles</vt:lpstr>
      <vt:lpstr>Huygens principle of diffraction</vt:lpstr>
      <vt:lpstr>Huygens principle of refraction</vt:lpstr>
      <vt:lpstr>Interference</vt:lpstr>
      <vt:lpstr>Young double slit experiment</vt:lpstr>
      <vt:lpstr>Visible spectrum and dispersion</vt:lpstr>
      <vt:lpstr>Diffraction by single slit or disk</vt:lpstr>
      <vt:lpstr>Diffraction grating</vt:lpstr>
      <vt:lpstr>Spectrometer</vt:lpstr>
      <vt:lpstr>Spectroscopy</vt:lpstr>
      <vt:lpstr>Interference by thin film</vt:lpstr>
      <vt:lpstr>Michelson interferometer</vt:lpstr>
      <vt:lpstr>Polarization</vt:lpstr>
      <vt:lpstr>Liquid crystal display</vt:lpstr>
      <vt:lpstr>Scattering of light by atmosphere</vt:lpstr>
      <vt:lpstr>Optical instrument</vt:lpstr>
      <vt:lpstr>Optical instruments (continued)</vt:lpstr>
      <vt:lpstr>(continued) Optical instruments</vt:lpstr>
      <vt:lpstr>Optical instruments (continued)</vt:lpstr>
      <vt:lpstr>Cameras, film and digital</vt:lpstr>
      <vt:lpstr>Eye</vt:lpstr>
      <vt:lpstr>Corrective lenses</vt:lpstr>
      <vt:lpstr>Magnifying glass</vt:lpstr>
      <vt:lpstr>Telescope</vt:lpstr>
      <vt:lpstr>Microscope</vt:lpstr>
      <vt:lpstr>Aberrations of lenses and mirrors</vt:lpstr>
      <vt:lpstr>Limit of resolution</vt:lpstr>
      <vt:lpstr>Circular apertures</vt:lpstr>
      <vt:lpstr>Resolutions</vt:lpstr>
      <vt:lpstr>Tomography</vt:lpstr>
      <vt:lpstr>Photonics</vt:lpstr>
      <vt:lpstr>Photonics (continued)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Lecture in physics</dc:title>
  <dc:creator>LENOVO</dc:creator>
  <cp:lastModifiedBy>LENOVO</cp:lastModifiedBy>
  <cp:revision>193</cp:revision>
  <dcterms:created xsi:type="dcterms:W3CDTF">2014-11-24T01:45:59Z</dcterms:created>
  <dcterms:modified xsi:type="dcterms:W3CDTF">2014-11-25T02:50:30Z</dcterms:modified>
</cp:coreProperties>
</file>