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81" r:id="rId5"/>
    <p:sldId id="279" r:id="rId6"/>
    <p:sldId id="280" r:id="rId7"/>
    <p:sldId id="257" r:id="rId8"/>
    <p:sldId id="258" r:id="rId9"/>
    <p:sldId id="259" r:id="rId10"/>
    <p:sldId id="272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9" r:id="rId19"/>
    <p:sldId id="268" r:id="rId20"/>
    <p:sldId id="267" r:id="rId21"/>
    <p:sldId id="28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2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5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1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90DED-CAFF-482B-BDE2-D2D26168ABF8}" type="datetimeFigureOut">
              <a:rPr lang="en-US" smtClean="0"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77FC-332E-4CD3-9E5F-CB2FFA233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tomic_nucleus" TargetMode="External"/><Relationship Id="rId13" Type="http://schemas.openxmlformats.org/officeDocument/2006/relationships/hyperlink" Target="http://en.wikipedia.org/wiki/Fundamental_particle" TargetMode="External"/><Relationship Id="rId18" Type="http://schemas.openxmlformats.org/officeDocument/2006/relationships/hyperlink" Target="http://en.wikipedia.org/wiki/Down_quark" TargetMode="External"/><Relationship Id="rId26" Type="http://schemas.openxmlformats.org/officeDocument/2006/relationships/hyperlink" Target="http://en.wikipedia.org/wiki/Proton_emission" TargetMode="External"/><Relationship Id="rId3" Type="http://schemas.openxmlformats.org/officeDocument/2006/relationships/hyperlink" Target="http://en.wikipedia.org/wiki/Electric_charge" TargetMode="External"/><Relationship Id="rId21" Type="http://schemas.openxmlformats.org/officeDocument/2006/relationships/hyperlink" Target="http://en.wikipedia.org/wiki/Gluon" TargetMode="External"/><Relationship Id="rId7" Type="http://schemas.openxmlformats.org/officeDocument/2006/relationships/hyperlink" Target="http://en.wikipedia.org/wiki/Nucleon" TargetMode="External"/><Relationship Id="rId12" Type="http://schemas.openxmlformats.org/officeDocument/2006/relationships/hyperlink" Target="http://en.wikipedia.org/wiki/Ernest_Rutherford" TargetMode="External"/><Relationship Id="rId17" Type="http://schemas.openxmlformats.org/officeDocument/2006/relationships/hyperlink" Target="http://en.wikipedia.org/wiki/Up_quark" TargetMode="External"/><Relationship Id="rId25" Type="http://schemas.openxmlformats.org/officeDocument/2006/relationships/hyperlink" Target="http://en.wikipedia.org/wiki/Cosmic_ray" TargetMode="External"/><Relationship Id="rId2" Type="http://schemas.openxmlformats.org/officeDocument/2006/relationships/hyperlink" Target="http://en.wikipedia.org/wiki/Subatomic_particle" TargetMode="External"/><Relationship Id="rId16" Type="http://schemas.openxmlformats.org/officeDocument/2006/relationships/hyperlink" Target="http://en.wikipedia.org/wiki/Quark" TargetMode="External"/><Relationship Id="rId20" Type="http://schemas.openxmlformats.org/officeDocument/2006/relationships/hyperlink" Target="http://en.wikipedia.org/wiki/Kinetic_energ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11" Type="http://schemas.openxmlformats.org/officeDocument/2006/relationships/hyperlink" Target="http://en.wikipedia.org/wiki/Chemical_element" TargetMode="External"/><Relationship Id="rId24" Type="http://schemas.openxmlformats.org/officeDocument/2006/relationships/hyperlink" Target="http://en.wikipedia.org/wiki/Electron" TargetMode="External"/><Relationship Id="rId5" Type="http://schemas.openxmlformats.org/officeDocument/2006/relationships/hyperlink" Target="http://en.wikipedia.org/wiki/Neutron" TargetMode="External"/><Relationship Id="rId15" Type="http://schemas.openxmlformats.org/officeDocument/2006/relationships/hyperlink" Target="http://en.wikipedia.org/wiki/Hadron" TargetMode="External"/><Relationship Id="rId23" Type="http://schemas.openxmlformats.org/officeDocument/2006/relationships/hyperlink" Target="http://en.wikipedia.org/wiki/Plasma_%28physics%29" TargetMode="External"/><Relationship Id="rId28" Type="http://schemas.openxmlformats.org/officeDocument/2006/relationships/hyperlink" Target="http://en.wikipedia.org/wiki/Antineutrino" TargetMode="External"/><Relationship Id="rId10" Type="http://schemas.openxmlformats.org/officeDocument/2006/relationships/hyperlink" Target="http://en.wikipedia.org/wiki/Atomic_number" TargetMode="External"/><Relationship Id="rId19" Type="http://schemas.openxmlformats.org/officeDocument/2006/relationships/hyperlink" Target="http://en.wikipedia.org/wiki/Rest_mass" TargetMode="External"/><Relationship Id="rId4" Type="http://schemas.openxmlformats.org/officeDocument/2006/relationships/hyperlink" Target="http://en.wikipedia.org/wiki/Elementary_charge" TargetMode="External"/><Relationship Id="rId9" Type="http://schemas.openxmlformats.org/officeDocument/2006/relationships/hyperlink" Target="http://en.wikipedia.org/wiki/Atom" TargetMode="External"/><Relationship Id="rId14" Type="http://schemas.openxmlformats.org/officeDocument/2006/relationships/hyperlink" Target="http://en.wikipedia.org/wiki/Standard_Model" TargetMode="External"/><Relationship Id="rId22" Type="http://schemas.openxmlformats.org/officeDocument/2006/relationships/hyperlink" Target="http://en.wikipedia.org/wiki/Femtometre" TargetMode="External"/><Relationship Id="rId27" Type="http://schemas.openxmlformats.org/officeDocument/2006/relationships/hyperlink" Target="http://en.wikipedia.org/wiki/Radioactive_decay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tom" TargetMode="External"/><Relationship Id="rId13" Type="http://schemas.openxmlformats.org/officeDocument/2006/relationships/hyperlink" Target="http://en.wikipedia.org/wiki/Neutron_number" TargetMode="External"/><Relationship Id="rId18" Type="http://schemas.openxmlformats.org/officeDocument/2006/relationships/hyperlink" Target="http://en.wikipedia.org/wiki/Atomic_mass_number" TargetMode="External"/><Relationship Id="rId26" Type="http://schemas.openxmlformats.org/officeDocument/2006/relationships/hyperlink" Target="http://en.wikipedia.org/wiki/Nuclear_force" TargetMode="External"/><Relationship Id="rId39" Type="http://schemas.openxmlformats.org/officeDocument/2006/relationships/hyperlink" Target="http://en.wikipedia.org/wiki/Ionizing_radiation" TargetMode="External"/><Relationship Id="rId3" Type="http://schemas.openxmlformats.org/officeDocument/2006/relationships/hyperlink" Target="http://en.wikipedia.org/wiki/Electric_charge" TargetMode="External"/><Relationship Id="rId21" Type="http://schemas.openxmlformats.org/officeDocument/2006/relationships/hyperlink" Target="http://en.wikipedia.org/wiki/Carbon-13" TargetMode="External"/><Relationship Id="rId34" Type="http://schemas.openxmlformats.org/officeDocument/2006/relationships/hyperlink" Target="http://en.wikipedia.org/wiki/Chain_reaction" TargetMode="External"/><Relationship Id="rId42" Type="http://schemas.openxmlformats.org/officeDocument/2006/relationships/hyperlink" Target="http://en.wikipedia.org/wiki/Neutron_source" TargetMode="External"/><Relationship Id="rId47" Type="http://schemas.openxmlformats.org/officeDocument/2006/relationships/hyperlink" Target="http://en.wikipedia.org/wiki/Neutron_scattering" TargetMode="External"/><Relationship Id="rId7" Type="http://schemas.openxmlformats.org/officeDocument/2006/relationships/hyperlink" Target="http://en.wikipedia.org/wiki/Atomic_nucleus" TargetMode="External"/><Relationship Id="rId12" Type="http://schemas.openxmlformats.org/officeDocument/2006/relationships/hyperlink" Target="http://en.wikipedia.org/wiki/Atomic_number" TargetMode="External"/><Relationship Id="rId17" Type="http://schemas.openxmlformats.org/officeDocument/2006/relationships/hyperlink" Target="http://en.wikipedia.org/wiki/Synonym" TargetMode="External"/><Relationship Id="rId25" Type="http://schemas.openxmlformats.org/officeDocument/2006/relationships/hyperlink" Target="http://en.wikipedia.org/wiki/Table_of_nuclides" TargetMode="External"/><Relationship Id="rId33" Type="http://schemas.openxmlformats.org/officeDocument/2006/relationships/hyperlink" Target="http://en.wikipedia.org/wiki/Nuclear_transmutation" TargetMode="External"/><Relationship Id="rId38" Type="http://schemas.openxmlformats.org/officeDocument/2006/relationships/hyperlink" Target="http://en.wikipedia.org/wiki/Trinity_%28nuclear_test%29" TargetMode="External"/><Relationship Id="rId46" Type="http://schemas.openxmlformats.org/officeDocument/2006/relationships/hyperlink" Target="http://en.wikipedia.org/wiki/Irradiation" TargetMode="External"/><Relationship Id="rId2" Type="http://schemas.openxmlformats.org/officeDocument/2006/relationships/hyperlink" Target="http://en.wikipedia.org/wiki/Subatomic_particle" TargetMode="External"/><Relationship Id="rId16" Type="http://schemas.openxmlformats.org/officeDocument/2006/relationships/hyperlink" Target="http://en.wikipedia.org/wiki/Nuclide" TargetMode="External"/><Relationship Id="rId20" Type="http://schemas.openxmlformats.org/officeDocument/2006/relationships/hyperlink" Target="http://en.wikipedia.org/wiki/Carbon-12" TargetMode="External"/><Relationship Id="rId29" Type="http://schemas.openxmlformats.org/officeDocument/2006/relationships/hyperlink" Target="http://en.wikipedia.org/wiki/Nucleosynthesis" TargetMode="External"/><Relationship Id="rId41" Type="http://schemas.openxmlformats.org/officeDocument/2006/relationships/hyperlink" Target="http://en.wikipedia.org/wiki/Mu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11" Type="http://schemas.openxmlformats.org/officeDocument/2006/relationships/hyperlink" Target="http://en.wikipedia.org/wiki/Protons" TargetMode="External"/><Relationship Id="rId24" Type="http://schemas.openxmlformats.org/officeDocument/2006/relationships/hyperlink" Target="http://en.wikipedia.org/wiki/Tin" TargetMode="External"/><Relationship Id="rId32" Type="http://schemas.openxmlformats.org/officeDocument/2006/relationships/hyperlink" Target="http://en.wikipedia.org/wiki/Nuclear_chain_reaction" TargetMode="External"/><Relationship Id="rId37" Type="http://schemas.openxmlformats.org/officeDocument/2006/relationships/hyperlink" Target="http://en.wikipedia.org/wiki/Nuclear_weapon" TargetMode="External"/><Relationship Id="rId40" Type="http://schemas.openxmlformats.org/officeDocument/2006/relationships/hyperlink" Target="http://en.wikipedia.org/wiki/Cosmic_ray" TargetMode="External"/><Relationship Id="rId45" Type="http://schemas.openxmlformats.org/officeDocument/2006/relationships/hyperlink" Target="http://en.wikipedia.org/wiki/Spallation" TargetMode="External"/><Relationship Id="rId5" Type="http://schemas.openxmlformats.org/officeDocument/2006/relationships/hyperlink" Target="http://en.wikipedia.org/wiki/Proton" TargetMode="External"/><Relationship Id="rId15" Type="http://schemas.openxmlformats.org/officeDocument/2006/relationships/hyperlink" Target="http://en.wikipedia.org/wiki/Isotope" TargetMode="External"/><Relationship Id="rId23" Type="http://schemas.openxmlformats.org/officeDocument/2006/relationships/hyperlink" Target="http://en.wikipedia.org/wiki/Stable_nuclide" TargetMode="External"/><Relationship Id="rId28" Type="http://schemas.openxmlformats.org/officeDocument/2006/relationships/hyperlink" Target="http://en.wikipedia.org/wiki/Nuclear_fusion" TargetMode="External"/><Relationship Id="rId36" Type="http://schemas.openxmlformats.org/officeDocument/2006/relationships/hyperlink" Target="http://en.wikipedia.org/wiki/Chicago_Pile-1" TargetMode="External"/><Relationship Id="rId10" Type="http://schemas.openxmlformats.org/officeDocument/2006/relationships/hyperlink" Target="http://en.wikipedia.org/wiki/Nuclear_physics" TargetMode="External"/><Relationship Id="rId19" Type="http://schemas.openxmlformats.org/officeDocument/2006/relationships/hyperlink" Target="http://en.wikipedia.org/wiki/Carbon" TargetMode="External"/><Relationship Id="rId31" Type="http://schemas.openxmlformats.org/officeDocument/2006/relationships/hyperlink" Target="http://en.wikipedia.org/wiki/Neutron_capture" TargetMode="External"/><Relationship Id="rId44" Type="http://schemas.openxmlformats.org/officeDocument/2006/relationships/hyperlink" Target="http://en.wikipedia.org/wiki/Research_reactor" TargetMode="External"/><Relationship Id="rId4" Type="http://schemas.openxmlformats.org/officeDocument/2006/relationships/hyperlink" Target="http://en.wikipedia.org/wiki/Mass" TargetMode="External"/><Relationship Id="rId9" Type="http://schemas.openxmlformats.org/officeDocument/2006/relationships/hyperlink" Target="http://en.wikipedia.org/wiki/Nucleon" TargetMode="External"/><Relationship Id="rId14" Type="http://schemas.openxmlformats.org/officeDocument/2006/relationships/hyperlink" Target="http://en.wikipedia.org/wiki/Chemical_element" TargetMode="External"/><Relationship Id="rId22" Type="http://schemas.openxmlformats.org/officeDocument/2006/relationships/hyperlink" Target="http://en.wikipedia.org/wiki/Fluorine" TargetMode="External"/><Relationship Id="rId27" Type="http://schemas.openxmlformats.org/officeDocument/2006/relationships/hyperlink" Target="http://en.wikipedia.org/wiki/Nuclear_fission" TargetMode="External"/><Relationship Id="rId30" Type="http://schemas.openxmlformats.org/officeDocument/2006/relationships/hyperlink" Target="http://en.wikipedia.org/wiki/Star" TargetMode="External"/><Relationship Id="rId35" Type="http://schemas.openxmlformats.org/officeDocument/2006/relationships/hyperlink" Target="http://en.wikipedia.org/wiki/Nuclear_reactor" TargetMode="External"/><Relationship Id="rId43" Type="http://schemas.openxmlformats.org/officeDocument/2006/relationships/hyperlink" Target="http://en.wikipedia.org/wiki/Neutron_generator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tom" TargetMode="External"/><Relationship Id="rId13" Type="http://schemas.openxmlformats.org/officeDocument/2006/relationships/hyperlink" Target="http://en.wikipedia.org/wiki/Neutron_number" TargetMode="External"/><Relationship Id="rId3" Type="http://schemas.openxmlformats.org/officeDocument/2006/relationships/hyperlink" Target="http://en.wikipedia.org/wiki/Neutron" TargetMode="External"/><Relationship Id="rId7" Type="http://schemas.openxmlformats.org/officeDocument/2006/relationships/hyperlink" Target="http://en.wikipedia.org/wiki/Baryon_number" TargetMode="External"/><Relationship Id="rId12" Type="http://schemas.openxmlformats.org/officeDocument/2006/relationships/hyperlink" Target="http://en.wikipedia.org/wiki/Atomic_number" TargetMode="External"/><Relationship Id="rId2" Type="http://schemas.openxmlformats.org/officeDocument/2006/relationships/hyperlink" Target="http://en.wikipedia.org/wiki/Prot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aryon" TargetMode="External"/><Relationship Id="rId11" Type="http://schemas.openxmlformats.org/officeDocument/2006/relationships/hyperlink" Target="http://en.wikipedia.org/wiki/Chemical_element" TargetMode="External"/><Relationship Id="rId5" Type="http://schemas.openxmlformats.org/officeDocument/2006/relationships/hyperlink" Target="http://en.wikipedia.org/wiki/Atomic_nucleus" TargetMode="External"/><Relationship Id="rId10" Type="http://schemas.openxmlformats.org/officeDocument/2006/relationships/hyperlink" Target="http://en.wikipedia.org/wiki/Isotope" TargetMode="External"/><Relationship Id="rId4" Type="http://schemas.openxmlformats.org/officeDocument/2006/relationships/hyperlink" Target="http://en.wikipedia.org/wiki/Nucleon" TargetMode="External"/><Relationship Id="rId9" Type="http://schemas.openxmlformats.org/officeDocument/2006/relationships/hyperlink" Target="http://en.wikipedia.org/wiki/Ion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riodic_table" TargetMode="External"/><Relationship Id="rId13" Type="http://schemas.openxmlformats.org/officeDocument/2006/relationships/hyperlink" Target="http://en.wikipedia.org/wiki/Nucleon" TargetMode="External"/><Relationship Id="rId18" Type="http://schemas.openxmlformats.org/officeDocument/2006/relationships/hyperlink" Target="http://en.wikipedia.org/wiki/Carbon" TargetMode="External"/><Relationship Id="rId3" Type="http://schemas.openxmlformats.org/officeDocument/2006/relationships/hyperlink" Target="http://en.wikipedia.org/wiki/Neutron_number" TargetMode="External"/><Relationship Id="rId7" Type="http://schemas.openxmlformats.org/officeDocument/2006/relationships/hyperlink" Target="http://en.wiktionary.org/wiki/%CF%84%CF%8C%CF%80%CE%BF%CF%82" TargetMode="External"/><Relationship Id="rId12" Type="http://schemas.openxmlformats.org/officeDocument/2006/relationships/hyperlink" Target="http://en.wikipedia.org/wiki/Neutron" TargetMode="External"/><Relationship Id="rId17" Type="http://schemas.openxmlformats.org/officeDocument/2006/relationships/hyperlink" Target="http://en.wikipedia.org/wiki/Carbon-14" TargetMode="External"/><Relationship Id="rId2" Type="http://schemas.openxmlformats.org/officeDocument/2006/relationships/hyperlink" Target="http://en.wikipedia.org/wiki/Chemical_element" TargetMode="External"/><Relationship Id="rId16" Type="http://schemas.openxmlformats.org/officeDocument/2006/relationships/hyperlink" Target="http://en.wikipedia.org/wiki/Carbon-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tionary.org/wiki/%E1%BC%B4%CF%83%CE%BF%CF%82" TargetMode="External"/><Relationship Id="rId11" Type="http://schemas.openxmlformats.org/officeDocument/2006/relationships/hyperlink" Target="http://en.wikipedia.org/wiki/Electron" TargetMode="External"/><Relationship Id="rId5" Type="http://schemas.openxmlformats.org/officeDocument/2006/relationships/hyperlink" Target="http://en.wikipedia.org/wiki/Atom" TargetMode="External"/><Relationship Id="rId15" Type="http://schemas.openxmlformats.org/officeDocument/2006/relationships/hyperlink" Target="http://en.wikipedia.org/wiki/Carbon-12" TargetMode="External"/><Relationship Id="rId10" Type="http://schemas.openxmlformats.org/officeDocument/2006/relationships/hyperlink" Target="http://en.wikipedia.org/wiki/Atomic_number" TargetMode="External"/><Relationship Id="rId4" Type="http://schemas.openxmlformats.org/officeDocument/2006/relationships/hyperlink" Target="http://en.wikipedia.org/wiki/Proton" TargetMode="External"/><Relationship Id="rId9" Type="http://schemas.openxmlformats.org/officeDocument/2006/relationships/hyperlink" Target="http://en.wikipedia.org/wiki/Atomic_nucleus" TargetMode="External"/><Relationship Id="rId14" Type="http://schemas.openxmlformats.org/officeDocument/2006/relationships/hyperlink" Target="http://en.wikipedia.org/wiki/Mass_number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ater" TargetMode="External"/><Relationship Id="rId13" Type="http://schemas.openxmlformats.org/officeDocument/2006/relationships/hyperlink" Target="http://en.wikipedia.org/wiki/Jupiter" TargetMode="External"/><Relationship Id="rId3" Type="http://schemas.openxmlformats.org/officeDocument/2006/relationships/hyperlink" Target="http://en.wikipedia.org/wiki/Mass_fraction_%28chemistry%29" TargetMode="External"/><Relationship Id="rId7" Type="http://schemas.openxmlformats.org/officeDocument/2006/relationships/hyperlink" Target="http://en.wikipedia.org/wiki/Oxygen" TargetMode="External"/><Relationship Id="rId12" Type="http://schemas.openxmlformats.org/officeDocument/2006/relationships/hyperlink" Target="http://en.wikipedia.org/wiki/Gas_giant" TargetMode="External"/><Relationship Id="rId17" Type="http://schemas.openxmlformats.org/officeDocument/2006/relationships/hyperlink" Target="http://en.wikipedia.org/wiki/Atmosphere_of_Jupiter" TargetMode="External"/><Relationship Id="rId2" Type="http://schemas.openxmlformats.org/officeDocument/2006/relationships/hyperlink" Target="http://en.wikipedia.org/wiki/Chemical_element" TargetMode="External"/><Relationship Id="rId16" Type="http://schemas.openxmlformats.org/officeDocument/2006/relationships/hyperlink" Target="http://en.wikipedia.org/wiki/Diatom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Ideal_gas" TargetMode="External"/><Relationship Id="rId11" Type="http://schemas.openxmlformats.org/officeDocument/2006/relationships/hyperlink" Target="http://en.wikipedia.org/wiki/Atmosphere" TargetMode="External"/><Relationship Id="rId5" Type="http://schemas.openxmlformats.org/officeDocument/2006/relationships/hyperlink" Target="http://en.wikipedia.org/wiki/Volume_fraction" TargetMode="External"/><Relationship Id="rId15" Type="http://schemas.openxmlformats.org/officeDocument/2006/relationships/hyperlink" Target="http://en.wikipedia.org/wiki/Helium" TargetMode="External"/><Relationship Id="rId10" Type="http://schemas.openxmlformats.org/officeDocument/2006/relationships/hyperlink" Target="http://en.wikipedia.org/wiki/Universe" TargetMode="External"/><Relationship Id="rId4" Type="http://schemas.openxmlformats.org/officeDocument/2006/relationships/hyperlink" Target="http://en.wikipedia.org/wiki/Mole_fraction" TargetMode="External"/><Relationship Id="rId9" Type="http://schemas.openxmlformats.org/officeDocument/2006/relationships/hyperlink" Target="http://en.wikipedia.org/wiki/Atom" TargetMode="External"/><Relationship Id="rId14" Type="http://schemas.openxmlformats.org/officeDocument/2006/relationships/hyperlink" Target="http://en.wikipedia.org/wiki/Hydroge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und_state" TargetMode="External"/><Relationship Id="rId2" Type="http://schemas.openxmlformats.org/officeDocument/2006/relationships/hyperlink" Target="http://en.wikipedia.org/wiki/Ener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otential_energy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12.12.2014 physics tutorial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2057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Quantum numbers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Quantum electronics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Nuclear physics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75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chapter 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91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proton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Subatomic particle"/>
              </a:rPr>
              <a:t>subatomic particle</a:t>
            </a:r>
            <a:r>
              <a:rPr lang="en-US" dirty="0" smtClean="0"/>
              <a:t>, symbol </a:t>
            </a:r>
            <a:r>
              <a:rPr lang="en-US" dirty="0" smtClean="0">
                <a:effectLst/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effectLst/>
              </a:rPr>
              <a:t>p+</a:t>
            </a:r>
            <a:r>
              <a:rPr lang="en-US" dirty="0" smtClean="0"/>
              <a:t>, with a positive </a:t>
            </a:r>
            <a:r>
              <a:rPr lang="en-US" dirty="0" smtClean="0">
                <a:hlinkClick r:id="rId3" tooltip="Electric charge"/>
              </a:rPr>
              <a:t>electric charge</a:t>
            </a:r>
            <a:r>
              <a:rPr lang="en-US" dirty="0" smtClean="0"/>
              <a:t> of +1e </a:t>
            </a:r>
            <a:r>
              <a:rPr lang="en-US" dirty="0" smtClean="0">
                <a:hlinkClick r:id="rId4" tooltip="Elementary charge"/>
              </a:rPr>
              <a:t>elementary charge</a:t>
            </a:r>
            <a:r>
              <a:rPr lang="en-US" dirty="0" smtClean="0"/>
              <a:t> and mass slightly less than that of a </a:t>
            </a:r>
            <a:r>
              <a:rPr lang="en-US" dirty="0" smtClean="0">
                <a:hlinkClick r:id="rId5" tooltip="Neutron"/>
              </a:rPr>
              <a:t>neutron</a:t>
            </a:r>
            <a:r>
              <a:rPr lang="en-US" dirty="0" smtClean="0"/>
              <a:t>. Protons and </a:t>
            </a:r>
            <a:r>
              <a:rPr lang="en-US" dirty="0" smtClean="0">
                <a:hlinkClick r:id="rId5" tooltip="Neutron"/>
              </a:rPr>
              <a:t>neutrons</a:t>
            </a:r>
            <a:r>
              <a:rPr lang="en-US" dirty="0" smtClean="0"/>
              <a:t>, each with mass approximately one </a:t>
            </a:r>
            <a:r>
              <a:rPr lang="en-US" dirty="0" smtClean="0">
                <a:hlinkClick r:id="rId6" tooltip="Atomic mass unit"/>
              </a:rPr>
              <a:t>atomic mass unit</a:t>
            </a:r>
            <a:r>
              <a:rPr lang="en-US" dirty="0" smtClean="0"/>
              <a:t>, are collectively referred to as "</a:t>
            </a:r>
            <a:r>
              <a:rPr lang="en-US" dirty="0" smtClean="0">
                <a:hlinkClick r:id="rId7" tooltip="Nucleon"/>
              </a:rPr>
              <a:t>nucleons</a:t>
            </a:r>
            <a:r>
              <a:rPr lang="en-US" dirty="0" smtClean="0"/>
              <a:t>". One or more protons are present in the </a:t>
            </a:r>
            <a:r>
              <a:rPr lang="en-US" dirty="0" smtClean="0">
                <a:hlinkClick r:id="rId8" tooltip="Atomic nucleus"/>
              </a:rPr>
              <a:t>nucleus</a:t>
            </a:r>
            <a:r>
              <a:rPr lang="en-US" dirty="0" smtClean="0"/>
              <a:t> of an </a:t>
            </a:r>
            <a:r>
              <a:rPr lang="en-US" dirty="0" smtClean="0">
                <a:hlinkClick r:id="rId9" tooltip="Atom"/>
              </a:rPr>
              <a:t>atom</a:t>
            </a:r>
            <a:r>
              <a:rPr lang="en-US" dirty="0" smtClean="0"/>
              <a:t>. The number of protons in the nucleus is referred to as its </a:t>
            </a:r>
            <a:r>
              <a:rPr lang="en-US" dirty="0" smtClean="0">
                <a:hlinkClick r:id="rId10" tooltip="Atomic number"/>
              </a:rPr>
              <a:t>atomic number</a:t>
            </a:r>
            <a:r>
              <a:rPr lang="en-US" dirty="0" smtClean="0"/>
              <a:t>. Since each </a:t>
            </a:r>
            <a:r>
              <a:rPr lang="en-US" dirty="0" smtClean="0">
                <a:hlinkClick r:id="rId11" tooltip="Chemical element"/>
              </a:rPr>
              <a:t>element</a:t>
            </a:r>
            <a:r>
              <a:rPr lang="en-US" dirty="0" smtClean="0"/>
              <a:t> has a unique number of protons, each element has its own unique atomic number. The word </a:t>
            </a:r>
            <a:r>
              <a:rPr lang="en-US" i="1" dirty="0" smtClean="0"/>
              <a:t>proton</a:t>
            </a:r>
            <a:r>
              <a:rPr lang="en-US" dirty="0" smtClean="0"/>
              <a:t> is Greek for "first", and this name was given to the hydrogen nucleus by </a:t>
            </a:r>
            <a:r>
              <a:rPr lang="en-US" dirty="0" smtClean="0">
                <a:hlinkClick r:id="rId12" tooltip="Ernest Rutherford"/>
              </a:rPr>
              <a:t>Ernest Rutherford</a:t>
            </a:r>
            <a:r>
              <a:rPr lang="en-US" dirty="0" smtClean="0"/>
              <a:t> in 1920. In previous years Rutherford had discovered that the hydrogen nucleus (known to be the lightest nucleus) could be extracted from the nuclei of nitrogen by collision. The proton was therefore a candidate to be a </a:t>
            </a:r>
            <a:r>
              <a:rPr lang="en-US" dirty="0" smtClean="0">
                <a:hlinkClick r:id="rId13" tooltip="Fundamental particle"/>
              </a:rPr>
              <a:t>fundamental particle</a:t>
            </a:r>
            <a:r>
              <a:rPr lang="en-US" dirty="0" smtClean="0"/>
              <a:t> and a building block of nitrogen and all other heavier atomic nuclei.</a:t>
            </a:r>
          </a:p>
          <a:p>
            <a:pPr marL="0" indent="0">
              <a:buNone/>
            </a:pPr>
            <a:r>
              <a:rPr lang="en-US" dirty="0" smtClean="0"/>
              <a:t>In the modern </a:t>
            </a:r>
            <a:r>
              <a:rPr lang="en-US" dirty="0" smtClean="0">
                <a:hlinkClick r:id="rId14" tooltip="Standard Model"/>
              </a:rPr>
              <a:t>Standard Model</a:t>
            </a:r>
            <a:r>
              <a:rPr lang="en-US" dirty="0" smtClean="0"/>
              <a:t> of particle physics, the proton is a </a:t>
            </a:r>
            <a:r>
              <a:rPr lang="en-US" dirty="0" smtClean="0">
                <a:hlinkClick r:id="rId15" tooltip="Hadron"/>
              </a:rPr>
              <a:t>hadron</a:t>
            </a:r>
            <a:r>
              <a:rPr lang="en-US" dirty="0" smtClean="0"/>
              <a:t>, and like the </a:t>
            </a:r>
            <a:r>
              <a:rPr lang="en-US" dirty="0" smtClean="0">
                <a:hlinkClick r:id="rId5" tooltip="Neutron"/>
              </a:rPr>
              <a:t>neutron</a:t>
            </a:r>
            <a:r>
              <a:rPr lang="en-US" dirty="0" smtClean="0"/>
              <a:t>, the other </a:t>
            </a:r>
            <a:r>
              <a:rPr lang="en-US" dirty="0" smtClean="0">
                <a:hlinkClick r:id="rId7" tooltip="Nucleon"/>
              </a:rPr>
              <a:t>nucleon</a:t>
            </a:r>
            <a:r>
              <a:rPr lang="en-US" dirty="0" smtClean="0"/>
              <a:t> (particle present in atomic nuclei), is composed of three </a:t>
            </a:r>
            <a:r>
              <a:rPr lang="en-US" dirty="0" smtClean="0">
                <a:hlinkClick r:id="rId16" tooltip="Quark"/>
              </a:rPr>
              <a:t>quarks</a:t>
            </a:r>
            <a:r>
              <a:rPr lang="en-US" dirty="0" smtClean="0"/>
              <a:t>. Although the proton was originally considered a </a:t>
            </a:r>
            <a:r>
              <a:rPr lang="en-US" dirty="0" smtClean="0">
                <a:hlinkClick r:id="rId13" tooltip="Fundamental particle"/>
              </a:rPr>
              <a:t>fundamental particle</a:t>
            </a:r>
            <a:r>
              <a:rPr lang="en-US" dirty="0" smtClean="0"/>
              <a:t>, a proton is now understood to be composed of three valence quarks: two </a:t>
            </a:r>
            <a:r>
              <a:rPr lang="en-US" dirty="0" smtClean="0">
                <a:hlinkClick r:id="rId17" tooltip="Up quark"/>
              </a:rPr>
              <a:t>up quarks</a:t>
            </a:r>
            <a:r>
              <a:rPr lang="en-US" dirty="0" smtClean="0"/>
              <a:t> and one </a:t>
            </a:r>
            <a:r>
              <a:rPr lang="en-US" dirty="0" smtClean="0">
                <a:hlinkClick r:id="rId18" tooltip="Down quark"/>
              </a:rPr>
              <a:t>down quark</a:t>
            </a:r>
            <a:r>
              <a:rPr lang="en-US" dirty="0" smtClean="0"/>
              <a:t>. The </a:t>
            </a:r>
            <a:r>
              <a:rPr lang="en-US" dirty="0" smtClean="0">
                <a:hlinkClick r:id="rId19" tooltip="Rest mass"/>
              </a:rPr>
              <a:t>rest masses</a:t>
            </a:r>
            <a:r>
              <a:rPr lang="en-US" dirty="0" smtClean="0"/>
              <a:t> of the quarks are thought to contribute only about 1% of the proton's mass. The remainder of the proton mass is due to the </a:t>
            </a:r>
            <a:r>
              <a:rPr lang="en-US" dirty="0" smtClean="0">
                <a:hlinkClick r:id="rId20" tooltip="Kinetic energy"/>
              </a:rPr>
              <a:t>kinetic energy</a:t>
            </a:r>
            <a:r>
              <a:rPr lang="en-US" dirty="0" smtClean="0"/>
              <a:t> of the quarks and to the energy of the </a:t>
            </a:r>
            <a:r>
              <a:rPr lang="en-US" dirty="0" smtClean="0">
                <a:hlinkClick r:id="rId21" tooltip="Gluon"/>
              </a:rPr>
              <a:t>gluon</a:t>
            </a:r>
            <a:r>
              <a:rPr lang="en-US" dirty="0" smtClean="0"/>
              <a:t> fields that bind the quarks together.</a:t>
            </a:r>
          </a:p>
          <a:p>
            <a:pPr marL="0" indent="0">
              <a:buNone/>
            </a:pPr>
            <a:r>
              <a:rPr lang="en-US" dirty="0" smtClean="0"/>
              <a:t>Because the proton is not a fundamental particle, it possesses a physical size—although this is not perfectly well-defined since the </a:t>
            </a:r>
            <a:r>
              <a:rPr lang="en-US" i="1" dirty="0" smtClean="0"/>
              <a:t>surface</a:t>
            </a:r>
            <a:r>
              <a:rPr lang="en-US" dirty="0" smtClean="0"/>
              <a:t> of a proton is somewhat fuzzy, due to being defined by the influence of forces that do not come to an abrupt end. The proton is about 0.84–0.87 </a:t>
            </a:r>
            <a:r>
              <a:rPr lang="en-US" dirty="0" err="1" smtClean="0">
                <a:hlinkClick r:id="rId22" tooltip="Femtometre"/>
              </a:rPr>
              <a:t>fm</a:t>
            </a:r>
            <a:r>
              <a:rPr lang="en-US" dirty="0" smtClean="0"/>
              <a:t> in radius.</a:t>
            </a:r>
          </a:p>
          <a:p>
            <a:pPr marL="0" indent="0">
              <a:buNone/>
            </a:pPr>
            <a:r>
              <a:rPr lang="en-US" dirty="0" smtClean="0"/>
              <a:t>The free proton (a proton not bound to nucleons or electrons) is a stable particle that has not been observed to break down spontaneously to other particles. Free protons are found naturally in a number of situations in which energies or temperatures are high enough to separate them from electrons, for which they have some affinity. Free protons exist in </a:t>
            </a:r>
            <a:r>
              <a:rPr lang="en-US" dirty="0" smtClean="0">
                <a:hlinkClick r:id="rId23" tooltip="Plasma (physics)"/>
              </a:rPr>
              <a:t>plasmas</a:t>
            </a:r>
            <a:r>
              <a:rPr lang="en-US" dirty="0" smtClean="0"/>
              <a:t> in which temperatures are too high to allow them to combine with </a:t>
            </a:r>
            <a:r>
              <a:rPr lang="en-US" dirty="0" smtClean="0">
                <a:hlinkClick r:id="rId24" tooltip="Electron"/>
              </a:rPr>
              <a:t>electrons</a:t>
            </a:r>
            <a:r>
              <a:rPr lang="en-US" dirty="0" smtClean="0"/>
              <a:t>. Free protons of high energy and velocity make up 90% of </a:t>
            </a:r>
            <a:r>
              <a:rPr lang="en-US" dirty="0" smtClean="0">
                <a:hlinkClick r:id="rId25" tooltip="Cosmic ray"/>
              </a:rPr>
              <a:t>cosmic rays</a:t>
            </a:r>
            <a:r>
              <a:rPr lang="en-US" dirty="0" smtClean="0"/>
              <a:t>, which propagate in vacuum for interstellar distances. Free protons are </a:t>
            </a:r>
            <a:r>
              <a:rPr lang="en-US" dirty="0" smtClean="0">
                <a:hlinkClick r:id="rId26" tooltip="Proton emission"/>
              </a:rPr>
              <a:t>emitted directly</a:t>
            </a:r>
            <a:r>
              <a:rPr lang="en-US" dirty="0" smtClean="0"/>
              <a:t> from </a:t>
            </a:r>
            <a:r>
              <a:rPr lang="en-US" dirty="0" smtClean="0">
                <a:hlinkClick r:id="rId8" tooltip="Atomic nucleus"/>
              </a:rPr>
              <a:t>atomic nuclei</a:t>
            </a:r>
            <a:r>
              <a:rPr lang="en-US" dirty="0" smtClean="0"/>
              <a:t> in some rare types of </a:t>
            </a:r>
            <a:r>
              <a:rPr lang="en-US" dirty="0" smtClean="0">
                <a:hlinkClick r:id="rId27" tooltip="Radioactive decay"/>
              </a:rPr>
              <a:t>radioactive decay</a:t>
            </a:r>
            <a:r>
              <a:rPr lang="en-US" dirty="0" smtClean="0"/>
              <a:t>. Protons also result (along with electrons and </a:t>
            </a:r>
            <a:r>
              <a:rPr lang="en-US" dirty="0" smtClean="0">
                <a:hlinkClick r:id="rId28" tooltip="Antineutrino"/>
              </a:rPr>
              <a:t>antineutrinos</a:t>
            </a:r>
            <a:r>
              <a:rPr lang="en-US" dirty="0" smtClean="0"/>
              <a:t>) from the </a:t>
            </a:r>
            <a:r>
              <a:rPr lang="en-US" dirty="0" smtClean="0">
                <a:hlinkClick r:id="rId27" tooltip="Radioactive decay"/>
              </a:rPr>
              <a:t>radioactive decay</a:t>
            </a:r>
            <a:r>
              <a:rPr lang="en-US" dirty="0" smtClean="0"/>
              <a:t> of free neutrons, which are unstable.</a:t>
            </a:r>
          </a:p>
        </p:txBody>
      </p:sp>
    </p:spTree>
    <p:extLst>
      <p:ext uri="{BB962C8B-B14F-4D97-AF65-F5344CB8AC3E}">
        <p14:creationId xmlns:p14="http://schemas.microsoft.com/office/powerpoint/2010/main" val="4109700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Neutron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neutron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Subatomic particle"/>
              </a:rPr>
              <a:t>subatomic particle</a:t>
            </a:r>
            <a:r>
              <a:rPr lang="en-US" dirty="0" smtClean="0"/>
              <a:t>, symbol </a:t>
            </a:r>
            <a:r>
              <a:rPr lang="en-US" dirty="0" smtClean="0">
                <a:effectLst/>
              </a:rPr>
              <a:t>n</a:t>
            </a:r>
            <a:r>
              <a:rPr lang="en-US" dirty="0" smtClean="0"/>
              <a:t> or </a:t>
            </a:r>
            <a:r>
              <a:rPr lang="en-US" dirty="0" smtClean="0">
                <a:effectLst/>
              </a:rPr>
              <a:t>n0</a:t>
            </a:r>
            <a:r>
              <a:rPr lang="en-US" dirty="0" smtClean="0"/>
              <a:t>, with no net </a:t>
            </a:r>
            <a:r>
              <a:rPr lang="en-US" dirty="0" smtClean="0">
                <a:hlinkClick r:id="rId3" tooltip="Electric charge"/>
              </a:rPr>
              <a:t>electric charge</a:t>
            </a:r>
            <a:r>
              <a:rPr lang="en-US" dirty="0" smtClean="0"/>
              <a:t> and a </a:t>
            </a:r>
            <a:r>
              <a:rPr lang="en-US" dirty="0" smtClean="0">
                <a:hlinkClick r:id="rId4" tooltip="Mass"/>
              </a:rPr>
              <a:t>mass</a:t>
            </a:r>
            <a:r>
              <a:rPr lang="en-US" dirty="0" smtClean="0"/>
              <a:t> slightly larger than that of a </a:t>
            </a:r>
            <a:r>
              <a:rPr lang="en-US" dirty="0" smtClean="0">
                <a:hlinkClick r:id="rId5" tooltip="Proton"/>
              </a:rPr>
              <a:t>proton</a:t>
            </a:r>
            <a:r>
              <a:rPr lang="en-US" dirty="0" smtClean="0"/>
              <a:t>. Protons and neutrons, each with mass approximately one </a:t>
            </a:r>
            <a:r>
              <a:rPr lang="en-US" dirty="0" smtClean="0">
                <a:hlinkClick r:id="rId6" tooltip="Atomic mass unit"/>
              </a:rPr>
              <a:t>atomic mass unit</a:t>
            </a:r>
            <a:r>
              <a:rPr lang="en-US" dirty="0" smtClean="0"/>
              <a:t>, constitute the </a:t>
            </a:r>
            <a:r>
              <a:rPr lang="en-US" dirty="0" smtClean="0">
                <a:hlinkClick r:id="rId7" tooltip="Atomic nucleus"/>
              </a:rPr>
              <a:t>nucleus</a:t>
            </a:r>
            <a:r>
              <a:rPr lang="en-US" dirty="0" smtClean="0"/>
              <a:t> of an </a:t>
            </a:r>
            <a:r>
              <a:rPr lang="en-US" dirty="0" smtClean="0">
                <a:hlinkClick r:id="rId8" tooltip="Atom"/>
              </a:rPr>
              <a:t>atom</a:t>
            </a:r>
            <a:r>
              <a:rPr lang="en-US" dirty="0" smtClean="0"/>
              <a:t>, and they are collectively referred to as "</a:t>
            </a:r>
            <a:r>
              <a:rPr lang="en-US" dirty="0" smtClean="0">
                <a:hlinkClick r:id="rId9" tooltip="Nucleon"/>
              </a:rPr>
              <a:t>nucleons</a:t>
            </a:r>
            <a:r>
              <a:rPr lang="en-US" dirty="0" smtClean="0"/>
              <a:t>". Their properties and interactions are described by </a:t>
            </a:r>
            <a:r>
              <a:rPr lang="en-US" dirty="0" smtClean="0">
                <a:hlinkClick r:id="rId10" tooltip="Nuclear physics"/>
              </a:rPr>
              <a:t>nuclear physics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nucleus consists of a number of </a:t>
            </a:r>
            <a:r>
              <a:rPr lang="en-US" dirty="0" smtClean="0">
                <a:hlinkClick r:id="rId11" tooltip="Protons"/>
              </a:rPr>
              <a:t>protons</a:t>
            </a:r>
            <a:r>
              <a:rPr lang="en-US" dirty="0" smtClean="0"/>
              <a:t>, or </a:t>
            </a:r>
            <a:r>
              <a:rPr lang="en-US" dirty="0" smtClean="0">
                <a:hlinkClick r:id="rId12" tooltip="Atomic number"/>
              </a:rPr>
              <a:t>atomic number</a:t>
            </a:r>
            <a:r>
              <a:rPr lang="en-US" dirty="0" smtClean="0"/>
              <a:t> with symbol Z, and a number of neutrons, or </a:t>
            </a:r>
            <a:r>
              <a:rPr lang="en-US" dirty="0" smtClean="0">
                <a:hlinkClick r:id="rId13" tooltip="Neutron number"/>
              </a:rPr>
              <a:t>neutron number</a:t>
            </a:r>
            <a:r>
              <a:rPr lang="en-US" dirty="0" smtClean="0"/>
              <a:t> with symbol N. The atomic number defines the </a:t>
            </a:r>
            <a:r>
              <a:rPr lang="en-US" dirty="0" smtClean="0">
                <a:hlinkClick r:id="rId14" tooltip="Chemical element"/>
              </a:rPr>
              <a:t>chemical properties</a:t>
            </a:r>
            <a:r>
              <a:rPr lang="en-US" dirty="0" smtClean="0"/>
              <a:t> of the atom, and the neutron number determines the </a:t>
            </a:r>
            <a:r>
              <a:rPr lang="en-US" dirty="0" smtClean="0">
                <a:hlinkClick r:id="rId15" tooltip="Isotope"/>
              </a:rPr>
              <a:t>isotope</a:t>
            </a:r>
            <a:r>
              <a:rPr lang="en-US" dirty="0" smtClean="0"/>
              <a:t> or </a:t>
            </a:r>
            <a:r>
              <a:rPr lang="en-US" dirty="0" smtClean="0">
                <a:hlinkClick r:id="rId16" tooltip="Nuclide"/>
              </a:rPr>
              <a:t>nuclide</a:t>
            </a:r>
            <a:r>
              <a:rPr lang="en-US" dirty="0" smtClean="0"/>
              <a:t>. The terms isotope or nuclide are often used </a:t>
            </a:r>
            <a:r>
              <a:rPr lang="en-US" dirty="0" smtClean="0">
                <a:hlinkClick r:id="rId17" tooltip="Synonym"/>
              </a:rPr>
              <a:t>synonymously</a:t>
            </a:r>
            <a:r>
              <a:rPr lang="en-US" dirty="0" smtClean="0"/>
              <a:t>, but they refer to chemical or nuclear properties, respectively. The </a:t>
            </a:r>
            <a:r>
              <a:rPr lang="en-US" dirty="0" smtClean="0">
                <a:hlinkClick r:id="rId18" tooltip="Atomic mass number"/>
              </a:rPr>
              <a:t>atomic mass number</a:t>
            </a:r>
            <a:r>
              <a:rPr lang="en-US" dirty="0" smtClean="0"/>
              <a:t>, symbol A, equals Z+N. For example, </a:t>
            </a:r>
            <a:r>
              <a:rPr lang="en-US" dirty="0" smtClean="0">
                <a:hlinkClick r:id="rId19" tooltip="Carbon"/>
              </a:rPr>
              <a:t>carbon</a:t>
            </a:r>
            <a:r>
              <a:rPr lang="en-US" dirty="0" smtClean="0"/>
              <a:t> has atomic number 6, and its abundant </a:t>
            </a:r>
            <a:r>
              <a:rPr lang="en-US" dirty="0" smtClean="0">
                <a:hlinkClick r:id="rId20" tooltip="Carbon-12"/>
              </a:rPr>
              <a:t>carbon-12</a:t>
            </a:r>
            <a:r>
              <a:rPr lang="en-US" dirty="0" smtClean="0"/>
              <a:t> isotope has 6 neutrons, whereas its rare </a:t>
            </a:r>
            <a:r>
              <a:rPr lang="en-US" dirty="0" smtClean="0">
                <a:hlinkClick r:id="rId21" tooltip="Carbon-13"/>
              </a:rPr>
              <a:t>carbon-13</a:t>
            </a:r>
            <a:r>
              <a:rPr lang="en-US" dirty="0" smtClean="0"/>
              <a:t> isotope has 7 neutrons. Some elements occur in nature with only one stable isotope, such as </a:t>
            </a:r>
            <a:r>
              <a:rPr lang="en-US" dirty="0" smtClean="0">
                <a:hlinkClick r:id="rId22" tooltip="Fluorine"/>
              </a:rPr>
              <a:t>fluorine</a:t>
            </a:r>
            <a:r>
              <a:rPr lang="en-US" dirty="0" smtClean="0"/>
              <a:t> (see </a:t>
            </a:r>
            <a:r>
              <a:rPr lang="en-US" dirty="0" smtClean="0">
                <a:hlinkClick r:id="rId23" tooltip="Stable nuclide"/>
              </a:rPr>
              <a:t>stable nuclide</a:t>
            </a:r>
            <a:r>
              <a:rPr lang="en-US" dirty="0" smtClean="0"/>
              <a:t>). Other elements occur as many stable isotopes, such as </a:t>
            </a:r>
            <a:r>
              <a:rPr lang="en-US" dirty="0" smtClean="0">
                <a:hlinkClick r:id="rId24" tooltip="Tin"/>
              </a:rPr>
              <a:t>tin</a:t>
            </a:r>
            <a:r>
              <a:rPr lang="en-US" dirty="0" smtClean="0"/>
              <a:t> with ten stable isotopes. Even though it is not a chemical element, the neutron is included in the </a:t>
            </a:r>
            <a:r>
              <a:rPr lang="en-US" dirty="0" smtClean="0">
                <a:hlinkClick r:id="rId25" tooltip="Table of nuclides"/>
              </a:rPr>
              <a:t>table of nuclides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Within the nucleus, protons and neutrons are bound together through the </a:t>
            </a:r>
            <a:r>
              <a:rPr lang="en-US" dirty="0" smtClean="0">
                <a:hlinkClick r:id="rId26" tooltip="Nuclear force"/>
              </a:rPr>
              <a:t>nuclear force</a:t>
            </a:r>
            <a:r>
              <a:rPr lang="en-US" dirty="0" smtClean="0"/>
              <a:t>, and neutrons are required for the stability of nuclei. Neutrons are produced copiously in </a:t>
            </a:r>
            <a:r>
              <a:rPr lang="en-US" dirty="0" smtClean="0">
                <a:hlinkClick r:id="rId27" tooltip="Nuclear fission"/>
              </a:rPr>
              <a:t>nuclear fission</a:t>
            </a:r>
            <a:r>
              <a:rPr lang="en-US" dirty="0" smtClean="0"/>
              <a:t> and </a:t>
            </a:r>
            <a:r>
              <a:rPr lang="en-US" dirty="0" smtClean="0">
                <a:hlinkClick r:id="rId28" tooltip="Nuclear fusion"/>
              </a:rPr>
              <a:t>fusion</a:t>
            </a:r>
            <a:r>
              <a:rPr lang="en-US" dirty="0" smtClean="0"/>
              <a:t>. They are a primary contributor to the </a:t>
            </a:r>
            <a:r>
              <a:rPr lang="en-US" dirty="0" err="1" smtClean="0">
                <a:hlinkClick r:id="rId29" tooltip="Nucleosynthesis"/>
              </a:rPr>
              <a:t>nucleosynthesis</a:t>
            </a:r>
            <a:r>
              <a:rPr lang="en-US" dirty="0" smtClean="0"/>
              <a:t> of chemical elements within </a:t>
            </a:r>
            <a:r>
              <a:rPr lang="en-US" dirty="0" smtClean="0">
                <a:hlinkClick r:id="rId30" tooltip="Star"/>
              </a:rPr>
              <a:t>stars</a:t>
            </a:r>
            <a:r>
              <a:rPr lang="en-US" dirty="0" smtClean="0"/>
              <a:t> through fission, fusion, and </a:t>
            </a:r>
            <a:r>
              <a:rPr lang="en-US" dirty="0" smtClean="0">
                <a:hlinkClick r:id="rId31" tooltip="Neutron capture"/>
              </a:rPr>
              <a:t>neutron capture</a:t>
            </a:r>
            <a:r>
              <a:rPr lang="en-US" dirty="0" smtClean="0"/>
              <a:t> processes.</a:t>
            </a:r>
          </a:p>
          <a:p>
            <a:pPr marL="0" indent="0">
              <a:buNone/>
            </a:pPr>
            <a:r>
              <a:rPr lang="en-US" dirty="0" smtClean="0"/>
              <a:t>The neutron is essential to the production of nuclear power. After the neutron was discovered in 1932, it was quickly realized that neutrons might act to form a </a:t>
            </a:r>
            <a:r>
              <a:rPr lang="en-US" dirty="0" smtClean="0">
                <a:hlinkClick r:id="rId32" tooltip="Nuclear chain reaction"/>
              </a:rPr>
              <a:t>nuclear chain reaction</a:t>
            </a:r>
            <a:r>
              <a:rPr lang="en-US" dirty="0" smtClean="0"/>
              <a:t>. In the 1930s, neutrons were used to produce many different types of </a:t>
            </a:r>
            <a:r>
              <a:rPr lang="en-US" dirty="0" smtClean="0">
                <a:hlinkClick r:id="rId33" tooltip="Nuclear transmutation"/>
              </a:rPr>
              <a:t>nuclear transmutations</a:t>
            </a:r>
            <a:r>
              <a:rPr lang="en-US" dirty="0" smtClean="0"/>
              <a:t>. When </a:t>
            </a:r>
            <a:r>
              <a:rPr lang="en-US" dirty="0" smtClean="0">
                <a:hlinkClick r:id="rId27" tooltip="Nuclear fission"/>
              </a:rPr>
              <a:t>nuclear fission</a:t>
            </a:r>
            <a:r>
              <a:rPr lang="en-US" dirty="0" smtClean="0"/>
              <a:t> was discovered in 1938, it became clear that, if a fission event produced neutrons, each of these neutrons might cause further fission events, etc., in a cascade known as a </a:t>
            </a:r>
            <a:r>
              <a:rPr lang="en-US" dirty="0" smtClean="0">
                <a:hlinkClick r:id="rId34" tooltip="Chain reaction"/>
              </a:rPr>
              <a:t>chain reaction</a:t>
            </a:r>
            <a:r>
              <a:rPr lang="en-US" dirty="0" smtClean="0"/>
              <a:t>. These events and findings led to the first self-sustaining </a:t>
            </a:r>
            <a:r>
              <a:rPr lang="en-US" dirty="0" smtClean="0">
                <a:hlinkClick r:id="rId35" tooltip="Nuclear reactor"/>
              </a:rPr>
              <a:t>nuclear reactor</a:t>
            </a:r>
            <a:r>
              <a:rPr lang="en-US" dirty="0" smtClean="0"/>
              <a:t> (</a:t>
            </a:r>
            <a:r>
              <a:rPr lang="en-US" dirty="0" smtClean="0">
                <a:hlinkClick r:id="rId36" tooltip="Chicago Pile-1"/>
              </a:rPr>
              <a:t>Chicago Pile-1</a:t>
            </a:r>
            <a:r>
              <a:rPr lang="en-US" dirty="0" smtClean="0"/>
              <a:t>, 1942) and the first </a:t>
            </a:r>
            <a:r>
              <a:rPr lang="en-US" dirty="0" smtClean="0">
                <a:hlinkClick r:id="rId37" tooltip="Nuclear weapon"/>
              </a:rPr>
              <a:t>nuclear weapon</a:t>
            </a:r>
            <a:r>
              <a:rPr lang="en-US" dirty="0" smtClean="0"/>
              <a:t> (</a:t>
            </a:r>
            <a:r>
              <a:rPr lang="en-US" dirty="0" smtClean="0">
                <a:hlinkClick r:id="rId38" tooltip="Trinity (nuclear test)"/>
              </a:rPr>
              <a:t>Trinity</a:t>
            </a:r>
            <a:r>
              <a:rPr lang="en-US" dirty="0" smtClean="0"/>
              <a:t>, 1945).</a:t>
            </a:r>
          </a:p>
          <a:p>
            <a:pPr marL="0" indent="0">
              <a:buNone/>
            </a:pPr>
            <a:r>
              <a:rPr lang="en-US" dirty="0" smtClean="0"/>
              <a:t>Free neutrons, or individual neutrons free of the nucleus, are effectively a form of </a:t>
            </a:r>
            <a:r>
              <a:rPr lang="en-US" dirty="0" smtClean="0">
                <a:hlinkClick r:id="rId39" tooltip="Ionizing radiation"/>
              </a:rPr>
              <a:t>ionizing radiation</a:t>
            </a:r>
            <a:r>
              <a:rPr lang="en-US" dirty="0" smtClean="0"/>
              <a:t>, and as such, are a biological hazard, depending upon dose. A small natural "neutron background" flux of free neutrons exists on Earth, caused by </a:t>
            </a:r>
            <a:r>
              <a:rPr lang="en-US" dirty="0" smtClean="0">
                <a:hlinkClick r:id="rId40" tooltip="Cosmic ray"/>
              </a:rPr>
              <a:t>cosmic ray</a:t>
            </a:r>
            <a:r>
              <a:rPr lang="en-US" dirty="0" smtClean="0"/>
              <a:t> </a:t>
            </a:r>
            <a:r>
              <a:rPr lang="en-US" dirty="0" err="1" smtClean="0">
                <a:hlinkClick r:id="rId41" tooltip="Muon"/>
              </a:rPr>
              <a:t>muons</a:t>
            </a:r>
            <a:r>
              <a:rPr lang="en-US" dirty="0" smtClean="0"/>
              <a:t>, and by the natural radioactivity of spontaneously fissionable elements in the Earth's crust. Dedicated </a:t>
            </a:r>
            <a:r>
              <a:rPr lang="en-US" dirty="0" smtClean="0">
                <a:hlinkClick r:id="rId42" tooltip="Neutron source"/>
              </a:rPr>
              <a:t>neutron sources</a:t>
            </a:r>
            <a:r>
              <a:rPr lang="en-US" dirty="0" smtClean="0"/>
              <a:t> like </a:t>
            </a:r>
            <a:r>
              <a:rPr lang="en-US" dirty="0" smtClean="0">
                <a:hlinkClick r:id="rId43" tooltip="Neutron generator"/>
              </a:rPr>
              <a:t>neutron generators</a:t>
            </a:r>
            <a:r>
              <a:rPr lang="en-US" dirty="0" smtClean="0"/>
              <a:t>, </a:t>
            </a:r>
            <a:r>
              <a:rPr lang="en-US" dirty="0" smtClean="0">
                <a:hlinkClick r:id="rId44" tooltip="Research reactor"/>
              </a:rPr>
              <a:t>research reactors</a:t>
            </a:r>
            <a:r>
              <a:rPr lang="en-US" dirty="0" smtClean="0"/>
              <a:t> and </a:t>
            </a:r>
            <a:r>
              <a:rPr lang="en-US" dirty="0" smtClean="0">
                <a:hlinkClick r:id="rId45" tooltip="Spallation"/>
              </a:rPr>
              <a:t>spallation sources</a:t>
            </a:r>
            <a:r>
              <a:rPr lang="en-US" dirty="0" smtClean="0"/>
              <a:t> produce free neutrons for use in </a:t>
            </a:r>
            <a:r>
              <a:rPr lang="en-US" dirty="0" smtClean="0">
                <a:hlinkClick r:id="rId46" tooltip="Irradiation"/>
              </a:rPr>
              <a:t>irradiation</a:t>
            </a:r>
            <a:r>
              <a:rPr lang="en-US" dirty="0" smtClean="0"/>
              <a:t> and in </a:t>
            </a:r>
            <a:r>
              <a:rPr lang="en-US" dirty="0" smtClean="0">
                <a:hlinkClick r:id="rId47" tooltip="Neutron scattering"/>
              </a:rPr>
              <a:t>neutron scattering</a:t>
            </a:r>
            <a:r>
              <a:rPr lang="en-US" dirty="0" smtClean="0"/>
              <a:t> experiments.</a:t>
            </a:r>
          </a:p>
        </p:txBody>
      </p:sp>
    </p:spTree>
    <p:extLst>
      <p:ext uri="{BB962C8B-B14F-4D97-AF65-F5344CB8AC3E}">
        <p14:creationId xmlns:p14="http://schemas.microsoft.com/office/powerpoint/2010/main" val="2498498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Mass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mass number</a:t>
            </a:r>
            <a:r>
              <a:rPr lang="en-US" dirty="0" smtClean="0"/>
              <a:t> (</a:t>
            </a:r>
            <a:r>
              <a:rPr lang="en-US" b="1" dirty="0" smtClean="0"/>
              <a:t>A</a:t>
            </a:r>
            <a:r>
              <a:rPr lang="en-US" dirty="0" smtClean="0"/>
              <a:t>), also called </a:t>
            </a:r>
            <a:r>
              <a:rPr lang="en-US" b="1" dirty="0" smtClean="0"/>
              <a:t>atomic mass number</a:t>
            </a:r>
            <a:r>
              <a:rPr lang="en-US" dirty="0" smtClean="0"/>
              <a:t> or </a:t>
            </a:r>
            <a:r>
              <a:rPr lang="en-US" b="1" dirty="0" smtClean="0"/>
              <a:t>nucleon number</a:t>
            </a:r>
            <a:r>
              <a:rPr lang="en-US" dirty="0" smtClean="0"/>
              <a:t>, is the total number of </a:t>
            </a:r>
            <a:r>
              <a:rPr lang="en-US" dirty="0" smtClean="0">
                <a:hlinkClick r:id="rId2" tooltip="Proton"/>
              </a:rPr>
              <a:t>protons</a:t>
            </a:r>
            <a:r>
              <a:rPr lang="en-US" dirty="0" smtClean="0"/>
              <a:t> and </a:t>
            </a:r>
            <a:r>
              <a:rPr lang="en-US" dirty="0" smtClean="0">
                <a:hlinkClick r:id="rId3" tooltip="Neutron"/>
              </a:rPr>
              <a:t>neutrons</a:t>
            </a:r>
            <a:r>
              <a:rPr lang="en-US" dirty="0" smtClean="0"/>
              <a:t> (together known as </a:t>
            </a:r>
            <a:r>
              <a:rPr lang="en-US" dirty="0" smtClean="0">
                <a:hlinkClick r:id="rId4" tooltip="Nucleon"/>
              </a:rPr>
              <a:t>nucleons</a:t>
            </a:r>
            <a:r>
              <a:rPr lang="en-US" dirty="0" smtClean="0"/>
              <a:t>) in an </a:t>
            </a:r>
            <a:r>
              <a:rPr lang="en-US" dirty="0" smtClean="0">
                <a:hlinkClick r:id="rId5" tooltip="Atomic nucleus"/>
              </a:rPr>
              <a:t>atomic nucleus</a:t>
            </a:r>
            <a:r>
              <a:rPr lang="en-US" dirty="0" smtClean="0"/>
              <a:t>. Because protons and neutrons both are </a:t>
            </a:r>
            <a:r>
              <a:rPr lang="en-US" dirty="0" smtClean="0">
                <a:hlinkClick r:id="rId6" tooltip="Baryon"/>
              </a:rPr>
              <a:t>baryons</a:t>
            </a:r>
            <a:r>
              <a:rPr lang="en-US" dirty="0" smtClean="0"/>
              <a:t>, the mass number A is identical with the </a:t>
            </a:r>
            <a:r>
              <a:rPr lang="en-US" dirty="0" smtClean="0">
                <a:hlinkClick r:id="rId7" tooltip="Baryon number"/>
              </a:rPr>
              <a:t>baryon number</a:t>
            </a:r>
            <a:r>
              <a:rPr lang="en-US" dirty="0" smtClean="0"/>
              <a:t> B as of the nucleus as of the whole </a:t>
            </a:r>
            <a:r>
              <a:rPr lang="en-US" dirty="0" smtClean="0">
                <a:hlinkClick r:id="rId8" tooltip="Atom"/>
              </a:rPr>
              <a:t>atom</a:t>
            </a:r>
            <a:r>
              <a:rPr lang="en-US" dirty="0" smtClean="0"/>
              <a:t> or </a:t>
            </a:r>
            <a:r>
              <a:rPr lang="en-US" dirty="0" smtClean="0">
                <a:hlinkClick r:id="rId9" tooltip="Ion"/>
              </a:rPr>
              <a:t>ion</a:t>
            </a:r>
            <a:r>
              <a:rPr lang="en-US" dirty="0" smtClean="0"/>
              <a:t>. The mass number is different for each different </a:t>
            </a:r>
            <a:r>
              <a:rPr lang="en-US" dirty="0" smtClean="0">
                <a:hlinkClick r:id="rId10" tooltip="Isotope"/>
              </a:rPr>
              <a:t>isotope</a:t>
            </a:r>
            <a:r>
              <a:rPr lang="en-US" dirty="0" smtClean="0"/>
              <a:t> of a </a:t>
            </a:r>
            <a:r>
              <a:rPr lang="en-US" dirty="0" smtClean="0">
                <a:hlinkClick r:id="rId11" tooltip="Chemical element"/>
              </a:rPr>
              <a:t>chemical element</a:t>
            </a:r>
            <a:r>
              <a:rPr lang="en-US" dirty="0" smtClean="0"/>
              <a:t>. This is not the same as the </a:t>
            </a:r>
            <a:r>
              <a:rPr lang="en-US" dirty="0" smtClean="0">
                <a:hlinkClick r:id="rId12" tooltip="Atomic number"/>
              </a:rPr>
              <a:t>atomic number</a:t>
            </a:r>
            <a:r>
              <a:rPr lang="en-US" dirty="0" smtClean="0"/>
              <a:t> (</a:t>
            </a:r>
            <a:r>
              <a:rPr lang="en-US" b="1" dirty="0" smtClean="0"/>
              <a:t>Z</a:t>
            </a:r>
            <a:r>
              <a:rPr lang="en-US" dirty="0" smtClean="0"/>
              <a:t>) which denotes the number of protons in a nucleus, and thus uniquely identifies an element. Hence, the difference between the mass number and the atomic number gives the </a:t>
            </a:r>
            <a:r>
              <a:rPr lang="en-US" dirty="0" smtClean="0">
                <a:hlinkClick r:id="rId13" tooltip="Neutron number"/>
              </a:rPr>
              <a:t>number of neutrons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) in a given nucleus: </a:t>
            </a:r>
            <a:r>
              <a:rPr lang="en-US" i="1" dirty="0" smtClean="0"/>
              <a:t>N=A−Z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61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Isotope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Isotopes</a:t>
            </a:r>
            <a:r>
              <a:rPr lang="en-US" dirty="0" smtClean="0"/>
              <a:t> are variants of a particular </a:t>
            </a:r>
            <a:r>
              <a:rPr lang="en-US" dirty="0" smtClean="0">
                <a:hlinkClick r:id="rId2" tooltip="Chemical element"/>
              </a:rPr>
              <a:t>chemical element</a:t>
            </a:r>
            <a:r>
              <a:rPr lang="en-US" dirty="0" smtClean="0"/>
              <a:t> which differ in </a:t>
            </a:r>
            <a:r>
              <a:rPr lang="en-US" dirty="0" smtClean="0">
                <a:hlinkClick r:id="rId3" tooltip="Neutron number"/>
              </a:rPr>
              <a:t>neutron number</a:t>
            </a:r>
            <a:r>
              <a:rPr lang="en-US" dirty="0" smtClean="0"/>
              <a:t>, although all isotopes of a given element have the same number of </a:t>
            </a:r>
            <a:r>
              <a:rPr lang="en-US" dirty="0" smtClean="0">
                <a:hlinkClick r:id="rId4" tooltip="Proton"/>
              </a:rPr>
              <a:t>protons</a:t>
            </a:r>
            <a:r>
              <a:rPr lang="en-US" dirty="0" smtClean="0"/>
              <a:t> in each </a:t>
            </a:r>
            <a:r>
              <a:rPr lang="en-US" dirty="0" smtClean="0">
                <a:hlinkClick r:id="rId5" tooltip="Atom"/>
              </a:rPr>
              <a:t>atom</a:t>
            </a:r>
            <a:r>
              <a:rPr lang="en-US" dirty="0" smtClean="0"/>
              <a:t>. The term isotope is formed from the Greek roots </a:t>
            </a:r>
            <a:r>
              <a:rPr lang="en-US" dirty="0" err="1" smtClean="0"/>
              <a:t>isos</a:t>
            </a:r>
            <a:r>
              <a:rPr lang="en-US" dirty="0" smtClean="0"/>
              <a:t> (</a:t>
            </a:r>
            <a:r>
              <a:rPr lang="en-US" dirty="0" err="1" smtClean="0">
                <a:hlinkClick r:id="rId6" tooltip="wikt:ἴσος"/>
              </a:rPr>
              <a:t>ἴσος</a:t>
            </a:r>
            <a:r>
              <a:rPr lang="en-US" dirty="0" smtClean="0"/>
              <a:t> "equal") and </a:t>
            </a:r>
            <a:r>
              <a:rPr lang="en-US" dirty="0" err="1" smtClean="0"/>
              <a:t>topos</a:t>
            </a:r>
            <a:r>
              <a:rPr lang="en-US" dirty="0" smtClean="0"/>
              <a:t> (</a:t>
            </a:r>
            <a:r>
              <a:rPr lang="en-US" dirty="0" err="1" smtClean="0">
                <a:hlinkClick r:id="rId7" tooltip="wikt:τόπος"/>
              </a:rPr>
              <a:t>τό</a:t>
            </a:r>
            <a:r>
              <a:rPr lang="en-US" dirty="0" smtClean="0">
                <a:hlinkClick r:id="rId7" tooltip="wikt:τόπος"/>
              </a:rPr>
              <a:t>πος</a:t>
            </a:r>
            <a:r>
              <a:rPr lang="en-US" dirty="0" smtClean="0"/>
              <a:t> "place"), meaning "the same place". Thus, different isotopes of a single element occupy the same position on the </a:t>
            </a:r>
            <a:r>
              <a:rPr lang="en-US" dirty="0" smtClean="0">
                <a:hlinkClick r:id="rId8" tooltip="Periodic table"/>
              </a:rPr>
              <a:t>periodic table</a:t>
            </a:r>
            <a:r>
              <a:rPr lang="en-US" dirty="0" smtClean="0"/>
              <a:t>. The number of protons within the </a:t>
            </a:r>
            <a:r>
              <a:rPr lang="en-US" dirty="0" smtClean="0">
                <a:hlinkClick r:id="rId9" tooltip="Atomic nucleus"/>
              </a:rPr>
              <a:t>atom's nucleus</a:t>
            </a:r>
            <a:r>
              <a:rPr lang="en-US" dirty="0" smtClean="0"/>
              <a:t> is called </a:t>
            </a:r>
            <a:r>
              <a:rPr lang="en-US" dirty="0" smtClean="0">
                <a:hlinkClick r:id="rId10" tooltip="Atomic number"/>
              </a:rPr>
              <a:t>atomic number</a:t>
            </a:r>
            <a:r>
              <a:rPr lang="en-US" dirty="0" smtClean="0"/>
              <a:t> and is equal to the number of </a:t>
            </a:r>
            <a:r>
              <a:rPr lang="en-US" dirty="0" smtClean="0">
                <a:hlinkClick r:id="rId11" tooltip="Electron"/>
              </a:rPr>
              <a:t>electrons</a:t>
            </a:r>
            <a:r>
              <a:rPr lang="en-US" dirty="0" smtClean="0"/>
              <a:t> in the neutral (un-ionized) atom. Each atomic number identifies a specific element, but not the isotope; an atom of a given element may have a wide range in its number of </a:t>
            </a:r>
            <a:r>
              <a:rPr lang="en-US" dirty="0" smtClean="0">
                <a:hlinkClick r:id="rId12" tooltip="Neutron"/>
              </a:rPr>
              <a:t>neutrons</a:t>
            </a:r>
            <a:r>
              <a:rPr lang="en-US" dirty="0" smtClean="0"/>
              <a:t>. The number of </a:t>
            </a:r>
            <a:r>
              <a:rPr lang="en-US" dirty="0" smtClean="0">
                <a:hlinkClick r:id="rId13" tooltip="Nucleon"/>
              </a:rPr>
              <a:t>nucleons</a:t>
            </a:r>
            <a:r>
              <a:rPr lang="en-US" dirty="0" smtClean="0"/>
              <a:t> (both protons and neutrons) in the nucleus is the atom's </a:t>
            </a:r>
            <a:r>
              <a:rPr lang="en-US" dirty="0" smtClean="0">
                <a:hlinkClick r:id="rId14" tooltip="Mass number"/>
              </a:rPr>
              <a:t>mass number</a:t>
            </a:r>
            <a:r>
              <a:rPr lang="en-US" dirty="0" smtClean="0"/>
              <a:t>, and each isotope of a given element has a different mass number.</a:t>
            </a:r>
          </a:p>
          <a:p>
            <a:pPr marL="0" indent="0">
              <a:buNone/>
            </a:pPr>
            <a:r>
              <a:rPr lang="en-US" dirty="0" smtClean="0"/>
              <a:t>For example, </a:t>
            </a:r>
            <a:r>
              <a:rPr lang="en-US" dirty="0" smtClean="0">
                <a:hlinkClick r:id="rId15" tooltip="Carbon-12"/>
              </a:rPr>
              <a:t>carbon-12</a:t>
            </a:r>
            <a:r>
              <a:rPr lang="en-US" dirty="0" smtClean="0"/>
              <a:t>, </a:t>
            </a:r>
            <a:r>
              <a:rPr lang="en-US" dirty="0" smtClean="0">
                <a:hlinkClick r:id="rId16" tooltip="Carbon-13"/>
              </a:rPr>
              <a:t>carbon-13</a:t>
            </a:r>
            <a:r>
              <a:rPr lang="en-US" dirty="0" smtClean="0"/>
              <a:t> and </a:t>
            </a:r>
            <a:r>
              <a:rPr lang="en-US" dirty="0" smtClean="0">
                <a:hlinkClick r:id="rId17" tooltip="Carbon-14"/>
              </a:rPr>
              <a:t>carbon-14</a:t>
            </a:r>
            <a:r>
              <a:rPr lang="en-US" dirty="0" smtClean="0"/>
              <a:t> are three isotopes of the element </a:t>
            </a:r>
            <a:r>
              <a:rPr lang="en-US" dirty="0" smtClean="0">
                <a:hlinkClick r:id="rId18" tooltip="Carbon"/>
              </a:rPr>
              <a:t>carbon</a:t>
            </a:r>
            <a:r>
              <a:rPr lang="en-US" dirty="0" smtClean="0"/>
              <a:t> with mass numbers 12, 13 and 14 respectively. The atomic number of carbon is 6, which means that every carbon atom has 6 protons, so that the </a:t>
            </a:r>
            <a:r>
              <a:rPr lang="en-US" dirty="0" smtClean="0">
                <a:hlinkClick r:id="rId3" tooltip="Neutron number"/>
              </a:rPr>
              <a:t>neutron numbers</a:t>
            </a:r>
            <a:r>
              <a:rPr lang="en-US" dirty="0" smtClean="0"/>
              <a:t> of these isotopes are 6, 7 and 8 respectively.</a:t>
            </a:r>
          </a:p>
        </p:txBody>
      </p:sp>
    </p:spTree>
    <p:extLst>
      <p:ext uri="{BB962C8B-B14F-4D97-AF65-F5344CB8AC3E}">
        <p14:creationId xmlns:p14="http://schemas.microsoft.com/office/powerpoint/2010/main" val="67201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Abundance of the chemical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abundance</a:t>
            </a:r>
            <a:r>
              <a:rPr lang="en-US" dirty="0" smtClean="0"/>
              <a:t> of a </a:t>
            </a:r>
            <a:r>
              <a:rPr lang="en-US" dirty="0" smtClean="0">
                <a:hlinkClick r:id="rId2" tooltip="Chemical element"/>
              </a:rPr>
              <a:t>chemical element</a:t>
            </a:r>
            <a:r>
              <a:rPr lang="en-US" dirty="0" smtClean="0"/>
              <a:t> measures how relatively common (or rare) the element is, or how much of the element is present in a given environment by comparison to all other elements. Abundance may be variously measured by the </a:t>
            </a:r>
            <a:r>
              <a:rPr lang="en-US" dirty="0" smtClean="0">
                <a:hlinkClick r:id="rId3" tooltip="Mass fraction (chemistry)"/>
              </a:rPr>
              <a:t>mass-fraction</a:t>
            </a:r>
            <a:r>
              <a:rPr lang="en-US" dirty="0" smtClean="0"/>
              <a:t> (the same as weight fraction), </a:t>
            </a:r>
            <a:r>
              <a:rPr lang="en-US" dirty="0" smtClean="0">
                <a:hlinkClick r:id="rId4" tooltip="Mole fraction"/>
              </a:rPr>
              <a:t>mole-fraction</a:t>
            </a:r>
            <a:r>
              <a:rPr lang="en-US" dirty="0" smtClean="0"/>
              <a:t> (fraction of atoms by numerical count, or sometimes fraction of molecules in gases), or </a:t>
            </a:r>
            <a:r>
              <a:rPr lang="en-US" dirty="0" smtClean="0">
                <a:hlinkClick r:id="rId5" tooltip="Volume fraction"/>
              </a:rPr>
              <a:t>volume-fraction</a:t>
            </a:r>
            <a:r>
              <a:rPr lang="en-US" dirty="0" smtClean="0"/>
              <a:t>. Measurement by volume-fraction is a common abundance measure in mixed gases such as planetary atmospheres, and is close to molecular mole-fraction for </a:t>
            </a:r>
            <a:r>
              <a:rPr lang="en-US" dirty="0" smtClean="0">
                <a:hlinkClick r:id="rId6" tooltip="Ideal gas"/>
              </a:rPr>
              <a:t>ideal gas</a:t>
            </a:r>
            <a:r>
              <a:rPr lang="en-US" dirty="0" smtClean="0"/>
              <a:t> mixtures (i.e., gas mixtures at relatively low densities and pressures).</a:t>
            </a:r>
          </a:p>
          <a:p>
            <a:pPr marL="0" indent="0">
              <a:buNone/>
            </a:pPr>
            <a:r>
              <a:rPr lang="en-US" dirty="0" smtClean="0"/>
              <a:t>For example, the mass-fraction abundance of </a:t>
            </a:r>
            <a:r>
              <a:rPr lang="en-US" dirty="0" smtClean="0">
                <a:hlinkClick r:id="rId7" tooltip="Oxygen"/>
              </a:rPr>
              <a:t>oxygen</a:t>
            </a:r>
            <a:r>
              <a:rPr lang="en-US" dirty="0" smtClean="0"/>
              <a:t> in </a:t>
            </a:r>
            <a:r>
              <a:rPr lang="en-US" dirty="0" smtClean="0">
                <a:hlinkClick r:id="rId8" tooltip="Water"/>
              </a:rPr>
              <a:t>water</a:t>
            </a:r>
            <a:r>
              <a:rPr lang="en-US" dirty="0" smtClean="0"/>
              <a:t> is about 89%, because that is the fraction of water's mass which is oxygen. However, the mole-fraction abundance of oxygen atoms in water is only 33% because only 1 </a:t>
            </a:r>
            <a:r>
              <a:rPr lang="en-US" dirty="0" smtClean="0">
                <a:hlinkClick r:id="rId9" tooltip="Atom"/>
              </a:rPr>
              <a:t>atom</a:t>
            </a:r>
            <a:r>
              <a:rPr lang="en-US" dirty="0" smtClean="0"/>
              <a:t> of 3 in water is an oxygen atom. In the </a:t>
            </a:r>
            <a:r>
              <a:rPr lang="en-US" dirty="0" smtClean="0">
                <a:hlinkClick r:id="rId10" tooltip="Universe"/>
              </a:rPr>
              <a:t>universe</a:t>
            </a:r>
            <a:r>
              <a:rPr lang="en-US" dirty="0" smtClean="0"/>
              <a:t> as a whole, and in the </a:t>
            </a:r>
            <a:r>
              <a:rPr lang="en-US" dirty="0" smtClean="0">
                <a:hlinkClick r:id="rId11" tooltip="Atmosphere"/>
              </a:rPr>
              <a:t>atmospheres</a:t>
            </a:r>
            <a:r>
              <a:rPr lang="en-US" dirty="0" smtClean="0"/>
              <a:t> of </a:t>
            </a:r>
            <a:r>
              <a:rPr lang="en-US" dirty="0" smtClean="0">
                <a:hlinkClick r:id="rId12" tooltip="Gas giant"/>
              </a:rPr>
              <a:t>gas-giant planets</a:t>
            </a:r>
            <a:r>
              <a:rPr lang="en-US" dirty="0" smtClean="0"/>
              <a:t> such as </a:t>
            </a:r>
            <a:r>
              <a:rPr lang="en-US" dirty="0" smtClean="0">
                <a:hlinkClick r:id="rId13" tooltip="Jupiter"/>
              </a:rPr>
              <a:t>Jupiter</a:t>
            </a:r>
            <a:r>
              <a:rPr lang="en-US" dirty="0" smtClean="0"/>
              <a:t>, the mass-fraction abundances of </a:t>
            </a:r>
            <a:r>
              <a:rPr lang="en-US" dirty="0" smtClean="0">
                <a:hlinkClick r:id="rId14" tooltip="Hydrogen"/>
              </a:rPr>
              <a:t>hydrogen</a:t>
            </a:r>
            <a:r>
              <a:rPr lang="en-US" dirty="0" smtClean="0"/>
              <a:t> and </a:t>
            </a:r>
            <a:r>
              <a:rPr lang="en-US" dirty="0" smtClean="0">
                <a:hlinkClick r:id="rId15" tooltip="Helium"/>
              </a:rPr>
              <a:t>helium</a:t>
            </a:r>
            <a:r>
              <a:rPr lang="en-US" dirty="0" smtClean="0"/>
              <a:t> are about 74% and 23–25% respectively, while the (atomic) mole-fractions of these elements are closer to 92% and 8%. However, since hydrogen is </a:t>
            </a:r>
            <a:r>
              <a:rPr lang="en-US" dirty="0" smtClean="0">
                <a:hlinkClick r:id="rId16" tooltip="Diatomic"/>
              </a:rPr>
              <a:t>diatomic</a:t>
            </a:r>
            <a:r>
              <a:rPr lang="en-US" dirty="0" smtClean="0"/>
              <a:t> while helium is not, in the conditions of </a:t>
            </a:r>
            <a:r>
              <a:rPr lang="en-US" dirty="0" smtClean="0">
                <a:hlinkClick r:id="rId17" tooltip="Atmosphere of Jupiter"/>
              </a:rPr>
              <a:t>Jupiter's outer atmosphere</a:t>
            </a:r>
            <a:r>
              <a:rPr lang="en-US" dirty="0" smtClean="0"/>
              <a:t>, the </a:t>
            </a:r>
            <a:r>
              <a:rPr lang="en-US" i="1" dirty="0" smtClean="0"/>
              <a:t>molecular</a:t>
            </a:r>
            <a:r>
              <a:rPr lang="en-US" dirty="0" smtClean="0"/>
              <a:t> mole-fraction (fraction of total gas molecules, or fraction of atmosphere by volume) of hydrogen in the outer atmosphere of Jupiter is about 86%, and for helium, 13%.</a:t>
            </a:r>
          </a:p>
        </p:txBody>
      </p:sp>
    </p:spTree>
    <p:extLst>
      <p:ext uri="{BB962C8B-B14F-4D97-AF65-F5344CB8AC3E}">
        <p14:creationId xmlns:p14="http://schemas.microsoft.com/office/powerpoint/2010/main" val="3802563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Binding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Binding energy</a:t>
            </a:r>
            <a:r>
              <a:rPr lang="en-US" dirty="0" smtClean="0"/>
              <a:t> is the </a:t>
            </a:r>
            <a:r>
              <a:rPr lang="en-US" dirty="0" smtClean="0">
                <a:hlinkClick r:id="rId2" tooltip="Energy"/>
              </a:rPr>
              <a:t>energy</a:t>
            </a:r>
            <a:r>
              <a:rPr lang="en-US" dirty="0" smtClean="0"/>
              <a:t> required to disassemble a whole system into separate parts. A </a:t>
            </a:r>
            <a:r>
              <a:rPr lang="en-US" dirty="0" smtClean="0">
                <a:hlinkClick r:id="rId3" tooltip="Bound state"/>
              </a:rPr>
              <a:t>bound system</a:t>
            </a:r>
            <a:r>
              <a:rPr lang="en-US" dirty="0" smtClean="0"/>
              <a:t> typically has a lower </a:t>
            </a:r>
            <a:r>
              <a:rPr lang="en-US" dirty="0" smtClean="0">
                <a:hlinkClick r:id="rId4" tooltip="Potential energy"/>
              </a:rPr>
              <a:t>potential energy</a:t>
            </a:r>
            <a:r>
              <a:rPr lang="en-US" dirty="0" smtClean="0"/>
              <a:t> than the sum of its constituent parts — this is what keeps the system together. Often this means that energy is released upon the creation of a bound state. This definition corresponds to a </a:t>
            </a:r>
            <a:r>
              <a:rPr lang="en-US" i="1" dirty="0" smtClean="0"/>
              <a:t>positive</a:t>
            </a:r>
            <a:r>
              <a:rPr lang="en-US" dirty="0" smtClean="0"/>
              <a:t> binding energy. (This definition also often causes confusion. For example: A prominent term in chemistry is the 'free energy of binding', which is the difference between the bound and unbound states and thus </a:t>
            </a:r>
            <a:r>
              <a:rPr lang="en-US" i="1" dirty="0" smtClean="0"/>
              <a:t>negative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0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Alpha-particle’s mass = 4.002603 u</a:t>
                </a:r>
              </a:p>
              <a:p>
                <a:pPr marL="0" indent="0">
                  <a:buNone/>
                </a:pPr>
                <a:r>
                  <a:rPr lang="en-US" dirty="0" smtClean="0"/>
                  <a:t>1 u = 931.5 MeV</a:t>
                </a:r>
              </a:p>
              <a:p>
                <a:pPr marL="0" indent="0">
                  <a:buNone/>
                </a:pPr>
                <a:r>
                  <a:rPr lang="en-US" dirty="0" smtClean="0"/>
                  <a:t>1 </a:t>
                </a:r>
                <a:r>
                  <a:rPr lang="en-US" dirty="0" err="1" smtClean="0"/>
                  <a:t>eV</a:t>
                </a:r>
                <a:r>
                  <a:rPr lang="en-US" dirty="0" smtClean="0"/>
                  <a:t> = </a:t>
                </a:r>
                <a:r>
                  <a:rPr lang="en-US" dirty="0" smtClean="0"/>
                  <a:t>1.6×10</a:t>
                </a:r>
                <a:r>
                  <a:rPr lang="en-US" baseline="30000" dirty="0" smtClean="0"/>
                  <a:t>-19</a:t>
                </a:r>
                <a:r>
                  <a:rPr lang="en-US" dirty="0" smtClean="0"/>
                  <a:t> J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 u = 1.66×10</a:t>
                </a:r>
                <a:r>
                  <a:rPr lang="en-US" baseline="30000" dirty="0" smtClean="0"/>
                  <a:t>-27</a:t>
                </a:r>
                <a:r>
                  <a:rPr lang="en-US" dirty="0" smtClean="0"/>
                  <a:t> kg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</m:sPre>
                  </m:oMath>
                </a14:m>
                <a:r>
                  <a:rPr lang="en-US" dirty="0" smtClean="0"/>
                  <a:t> has the mass of 14.003242 u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Pre>
                      <m:sPrePr>
                        <m:ctrlPr>
                          <a:rPr lang="en-US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7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has the mass of 14.003074 u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l="-1852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91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 chapter </a:t>
            </a:r>
            <a:r>
              <a:rPr lang="en-US" dirty="0" smtClean="0"/>
              <a:t>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5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62. Calculate the disintegration energy when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92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232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e>
                    </m:sPre>
                  </m:oMath>
                </a14:m>
                <a:r>
                  <a:rPr lang="en-US" dirty="0"/>
                  <a:t> (mass = 232.037146 u) decays to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90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228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𝑇h</m:t>
                        </m:r>
                      </m:e>
                    </m:sPre>
                  </m:oMath>
                </a14:m>
                <a:r>
                  <a:rPr lang="en-US" dirty="0"/>
                  <a:t> (228.028731 u) with the emission of an α particle. </a:t>
                </a:r>
              </a:p>
              <a:p>
                <a:pPr marL="0" indent="0">
                  <a:buNone/>
                </a:pPr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/>
                  <a:t>63. How much energy is released when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</m:sPre>
                  </m:oMath>
                </a14:m>
                <a:r>
                  <a:rPr lang="en-US" dirty="0"/>
                  <a:t> decays to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/>
                          </a:rPr>
                          <m:t>7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14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en-US" dirty="0"/>
                  <a:t> by β emission</a:t>
                </a:r>
                <a:r>
                  <a:rPr lang="en-US" dirty="0" smtClean="0"/>
                  <a:t>?</a:t>
                </a:r>
                <a:endParaRPr lang="en-US" dirty="0">
                  <a:effectLst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435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 chapter 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29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5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 chapter 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91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22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 chapter 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1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0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 chapter </a:t>
            </a:r>
            <a:r>
              <a:rPr lang="en-US" dirty="0" smtClean="0"/>
              <a:t>of </a:t>
            </a:r>
            <a:r>
              <a:rPr lang="en-US" dirty="0" err="1" smtClean="0"/>
              <a:t>Giancoli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4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9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3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0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7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4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9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1901</Words>
  <Application>Microsoft Office PowerPoint</Application>
  <PresentationFormat>On-screen Show (4:3)</PresentationFormat>
  <Paragraphs>54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12.12.2014 physics tutorial</vt:lpstr>
      <vt:lpstr>28 chapter of Giancoli</vt:lpstr>
      <vt:lpstr>29 chapter of Giancoli</vt:lpstr>
      <vt:lpstr>Semiconductors</vt:lpstr>
      <vt:lpstr>Diode</vt:lpstr>
      <vt:lpstr>Transistor</vt:lpstr>
      <vt:lpstr>NOT gate</vt:lpstr>
      <vt:lpstr>AND gate</vt:lpstr>
      <vt:lpstr>OR gate</vt:lpstr>
      <vt:lpstr>30 chapter of Giancoli</vt:lpstr>
      <vt:lpstr>Nuclear physics</vt:lpstr>
      <vt:lpstr>30 chapter</vt:lpstr>
      <vt:lpstr>Proton</vt:lpstr>
      <vt:lpstr>Neutron</vt:lpstr>
      <vt:lpstr>Mass number</vt:lpstr>
      <vt:lpstr>Isotope</vt:lpstr>
      <vt:lpstr>Abundance of the chemical elements</vt:lpstr>
      <vt:lpstr>Binding energy</vt:lpstr>
      <vt:lpstr>PowerPoint Presentation</vt:lpstr>
      <vt:lpstr>Exercises</vt:lpstr>
      <vt:lpstr>Tunneling effect</vt:lpstr>
      <vt:lpstr>31 chapter of Giancoli</vt:lpstr>
      <vt:lpstr>Nuclear energy</vt:lpstr>
      <vt:lpstr>32 chapter of Giancoli</vt:lpstr>
      <vt:lpstr>Elementary particles</vt:lpstr>
      <vt:lpstr>33 chapter of Giancoli</vt:lpstr>
      <vt:lpstr>Cosmology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12.12.2014 physics tutorial</dc:title>
  <dc:creator>LENOVO</dc:creator>
  <cp:lastModifiedBy>LENOVO</cp:lastModifiedBy>
  <cp:revision>37</cp:revision>
  <dcterms:created xsi:type="dcterms:W3CDTF">2014-12-12T02:51:43Z</dcterms:created>
  <dcterms:modified xsi:type="dcterms:W3CDTF">2014-12-12T03:35:20Z</dcterms:modified>
</cp:coreProperties>
</file>