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showGuides="1">
      <p:cViewPr varScale="1">
        <p:scale>
          <a:sx n="88" d="100"/>
          <a:sy n="88" d="100"/>
        </p:scale>
        <p:origin x="60" y="29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DA35A-579D-3A98-FF93-B845ACE52E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0200C897-9661-E807-A902-E3907D9452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6A92AE80-2314-E874-EB91-C85734C0415B}"/>
              </a:ext>
            </a:extLst>
          </p:cNvPr>
          <p:cNvSpPr>
            <a:spLocks noGrp="1"/>
          </p:cNvSpPr>
          <p:nvPr>
            <p:ph type="dt" sz="half" idx="10"/>
          </p:nvPr>
        </p:nvSpPr>
        <p:spPr/>
        <p:txBody>
          <a:bodyPr/>
          <a:lstStyle/>
          <a:p>
            <a:fld id="{9B10AA03-8F76-4CEB-B022-F3CFCA9BF7AF}" type="datetimeFigureOut">
              <a:rPr lang="en-ID" smtClean="0"/>
              <a:t>02/10/2023</a:t>
            </a:fld>
            <a:endParaRPr lang="en-ID"/>
          </a:p>
        </p:txBody>
      </p:sp>
      <p:sp>
        <p:nvSpPr>
          <p:cNvPr id="5" name="Footer Placeholder 4">
            <a:extLst>
              <a:ext uri="{FF2B5EF4-FFF2-40B4-BE49-F238E27FC236}">
                <a16:creationId xmlns:a16="http://schemas.microsoft.com/office/drawing/2014/main" id="{89435FC5-2D50-3635-94F1-23D884B99809}"/>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CCCABA1E-F676-7219-F7FB-E7CDE47A3477}"/>
              </a:ext>
            </a:extLst>
          </p:cNvPr>
          <p:cNvSpPr>
            <a:spLocks noGrp="1"/>
          </p:cNvSpPr>
          <p:nvPr>
            <p:ph type="sldNum" sz="quarter" idx="12"/>
          </p:nvPr>
        </p:nvSpPr>
        <p:spPr/>
        <p:txBody>
          <a:bodyPr/>
          <a:lstStyle/>
          <a:p>
            <a:fld id="{1FE12A3F-BCF7-421D-86B1-E3533DCA64A8}" type="slidenum">
              <a:rPr lang="en-ID" smtClean="0"/>
              <a:t>‹#›</a:t>
            </a:fld>
            <a:endParaRPr lang="en-ID"/>
          </a:p>
        </p:txBody>
      </p:sp>
    </p:spTree>
    <p:extLst>
      <p:ext uri="{BB962C8B-B14F-4D97-AF65-F5344CB8AC3E}">
        <p14:creationId xmlns:p14="http://schemas.microsoft.com/office/powerpoint/2010/main" val="411622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01B07-7E3F-8855-70B2-38FA3BB1CB0A}"/>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365812BC-EBB1-9D36-824E-269D82237F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13CD243D-7CB3-C045-AE3C-3CB496356099}"/>
              </a:ext>
            </a:extLst>
          </p:cNvPr>
          <p:cNvSpPr>
            <a:spLocks noGrp="1"/>
          </p:cNvSpPr>
          <p:nvPr>
            <p:ph type="dt" sz="half" idx="10"/>
          </p:nvPr>
        </p:nvSpPr>
        <p:spPr/>
        <p:txBody>
          <a:bodyPr/>
          <a:lstStyle/>
          <a:p>
            <a:fld id="{9B10AA03-8F76-4CEB-B022-F3CFCA9BF7AF}" type="datetimeFigureOut">
              <a:rPr lang="en-ID" smtClean="0"/>
              <a:t>02/10/2023</a:t>
            </a:fld>
            <a:endParaRPr lang="en-ID"/>
          </a:p>
        </p:txBody>
      </p:sp>
      <p:sp>
        <p:nvSpPr>
          <p:cNvPr id="5" name="Footer Placeholder 4">
            <a:extLst>
              <a:ext uri="{FF2B5EF4-FFF2-40B4-BE49-F238E27FC236}">
                <a16:creationId xmlns:a16="http://schemas.microsoft.com/office/drawing/2014/main" id="{2B988D0D-BE44-551A-660B-BAD037DC807D}"/>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C875668-1455-0F67-A0FB-8D93243D22B0}"/>
              </a:ext>
            </a:extLst>
          </p:cNvPr>
          <p:cNvSpPr>
            <a:spLocks noGrp="1"/>
          </p:cNvSpPr>
          <p:nvPr>
            <p:ph type="sldNum" sz="quarter" idx="12"/>
          </p:nvPr>
        </p:nvSpPr>
        <p:spPr/>
        <p:txBody>
          <a:bodyPr/>
          <a:lstStyle/>
          <a:p>
            <a:fld id="{1FE12A3F-BCF7-421D-86B1-E3533DCA64A8}" type="slidenum">
              <a:rPr lang="en-ID" smtClean="0"/>
              <a:t>‹#›</a:t>
            </a:fld>
            <a:endParaRPr lang="en-ID"/>
          </a:p>
        </p:txBody>
      </p:sp>
    </p:spTree>
    <p:extLst>
      <p:ext uri="{BB962C8B-B14F-4D97-AF65-F5344CB8AC3E}">
        <p14:creationId xmlns:p14="http://schemas.microsoft.com/office/powerpoint/2010/main" val="3294405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BA20C4-DA53-A71A-7AC3-3C9E7B3EE2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1116C8A1-C432-EB98-5A03-61F32D8935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7FEE294-6B9B-91DE-BE11-2C8DCD1B2B6E}"/>
              </a:ext>
            </a:extLst>
          </p:cNvPr>
          <p:cNvSpPr>
            <a:spLocks noGrp="1"/>
          </p:cNvSpPr>
          <p:nvPr>
            <p:ph type="dt" sz="half" idx="10"/>
          </p:nvPr>
        </p:nvSpPr>
        <p:spPr/>
        <p:txBody>
          <a:bodyPr/>
          <a:lstStyle/>
          <a:p>
            <a:fld id="{9B10AA03-8F76-4CEB-B022-F3CFCA9BF7AF}" type="datetimeFigureOut">
              <a:rPr lang="en-ID" smtClean="0"/>
              <a:t>02/10/2023</a:t>
            </a:fld>
            <a:endParaRPr lang="en-ID"/>
          </a:p>
        </p:txBody>
      </p:sp>
      <p:sp>
        <p:nvSpPr>
          <p:cNvPr id="5" name="Footer Placeholder 4">
            <a:extLst>
              <a:ext uri="{FF2B5EF4-FFF2-40B4-BE49-F238E27FC236}">
                <a16:creationId xmlns:a16="http://schemas.microsoft.com/office/drawing/2014/main" id="{174A4744-4BBE-760E-2830-951A540A130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E93FC8E-3F61-A295-FBBF-8F63C01E1A3D}"/>
              </a:ext>
            </a:extLst>
          </p:cNvPr>
          <p:cNvSpPr>
            <a:spLocks noGrp="1"/>
          </p:cNvSpPr>
          <p:nvPr>
            <p:ph type="sldNum" sz="quarter" idx="12"/>
          </p:nvPr>
        </p:nvSpPr>
        <p:spPr/>
        <p:txBody>
          <a:bodyPr/>
          <a:lstStyle/>
          <a:p>
            <a:fld id="{1FE12A3F-BCF7-421D-86B1-E3533DCA64A8}" type="slidenum">
              <a:rPr lang="en-ID" smtClean="0"/>
              <a:t>‹#›</a:t>
            </a:fld>
            <a:endParaRPr lang="en-ID"/>
          </a:p>
        </p:txBody>
      </p:sp>
    </p:spTree>
    <p:extLst>
      <p:ext uri="{BB962C8B-B14F-4D97-AF65-F5344CB8AC3E}">
        <p14:creationId xmlns:p14="http://schemas.microsoft.com/office/powerpoint/2010/main" val="240748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B0472-7F93-74AC-6B5F-CC790264ECDC}"/>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3EF2C70C-88F8-E5A0-7004-3C414C1AC8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5FDB808B-17C0-D850-AC04-966CD49E06E3}"/>
              </a:ext>
            </a:extLst>
          </p:cNvPr>
          <p:cNvSpPr>
            <a:spLocks noGrp="1"/>
          </p:cNvSpPr>
          <p:nvPr>
            <p:ph type="dt" sz="half" idx="10"/>
          </p:nvPr>
        </p:nvSpPr>
        <p:spPr/>
        <p:txBody>
          <a:bodyPr/>
          <a:lstStyle/>
          <a:p>
            <a:fld id="{9B10AA03-8F76-4CEB-B022-F3CFCA9BF7AF}" type="datetimeFigureOut">
              <a:rPr lang="en-ID" smtClean="0"/>
              <a:t>02/10/2023</a:t>
            </a:fld>
            <a:endParaRPr lang="en-ID"/>
          </a:p>
        </p:txBody>
      </p:sp>
      <p:sp>
        <p:nvSpPr>
          <p:cNvPr id="5" name="Footer Placeholder 4">
            <a:extLst>
              <a:ext uri="{FF2B5EF4-FFF2-40B4-BE49-F238E27FC236}">
                <a16:creationId xmlns:a16="http://schemas.microsoft.com/office/drawing/2014/main" id="{EDAC2D65-5419-9F29-A680-4CB542700CDC}"/>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AFFD105A-B411-DB01-0280-EF694C8EFFB2}"/>
              </a:ext>
            </a:extLst>
          </p:cNvPr>
          <p:cNvSpPr>
            <a:spLocks noGrp="1"/>
          </p:cNvSpPr>
          <p:nvPr>
            <p:ph type="sldNum" sz="quarter" idx="12"/>
          </p:nvPr>
        </p:nvSpPr>
        <p:spPr/>
        <p:txBody>
          <a:bodyPr/>
          <a:lstStyle/>
          <a:p>
            <a:fld id="{1FE12A3F-BCF7-421D-86B1-E3533DCA64A8}" type="slidenum">
              <a:rPr lang="en-ID" smtClean="0"/>
              <a:t>‹#›</a:t>
            </a:fld>
            <a:endParaRPr lang="en-ID"/>
          </a:p>
        </p:txBody>
      </p:sp>
    </p:spTree>
    <p:extLst>
      <p:ext uri="{BB962C8B-B14F-4D97-AF65-F5344CB8AC3E}">
        <p14:creationId xmlns:p14="http://schemas.microsoft.com/office/powerpoint/2010/main" val="2097894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50DA2-02D7-09B0-C3E2-554B7745BB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9A8D49AE-FEEA-7124-1CAE-E1C94413FE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622547-1010-1638-8102-82D399A82B64}"/>
              </a:ext>
            </a:extLst>
          </p:cNvPr>
          <p:cNvSpPr>
            <a:spLocks noGrp="1"/>
          </p:cNvSpPr>
          <p:nvPr>
            <p:ph type="dt" sz="half" idx="10"/>
          </p:nvPr>
        </p:nvSpPr>
        <p:spPr/>
        <p:txBody>
          <a:bodyPr/>
          <a:lstStyle/>
          <a:p>
            <a:fld id="{9B10AA03-8F76-4CEB-B022-F3CFCA9BF7AF}" type="datetimeFigureOut">
              <a:rPr lang="en-ID" smtClean="0"/>
              <a:t>02/10/2023</a:t>
            </a:fld>
            <a:endParaRPr lang="en-ID"/>
          </a:p>
        </p:txBody>
      </p:sp>
      <p:sp>
        <p:nvSpPr>
          <p:cNvPr id="5" name="Footer Placeholder 4">
            <a:extLst>
              <a:ext uri="{FF2B5EF4-FFF2-40B4-BE49-F238E27FC236}">
                <a16:creationId xmlns:a16="http://schemas.microsoft.com/office/drawing/2014/main" id="{3BD8FB3D-1472-8041-CE8B-EE23AC38025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E1815FD-955F-34B5-BD93-B62F5EE099E7}"/>
              </a:ext>
            </a:extLst>
          </p:cNvPr>
          <p:cNvSpPr>
            <a:spLocks noGrp="1"/>
          </p:cNvSpPr>
          <p:nvPr>
            <p:ph type="sldNum" sz="quarter" idx="12"/>
          </p:nvPr>
        </p:nvSpPr>
        <p:spPr/>
        <p:txBody>
          <a:bodyPr/>
          <a:lstStyle/>
          <a:p>
            <a:fld id="{1FE12A3F-BCF7-421D-86B1-E3533DCA64A8}" type="slidenum">
              <a:rPr lang="en-ID" smtClean="0"/>
              <a:t>‹#›</a:t>
            </a:fld>
            <a:endParaRPr lang="en-ID"/>
          </a:p>
        </p:txBody>
      </p:sp>
    </p:spTree>
    <p:extLst>
      <p:ext uri="{BB962C8B-B14F-4D97-AF65-F5344CB8AC3E}">
        <p14:creationId xmlns:p14="http://schemas.microsoft.com/office/powerpoint/2010/main" val="816540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808E2-7F2C-23F2-78A5-FAC9263C8C44}"/>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EE9A959A-96E4-9A62-B2F4-5BD3D9BF32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6F5FB11A-FF80-9A5F-38AC-7C2697FAD1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674D4B70-4A46-A7D1-26BE-69274F82F37E}"/>
              </a:ext>
            </a:extLst>
          </p:cNvPr>
          <p:cNvSpPr>
            <a:spLocks noGrp="1"/>
          </p:cNvSpPr>
          <p:nvPr>
            <p:ph type="dt" sz="half" idx="10"/>
          </p:nvPr>
        </p:nvSpPr>
        <p:spPr/>
        <p:txBody>
          <a:bodyPr/>
          <a:lstStyle/>
          <a:p>
            <a:fld id="{9B10AA03-8F76-4CEB-B022-F3CFCA9BF7AF}" type="datetimeFigureOut">
              <a:rPr lang="en-ID" smtClean="0"/>
              <a:t>02/10/2023</a:t>
            </a:fld>
            <a:endParaRPr lang="en-ID"/>
          </a:p>
        </p:txBody>
      </p:sp>
      <p:sp>
        <p:nvSpPr>
          <p:cNvPr id="6" name="Footer Placeholder 5">
            <a:extLst>
              <a:ext uri="{FF2B5EF4-FFF2-40B4-BE49-F238E27FC236}">
                <a16:creationId xmlns:a16="http://schemas.microsoft.com/office/drawing/2014/main" id="{22ADFC44-3016-2C49-1051-11A5A804B1DD}"/>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AC5DD9EF-03AD-0ACC-CD2C-B6EE9E036F93}"/>
              </a:ext>
            </a:extLst>
          </p:cNvPr>
          <p:cNvSpPr>
            <a:spLocks noGrp="1"/>
          </p:cNvSpPr>
          <p:nvPr>
            <p:ph type="sldNum" sz="quarter" idx="12"/>
          </p:nvPr>
        </p:nvSpPr>
        <p:spPr/>
        <p:txBody>
          <a:bodyPr/>
          <a:lstStyle/>
          <a:p>
            <a:fld id="{1FE12A3F-BCF7-421D-86B1-E3533DCA64A8}" type="slidenum">
              <a:rPr lang="en-ID" smtClean="0"/>
              <a:t>‹#›</a:t>
            </a:fld>
            <a:endParaRPr lang="en-ID"/>
          </a:p>
        </p:txBody>
      </p:sp>
    </p:spTree>
    <p:extLst>
      <p:ext uri="{BB962C8B-B14F-4D97-AF65-F5344CB8AC3E}">
        <p14:creationId xmlns:p14="http://schemas.microsoft.com/office/powerpoint/2010/main" val="618219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0CAA2-8036-8777-78F2-D4D88AA3E3D1}"/>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0B1B5185-6ACC-323C-6C9E-3F12C73A18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338E62-DC3E-3D42-3859-8194A9E8CD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12A44913-5656-A612-99B5-1D500261A1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1E0B87-52DC-094A-CC55-A0A1B43413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AF742352-FB2B-521C-1A78-1AB9D8EB1729}"/>
              </a:ext>
            </a:extLst>
          </p:cNvPr>
          <p:cNvSpPr>
            <a:spLocks noGrp="1"/>
          </p:cNvSpPr>
          <p:nvPr>
            <p:ph type="dt" sz="half" idx="10"/>
          </p:nvPr>
        </p:nvSpPr>
        <p:spPr/>
        <p:txBody>
          <a:bodyPr/>
          <a:lstStyle/>
          <a:p>
            <a:fld id="{9B10AA03-8F76-4CEB-B022-F3CFCA9BF7AF}" type="datetimeFigureOut">
              <a:rPr lang="en-ID" smtClean="0"/>
              <a:t>02/10/2023</a:t>
            </a:fld>
            <a:endParaRPr lang="en-ID"/>
          </a:p>
        </p:txBody>
      </p:sp>
      <p:sp>
        <p:nvSpPr>
          <p:cNvPr id="8" name="Footer Placeholder 7">
            <a:extLst>
              <a:ext uri="{FF2B5EF4-FFF2-40B4-BE49-F238E27FC236}">
                <a16:creationId xmlns:a16="http://schemas.microsoft.com/office/drawing/2014/main" id="{73F642DF-3B83-7744-2C43-220C36D27BEF}"/>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9DCED6A4-AD29-88FE-3682-6D2FF1CA436F}"/>
              </a:ext>
            </a:extLst>
          </p:cNvPr>
          <p:cNvSpPr>
            <a:spLocks noGrp="1"/>
          </p:cNvSpPr>
          <p:nvPr>
            <p:ph type="sldNum" sz="quarter" idx="12"/>
          </p:nvPr>
        </p:nvSpPr>
        <p:spPr/>
        <p:txBody>
          <a:bodyPr/>
          <a:lstStyle/>
          <a:p>
            <a:fld id="{1FE12A3F-BCF7-421D-86B1-E3533DCA64A8}" type="slidenum">
              <a:rPr lang="en-ID" smtClean="0"/>
              <a:t>‹#›</a:t>
            </a:fld>
            <a:endParaRPr lang="en-ID"/>
          </a:p>
        </p:txBody>
      </p:sp>
    </p:spTree>
    <p:extLst>
      <p:ext uri="{BB962C8B-B14F-4D97-AF65-F5344CB8AC3E}">
        <p14:creationId xmlns:p14="http://schemas.microsoft.com/office/powerpoint/2010/main" val="994419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839C5-0364-8A9A-C258-40B207B1D658}"/>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6644427D-F2A3-86BF-1A47-AE7FFB7A1D21}"/>
              </a:ext>
            </a:extLst>
          </p:cNvPr>
          <p:cNvSpPr>
            <a:spLocks noGrp="1"/>
          </p:cNvSpPr>
          <p:nvPr>
            <p:ph type="dt" sz="half" idx="10"/>
          </p:nvPr>
        </p:nvSpPr>
        <p:spPr/>
        <p:txBody>
          <a:bodyPr/>
          <a:lstStyle/>
          <a:p>
            <a:fld id="{9B10AA03-8F76-4CEB-B022-F3CFCA9BF7AF}" type="datetimeFigureOut">
              <a:rPr lang="en-ID" smtClean="0"/>
              <a:t>02/10/2023</a:t>
            </a:fld>
            <a:endParaRPr lang="en-ID"/>
          </a:p>
        </p:txBody>
      </p:sp>
      <p:sp>
        <p:nvSpPr>
          <p:cNvPr id="4" name="Footer Placeholder 3">
            <a:extLst>
              <a:ext uri="{FF2B5EF4-FFF2-40B4-BE49-F238E27FC236}">
                <a16:creationId xmlns:a16="http://schemas.microsoft.com/office/drawing/2014/main" id="{FF69DAF0-487F-989D-8003-4A0227871157}"/>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227C00CE-1060-6859-6FAD-BA2B6E0FD1CA}"/>
              </a:ext>
            </a:extLst>
          </p:cNvPr>
          <p:cNvSpPr>
            <a:spLocks noGrp="1"/>
          </p:cNvSpPr>
          <p:nvPr>
            <p:ph type="sldNum" sz="quarter" idx="12"/>
          </p:nvPr>
        </p:nvSpPr>
        <p:spPr/>
        <p:txBody>
          <a:bodyPr/>
          <a:lstStyle/>
          <a:p>
            <a:fld id="{1FE12A3F-BCF7-421D-86B1-E3533DCA64A8}" type="slidenum">
              <a:rPr lang="en-ID" smtClean="0"/>
              <a:t>‹#›</a:t>
            </a:fld>
            <a:endParaRPr lang="en-ID"/>
          </a:p>
        </p:txBody>
      </p:sp>
    </p:spTree>
    <p:extLst>
      <p:ext uri="{BB962C8B-B14F-4D97-AF65-F5344CB8AC3E}">
        <p14:creationId xmlns:p14="http://schemas.microsoft.com/office/powerpoint/2010/main" val="38103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00D0F7-266A-9D5D-C314-C7F99BA5CB52}"/>
              </a:ext>
            </a:extLst>
          </p:cNvPr>
          <p:cNvSpPr>
            <a:spLocks noGrp="1"/>
          </p:cNvSpPr>
          <p:nvPr>
            <p:ph type="dt" sz="half" idx="10"/>
          </p:nvPr>
        </p:nvSpPr>
        <p:spPr/>
        <p:txBody>
          <a:bodyPr/>
          <a:lstStyle/>
          <a:p>
            <a:fld id="{9B10AA03-8F76-4CEB-B022-F3CFCA9BF7AF}" type="datetimeFigureOut">
              <a:rPr lang="en-ID" smtClean="0"/>
              <a:t>02/10/2023</a:t>
            </a:fld>
            <a:endParaRPr lang="en-ID"/>
          </a:p>
        </p:txBody>
      </p:sp>
      <p:sp>
        <p:nvSpPr>
          <p:cNvPr id="3" name="Footer Placeholder 2">
            <a:extLst>
              <a:ext uri="{FF2B5EF4-FFF2-40B4-BE49-F238E27FC236}">
                <a16:creationId xmlns:a16="http://schemas.microsoft.com/office/drawing/2014/main" id="{8E50F5BF-1356-84AD-256E-7A8198C6C4F6}"/>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953E8723-9926-4397-CE70-1C3BB5580527}"/>
              </a:ext>
            </a:extLst>
          </p:cNvPr>
          <p:cNvSpPr>
            <a:spLocks noGrp="1"/>
          </p:cNvSpPr>
          <p:nvPr>
            <p:ph type="sldNum" sz="quarter" idx="12"/>
          </p:nvPr>
        </p:nvSpPr>
        <p:spPr/>
        <p:txBody>
          <a:bodyPr/>
          <a:lstStyle/>
          <a:p>
            <a:fld id="{1FE12A3F-BCF7-421D-86B1-E3533DCA64A8}" type="slidenum">
              <a:rPr lang="en-ID" smtClean="0"/>
              <a:t>‹#›</a:t>
            </a:fld>
            <a:endParaRPr lang="en-ID"/>
          </a:p>
        </p:txBody>
      </p:sp>
    </p:spTree>
    <p:extLst>
      <p:ext uri="{BB962C8B-B14F-4D97-AF65-F5344CB8AC3E}">
        <p14:creationId xmlns:p14="http://schemas.microsoft.com/office/powerpoint/2010/main" val="1349852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3C465-1316-B21F-B8C1-C73CD4FBB1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A53D4D6F-4A27-085F-A0E3-7FB541B3E4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FB45AFCA-9594-E259-36BD-F2DD5FC6B3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3D9FB3-620E-6F21-1076-4CF75D3ADB9E}"/>
              </a:ext>
            </a:extLst>
          </p:cNvPr>
          <p:cNvSpPr>
            <a:spLocks noGrp="1"/>
          </p:cNvSpPr>
          <p:nvPr>
            <p:ph type="dt" sz="half" idx="10"/>
          </p:nvPr>
        </p:nvSpPr>
        <p:spPr/>
        <p:txBody>
          <a:bodyPr/>
          <a:lstStyle/>
          <a:p>
            <a:fld id="{9B10AA03-8F76-4CEB-B022-F3CFCA9BF7AF}" type="datetimeFigureOut">
              <a:rPr lang="en-ID" smtClean="0"/>
              <a:t>02/10/2023</a:t>
            </a:fld>
            <a:endParaRPr lang="en-ID"/>
          </a:p>
        </p:txBody>
      </p:sp>
      <p:sp>
        <p:nvSpPr>
          <p:cNvPr id="6" name="Footer Placeholder 5">
            <a:extLst>
              <a:ext uri="{FF2B5EF4-FFF2-40B4-BE49-F238E27FC236}">
                <a16:creationId xmlns:a16="http://schemas.microsoft.com/office/drawing/2014/main" id="{9E5B8E9D-D249-00E8-A4E0-2E503B8A5735}"/>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527F789A-992F-2BC0-F70E-286DAB6DD90A}"/>
              </a:ext>
            </a:extLst>
          </p:cNvPr>
          <p:cNvSpPr>
            <a:spLocks noGrp="1"/>
          </p:cNvSpPr>
          <p:nvPr>
            <p:ph type="sldNum" sz="quarter" idx="12"/>
          </p:nvPr>
        </p:nvSpPr>
        <p:spPr/>
        <p:txBody>
          <a:bodyPr/>
          <a:lstStyle/>
          <a:p>
            <a:fld id="{1FE12A3F-BCF7-421D-86B1-E3533DCA64A8}" type="slidenum">
              <a:rPr lang="en-ID" smtClean="0"/>
              <a:t>‹#›</a:t>
            </a:fld>
            <a:endParaRPr lang="en-ID"/>
          </a:p>
        </p:txBody>
      </p:sp>
    </p:spTree>
    <p:extLst>
      <p:ext uri="{BB962C8B-B14F-4D97-AF65-F5344CB8AC3E}">
        <p14:creationId xmlns:p14="http://schemas.microsoft.com/office/powerpoint/2010/main" val="4053308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E9B25-936A-B06B-1707-EFC98ACDF0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425F14C3-711B-68B6-F5EF-E86420ECE4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1B47D31B-D502-01F4-196A-7FDD4C63AE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5162DA-C840-5A9E-3333-4852F6DD175D}"/>
              </a:ext>
            </a:extLst>
          </p:cNvPr>
          <p:cNvSpPr>
            <a:spLocks noGrp="1"/>
          </p:cNvSpPr>
          <p:nvPr>
            <p:ph type="dt" sz="half" idx="10"/>
          </p:nvPr>
        </p:nvSpPr>
        <p:spPr/>
        <p:txBody>
          <a:bodyPr/>
          <a:lstStyle/>
          <a:p>
            <a:fld id="{9B10AA03-8F76-4CEB-B022-F3CFCA9BF7AF}" type="datetimeFigureOut">
              <a:rPr lang="en-ID" smtClean="0"/>
              <a:t>02/10/2023</a:t>
            </a:fld>
            <a:endParaRPr lang="en-ID"/>
          </a:p>
        </p:txBody>
      </p:sp>
      <p:sp>
        <p:nvSpPr>
          <p:cNvPr id="6" name="Footer Placeholder 5">
            <a:extLst>
              <a:ext uri="{FF2B5EF4-FFF2-40B4-BE49-F238E27FC236}">
                <a16:creationId xmlns:a16="http://schemas.microsoft.com/office/drawing/2014/main" id="{29C77A1F-5692-6207-DC82-A4EF28A81E0D}"/>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7A89EFF5-D1BD-1EF6-98A5-0E61DBBA95E0}"/>
              </a:ext>
            </a:extLst>
          </p:cNvPr>
          <p:cNvSpPr>
            <a:spLocks noGrp="1"/>
          </p:cNvSpPr>
          <p:nvPr>
            <p:ph type="sldNum" sz="quarter" idx="12"/>
          </p:nvPr>
        </p:nvSpPr>
        <p:spPr/>
        <p:txBody>
          <a:bodyPr/>
          <a:lstStyle/>
          <a:p>
            <a:fld id="{1FE12A3F-BCF7-421D-86B1-E3533DCA64A8}" type="slidenum">
              <a:rPr lang="en-ID" smtClean="0"/>
              <a:t>‹#›</a:t>
            </a:fld>
            <a:endParaRPr lang="en-ID"/>
          </a:p>
        </p:txBody>
      </p:sp>
    </p:spTree>
    <p:extLst>
      <p:ext uri="{BB962C8B-B14F-4D97-AF65-F5344CB8AC3E}">
        <p14:creationId xmlns:p14="http://schemas.microsoft.com/office/powerpoint/2010/main" val="320118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2508F6-7D18-1EF4-314E-61178F188C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49FAFEF9-F78F-31F6-A681-AB2F016C09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5A19127A-56E3-AE1A-BDC8-97C41F8F38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0AA03-8F76-4CEB-B022-F3CFCA9BF7AF}" type="datetimeFigureOut">
              <a:rPr lang="en-ID" smtClean="0"/>
              <a:t>02/10/2023</a:t>
            </a:fld>
            <a:endParaRPr lang="en-ID"/>
          </a:p>
        </p:txBody>
      </p:sp>
      <p:sp>
        <p:nvSpPr>
          <p:cNvPr id="5" name="Footer Placeholder 4">
            <a:extLst>
              <a:ext uri="{FF2B5EF4-FFF2-40B4-BE49-F238E27FC236}">
                <a16:creationId xmlns:a16="http://schemas.microsoft.com/office/drawing/2014/main" id="{A5ADFE2F-A006-13FF-DB7B-4577C31560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8B1C018F-DA10-7794-5071-24C64E82EA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12A3F-BCF7-421D-86B1-E3533DCA64A8}" type="slidenum">
              <a:rPr lang="en-ID" smtClean="0"/>
              <a:t>‹#›</a:t>
            </a:fld>
            <a:endParaRPr lang="en-ID"/>
          </a:p>
        </p:txBody>
      </p:sp>
    </p:spTree>
    <p:extLst>
      <p:ext uri="{BB962C8B-B14F-4D97-AF65-F5344CB8AC3E}">
        <p14:creationId xmlns:p14="http://schemas.microsoft.com/office/powerpoint/2010/main" val="4074673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4736C-E282-BAEE-3FC8-E8CA5A09DFE0}"/>
              </a:ext>
            </a:extLst>
          </p:cNvPr>
          <p:cNvSpPr>
            <a:spLocks noGrp="1"/>
          </p:cNvSpPr>
          <p:nvPr>
            <p:ph type="ctrTitle"/>
          </p:nvPr>
        </p:nvSpPr>
        <p:spPr/>
        <p:txBody>
          <a:bodyPr>
            <a:normAutofit/>
          </a:bodyPr>
          <a:lstStyle/>
          <a:p>
            <a:r>
              <a:rPr lang="en-ID" sz="2500" dirty="0">
                <a:effectLst/>
                <a:latin typeface="Times New Roman" panose="02020603050405020304" pitchFamily="18" charset="0"/>
                <a:ea typeface="Calibri" panose="020F0502020204030204" pitchFamily="34" charset="0"/>
              </a:rPr>
              <a:t>Inertia, solids, elasticity, sound, thermodynamics, electromagnetism</a:t>
            </a:r>
            <a:endParaRPr lang="en-ID" sz="2500" dirty="0"/>
          </a:p>
        </p:txBody>
      </p:sp>
      <p:sp>
        <p:nvSpPr>
          <p:cNvPr id="3" name="Subtitle 2">
            <a:extLst>
              <a:ext uri="{FF2B5EF4-FFF2-40B4-BE49-F238E27FC236}">
                <a16:creationId xmlns:a16="http://schemas.microsoft.com/office/drawing/2014/main" id="{FDB95838-F3C7-0A3C-CFE9-2D9A9F71E113}"/>
              </a:ext>
            </a:extLst>
          </p:cNvPr>
          <p:cNvSpPr>
            <a:spLocks noGrp="1"/>
          </p:cNvSpPr>
          <p:nvPr>
            <p:ph type="subTitle" idx="1"/>
          </p:nvPr>
        </p:nvSpPr>
        <p:spPr/>
        <p:txBody>
          <a:bodyPr/>
          <a:lstStyle/>
          <a:p>
            <a:endParaRPr lang="en-ID" dirty="0"/>
          </a:p>
        </p:txBody>
      </p:sp>
    </p:spTree>
    <p:extLst>
      <p:ext uri="{BB962C8B-B14F-4D97-AF65-F5344CB8AC3E}">
        <p14:creationId xmlns:p14="http://schemas.microsoft.com/office/powerpoint/2010/main" val="3971775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4B792-10EF-80B6-4712-AB9139B11C51}"/>
              </a:ext>
            </a:extLst>
          </p:cNvPr>
          <p:cNvSpPr>
            <a:spLocks noGrp="1"/>
          </p:cNvSpPr>
          <p:nvPr>
            <p:ph type="title"/>
          </p:nvPr>
        </p:nvSpPr>
        <p:spPr/>
        <p:txBody>
          <a:bodyPr>
            <a:noAutofit/>
          </a:bodyPr>
          <a:lstStyle/>
          <a:p>
            <a:r>
              <a:rPr lang="en-ID" sz="11100" kern="100" dirty="0">
                <a:effectLst/>
                <a:latin typeface="Times New Roman" panose="02020603050405020304" pitchFamily="18" charset="0"/>
                <a:ea typeface="Calibri" panose="020F0502020204030204" pitchFamily="34" charset="0"/>
                <a:cs typeface="Times New Roman" panose="02020603050405020304" pitchFamily="18" charset="0"/>
              </a:rPr>
              <a:t>Torque</a:t>
            </a:r>
            <a:endParaRPr lang="en-ID" sz="111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6AAA85F-0C4C-FE89-31CB-02931D2F1CAB}"/>
                  </a:ext>
                </a:extLst>
              </p:cNvPr>
              <p:cNvSpPr>
                <a:spLocks noGrp="1"/>
              </p:cNvSpPr>
              <p:nvPr>
                <p:ph idx="1"/>
              </p:nvPr>
            </p:nvSpPr>
            <p:spPr/>
            <p:txBody>
              <a:bodyPr>
                <a:normAutofit fontScale="92500" lnSpcReduction="10000"/>
              </a:bodyPr>
              <a:lstStyle/>
              <a:p>
                <a:pPr marL="0" indent="0">
                  <a:buNone/>
                </a:pPr>
                <a14:m>
                  <m:oMathPara xmlns:m="http://schemas.openxmlformats.org/officeDocument/2006/math">
                    <m:oMathParaPr>
                      <m:jc m:val="centerGroup"/>
                    </m:oMathParaPr>
                    <m:oMath xmlns:m="http://schemas.openxmlformats.org/officeDocument/2006/math">
                      <m:nary>
                        <m:naryPr>
                          <m:chr m:val="∑"/>
                          <m:limLoc m:val="undOvr"/>
                          <m:ctrlPr>
                            <a:rPr lang="en-ID" sz="6600" i="1" kern="100" smtClean="0">
                              <a:effectLst/>
                              <a:latin typeface="Cambria Math" panose="02040503050406030204" pitchFamily="18" charset="0"/>
                              <a:ea typeface="Calibri" panose="020F0502020204030204" pitchFamily="34" charset="0"/>
                              <a:cs typeface="Times New Roman" panose="02020603050405020304" pitchFamily="18" charset="0"/>
                            </a:rPr>
                          </m:ctrlPr>
                        </m:naryPr>
                        <m:sub>
                          <m:r>
                            <a:rPr lang="en-ID" sz="6600" i="1" kern="100">
                              <a:effectLst/>
                              <a:latin typeface="Cambria Math" panose="02040503050406030204" pitchFamily="18" charset="0"/>
                              <a:ea typeface="Calibri" panose="020F0502020204030204" pitchFamily="34" charset="0"/>
                              <a:cs typeface="Times New Roman" panose="02020603050405020304" pitchFamily="18" charset="0"/>
                            </a:rPr>
                            <m:t>𝑐</m:t>
                          </m:r>
                          <m:r>
                            <a:rPr lang="en-ID" sz="6600" i="1" kern="100">
                              <a:effectLst/>
                              <a:latin typeface="Cambria Math" panose="02040503050406030204" pitchFamily="18" charset="0"/>
                              <a:ea typeface="Calibri" panose="020F0502020204030204" pitchFamily="34" charset="0"/>
                              <a:cs typeface="Times New Roman" panose="02020603050405020304" pitchFamily="18" charset="0"/>
                            </a:rPr>
                            <m:t>=1</m:t>
                          </m:r>
                        </m:sub>
                        <m:sup>
                          <m:r>
                            <a:rPr lang="en-ID" sz="6600" i="1" kern="100">
                              <a:effectLst/>
                              <a:latin typeface="Cambria Math" panose="02040503050406030204" pitchFamily="18" charset="0"/>
                              <a:ea typeface="Calibri" panose="020F0502020204030204" pitchFamily="34" charset="0"/>
                              <a:cs typeface="Times New Roman" panose="02020603050405020304" pitchFamily="18" charset="0"/>
                            </a:rPr>
                            <m:t>3</m:t>
                          </m:r>
                        </m:sup>
                        <m:e>
                          <m:sSub>
                            <m:sSubPr>
                              <m:ctrlPr>
                                <a:rPr lang="en-ID" sz="66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66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6600" i="1" kern="100">
                                  <a:effectLst/>
                                  <a:latin typeface="Cambria Math" panose="02040503050406030204" pitchFamily="18" charset="0"/>
                                  <a:ea typeface="Calibri" panose="020F0502020204030204" pitchFamily="34" charset="0"/>
                                  <a:cs typeface="Times New Roman" panose="02020603050405020304" pitchFamily="18" charset="0"/>
                                </a:rPr>
                                <m:t>𝑚𝑐</m:t>
                              </m:r>
                            </m:sub>
                          </m:sSub>
                          <m:sSub>
                            <m:sSubPr>
                              <m:ctrlPr>
                                <a:rPr lang="en-ID" sz="66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6600" i="1" kern="100">
                                  <a:effectLst/>
                                  <a:latin typeface="Cambria Math" panose="02040503050406030204" pitchFamily="18" charset="0"/>
                                  <a:ea typeface="Calibri" panose="020F0502020204030204" pitchFamily="34" charset="0"/>
                                  <a:cs typeface="Times New Roman" panose="02020603050405020304" pitchFamily="18" charset="0"/>
                                </a:rPr>
                                <m:t>𝑎</m:t>
                              </m:r>
                            </m:e>
                            <m:sub>
                              <m:r>
                                <a:rPr lang="en-ID" sz="6600" i="1" kern="100">
                                  <a:effectLst/>
                                  <a:latin typeface="Cambria Math" panose="02040503050406030204" pitchFamily="18" charset="0"/>
                                  <a:ea typeface="Calibri" panose="020F0502020204030204" pitchFamily="34" charset="0"/>
                                  <a:cs typeface="Times New Roman" panose="02020603050405020304" pitchFamily="18" charset="0"/>
                                </a:rPr>
                                <m:t>𝑐</m:t>
                              </m:r>
                            </m:sub>
                          </m:sSub>
                          <m:r>
                            <a:rPr lang="en-ID" sz="66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66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66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6600" i="1" kern="100">
                                  <a:effectLst/>
                                  <a:latin typeface="Cambria Math" panose="02040503050406030204" pitchFamily="18" charset="0"/>
                                  <a:ea typeface="Calibri" panose="020F0502020204030204" pitchFamily="34" charset="0"/>
                                  <a:cs typeface="Times New Roman" panose="02020603050405020304" pitchFamily="18" charset="0"/>
                                </a:rPr>
                                <m:t>𝑚</m:t>
                              </m:r>
                            </m:sub>
                          </m:sSub>
                        </m:e>
                      </m:nary>
                    </m:oMath>
                  </m:oMathPara>
                </a14:m>
                <a:endParaRPr lang="en-ID" sz="6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6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6600" dirty="0">
                    <a:effectLst/>
                    <a:latin typeface="Times New Roman" panose="02020603050405020304" pitchFamily="18" charset="0"/>
                    <a:ea typeface="Times New Roman" panose="02020603050405020304" pitchFamily="18" charset="0"/>
                  </a:rPr>
                  <a:t>m = 1, 2, 3.</a:t>
                </a:r>
                <a:endParaRPr lang="en-ID" sz="6600" dirty="0"/>
              </a:p>
            </p:txBody>
          </p:sp>
        </mc:Choice>
        <mc:Fallback xmlns="">
          <p:sp>
            <p:nvSpPr>
              <p:cNvPr id="3" name="Content Placeholder 2">
                <a:extLst>
                  <a:ext uri="{FF2B5EF4-FFF2-40B4-BE49-F238E27FC236}">
                    <a16:creationId xmlns:a16="http://schemas.microsoft.com/office/drawing/2014/main" id="{96AAA85F-0C4C-FE89-31CB-02931D2F1CAB}"/>
                  </a:ext>
                </a:extLst>
              </p:cNvPr>
              <p:cNvSpPr>
                <a:spLocks noGrp="1" noRot="1" noChangeAspect="1" noMove="1" noResize="1" noEditPoints="1" noAdjustHandles="1" noChangeArrowheads="1" noChangeShapeType="1" noTextEdit="1"/>
              </p:cNvSpPr>
              <p:nvPr>
                <p:ph idx="1"/>
              </p:nvPr>
            </p:nvSpPr>
            <p:spPr>
              <a:blipFill>
                <a:blip r:embed="rId2"/>
                <a:stretch>
                  <a:fillRect l="-3594" t="-840" b="-5602"/>
                </a:stretch>
              </a:blipFill>
            </p:spPr>
            <p:txBody>
              <a:bodyPr/>
              <a:lstStyle/>
              <a:p>
                <a:r>
                  <a:rPr lang="en-ID">
                    <a:noFill/>
                  </a:rPr>
                  <a:t> </a:t>
                </a:r>
              </a:p>
            </p:txBody>
          </p:sp>
        </mc:Fallback>
      </mc:AlternateContent>
    </p:spTree>
    <p:extLst>
      <p:ext uri="{BB962C8B-B14F-4D97-AF65-F5344CB8AC3E}">
        <p14:creationId xmlns:p14="http://schemas.microsoft.com/office/powerpoint/2010/main" val="44587296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6AE74-5125-55B4-F851-07A7BBDE77D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56228EDA-B621-4783-F204-DC6B85D1A179}"/>
              </a:ext>
            </a:extLst>
          </p:cNvPr>
          <p:cNvSpPr>
            <a:spLocks noGrp="1"/>
          </p:cNvSpPr>
          <p:nvPr>
            <p:ph idx="1"/>
          </p:nvPr>
        </p:nvSpPr>
        <p:spPr/>
        <p:txBody>
          <a:bodyPr>
            <a:normAutofit/>
          </a:bodyPr>
          <a:lstStyle/>
          <a:p>
            <a:pPr marL="0" indent="0">
              <a:lnSpc>
                <a:spcPct val="107000"/>
              </a:lnSpc>
              <a:spcAft>
                <a:spcPts val="800"/>
              </a:spcAft>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T kilowatts of electric power is sent to a town from a power plant. The transmission lines have the total resistance of 0.1T Ohms. Calculate the power loss if the power is transmitted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(a) 0.03k Volts		(b) s Volts</a:t>
            </a:r>
            <a:endParaRPr lang="en-ID" sz="3300" dirty="0"/>
          </a:p>
        </p:txBody>
      </p:sp>
    </p:spTree>
    <p:extLst>
      <p:ext uri="{BB962C8B-B14F-4D97-AF65-F5344CB8AC3E}">
        <p14:creationId xmlns:p14="http://schemas.microsoft.com/office/powerpoint/2010/main" val="104532252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7FBF0-253C-15D4-4BA1-36692A99C185}"/>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FB632A56-AD59-732C-21EA-E1F1E78D1DE8}"/>
              </a:ext>
            </a:extLst>
          </p:cNvPr>
          <p:cNvSpPr>
            <a:spLocks noGrp="1"/>
          </p:cNvSpPr>
          <p:nvPr>
            <p:ph idx="1"/>
          </p:nvPr>
        </p:nvSpPr>
        <p:spPr/>
        <p:txBody>
          <a:bodyPr>
            <a:normAutofit/>
          </a:bodyPr>
          <a:lstStyle/>
          <a:p>
            <a:pPr marL="0" indent="0">
              <a:buNone/>
            </a:pPr>
            <a:r>
              <a:rPr lang="en-ID" sz="6600" dirty="0">
                <a:effectLst/>
                <a:latin typeface="Times New Roman" panose="02020603050405020304" pitchFamily="18" charset="0"/>
                <a:ea typeface="Calibri" panose="020F0502020204030204" pitchFamily="34" charset="0"/>
              </a:rPr>
              <a:t>http://physics16.weebly.com/uploads/5/9/8/5/59854633/losses4transmitting4power.txt</a:t>
            </a:r>
            <a:endParaRPr lang="en-ID" sz="6600" dirty="0"/>
          </a:p>
        </p:txBody>
      </p:sp>
    </p:spTree>
    <p:extLst>
      <p:ext uri="{BB962C8B-B14F-4D97-AF65-F5344CB8AC3E}">
        <p14:creationId xmlns:p14="http://schemas.microsoft.com/office/powerpoint/2010/main" val="6413282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5FE6B-3851-7F0C-8289-2AE0DC29B98F}"/>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40219057-D487-9790-92A5-8F000C72EBAC}"/>
              </a:ext>
            </a:extLst>
          </p:cNvPr>
          <p:cNvSpPr>
            <a:spLocks noGrp="1"/>
          </p:cNvSpPr>
          <p:nvPr>
            <p:ph idx="1"/>
          </p:nvPr>
        </p:nvSpPr>
        <p:spPr/>
        <p:txBody>
          <a:bodyPr>
            <a:noAutofit/>
          </a:bodyPr>
          <a:lstStyle/>
          <a:p>
            <a:pPr marL="0" indent="0">
              <a:lnSpc>
                <a:spcPct val="107000"/>
              </a:lnSpc>
              <a:spcAft>
                <a:spcPts val="800"/>
              </a:spcAft>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A circular coil of wire has a diameter of 0.002k cm and contains 10 loops. The current in each loop is 3A, and the coil is placed into 2TESLA external magnetic field. Determine the maximum and minimum torque exerted on the coil by the field.</a:t>
            </a:r>
            <a:endParaRPr lang="en-ID" sz="3300" dirty="0"/>
          </a:p>
        </p:txBody>
      </p:sp>
    </p:spTree>
    <p:extLst>
      <p:ext uri="{BB962C8B-B14F-4D97-AF65-F5344CB8AC3E}">
        <p14:creationId xmlns:p14="http://schemas.microsoft.com/office/powerpoint/2010/main" val="257973709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2741-A253-6BC5-8F27-47E3453F2AC7}"/>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D04C218A-0B59-31C9-BFB2-811D5413A933}"/>
              </a:ext>
            </a:extLst>
          </p:cNvPr>
          <p:cNvSpPr>
            <a:spLocks noGrp="1"/>
          </p:cNvSpPr>
          <p:nvPr>
            <p:ph idx="1"/>
          </p:nvPr>
        </p:nvSpPr>
        <p:spPr/>
        <p:txBody>
          <a:bodyPr>
            <a:normAutofit/>
          </a:bodyPr>
          <a:lstStyle/>
          <a:p>
            <a:pPr marL="0" indent="0">
              <a:buNone/>
            </a:pPr>
            <a:r>
              <a:rPr lang="en-ID" sz="8800" dirty="0">
                <a:effectLst/>
                <a:latin typeface="Times New Roman" panose="02020603050405020304" pitchFamily="18" charset="0"/>
                <a:ea typeface="Calibri" panose="020F0502020204030204" pitchFamily="34" charset="0"/>
              </a:rPr>
              <a:t>http://physics16.weebly.com/uploads/5/9/8/5/59854633/torque.txt</a:t>
            </a:r>
            <a:endParaRPr lang="en-ID" sz="8800" dirty="0"/>
          </a:p>
        </p:txBody>
      </p:sp>
    </p:spTree>
    <p:extLst>
      <p:ext uri="{BB962C8B-B14F-4D97-AF65-F5344CB8AC3E}">
        <p14:creationId xmlns:p14="http://schemas.microsoft.com/office/powerpoint/2010/main" val="157096308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30EC9-C628-F356-1F6A-87ABF0BE3947}"/>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CED36405-FFF6-D561-82E3-02BF61FABFF8}"/>
              </a:ext>
            </a:extLst>
          </p:cNvPr>
          <p:cNvSpPr>
            <a:spLocks noGrp="1"/>
          </p:cNvSpPr>
          <p:nvPr>
            <p:ph idx="1"/>
          </p:nvPr>
        </p:nvSpPr>
        <p:spPr/>
        <p:txBody>
          <a:bodyPr>
            <a:normAutofit/>
          </a:bodyPr>
          <a:lstStyle/>
          <a:p>
            <a:pPr marL="0" indent="0">
              <a:lnSpc>
                <a:spcPct val="107000"/>
              </a:lnSpc>
              <a:spcAft>
                <a:spcPts val="800"/>
              </a:spcAft>
              <a:buNone/>
            </a:pPr>
            <a:r>
              <a:rPr lang="en-ID" sz="3300" kern="100" dirty="0">
                <a:effectLst/>
                <a:latin typeface="Calibri" panose="020F0502020204030204" pitchFamily="34" charset="0"/>
                <a:ea typeface="Calibri" panose="020F0502020204030204" pitchFamily="34" charset="0"/>
                <a:cs typeface="Times New Roman" panose="02020603050405020304" pitchFamily="18" charset="0"/>
              </a:rPr>
              <a:t>Question:</a:t>
            </a: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T Watts lamp emits electromagnetic radiation in all directions. Assuming a lamp to be a point source, calculate the intensity of the radiation: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 at distance of 1 m from the lamp.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b. at distance of 2 m from the lamp.</a:t>
            </a:r>
            <a:endParaRPr lang="en-ID" sz="3300" dirty="0"/>
          </a:p>
        </p:txBody>
      </p:sp>
    </p:spTree>
    <p:extLst>
      <p:ext uri="{BB962C8B-B14F-4D97-AF65-F5344CB8AC3E}">
        <p14:creationId xmlns:p14="http://schemas.microsoft.com/office/powerpoint/2010/main" val="180009534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0E6C9-7A5B-486B-F767-79B2F26227B8}"/>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142921A3-47B1-BF6A-03F2-AC62DA5B9365}"/>
              </a:ext>
            </a:extLst>
          </p:cNvPr>
          <p:cNvSpPr>
            <a:spLocks noGrp="1"/>
          </p:cNvSpPr>
          <p:nvPr>
            <p:ph idx="1"/>
          </p:nvPr>
        </p:nvSpPr>
        <p:spPr/>
        <p:txBody>
          <a:bodyPr>
            <a:normAutofit/>
          </a:bodyPr>
          <a:lstStyle/>
          <a:p>
            <a:pPr marL="0" indent="0">
              <a:buNone/>
            </a:pPr>
            <a:r>
              <a:rPr lang="en-ID" sz="9900" kern="100" dirty="0">
                <a:effectLst/>
                <a:latin typeface="Times New Roman" panose="02020603050405020304" pitchFamily="18" charset="0"/>
                <a:ea typeface="Calibri" panose="020F0502020204030204" pitchFamily="34" charset="0"/>
                <a:cs typeface="Times New Roman" panose="02020603050405020304" pitchFamily="18" charset="0"/>
              </a:rPr>
              <a:t>S = 4πR</a:t>
            </a:r>
            <a:r>
              <a:rPr lang="en-ID" sz="99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99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9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9900" kern="100" dirty="0">
                <a:effectLst/>
                <a:latin typeface="Times New Roman" panose="02020603050405020304" pitchFamily="18" charset="0"/>
                <a:ea typeface="Calibri" panose="020F0502020204030204" pitchFamily="34" charset="0"/>
                <a:cs typeface="Times New Roman" panose="02020603050405020304" pitchFamily="18" charset="0"/>
              </a:rPr>
              <a:t>I = T/S.</a:t>
            </a:r>
            <a:endParaRPr lang="en-ID" sz="9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473405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4976E-0374-68F7-2A08-CD3B364C13F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0BD95C18-76A9-CACA-138D-FBFD81CCEE52}"/>
              </a:ext>
            </a:extLst>
          </p:cNvPr>
          <p:cNvSpPr>
            <a:spLocks noGrp="1"/>
          </p:cNvSpPr>
          <p:nvPr>
            <p:ph idx="1"/>
          </p:nvPr>
        </p:nvSpPr>
        <p:spPr/>
        <p:txBody>
          <a:bodyPr>
            <a:normAutofit lnSpcReduction="1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 19107012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 = s Mod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k = s Mod 10000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Pi = 4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Atn</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(1)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S1 = 4 * Pi * 1 ^ 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S2 = 4 * Pi * 2 ^ 2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I1 = T / S1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I2 = T / S2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I1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I2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https://physics16.weebly.com/uploads/5/9/8/5/59854633/intensity4radius2019nov.txt</a:t>
            </a:r>
            <a:endParaRPr lang="en-ID" dirty="0"/>
          </a:p>
        </p:txBody>
      </p:sp>
    </p:spTree>
    <p:extLst>
      <p:ext uri="{BB962C8B-B14F-4D97-AF65-F5344CB8AC3E}">
        <p14:creationId xmlns:p14="http://schemas.microsoft.com/office/powerpoint/2010/main" val="265101404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F9B6D-AF08-7ABB-B223-EC8B5D07DDA0}"/>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8AD08036-07B6-D512-5592-471A53E1B2D5}"/>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Waves from a source have an amplitude of 5 cm and an intensity of T Wm</a:t>
            </a:r>
            <a:r>
              <a:rPr lang="en-ID" sz="33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 The amplitude of the waves is increased to 10 cm. What is their intensity now?</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b. The intensity of the waves is increased to 100 Wm</a:t>
            </a:r>
            <a:r>
              <a:rPr lang="en-ID" sz="3300" baseline="30000" dirty="0">
                <a:effectLst/>
                <a:latin typeface="Times New Roman" panose="02020603050405020304" pitchFamily="18" charset="0"/>
                <a:ea typeface="Calibri" panose="020F0502020204030204" pitchFamily="34" charset="0"/>
              </a:rPr>
              <a:t>-2</a:t>
            </a:r>
            <a:r>
              <a:rPr lang="en-ID" sz="3300" dirty="0">
                <a:effectLst/>
                <a:latin typeface="Times New Roman" panose="02020603050405020304" pitchFamily="18" charset="0"/>
                <a:ea typeface="Calibri" panose="020F0502020204030204" pitchFamily="34" charset="0"/>
              </a:rPr>
              <a:t>. What is their amplitude?</a:t>
            </a:r>
            <a:endParaRPr lang="en-ID" sz="3300" dirty="0"/>
          </a:p>
        </p:txBody>
      </p:sp>
    </p:spTree>
    <p:extLst>
      <p:ext uri="{BB962C8B-B14F-4D97-AF65-F5344CB8AC3E}">
        <p14:creationId xmlns:p14="http://schemas.microsoft.com/office/powerpoint/2010/main" val="386082255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FBFBB-B2C2-95D0-5C9E-F009F4ACF0DB}"/>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EC69C5B3-82D7-CEAC-AEA1-8C766A210B06}"/>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I = CA</a:t>
            </a:r>
            <a:r>
              <a:rPr lang="en-ID" sz="44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C = I/A</a:t>
            </a:r>
            <a:r>
              <a:rPr lang="en-ID" sz="44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I = Intensity</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A = Amplitude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C = Constant</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50885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C386C-899E-2AC9-3E8F-DD970E410B74}"/>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BAC0A947-CC32-884A-97A6-DC626A912CA7}"/>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s = 19107012</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L = s Mod 10</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k = s Mod 10000</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2891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98549-EC04-FFE0-861B-F2D4EC25C0C5}"/>
              </a:ext>
            </a:extLst>
          </p:cNvPr>
          <p:cNvSpPr>
            <a:spLocks noGrp="1"/>
          </p:cNvSpPr>
          <p:nvPr>
            <p:ph type="title"/>
          </p:nvPr>
        </p:nvSpPr>
        <p:spPr/>
        <p:txBody>
          <a:bodyPr>
            <a:noAutofit/>
          </a:bodyPr>
          <a:lstStyle/>
          <a:p>
            <a:r>
              <a:rPr lang="en-ID" sz="9900" kern="100" dirty="0">
                <a:effectLst/>
                <a:latin typeface="Times New Roman" panose="02020603050405020304" pitchFamily="18" charset="0"/>
                <a:ea typeface="Times New Roman" panose="02020603050405020304" pitchFamily="18" charset="0"/>
                <a:cs typeface="Times New Roman" panose="02020603050405020304" pitchFamily="18" charset="0"/>
              </a:rPr>
              <a:t>Cramer Rule</a:t>
            </a:r>
            <a:endParaRPr lang="en-ID" sz="9900" dirty="0"/>
          </a:p>
        </p:txBody>
      </p:sp>
      <p:sp>
        <p:nvSpPr>
          <p:cNvPr id="3" name="Content Placeholder 2">
            <a:extLst>
              <a:ext uri="{FF2B5EF4-FFF2-40B4-BE49-F238E27FC236}">
                <a16:creationId xmlns:a16="http://schemas.microsoft.com/office/drawing/2014/main" id="{2C14ECC4-1E46-E239-3B7E-33738F35BA35}"/>
              </a:ext>
            </a:extLst>
          </p:cNvPr>
          <p:cNvSpPr>
            <a:spLocks noGrp="1"/>
          </p:cNvSpPr>
          <p:nvPr>
            <p:ph idx="1"/>
          </p:nvPr>
        </p:nvSpPr>
        <p:spPr/>
        <p:txBody>
          <a:bodyPr>
            <a:normAutofit/>
          </a:bodyPr>
          <a:lstStyle/>
          <a:p>
            <a:pPr marL="0" indent="0">
              <a:buNone/>
            </a:pPr>
            <a:r>
              <a:rPr lang="en-ID" sz="5500" kern="100" dirty="0">
                <a:effectLst/>
                <a:latin typeface="Times New Roman" panose="02020603050405020304" pitchFamily="18" charset="0"/>
                <a:ea typeface="Times New Roman" panose="02020603050405020304" pitchFamily="18" charset="0"/>
                <a:cs typeface="Times New Roman" panose="02020603050405020304" pitchFamily="18" charset="0"/>
              </a:rPr>
              <a:t>We use Cramer Rule</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dirty="0">
                <a:effectLst/>
                <a:latin typeface="Times New Roman" panose="02020603050405020304" pitchFamily="18" charset="0"/>
                <a:ea typeface="Times New Roman" panose="02020603050405020304" pitchFamily="18" charset="0"/>
              </a:rPr>
              <a:t>en.wikipedia.org/wiki/Cramer%27s_rule</a:t>
            </a:r>
            <a:endParaRPr lang="en-ID" sz="5500" dirty="0"/>
          </a:p>
        </p:txBody>
      </p:sp>
    </p:spTree>
    <p:extLst>
      <p:ext uri="{BB962C8B-B14F-4D97-AF65-F5344CB8AC3E}">
        <p14:creationId xmlns:p14="http://schemas.microsoft.com/office/powerpoint/2010/main" val="171900164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C3725-5604-CFCA-AD28-59880AA49E46}"/>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523BFC8D-BE79-BF42-6E91-84264DDD49DE}"/>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I = T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A = 5 * 10 ^ (-2)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a:effectLst/>
                <a:latin typeface="Times New Roman" panose="02020603050405020304" pitchFamily="18" charset="0"/>
                <a:ea typeface="Calibri" panose="020F0502020204030204" pitchFamily="34" charset="0"/>
              </a:rPr>
              <a:t>C = I / A ^ 2</a:t>
            </a:r>
            <a:endParaRPr lang="en-ID" sz="4400" dirty="0"/>
          </a:p>
        </p:txBody>
      </p:sp>
    </p:spTree>
    <p:extLst>
      <p:ext uri="{BB962C8B-B14F-4D97-AF65-F5344CB8AC3E}">
        <p14:creationId xmlns:p14="http://schemas.microsoft.com/office/powerpoint/2010/main" val="125464219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13BC7-3222-8EB7-345D-1C3A6E6EE1A3}"/>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046B4738-2E94-5E50-5398-E530E55C0095}"/>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A = 10 * 10 ^ (-2)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I = C * A ^ 2</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I</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383472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2D8B1-D76E-5D9C-556F-0ABC8ED26777}"/>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D9A01655-89D1-35E1-CE05-5BDD0236AB2E}"/>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I = 100</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 = </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Sqr</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(I / C)</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https://physics16.weebly.com/uploads/5/9/8/5/59854633/amplitude4intensity2019nov.txt</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035170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836EB-3B8B-44CB-7EC6-BE34CD4EB26B}"/>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864AC0C0-4767-59DD-B6FE-FEC6BDD9038E}"/>
              </a:ext>
            </a:extLst>
          </p:cNvPr>
          <p:cNvSpPr>
            <a:spLocks noGrp="1"/>
          </p:cNvSpPr>
          <p:nvPr>
            <p:ph idx="1"/>
          </p:nvPr>
        </p:nvSpPr>
        <p:spPr/>
        <p:txBody>
          <a:bodyPr>
            <a:normAutofit/>
          </a:bodyPr>
          <a:lstStyle/>
          <a:p>
            <a:pPr marL="0" indent="0">
              <a:lnSpc>
                <a:spcPct val="107000"/>
              </a:lnSpc>
              <a:spcAft>
                <a:spcPts val="800"/>
              </a:spcAft>
              <a:buNone/>
            </a:pPr>
            <a:r>
              <a:rPr lang="en-ID" sz="3300" kern="100" dirty="0">
                <a:effectLst/>
                <a:latin typeface="Calibri" panose="020F0502020204030204" pitchFamily="34" charset="0"/>
                <a:ea typeface="Calibri" panose="020F0502020204030204" pitchFamily="34" charset="0"/>
                <a:cs typeface="Times New Roman" panose="02020603050405020304" pitchFamily="18" charset="0"/>
              </a:rPr>
              <a:t>Question: </a:t>
            </a: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Light of wavelength T nm in a vacuum travels into glass, where its speed decreases to 2×10</a:t>
            </a:r>
            <a:r>
              <a:rPr lang="en-ID" sz="3300" kern="100" baseline="30000" dirty="0">
                <a:effectLst/>
                <a:latin typeface="Times New Roman" panose="02020603050405020304" pitchFamily="18" charset="0"/>
                <a:ea typeface="Calibri" panose="020F0502020204030204" pitchFamily="34" charset="0"/>
                <a:cs typeface="Times New Roman" panose="02020603050405020304" pitchFamily="18" charset="0"/>
              </a:rPr>
              <a:t>8</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ms</a:t>
            </a:r>
            <a:r>
              <a:rPr lang="en-ID" sz="3300" kern="100"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Determine: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 the frequency of the light in vacuum</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b. its frequency and wavelength in glass.</a:t>
            </a:r>
            <a:endParaRPr lang="en-ID" sz="3300" dirty="0"/>
          </a:p>
        </p:txBody>
      </p:sp>
    </p:spTree>
    <p:extLst>
      <p:ext uri="{BB962C8B-B14F-4D97-AF65-F5344CB8AC3E}">
        <p14:creationId xmlns:p14="http://schemas.microsoft.com/office/powerpoint/2010/main" val="424067052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314DA-1B4B-0809-A357-EEF0C2606FB9}"/>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A8E40911-7089-E843-CD82-8664DB1B83CA}"/>
              </a:ext>
            </a:extLst>
          </p:cNvPr>
          <p:cNvSpPr>
            <a:spLocks noGrp="1"/>
          </p:cNvSpPr>
          <p:nvPr>
            <p:ph idx="1"/>
          </p:nvPr>
        </p:nvSpPr>
        <p:spPr/>
        <p:txBody>
          <a:bodyPr>
            <a:normAutofit/>
          </a:bodyPr>
          <a:lstStyle/>
          <a:p>
            <a:pPr marL="0" indent="0">
              <a:buNone/>
            </a:pPr>
            <a:r>
              <a:rPr lang="en-ID" sz="9900" dirty="0">
                <a:effectLst/>
                <a:latin typeface="Times New Roman" panose="02020603050405020304" pitchFamily="18" charset="0"/>
                <a:ea typeface="Calibri" panose="020F0502020204030204" pitchFamily="34" charset="0"/>
              </a:rPr>
              <a:t>c = 3*10</a:t>
            </a:r>
            <a:r>
              <a:rPr lang="en-ID" sz="9900" baseline="30000" dirty="0">
                <a:effectLst/>
                <a:latin typeface="Times New Roman" panose="02020603050405020304" pitchFamily="18" charset="0"/>
                <a:ea typeface="Calibri" panose="020F0502020204030204" pitchFamily="34" charset="0"/>
              </a:rPr>
              <a:t>8</a:t>
            </a:r>
            <a:r>
              <a:rPr lang="en-ID" sz="9900" dirty="0">
                <a:effectLst/>
                <a:latin typeface="Times New Roman" panose="02020603050405020304" pitchFamily="18" charset="0"/>
                <a:ea typeface="Calibri" panose="020F0502020204030204" pitchFamily="34" charset="0"/>
              </a:rPr>
              <a:t> m/s in vacuum.</a:t>
            </a:r>
            <a:endParaRPr lang="en-ID" sz="9900" dirty="0"/>
          </a:p>
        </p:txBody>
      </p:sp>
    </p:spTree>
    <p:extLst>
      <p:ext uri="{BB962C8B-B14F-4D97-AF65-F5344CB8AC3E}">
        <p14:creationId xmlns:p14="http://schemas.microsoft.com/office/powerpoint/2010/main" val="367708172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852A7-57AA-E682-E478-FD3FC1C5ABF8}"/>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A68C2A66-FE76-C914-147D-7BCB4742BE8F}"/>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s = 19107012</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L = s Mod 10</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k = s Mod 10000</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823170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7C02C-90CE-ABFF-C03A-F51BBF8F12C5}"/>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82618568-4E0D-AE60-9497-00AF4808F1BA}"/>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c = 3 * 10 ^ 8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err="1">
                <a:effectLst/>
                <a:latin typeface="Times New Roman" panose="02020603050405020304" pitchFamily="18" charset="0"/>
                <a:ea typeface="Calibri" panose="020F0502020204030204" pitchFamily="34" charset="0"/>
                <a:cs typeface="Times New Roman" panose="02020603050405020304" pitchFamily="18" charset="0"/>
              </a:rPr>
              <a:t>lambdainvacuum</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 T * 10 ^ (-9)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err="1">
                <a:effectLst/>
                <a:latin typeface="Times New Roman" panose="02020603050405020304" pitchFamily="18" charset="0"/>
                <a:ea typeface="Calibri" panose="020F0502020204030204" pitchFamily="34" charset="0"/>
                <a:cs typeface="Times New Roman" panose="02020603050405020304" pitchFamily="18" charset="0"/>
              </a:rPr>
              <a:t>frequencyinvacuum</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 c / </a:t>
            </a:r>
            <a:r>
              <a:rPr lang="en-ID" sz="4400" kern="100" dirty="0" err="1">
                <a:effectLst/>
                <a:latin typeface="Times New Roman" panose="02020603050405020304" pitchFamily="18" charset="0"/>
                <a:ea typeface="Calibri" panose="020F0502020204030204" pitchFamily="34" charset="0"/>
                <a:cs typeface="Times New Roman" panose="02020603050405020304" pitchFamily="18" charset="0"/>
              </a:rPr>
              <a:t>lambdainvacuum</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err="1">
                <a:effectLst/>
                <a:latin typeface="Times New Roman" panose="02020603050405020304" pitchFamily="18" charset="0"/>
                <a:ea typeface="Calibri" panose="020F0502020204030204" pitchFamily="34" charset="0"/>
              </a:rPr>
              <a:t>MsgBox</a:t>
            </a:r>
            <a:r>
              <a:rPr lang="en-ID" sz="4400" dirty="0">
                <a:effectLst/>
                <a:latin typeface="Times New Roman" panose="02020603050405020304" pitchFamily="18" charset="0"/>
                <a:ea typeface="Calibri" panose="020F0502020204030204" pitchFamily="34" charset="0"/>
              </a:rPr>
              <a:t> </a:t>
            </a:r>
            <a:r>
              <a:rPr lang="en-ID" sz="4400" dirty="0" err="1">
                <a:effectLst/>
                <a:latin typeface="Times New Roman" panose="02020603050405020304" pitchFamily="18" charset="0"/>
                <a:ea typeface="Calibri" panose="020F0502020204030204" pitchFamily="34" charset="0"/>
              </a:rPr>
              <a:t>frequencyinvacuum</a:t>
            </a:r>
            <a:endParaRPr lang="en-ID" sz="4400" dirty="0"/>
          </a:p>
        </p:txBody>
      </p:sp>
    </p:spTree>
    <p:extLst>
      <p:ext uri="{BB962C8B-B14F-4D97-AF65-F5344CB8AC3E}">
        <p14:creationId xmlns:p14="http://schemas.microsoft.com/office/powerpoint/2010/main" val="220897294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4D99B-AD6E-92DB-1699-FB649602E4F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944DFCCD-6D2C-647E-C8D4-682828903264}"/>
              </a:ext>
            </a:extLst>
          </p:cNvPr>
          <p:cNvSpPr>
            <a:spLocks noGrp="1"/>
          </p:cNvSpPr>
          <p:nvPr>
            <p:ph idx="1"/>
          </p:nvPr>
        </p:nvSpPr>
        <p:spPr/>
        <p:txBody>
          <a:bodyPr>
            <a:normAutofit/>
          </a:bodyPr>
          <a:lstStyle/>
          <a:p>
            <a:pPr marL="0" indent="0">
              <a:buNone/>
            </a:pP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velocityinglass</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2 * 10 ^ 8</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lambdainglass</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velocityinglass</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frequencyinvacuum</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lambdainglass</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https://physics16.weebly.com/uploads/5/9/8/5/59854633/wavelength4frequency4refraction2019nov.txt</a:t>
            </a:r>
            <a:endParaRPr lang="en-ID" sz="3300" dirty="0"/>
          </a:p>
        </p:txBody>
      </p:sp>
    </p:spTree>
    <p:extLst>
      <p:ext uri="{BB962C8B-B14F-4D97-AF65-F5344CB8AC3E}">
        <p14:creationId xmlns:p14="http://schemas.microsoft.com/office/powerpoint/2010/main" val="344244821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B6A48-AC34-2336-194B-D765C8433416}"/>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C0AD786E-3121-436D-F87A-B2FAE7D24732}"/>
              </a:ext>
            </a:extLst>
          </p:cNvPr>
          <p:cNvSpPr>
            <a:spLocks noGrp="1"/>
          </p:cNvSpPr>
          <p:nvPr>
            <p:ph idx="1"/>
          </p:nvPr>
        </p:nvSpPr>
        <p:spPr/>
        <p:txBody>
          <a:bodyPr>
            <a:normAutofit/>
          </a:bodyPr>
          <a:lstStyle/>
          <a:p>
            <a:pPr marL="0" indent="0">
              <a:lnSpc>
                <a:spcPct val="107000"/>
              </a:lnSpc>
              <a:spcAft>
                <a:spcPts val="800"/>
              </a:spcAft>
              <a:buNone/>
            </a:pPr>
            <a:r>
              <a:rPr lang="en-ID" sz="2500" kern="100" dirty="0">
                <a:effectLst/>
                <a:latin typeface="Calibri" panose="020F0502020204030204" pitchFamily="34" charset="0"/>
                <a:ea typeface="Calibri" panose="020F0502020204030204" pitchFamily="34" charset="0"/>
                <a:cs typeface="Times New Roman" panose="02020603050405020304" pitchFamily="18" charset="0"/>
              </a:rPr>
              <a:t>Question: </a:t>
            </a: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An astronomer observes light from a distant star. A particular line in its spectrum has a wavelength of T nm. When measures in the laboratory, the same spectral line has a wavelength of L nm. Determine:</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a. the change in the wavelength of the spectral line</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b. the speed of the star</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dirty="0">
                <a:effectLst/>
                <a:latin typeface="Times New Roman" panose="02020603050405020304" pitchFamily="18" charset="0"/>
                <a:ea typeface="Calibri" panose="020F0502020204030204" pitchFamily="34" charset="0"/>
              </a:rPr>
              <a:t>c. the direction of the movement of the star (towards or away from the observer).</a:t>
            </a:r>
            <a:endParaRPr lang="en-ID" sz="2500" dirty="0"/>
          </a:p>
        </p:txBody>
      </p:sp>
    </p:spTree>
    <p:extLst>
      <p:ext uri="{BB962C8B-B14F-4D97-AF65-F5344CB8AC3E}">
        <p14:creationId xmlns:p14="http://schemas.microsoft.com/office/powerpoint/2010/main" val="116353047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B18F1-F78E-475F-4FC0-4ADAA9EBA898}"/>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3C5D9E77-5C4A-B4D7-5C56-6C183480F194}"/>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 = c/T</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 = c/L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 = Fc/(</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c+v</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v = -c + Fc/f</a:t>
            </a:r>
            <a:endParaRPr lang="en-ID" sz="3300" dirty="0"/>
          </a:p>
        </p:txBody>
      </p:sp>
    </p:spTree>
    <p:extLst>
      <p:ext uri="{BB962C8B-B14F-4D97-AF65-F5344CB8AC3E}">
        <p14:creationId xmlns:p14="http://schemas.microsoft.com/office/powerpoint/2010/main" val="15394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1E1E0-DE47-8E64-839D-8F23049A4B90}"/>
              </a:ext>
            </a:extLst>
          </p:cNvPr>
          <p:cNvSpPr>
            <a:spLocks noGrp="1"/>
          </p:cNvSpPr>
          <p:nvPr>
            <p:ph type="title"/>
          </p:nvPr>
        </p:nvSpPr>
        <p:spPr/>
        <p:txBody>
          <a:bodyPr>
            <a:normAutofit fontScale="90000"/>
          </a:bodyPr>
          <a:lstStyle/>
          <a:p>
            <a:r>
              <a:rPr lang="en-ID" sz="9600" kern="100" dirty="0">
                <a:effectLst/>
                <a:latin typeface="Times New Roman" panose="02020603050405020304" pitchFamily="18" charset="0"/>
                <a:ea typeface="Times New Roman" panose="02020603050405020304" pitchFamily="18" charset="0"/>
                <a:cs typeface="Times New Roman" panose="02020603050405020304" pitchFamily="18" charset="0"/>
              </a:rPr>
              <a:t>Cramer Rule</a:t>
            </a:r>
            <a:endParaRPr lang="en-ID"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DE0A737-E4B6-C10C-EEA2-F12CE1DEAFAC}"/>
                  </a:ext>
                </a:extLst>
              </p:cNvPr>
              <p:cNvSpPr>
                <a:spLocks noGrp="1"/>
              </p:cNvSpPr>
              <p:nvPr>
                <p:ph idx="1"/>
              </p:nvPr>
            </p:nvSpPr>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ID" sz="3300" i="1" kern="100" smtClean="0">
                          <a:effectLst/>
                          <a:latin typeface="Cambria Math" panose="02040503050406030204" pitchFamily="18" charset="0"/>
                          <a:ea typeface="Times New Roman" panose="02020603050405020304" pitchFamily="18" charset="0"/>
                          <a:cs typeface="Times New Roman" panose="02020603050405020304" pitchFamily="18" charset="0"/>
                        </a:rPr>
                        <m:t>𝐷</m:t>
                      </m:r>
                      <m:r>
                        <a:rPr lang="en-ID" sz="3300" i="1" kern="100" smtClean="0">
                          <a:effectLst/>
                          <a:latin typeface="Cambria Math" panose="02040503050406030204" pitchFamily="18" charset="0"/>
                          <a:ea typeface="Times New Roman" panose="02020603050405020304" pitchFamily="18" charset="0"/>
                          <a:cs typeface="Times New Roman" panose="02020603050405020304" pitchFamily="18" charset="0"/>
                        </a:rPr>
                        <m:t>=</m:t>
                      </m:r>
                      <m:r>
                        <a:rPr lang="en-ID" sz="3300" i="1" kern="100" smtClean="0">
                          <a:effectLst/>
                          <a:latin typeface="Cambria Math" panose="02040503050406030204" pitchFamily="18" charset="0"/>
                          <a:ea typeface="Times New Roman" panose="02020603050405020304" pitchFamily="18" charset="0"/>
                          <a:cs typeface="Times New Roman" panose="02020603050405020304" pitchFamily="18" charset="0"/>
                        </a:rPr>
                        <m:t>𝑑𝑒𝑡</m:t>
                      </m:r>
                      <m:d>
                        <m:dPr>
                          <m:begChr m:val="["/>
                          <m:endChr m:val="]"/>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dPr>
                        <m:e>
                          <m:m>
                            <m:mPr>
                              <m:mcs>
                                <m:mc>
                                  <m:mcPr>
                                    <m:count m:val="3"/>
                                    <m:mcJc m:val="center"/>
                                  </m:mcPr>
                                </m:mc>
                              </m:mcs>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mPr>
                            <m:mr>
                              <m:e>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11</m:t>
                                    </m:r>
                                  </m:sub>
                                </m:sSub>
                              </m:e>
                              <m:e>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12</m:t>
                                    </m:r>
                                  </m:sub>
                                </m:sSub>
                              </m:e>
                              <m:e>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13</m:t>
                                    </m:r>
                                  </m:sub>
                                </m:sSub>
                              </m:e>
                            </m:mr>
                            <m:mr>
                              <m:e>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21</m:t>
                                    </m:r>
                                  </m:sub>
                                </m:sSub>
                              </m:e>
                              <m:e>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22</m:t>
                                    </m:r>
                                  </m:sub>
                                </m:sSub>
                              </m:e>
                              <m:e>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23</m:t>
                                    </m:r>
                                  </m:sub>
                                </m:sSub>
                              </m:e>
                            </m:mr>
                            <m:mr>
                              <m:e>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31</m:t>
                                    </m:r>
                                  </m:sub>
                                </m:sSub>
                              </m:e>
                              <m:e>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32</m:t>
                                    </m:r>
                                  </m:sub>
                                </m:sSub>
                              </m:e>
                              <m:e>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33</m:t>
                                    </m:r>
                                  </m:sub>
                                </m:sSub>
                              </m:e>
                            </m:mr>
                          </m:m>
                        </m:e>
                      </m:d>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I(1, 1) * (I(2, 2) * I(3, 3) - I(2, 3) * I(3, 2)) –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I(1, 2) * (I(2, 1) * I(3, 3) - I(3, 1) * I(2, 3)) +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I(1, 3) * (I(2, 1) * I(3, 2) - I(3, 1) * I(2, 2))</a:t>
                </a:r>
                <a:endParaRPr lang="en-ID" sz="3300" dirty="0"/>
              </a:p>
            </p:txBody>
          </p:sp>
        </mc:Choice>
        <mc:Fallback xmlns="">
          <p:sp>
            <p:nvSpPr>
              <p:cNvPr id="3" name="Content Placeholder 2">
                <a:extLst>
                  <a:ext uri="{FF2B5EF4-FFF2-40B4-BE49-F238E27FC236}">
                    <a16:creationId xmlns:a16="http://schemas.microsoft.com/office/drawing/2014/main" id="{6DE0A737-E4B6-C10C-EEA2-F12CE1DEAFAC}"/>
                  </a:ext>
                </a:extLst>
              </p:cNvPr>
              <p:cNvSpPr>
                <a:spLocks noGrp="1" noRot="1" noChangeAspect="1" noMove="1" noResize="1" noEditPoints="1" noAdjustHandles="1" noChangeArrowheads="1" noChangeShapeType="1" noTextEdit="1"/>
              </p:cNvSpPr>
              <p:nvPr>
                <p:ph idx="1"/>
              </p:nvPr>
            </p:nvSpPr>
            <p:spPr>
              <a:blipFill>
                <a:blip r:embed="rId2"/>
                <a:stretch>
                  <a:fillRect l="-1565" t="-280"/>
                </a:stretch>
              </a:blipFill>
            </p:spPr>
            <p:txBody>
              <a:bodyPr/>
              <a:lstStyle/>
              <a:p>
                <a:r>
                  <a:rPr lang="en-ID">
                    <a:noFill/>
                  </a:rPr>
                  <a:t> </a:t>
                </a:r>
              </a:p>
            </p:txBody>
          </p:sp>
        </mc:Fallback>
      </mc:AlternateContent>
    </p:spTree>
    <p:extLst>
      <p:ext uri="{BB962C8B-B14F-4D97-AF65-F5344CB8AC3E}">
        <p14:creationId xmlns:p14="http://schemas.microsoft.com/office/powerpoint/2010/main" val="320141026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4327C-F028-8D2F-9074-48A5661DCE4A}"/>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16A84B59-A25B-B9AA-BEB8-7A2E915692B6}"/>
              </a:ext>
            </a:extLst>
          </p:cNvPr>
          <p:cNvSpPr>
            <a:spLocks noGrp="1"/>
          </p:cNvSpPr>
          <p:nvPr>
            <p:ph idx="1"/>
          </p:nvPr>
        </p:nvSpPr>
        <p:spPr/>
        <p:txBody>
          <a:bodyPr>
            <a:normAutofit/>
          </a:bodyPr>
          <a:lstStyle/>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s = 19107012</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L = s Mod 10</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dirty="0">
                <a:effectLst/>
                <a:latin typeface="Times New Roman" panose="02020603050405020304" pitchFamily="18" charset="0"/>
                <a:ea typeface="Calibri" panose="020F0502020204030204" pitchFamily="34" charset="0"/>
              </a:rPr>
              <a:t>k = s Mod 10000</a:t>
            </a:r>
            <a:endParaRPr lang="en-ID" sz="5500" dirty="0"/>
          </a:p>
        </p:txBody>
      </p:sp>
    </p:spTree>
    <p:extLst>
      <p:ext uri="{BB962C8B-B14F-4D97-AF65-F5344CB8AC3E}">
        <p14:creationId xmlns:p14="http://schemas.microsoft.com/office/powerpoint/2010/main" val="13566856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C9099-CF5B-35E8-B8AE-BCFC20405ADF}"/>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24885CD0-C150-2FD8-519A-57DA98A717DA}"/>
              </a:ext>
            </a:extLst>
          </p:cNvPr>
          <p:cNvSpPr>
            <a:spLocks noGrp="1"/>
          </p:cNvSpPr>
          <p:nvPr>
            <p:ph idx="1"/>
          </p:nvPr>
        </p:nvSpPr>
        <p:spPr/>
        <p:txBody>
          <a:bodyPr>
            <a:no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c = 3 * 10 ^ 8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f_small</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c / (T * 10 ^ (-9))</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F_BIG = c / (L * 10 ^ (-9))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wavelebgthchange</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T * 10 ^ (-9) - L * 10 ^ (-9)</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err="1">
                <a:effectLst/>
                <a:latin typeface="Times New Roman" panose="02020603050405020304" pitchFamily="18" charset="0"/>
                <a:ea typeface="Calibri" panose="020F0502020204030204" pitchFamily="34" charset="0"/>
              </a:rPr>
              <a:t>MsgBox</a:t>
            </a:r>
            <a:r>
              <a:rPr lang="en-ID" sz="3300" dirty="0">
                <a:effectLst/>
                <a:latin typeface="Times New Roman" panose="02020603050405020304" pitchFamily="18" charset="0"/>
                <a:ea typeface="Calibri" panose="020F0502020204030204" pitchFamily="34" charset="0"/>
              </a:rPr>
              <a:t> </a:t>
            </a:r>
            <a:r>
              <a:rPr lang="en-ID" sz="3300" dirty="0" err="1">
                <a:effectLst/>
                <a:latin typeface="Times New Roman" panose="02020603050405020304" pitchFamily="18" charset="0"/>
                <a:ea typeface="Calibri" panose="020F0502020204030204" pitchFamily="34" charset="0"/>
              </a:rPr>
              <a:t>wavelebgthchange</a:t>
            </a:r>
            <a:endParaRPr lang="en-ID" sz="3300" dirty="0"/>
          </a:p>
        </p:txBody>
      </p:sp>
    </p:spTree>
    <p:extLst>
      <p:ext uri="{BB962C8B-B14F-4D97-AF65-F5344CB8AC3E}">
        <p14:creationId xmlns:p14="http://schemas.microsoft.com/office/powerpoint/2010/main" val="7920402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CFAFC-71E5-9522-2286-AB0991DD0CFB}"/>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55A54233-F513-1BB7-95D7-9EB3F954AD05}"/>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v = -c + c * F_BIG / </a:t>
            </a:r>
            <a:r>
              <a:rPr lang="en-ID" sz="4400" kern="100" dirty="0" err="1">
                <a:effectLst/>
                <a:latin typeface="Times New Roman" panose="02020603050405020304" pitchFamily="18" charset="0"/>
                <a:ea typeface="Calibri" panose="020F0502020204030204" pitchFamily="34" charset="0"/>
                <a:cs typeface="Times New Roman" panose="02020603050405020304" pitchFamily="18" charset="0"/>
              </a:rPr>
              <a:t>f_small</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v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a:effectLst/>
                <a:latin typeface="Times New Roman" panose="02020603050405020304" pitchFamily="18" charset="0"/>
                <a:ea typeface="Calibri" panose="020F0502020204030204" pitchFamily="34" charset="0"/>
              </a:rPr>
              <a:t>https://physics16.weebly.com/uploads/5/9/8/5/59854633/doppler4effect2019nov.txt</a:t>
            </a:r>
            <a:endParaRPr lang="en-ID" sz="4400" dirty="0"/>
          </a:p>
        </p:txBody>
      </p:sp>
    </p:spTree>
    <p:extLst>
      <p:ext uri="{BB962C8B-B14F-4D97-AF65-F5344CB8AC3E}">
        <p14:creationId xmlns:p14="http://schemas.microsoft.com/office/powerpoint/2010/main" val="77031953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5AC3E-CE27-6F8A-A6CD-30A93138DC8C}"/>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0BD82A19-67B3-3BC9-D347-38A9E682AC95}"/>
              </a:ext>
            </a:extLst>
          </p:cNvPr>
          <p:cNvSpPr>
            <a:spLocks noGrp="1"/>
          </p:cNvSpPr>
          <p:nvPr>
            <p:ph idx="1"/>
          </p:nvPr>
        </p:nvSpPr>
        <p:spPr/>
        <p:txBody>
          <a:bodyPr>
            <a:normAutofit/>
          </a:bodyPr>
          <a:lstStyle/>
          <a:p>
            <a:pPr marL="0" indent="0">
              <a:lnSpc>
                <a:spcPct val="107000"/>
              </a:lnSpc>
              <a:spcAft>
                <a:spcPts val="800"/>
              </a:spcAft>
              <a:buNone/>
            </a:pPr>
            <a:r>
              <a:rPr lang="en-ID" sz="4400" kern="100" dirty="0">
                <a:effectLst/>
                <a:latin typeface="Calibri" panose="020F0502020204030204" pitchFamily="34" charset="0"/>
                <a:ea typeface="Calibri" panose="020F0502020204030204" pitchFamily="34" charset="0"/>
                <a:cs typeface="Times New Roman" panose="02020603050405020304" pitchFamily="18" charset="0"/>
              </a:rPr>
              <a:t>Question: </a:t>
            </a:r>
          </a:p>
          <a:p>
            <a:pPr marL="0" indent="0">
              <a:buNone/>
            </a:pPr>
            <a:r>
              <a:rPr lang="en-ID" sz="4400" dirty="0">
                <a:effectLst/>
                <a:latin typeface="Times New Roman" panose="02020603050405020304" pitchFamily="18" charset="0"/>
                <a:ea typeface="Calibri" panose="020F0502020204030204" pitchFamily="34" charset="0"/>
              </a:rPr>
              <a:t>Find x. </a:t>
            </a:r>
            <a:r>
              <a:rPr lang="en-ID" sz="4400" dirty="0" err="1">
                <a:effectLst/>
                <a:latin typeface="Times New Roman" panose="02020603050405020304" pitchFamily="18" charset="0"/>
                <a:ea typeface="Calibri" panose="020F0502020204030204" pitchFamily="34" charset="0"/>
              </a:rPr>
              <a:t>λD</a:t>
            </a:r>
            <a:r>
              <a:rPr lang="en-ID" sz="4400" dirty="0">
                <a:effectLst/>
                <a:latin typeface="Times New Roman" panose="02020603050405020304" pitchFamily="18" charset="0"/>
                <a:ea typeface="Calibri" panose="020F0502020204030204" pitchFamily="34" charset="0"/>
              </a:rPr>
              <a:t> = </a:t>
            </a:r>
            <a:r>
              <a:rPr lang="en-ID" sz="4400" dirty="0" err="1">
                <a:effectLst/>
                <a:latin typeface="Times New Roman" panose="02020603050405020304" pitchFamily="18" charset="0"/>
                <a:ea typeface="Calibri" panose="020F0502020204030204" pitchFamily="34" charset="0"/>
              </a:rPr>
              <a:t>ax</a:t>
            </a:r>
            <a:r>
              <a:rPr lang="en-ID" sz="4400" dirty="0">
                <a:effectLst/>
                <a:latin typeface="Times New Roman" panose="02020603050405020304" pitchFamily="18" charset="0"/>
                <a:ea typeface="Calibri" panose="020F0502020204030204" pitchFamily="34" charset="0"/>
              </a:rPr>
              <a:t> Young double-slit experiment (waves). D = d</a:t>
            </a:r>
            <a:r>
              <a:rPr lang="en-ID" sz="4400" baseline="-25000" dirty="0">
                <a:effectLst/>
                <a:latin typeface="Times New Roman" panose="02020603050405020304" pitchFamily="18" charset="0"/>
                <a:ea typeface="Calibri" panose="020F0502020204030204" pitchFamily="34" charset="0"/>
              </a:rPr>
              <a:t>2</a:t>
            </a:r>
            <a:r>
              <a:rPr lang="en-ID" sz="4400" dirty="0">
                <a:effectLst/>
                <a:latin typeface="Times New Roman" panose="02020603050405020304" pitchFamily="18" charset="0"/>
                <a:ea typeface="Calibri" panose="020F0502020204030204" pitchFamily="34" charset="0"/>
              </a:rPr>
              <a:t>. a = m</a:t>
            </a:r>
            <a:r>
              <a:rPr lang="en-ID" sz="4400" baseline="-25000" dirty="0">
                <a:effectLst/>
                <a:latin typeface="Times New Roman" panose="02020603050405020304" pitchFamily="18" charset="0"/>
                <a:ea typeface="Calibri" panose="020F0502020204030204" pitchFamily="34" charset="0"/>
              </a:rPr>
              <a:t>25</a:t>
            </a:r>
            <a:r>
              <a:rPr lang="en-ID" sz="4400" dirty="0">
                <a:effectLst/>
                <a:latin typeface="Times New Roman" panose="02020603050405020304" pitchFamily="18" charset="0"/>
                <a:ea typeface="Calibri" panose="020F0502020204030204" pitchFamily="34" charset="0"/>
              </a:rPr>
              <a:t>. λ = L = m</a:t>
            </a:r>
            <a:r>
              <a:rPr lang="en-ID" sz="4400" baseline="-25000" dirty="0">
                <a:effectLst/>
                <a:latin typeface="Times New Roman" panose="02020603050405020304" pitchFamily="18" charset="0"/>
                <a:ea typeface="Calibri" panose="020F0502020204030204" pitchFamily="34" charset="0"/>
              </a:rPr>
              <a:t>10</a:t>
            </a:r>
            <a:r>
              <a:rPr lang="en-ID" sz="4400" dirty="0">
                <a:effectLst/>
                <a:latin typeface="Times New Roman" panose="02020603050405020304" pitchFamily="18" charset="0"/>
                <a:ea typeface="Calibri" panose="020F0502020204030204" pitchFamily="34" charset="0"/>
              </a:rPr>
              <a:t>.</a:t>
            </a:r>
            <a:endParaRPr lang="en-ID" sz="4400" dirty="0"/>
          </a:p>
        </p:txBody>
      </p:sp>
    </p:spTree>
    <p:extLst>
      <p:ext uri="{BB962C8B-B14F-4D97-AF65-F5344CB8AC3E}">
        <p14:creationId xmlns:p14="http://schemas.microsoft.com/office/powerpoint/2010/main" val="97405553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E1E84-0228-E947-88EA-8B99C397966B}"/>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0CD7E5EF-6BC0-D811-D4FC-C343A8669908}"/>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s = 19107012</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L = s Mod 10</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k = s Mod 10000</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E = s Mod 8</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 = s Mod 17</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 = s Mod 25</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020477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9434-0981-05FF-B6D5-568FEE3FAB04}"/>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25408C21-704B-E57B-131D-9656574B2AAE}"/>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d = (T - L) / 10</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Lambda = L</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x = Lambda * d / a</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x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https://physics16.weebly.com/uploads/5/9/8/5/59854633/young4double4slit4experiment2019nov.txt</a:t>
            </a:r>
            <a:endParaRPr lang="en-ID" sz="3300" dirty="0"/>
          </a:p>
        </p:txBody>
      </p:sp>
    </p:spTree>
    <p:extLst>
      <p:ext uri="{BB962C8B-B14F-4D97-AF65-F5344CB8AC3E}">
        <p14:creationId xmlns:p14="http://schemas.microsoft.com/office/powerpoint/2010/main" val="420042270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C3EE4-6274-07F4-DF30-A97E5FCD8ACB}"/>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22F6B931-A33F-BFBE-5372-DB605EB66DE9}"/>
              </a:ext>
            </a:extLst>
          </p:cNvPr>
          <p:cNvSpPr>
            <a:spLocks noGrp="1"/>
          </p:cNvSpPr>
          <p:nvPr>
            <p:ph idx="1"/>
          </p:nvPr>
        </p:nvSpPr>
        <p:spPr/>
        <p:txBody>
          <a:bodyPr>
            <a:normAutofit/>
          </a:bodyPr>
          <a:lstStyle/>
          <a:p>
            <a:pPr marL="0" indent="0">
              <a:lnSpc>
                <a:spcPct val="107000"/>
              </a:lnSpc>
              <a:spcAft>
                <a:spcPts val="800"/>
              </a:spcAft>
              <a:buNone/>
            </a:pPr>
            <a:r>
              <a:rPr lang="en-ID" sz="4400" kern="100" dirty="0">
                <a:effectLst/>
                <a:latin typeface="Calibri" panose="020F0502020204030204" pitchFamily="34" charset="0"/>
                <a:ea typeface="Calibri" panose="020F0502020204030204" pitchFamily="34" charset="0"/>
                <a:cs typeface="Times New Roman" panose="02020603050405020304" pitchFamily="18" charset="0"/>
              </a:rPr>
              <a:t>Question: </a:t>
            </a:r>
          </a:p>
          <a:p>
            <a:pPr marL="0" indent="0">
              <a:buNone/>
            </a:pPr>
            <a:r>
              <a:rPr lang="en-ID" sz="4400" dirty="0">
                <a:effectLst/>
                <a:latin typeface="Times New Roman" panose="02020603050405020304" pitchFamily="18" charset="0"/>
                <a:ea typeface="Calibri" panose="020F0502020204030204" pitchFamily="34" charset="0"/>
              </a:rPr>
              <a:t>Give n. d </a:t>
            </a:r>
            <a:r>
              <a:rPr lang="en-ID" sz="4400" dirty="0" err="1">
                <a:effectLst/>
                <a:latin typeface="Times New Roman" panose="02020603050405020304" pitchFamily="18" charset="0"/>
                <a:ea typeface="Calibri" panose="020F0502020204030204" pitchFamily="34" charset="0"/>
              </a:rPr>
              <a:t>sinA</a:t>
            </a:r>
            <a:r>
              <a:rPr lang="en-ID" sz="4400" dirty="0">
                <a:effectLst/>
                <a:latin typeface="Times New Roman" panose="02020603050405020304" pitchFamily="18" charset="0"/>
                <a:ea typeface="Calibri" panose="020F0502020204030204" pitchFamily="34" charset="0"/>
              </a:rPr>
              <a:t> = </a:t>
            </a:r>
            <a:r>
              <a:rPr lang="en-ID" sz="4400" dirty="0" err="1">
                <a:effectLst/>
                <a:latin typeface="Times New Roman" panose="02020603050405020304" pitchFamily="18" charset="0"/>
                <a:ea typeface="Calibri" panose="020F0502020204030204" pitchFamily="34" charset="0"/>
              </a:rPr>
              <a:t>nλ</a:t>
            </a:r>
            <a:r>
              <a:rPr lang="en-ID" sz="4400" dirty="0">
                <a:effectLst/>
                <a:latin typeface="Times New Roman" panose="02020603050405020304" pitchFamily="18" charset="0"/>
                <a:ea typeface="Calibri" panose="020F0502020204030204" pitchFamily="34" charset="0"/>
              </a:rPr>
              <a:t> diffraction grating (waves). d = d</a:t>
            </a:r>
            <a:r>
              <a:rPr lang="en-ID" sz="4400" baseline="-25000" dirty="0">
                <a:effectLst/>
                <a:latin typeface="Times New Roman" panose="02020603050405020304" pitchFamily="18" charset="0"/>
                <a:ea typeface="Calibri" panose="020F0502020204030204" pitchFamily="34" charset="0"/>
              </a:rPr>
              <a:t>2</a:t>
            </a:r>
            <a:r>
              <a:rPr lang="en-ID" sz="4400" dirty="0">
                <a:effectLst/>
                <a:latin typeface="Times New Roman" panose="02020603050405020304" pitchFamily="18" charset="0"/>
                <a:ea typeface="Calibri" panose="020F0502020204030204" pitchFamily="34" charset="0"/>
              </a:rPr>
              <a:t>. A = m</a:t>
            </a:r>
            <a:r>
              <a:rPr lang="en-ID" sz="4400" baseline="-25000" dirty="0">
                <a:effectLst/>
                <a:latin typeface="Times New Roman" panose="02020603050405020304" pitchFamily="18" charset="0"/>
                <a:ea typeface="Calibri" panose="020F0502020204030204" pitchFamily="34" charset="0"/>
              </a:rPr>
              <a:t>25</a:t>
            </a:r>
            <a:r>
              <a:rPr lang="en-ID" sz="4400" dirty="0">
                <a:effectLst/>
                <a:latin typeface="Times New Roman" panose="02020603050405020304" pitchFamily="18" charset="0"/>
                <a:ea typeface="Calibri" panose="020F0502020204030204" pitchFamily="34" charset="0"/>
              </a:rPr>
              <a:t>. λ = L = m</a:t>
            </a:r>
            <a:r>
              <a:rPr lang="en-ID" sz="4400" baseline="-25000" dirty="0">
                <a:effectLst/>
                <a:latin typeface="Times New Roman" panose="02020603050405020304" pitchFamily="18" charset="0"/>
                <a:ea typeface="Calibri" panose="020F0502020204030204" pitchFamily="34" charset="0"/>
              </a:rPr>
              <a:t>10</a:t>
            </a:r>
            <a:r>
              <a:rPr lang="en-ID" sz="4400" dirty="0">
                <a:effectLst/>
                <a:latin typeface="Times New Roman" panose="02020603050405020304" pitchFamily="18" charset="0"/>
                <a:ea typeface="Calibri" panose="020F0502020204030204" pitchFamily="34" charset="0"/>
              </a:rPr>
              <a:t>.</a:t>
            </a:r>
            <a:endParaRPr lang="en-ID" sz="4400" dirty="0"/>
          </a:p>
        </p:txBody>
      </p:sp>
    </p:spTree>
    <p:extLst>
      <p:ext uri="{BB962C8B-B14F-4D97-AF65-F5344CB8AC3E}">
        <p14:creationId xmlns:p14="http://schemas.microsoft.com/office/powerpoint/2010/main" val="274116154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6C84A-EA87-DE4B-200A-F86855F698BA}"/>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F48C9D1F-ACD9-8663-56FC-21840A458B77}"/>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s = 19107012</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L = s Mod 10</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k = s Mod 10000</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E = s Mod 8</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 = s Mod 17</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 = s Mod 25</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928304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FB960-A4F7-6D00-A3A1-5C1EC52458F7}"/>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DD0F7109-B674-1C02-BA8D-5AC6DC4076A0}"/>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 = (T - L) /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Pi = 4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Atn</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 = A * Pi / 180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Lambda = L</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n = d * Sin(A) / Lambda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n = Round(n)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https://physics16.weebly.com/uploads/5/9/8/5/59854633/diffraction4grating2019nov.txt</a:t>
            </a:r>
            <a:endParaRPr lang="en-ID" dirty="0"/>
          </a:p>
        </p:txBody>
      </p:sp>
    </p:spTree>
    <p:extLst>
      <p:ext uri="{BB962C8B-B14F-4D97-AF65-F5344CB8AC3E}">
        <p14:creationId xmlns:p14="http://schemas.microsoft.com/office/powerpoint/2010/main" val="386434951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0AA20-5CF5-2E00-B36A-AF4B6953D58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CA1D7502-D69B-CA28-9FB3-5F9F167215C0}"/>
              </a:ext>
            </a:extLst>
          </p:cNvPr>
          <p:cNvSpPr>
            <a:spLocks noGrp="1"/>
          </p:cNvSpPr>
          <p:nvPr>
            <p:ph idx="1"/>
          </p:nvPr>
        </p:nvSpPr>
        <p:spPr/>
        <p:txBody>
          <a:bodyPr>
            <a:noAutofit/>
          </a:bodyPr>
          <a:lstStyle/>
          <a:p>
            <a:pPr marL="0" indent="0">
              <a:lnSpc>
                <a:spcPct val="107000"/>
              </a:lnSpc>
              <a:spcAft>
                <a:spcPts val="800"/>
              </a:spcAft>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a:effectLst/>
                <a:latin typeface="Times New Roman" panose="02020603050405020304" pitchFamily="18" charset="0"/>
                <a:ea typeface="Calibri" panose="020F0502020204030204" pitchFamily="34" charset="0"/>
              </a:rPr>
              <a:t>Solve the simplified Maxwell Equations for c = 300000000-s, red light. Take amplitude 1 V/m. Find the intensity of electric field after s seconds at m meters.</a:t>
            </a:r>
            <a:endParaRPr lang="en-ID" sz="4400" dirty="0"/>
          </a:p>
        </p:txBody>
      </p:sp>
    </p:spTree>
    <p:extLst>
      <p:ext uri="{BB962C8B-B14F-4D97-AF65-F5344CB8AC3E}">
        <p14:creationId xmlns:p14="http://schemas.microsoft.com/office/powerpoint/2010/main" val="1567373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E32C9-4273-0F0F-0B3A-77594983B181}"/>
              </a:ext>
            </a:extLst>
          </p:cNvPr>
          <p:cNvSpPr>
            <a:spLocks noGrp="1"/>
          </p:cNvSpPr>
          <p:nvPr>
            <p:ph type="title"/>
          </p:nvPr>
        </p:nvSpPr>
        <p:spPr/>
        <p:txBody>
          <a:bodyPr>
            <a:noAutofit/>
          </a:bodyPr>
          <a:lstStyle/>
          <a:p>
            <a:r>
              <a:rPr lang="en-ID" sz="9900" kern="100" dirty="0">
                <a:effectLst/>
                <a:latin typeface="Times New Roman" panose="02020603050405020304" pitchFamily="18" charset="0"/>
                <a:ea typeface="Times New Roman" panose="02020603050405020304" pitchFamily="18" charset="0"/>
                <a:cs typeface="Times New Roman" panose="02020603050405020304" pitchFamily="18" charset="0"/>
              </a:rPr>
              <a:t>Cramer Rule</a:t>
            </a:r>
            <a:endParaRPr lang="en-ID" sz="99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F564412-D74D-AE75-4C17-B650928C6B36}"/>
                  </a:ext>
                </a:extLst>
              </p:cNvPr>
              <p:cNvSpPr>
                <a:spLocks noGrp="1"/>
              </p:cNvSpPr>
              <p:nvPr>
                <p:ph idx="1"/>
              </p:nvPr>
            </p:nvSpPr>
            <p:spPr/>
            <p:txBody>
              <a:bodyPr>
                <a:normAutofit/>
              </a:bodyPr>
              <a:lstStyle/>
              <a:p>
                <a:pPr marL="0" indent="0">
                  <a:buNone/>
                </a:pPr>
                <a14:m>
                  <m:oMathPara xmlns:m="http://schemas.openxmlformats.org/officeDocument/2006/math">
                    <m:oMathParaPr>
                      <m:jc m:val="centerGroup"/>
                    </m:oMathParaPr>
                    <m:oMath xmlns:m="http://schemas.openxmlformats.org/officeDocument/2006/math">
                      <m:sSub>
                        <m:sSubPr>
                          <m:ctrlPr>
                            <a:rPr lang="en-ID" sz="7700" i="1" kern="100"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𝐷</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𝑑𝑒𝑡</m:t>
                      </m:r>
                      <m:d>
                        <m:dPr>
                          <m:begChr m:val="["/>
                          <m:endChr m:val="]"/>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dPr>
                        <m:e>
                          <m:m>
                            <m:mPr>
                              <m:mcs>
                                <m:mc>
                                  <m:mcPr>
                                    <m:count m:val="3"/>
                                    <m:mcJc m:val="center"/>
                                  </m:mcPr>
                                </m:mc>
                              </m:mcs>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mPr>
                            <m:mr>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1</m:t>
                                    </m:r>
                                  </m:sub>
                                </m:sSub>
                              </m:e>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12</m:t>
                                    </m:r>
                                  </m:sub>
                                </m:sSub>
                              </m:e>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13</m:t>
                                    </m:r>
                                  </m:sub>
                                </m:sSub>
                              </m:e>
                            </m:mr>
                            <m:mr>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2</m:t>
                                    </m:r>
                                  </m:sub>
                                </m:sSub>
                              </m:e>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22</m:t>
                                    </m:r>
                                  </m:sub>
                                </m:sSub>
                              </m:e>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23</m:t>
                                    </m:r>
                                  </m:sub>
                                </m:sSub>
                              </m:e>
                            </m:mr>
                            <m:mr>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3</m:t>
                                    </m:r>
                                  </m:sub>
                                </m:sSub>
                              </m:e>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32</m:t>
                                    </m:r>
                                  </m:sub>
                                </m:sSub>
                              </m:e>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33</m:t>
                                    </m:r>
                                  </m:sub>
                                </m:sSub>
                              </m:e>
                            </m:mr>
                          </m:m>
                        </m:e>
                      </m:d>
                    </m:oMath>
                  </m:oMathPara>
                </a14:m>
                <a:endParaRPr lang="en-ID" sz="77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5F564412-D74D-AE75-4C17-B650928C6B36}"/>
                  </a:ext>
                </a:extLst>
              </p:cNvPr>
              <p:cNvSpPr>
                <a:spLocks noGrp="1" noRot="1" noChangeAspect="1" noMove="1" noResize="1" noEditPoints="1" noAdjustHandles="1" noChangeArrowheads="1" noChangeShapeType="1" noTextEdit="1"/>
              </p:cNvSpPr>
              <p:nvPr>
                <p:ph idx="1"/>
              </p:nvPr>
            </p:nvSpPr>
            <p:spPr>
              <a:blipFill>
                <a:blip r:embed="rId2"/>
                <a:stretch>
                  <a:fillRect t="-1961"/>
                </a:stretch>
              </a:blipFill>
            </p:spPr>
            <p:txBody>
              <a:bodyPr/>
              <a:lstStyle/>
              <a:p>
                <a:r>
                  <a:rPr lang="en-ID">
                    <a:noFill/>
                  </a:rPr>
                  <a:t> </a:t>
                </a:r>
              </a:p>
            </p:txBody>
          </p:sp>
        </mc:Fallback>
      </mc:AlternateContent>
    </p:spTree>
    <p:extLst>
      <p:ext uri="{BB962C8B-B14F-4D97-AF65-F5344CB8AC3E}">
        <p14:creationId xmlns:p14="http://schemas.microsoft.com/office/powerpoint/2010/main" val="335090745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E8FC4-D217-554E-F7B6-EF1AC0977D1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BCFCDB34-6EDB-ED20-5D64-F1FB782DE37D}"/>
              </a:ext>
            </a:extLst>
          </p:cNvPr>
          <p:cNvSpPr>
            <a:spLocks noGrp="1"/>
          </p:cNvSpPr>
          <p:nvPr>
            <p:ph idx="1"/>
          </p:nvPr>
        </p:nvSpPr>
        <p:spPr/>
        <p:txBody>
          <a:bodyPr>
            <a:normAutofit/>
          </a:bodyPr>
          <a:lstStyle/>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4400" kern="0" dirty="0">
                <a:effectLst/>
                <a:latin typeface="Courier New" panose="02070309020205020404" pitchFamily="49" charset="0"/>
                <a:ea typeface="Times New Roman" panose="02020603050405020304" pitchFamily="18" charset="0"/>
                <a:cs typeface="Times New Roman" panose="02020603050405020304" pitchFamily="18" charset="0"/>
              </a:rPr>
              <a:t>s = 16108088</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4400" kern="0" dirty="0" err="1">
                <a:effectLst/>
                <a:latin typeface="Courier New" panose="02070309020205020404" pitchFamily="49" charset="0"/>
                <a:ea typeface="Times New Roman" panose="02020603050405020304" pitchFamily="18" charset="0"/>
                <a:cs typeface="Times New Roman" panose="02020603050405020304" pitchFamily="18" charset="0"/>
              </a:rPr>
              <a:t>Ttt</a:t>
            </a:r>
            <a:r>
              <a:rPr lang="en-ID" sz="4400" kern="0" dirty="0">
                <a:effectLst/>
                <a:latin typeface="Courier New" panose="02070309020205020404" pitchFamily="49" charset="0"/>
                <a:ea typeface="Times New Roman" panose="02020603050405020304" pitchFamily="18" charset="0"/>
                <a:cs typeface="Times New Roman" panose="02020603050405020304" pitchFamily="18" charset="0"/>
              </a:rPr>
              <a:t> = s Mod 100</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4400" kern="0" dirty="0">
                <a:effectLst/>
                <a:latin typeface="Courier New" panose="02070309020205020404" pitchFamily="49" charset="0"/>
                <a:ea typeface="Times New Roman" panose="02020603050405020304" pitchFamily="18" charset="0"/>
                <a:cs typeface="Times New Roman" panose="02020603050405020304" pitchFamily="18" charset="0"/>
              </a:rPr>
              <a:t>m = s Mod 35</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4400" kern="0" dirty="0">
                <a:effectLst/>
                <a:latin typeface="Courier New" panose="02070309020205020404" pitchFamily="49" charset="0"/>
                <a:ea typeface="Times New Roman" panose="02020603050405020304" pitchFamily="18" charset="0"/>
                <a:cs typeface="Times New Roman" panose="02020603050405020304" pitchFamily="18" charset="0"/>
              </a:rPr>
              <a:t>L = s Mod 10</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55759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BBE05-78F0-4EFB-6570-2C01648A1C25}"/>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2B706B78-A5DA-7251-84E8-3880DCCA57B8}"/>
              </a:ext>
            </a:extLst>
          </p:cNvPr>
          <p:cNvSpPr>
            <a:spLocks noGrp="1"/>
          </p:cNvSpPr>
          <p:nvPr>
            <p:ph idx="1"/>
          </p:nvPr>
        </p:nvSpPr>
        <p:spPr/>
        <p:txBody>
          <a:bodyPr/>
          <a:lstStyle/>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800" kern="0" dirty="0">
                <a:effectLst/>
                <a:latin typeface="Courier New" panose="02070309020205020404" pitchFamily="49" charset="0"/>
                <a:ea typeface="Times New Roman" panose="02020603050405020304" pitchFamily="18" charset="0"/>
                <a:cs typeface="Times New Roman" panose="02020603050405020304" pitchFamily="18" charset="0"/>
              </a:rPr>
              <a:t>t = 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800" kern="0" dirty="0">
                <a:effectLst/>
                <a:latin typeface="Courier New" panose="02070309020205020404" pitchFamily="49" charset="0"/>
                <a:ea typeface="Times New Roman" panose="02020603050405020304" pitchFamily="18" charset="0"/>
                <a:cs typeface="Times New Roman" panose="02020603050405020304" pitchFamily="18" charset="0"/>
              </a:rPr>
              <a:t>x = 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800" kern="0" dirty="0">
                <a:effectLst/>
                <a:latin typeface="Courier New" panose="02070309020205020404" pitchFamily="49" charset="0"/>
                <a:ea typeface="Times New Roman" panose="02020603050405020304" pitchFamily="18" charset="0"/>
                <a:cs typeface="Times New Roman" panose="02020603050405020304" pitchFamily="18" charset="0"/>
              </a:rPr>
              <a:t>c = 3 * 10 ^ 8 - 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800" kern="0" dirty="0">
                <a:effectLst/>
                <a:latin typeface="Courier New" panose="02070309020205020404" pitchFamily="49" charset="0"/>
                <a:ea typeface="Times New Roman" panose="02020603050405020304" pitchFamily="18" charset="0"/>
                <a:cs typeface="Times New Roman" panose="02020603050405020304" pitchFamily="18" charset="0"/>
              </a:rPr>
              <a:t>E = Sin(x - c * 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ID" sz="1800" kern="0" dirty="0" err="1">
                <a:effectLst/>
                <a:latin typeface="Courier New" panose="02070309020205020404" pitchFamily="49" charset="0"/>
                <a:ea typeface="Times New Roman" panose="02020603050405020304" pitchFamily="18" charset="0"/>
                <a:cs typeface="Times New Roman" panose="02020603050405020304" pitchFamily="18" charset="0"/>
              </a:rPr>
              <a:t>MsgBox</a:t>
            </a:r>
            <a:r>
              <a:rPr lang="en-ID" sz="1800" kern="0" dirty="0">
                <a:effectLst/>
                <a:latin typeface="Courier New" panose="02070309020205020404" pitchFamily="49" charset="0"/>
                <a:ea typeface="Times New Roman" panose="02020603050405020304" pitchFamily="18" charset="0"/>
                <a:cs typeface="Times New Roman" panose="02020603050405020304" pitchFamily="18" charset="0"/>
              </a:rPr>
              <a:t> E</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http://physics16.weebly.com/uploads/5/9/8/5/59854633/maxwell_equations_solution.txt</a:t>
            </a:r>
            <a:endParaRPr lang="en-ID" dirty="0"/>
          </a:p>
        </p:txBody>
      </p:sp>
    </p:spTree>
    <p:extLst>
      <p:ext uri="{BB962C8B-B14F-4D97-AF65-F5344CB8AC3E}">
        <p14:creationId xmlns:p14="http://schemas.microsoft.com/office/powerpoint/2010/main" val="28695474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9842B-7E54-03B5-872A-1108F99DD0BF}"/>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595B91D5-231D-710E-A091-27FDBC40FA82}"/>
              </a:ext>
            </a:extLst>
          </p:cNvPr>
          <p:cNvSpPr>
            <a:spLocks noGrp="1"/>
          </p:cNvSpPr>
          <p:nvPr>
            <p:ph idx="1"/>
          </p:nvPr>
        </p:nvSpPr>
        <p:spPr/>
        <p:txBody>
          <a:bodyPr>
            <a:normAutofit/>
          </a:bodyPr>
          <a:lstStyle/>
          <a:p>
            <a:pPr marL="0" indent="0">
              <a:lnSpc>
                <a:spcPct val="107000"/>
              </a:lnSpc>
              <a:spcAft>
                <a:spcPts val="800"/>
              </a:spcAft>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a:effectLst/>
                <a:latin typeface="Times New Roman" panose="02020603050405020304" pitchFamily="18" charset="0"/>
                <a:ea typeface="Calibri" panose="020F0502020204030204" pitchFamily="34" charset="0"/>
              </a:rPr>
              <a:t>Suppose a star has a surface temperature of 4k degrees. What are the wavelength and the </a:t>
            </a:r>
            <a:r>
              <a:rPr lang="en-ID" sz="4400" dirty="0" err="1">
                <a:effectLst/>
                <a:latin typeface="Times New Roman" panose="02020603050405020304" pitchFamily="18" charset="0"/>
                <a:ea typeface="Calibri" panose="020F0502020204030204" pitchFamily="34" charset="0"/>
              </a:rPr>
              <a:t>color</a:t>
            </a:r>
            <a:r>
              <a:rPr lang="en-ID" sz="4400" dirty="0">
                <a:effectLst/>
                <a:latin typeface="Times New Roman" panose="02020603050405020304" pitchFamily="18" charset="0"/>
                <a:ea typeface="Calibri" panose="020F0502020204030204" pitchFamily="34" charset="0"/>
              </a:rPr>
              <a:t> this star appears?</a:t>
            </a:r>
            <a:endParaRPr lang="en-ID" sz="4400" dirty="0"/>
          </a:p>
        </p:txBody>
      </p:sp>
    </p:spTree>
    <p:extLst>
      <p:ext uri="{BB962C8B-B14F-4D97-AF65-F5344CB8AC3E}">
        <p14:creationId xmlns:p14="http://schemas.microsoft.com/office/powerpoint/2010/main" val="22224764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6A3E9-68F9-BC47-D0BC-4456B62830A8}"/>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D31EEB16-911A-AD54-C47D-2B02DF2433C0}"/>
              </a:ext>
            </a:extLst>
          </p:cNvPr>
          <p:cNvSpPr>
            <a:spLocks noGrp="1"/>
          </p:cNvSpPr>
          <p:nvPr>
            <p:ph idx="1"/>
          </p:nvPr>
        </p:nvSpPr>
        <p:spPr/>
        <p:txBody>
          <a:bodyPr>
            <a:normAutofit/>
          </a:bodyPr>
          <a:lstStyle/>
          <a:p>
            <a:pPr marL="0" indent="0">
              <a:buNone/>
            </a:pPr>
            <a:r>
              <a:rPr lang="en-ID" sz="6600" dirty="0">
                <a:effectLst/>
                <a:latin typeface="Times New Roman" panose="02020603050405020304" pitchFamily="18" charset="0"/>
                <a:ea typeface="Calibri" panose="020F0502020204030204" pitchFamily="34" charset="0"/>
              </a:rPr>
              <a:t>http://physics16.weebly.com/uploads/5/9/8/5/59854633/color4black4body.txt</a:t>
            </a:r>
            <a:endParaRPr lang="en-ID" sz="6600" dirty="0"/>
          </a:p>
        </p:txBody>
      </p:sp>
    </p:spTree>
    <p:extLst>
      <p:ext uri="{BB962C8B-B14F-4D97-AF65-F5344CB8AC3E}">
        <p14:creationId xmlns:p14="http://schemas.microsoft.com/office/powerpoint/2010/main" val="176270802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6157F-C3A7-72F4-0AAC-D133E3EDE6D6}"/>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BF07FB67-44E3-6E5E-6441-3D111E3ADE4F}"/>
              </a:ext>
            </a:extLst>
          </p:cNvPr>
          <p:cNvSpPr>
            <a:spLocks noGrp="1"/>
          </p:cNvSpPr>
          <p:nvPr>
            <p:ph idx="1"/>
          </p:nvPr>
        </p:nvSpPr>
        <p:spPr/>
        <p:txBody>
          <a:bodyPr>
            <a:normAutofit/>
          </a:bodyPr>
          <a:lstStyle/>
          <a:p>
            <a:pPr marL="0" indent="0">
              <a:lnSpc>
                <a:spcPct val="107000"/>
              </a:lnSpc>
              <a:spcAft>
                <a:spcPts val="800"/>
              </a:spcAft>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A man 0.25k mm tall stands in front of a vertical plane mirror. His eyes are 10 cm bellow the top of his head. What are the sizes and the best location of the smallest possible mirror so that he can see his entire body?</a:t>
            </a:r>
            <a:endParaRPr lang="en-ID" sz="3300" dirty="0"/>
          </a:p>
        </p:txBody>
      </p:sp>
    </p:spTree>
    <p:extLst>
      <p:ext uri="{BB962C8B-B14F-4D97-AF65-F5344CB8AC3E}">
        <p14:creationId xmlns:p14="http://schemas.microsoft.com/office/powerpoint/2010/main" val="419294053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C65D2-FFBC-C248-DA3A-37DBD34A0EE3}"/>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2ABA1BB9-0A8D-3F3E-3188-648F635ADF2B}"/>
              </a:ext>
            </a:extLst>
          </p:cNvPr>
          <p:cNvSpPr>
            <a:spLocks noGrp="1"/>
          </p:cNvSpPr>
          <p:nvPr>
            <p:ph idx="1"/>
          </p:nvPr>
        </p:nvSpPr>
        <p:spPr/>
        <p:txBody>
          <a:bodyPr>
            <a:noAutofit/>
          </a:bodyPr>
          <a:lstStyle/>
          <a:p>
            <a:pPr marL="0" indent="0">
              <a:buNone/>
            </a:pPr>
            <a:r>
              <a:rPr lang="en-ID" sz="7700" dirty="0">
                <a:effectLst/>
                <a:latin typeface="Times New Roman" panose="02020603050405020304" pitchFamily="18" charset="0"/>
                <a:ea typeface="Calibri" panose="020F0502020204030204" pitchFamily="34" charset="0"/>
              </a:rPr>
              <a:t>http://physics16.weebly.com/uploads/5/9/8/5/59854633/height4mirror.txt</a:t>
            </a:r>
            <a:endParaRPr lang="en-ID" sz="7700" dirty="0"/>
          </a:p>
        </p:txBody>
      </p:sp>
    </p:spTree>
    <p:extLst>
      <p:ext uri="{BB962C8B-B14F-4D97-AF65-F5344CB8AC3E}">
        <p14:creationId xmlns:p14="http://schemas.microsoft.com/office/powerpoint/2010/main" val="21010482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EC276-625A-9010-0D3B-5C6A2D825800}"/>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2E8318DB-45FD-8BD7-9DA0-88989907EFE1}"/>
              </a:ext>
            </a:extLst>
          </p:cNvPr>
          <p:cNvSpPr>
            <a:spLocks noGrp="1"/>
          </p:cNvSpPr>
          <p:nvPr>
            <p:ph idx="1"/>
          </p:nvPr>
        </p:nvSpPr>
        <p:spPr/>
        <p:txBody>
          <a:bodyPr>
            <a:normAutofit/>
          </a:bodyPr>
          <a:lstStyle/>
          <a:p>
            <a:pPr marL="0" indent="0">
              <a:lnSpc>
                <a:spcPct val="107000"/>
              </a:lnSpc>
              <a:spcAft>
                <a:spcPts val="800"/>
              </a:spcAft>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For convex mirror with a radius of curvature of 0.002k meters, determine the location of the image and its magnification for an object 0.0012k meters from the mirror.</a:t>
            </a:r>
            <a:endParaRPr lang="en-ID" sz="3300" dirty="0"/>
          </a:p>
        </p:txBody>
      </p:sp>
    </p:spTree>
    <p:extLst>
      <p:ext uri="{BB962C8B-B14F-4D97-AF65-F5344CB8AC3E}">
        <p14:creationId xmlns:p14="http://schemas.microsoft.com/office/powerpoint/2010/main" val="288086041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DC7A4-077D-A84B-7660-E6EB4CED2675}"/>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19005125-656C-4CE7-E826-6300F25714FC}"/>
              </a:ext>
            </a:extLst>
          </p:cNvPr>
          <p:cNvSpPr>
            <a:spLocks noGrp="1"/>
          </p:cNvSpPr>
          <p:nvPr>
            <p:ph idx="1"/>
          </p:nvPr>
        </p:nvSpPr>
        <p:spPr/>
        <p:txBody>
          <a:bodyPr>
            <a:normAutofit/>
          </a:bodyPr>
          <a:lstStyle/>
          <a:p>
            <a:pPr marL="0" indent="0">
              <a:buNone/>
            </a:pPr>
            <a:r>
              <a:rPr lang="en-ID" sz="6600" dirty="0">
                <a:effectLst/>
                <a:latin typeface="Times New Roman" panose="02020603050405020304" pitchFamily="18" charset="0"/>
                <a:ea typeface="Calibri" panose="020F0502020204030204" pitchFamily="34" charset="0"/>
              </a:rPr>
              <a:t>http://physics16.weebly.com/uploads/5/9/8/5/59854633/mirror.txt</a:t>
            </a:r>
            <a:endParaRPr lang="en-ID" sz="6600" dirty="0"/>
          </a:p>
        </p:txBody>
      </p:sp>
    </p:spTree>
    <p:extLst>
      <p:ext uri="{BB962C8B-B14F-4D97-AF65-F5344CB8AC3E}">
        <p14:creationId xmlns:p14="http://schemas.microsoft.com/office/powerpoint/2010/main" val="243640145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ACEF7-80CF-F221-C292-F24C0653B135}"/>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9810A0CE-5CCC-11E3-53F4-94A9DB7D925C}"/>
              </a:ext>
            </a:extLst>
          </p:cNvPr>
          <p:cNvSpPr>
            <a:spLocks noGrp="1"/>
          </p:cNvSpPr>
          <p:nvPr>
            <p:ph idx="1"/>
          </p:nvPr>
        </p:nvSpPr>
        <p:spPr/>
        <p:txBody>
          <a:bodyPr>
            <a:normAutofit/>
          </a:bodyPr>
          <a:lstStyle/>
          <a:p>
            <a:pPr marL="0" indent="0">
              <a:lnSpc>
                <a:spcPct val="107000"/>
              </a:lnSpc>
              <a:spcAft>
                <a:spcPts val="800"/>
              </a:spcAft>
              <a:buNone/>
            </a:pPr>
            <a:r>
              <a:rPr lang="en-ID" sz="3300" kern="10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A spy satellite camera can recognize T cm objects from the altitude of n meters. If diffraction was the only limitation (the wave length Lambda = 0.1k </a:t>
            </a:r>
            <a:r>
              <a:rPr lang="en-ID" sz="3300" dirty="0" err="1">
                <a:effectLst/>
                <a:latin typeface="Times New Roman" panose="02020603050405020304" pitchFamily="18" charset="0"/>
                <a:ea typeface="Calibri" panose="020F0502020204030204" pitchFamily="34" charset="0"/>
              </a:rPr>
              <a:t>nanometers</a:t>
            </a:r>
            <a:r>
              <a:rPr lang="en-ID" sz="3300" dirty="0">
                <a:effectLst/>
                <a:latin typeface="Times New Roman" panose="02020603050405020304" pitchFamily="18" charset="0"/>
                <a:ea typeface="Calibri" panose="020F0502020204030204" pitchFamily="34" charset="0"/>
              </a:rPr>
              <a:t>), determine what diameter lens the camera has.</a:t>
            </a:r>
            <a:endParaRPr lang="en-ID" sz="3300" dirty="0"/>
          </a:p>
        </p:txBody>
      </p:sp>
    </p:spTree>
    <p:extLst>
      <p:ext uri="{BB962C8B-B14F-4D97-AF65-F5344CB8AC3E}">
        <p14:creationId xmlns:p14="http://schemas.microsoft.com/office/powerpoint/2010/main" val="59825565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92FD8-F875-1B39-96C5-F7F93A665EA9}"/>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7A34FF63-2942-85FA-B59D-9C3B0B0C160C}"/>
              </a:ext>
            </a:extLst>
          </p:cNvPr>
          <p:cNvSpPr>
            <a:spLocks noGrp="1"/>
          </p:cNvSpPr>
          <p:nvPr>
            <p:ph idx="1"/>
          </p:nvPr>
        </p:nvSpPr>
        <p:spPr/>
        <p:txBody>
          <a:bodyPr>
            <a:normAutofit/>
          </a:bodyPr>
          <a:lstStyle/>
          <a:p>
            <a:pPr marL="0" indent="0">
              <a:buNone/>
            </a:pPr>
            <a:r>
              <a:rPr lang="en-ID" sz="7700" dirty="0">
                <a:effectLst/>
                <a:latin typeface="Times New Roman" panose="02020603050405020304" pitchFamily="18" charset="0"/>
                <a:ea typeface="Calibri" panose="020F0502020204030204" pitchFamily="34" charset="0"/>
              </a:rPr>
              <a:t>http://physics16.weebly.com/uploads/5/9/8/5/59854633/satellite4spying.txt</a:t>
            </a:r>
            <a:endParaRPr lang="en-ID" sz="7700" dirty="0"/>
          </a:p>
        </p:txBody>
      </p:sp>
    </p:spTree>
    <p:extLst>
      <p:ext uri="{BB962C8B-B14F-4D97-AF65-F5344CB8AC3E}">
        <p14:creationId xmlns:p14="http://schemas.microsoft.com/office/powerpoint/2010/main" val="3167077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6B428-35D2-DC51-D300-267EBE52BBA1}"/>
              </a:ext>
            </a:extLst>
          </p:cNvPr>
          <p:cNvSpPr>
            <a:spLocks noGrp="1"/>
          </p:cNvSpPr>
          <p:nvPr>
            <p:ph type="title"/>
          </p:nvPr>
        </p:nvSpPr>
        <p:spPr/>
        <p:txBody>
          <a:bodyPr/>
          <a:lstStyle/>
          <a:p>
            <a:endParaRPr lang="en-ID"/>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58EAB00-288A-F58C-8109-A8AB35A61A0A}"/>
                  </a:ext>
                </a:extLst>
              </p:cNvPr>
              <p:cNvSpPr>
                <a:spLocks noGrp="1"/>
              </p:cNvSpPr>
              <p:nvPr>
                <p:ph idx="1"/>
              </p:nvPr>
            </p:nvSpPr>
            <p:spPr/>
            <p:txBody>
              <a:bodyPr>
                <a:normAutofit/>
              </a:bodyPr>
              <a:lstStyle/>
              <a:p>
                <a:pPr marL="0" indent="0">
                  <a:buNone/>
                </a:pPr>
                <a14:m>
                  <m:oMathPara xmlns:m="http://schemas.openxmlformats.org/officeDocument/2006/math">
                    <m:oMathParaPr>
                      <m:jc m:val="centerGroup"/>
                    </m:oMathParaPr>
                    <m:oMath xmlns:m="http://schemas.openxmlformats.org/officeDocument/2006/math">
                      <m:sSub>
                        <m:sSubPr>
                          <m:ctrlPr>
                            <a:rPr lang="en-ID" sz="7700" i="1" smtClean="0">
                              <a:effectLst/>
                              <a:latin typeface="Cambria Math" panose="02040503050406030204" pitchFamily="18" charset="0"/>
                              <a:cs typeface="Times New Roman" panose="02020603050405020304" pitchFamily="18" charset="0"/>
                            </a:rPr>
                          </m:ctrlPr>
                        </m:sSubPr>
                        <m:e>
                          <m:r>
                            <a:rPr lang="en-ID" sz="7700" i="1">
                              <a:effectLst/>
                              <a:latin typeface="Cambria Math" panose="02040503050406030204" pitchFamily="18" charset="0"/>
                              <a:ea typeface="Calibri" panose="020F0502020204030204" pitchFamily="34" charset="0"/>
                              <a:cs typeface="Times New Roman" panose="02020603050405020304" pitchFamily="18" charset="0"/>
                            </a:rPr>
                            <m:t>𝐷</m:t>
                          </m:r>
                        </m:e>
                        <m:sub>
                          <m:r>
                            <a:rPr lang="en-ID" sz="7700" i="1">
                              <a:effectLst/>
                              <a:latin typeface="Cambria Math" panose="02040503050406030204" pitchFamily="18" charset="0"/>
                              <a:ea typeface="Calibri" panose="020F0502020204030204" pitchFamily="34" charset="0"/>
                              <a:cs typeface="Times New Roman" panose="02020603050405020304" pitchFamily="18" charset="0"/>
                            </a:rPr>
                            <m:t>2</m:t>
                          </m:r>
                        </m:sub>
                      </m:sSub>
                      <m:r>
                        <a:rPr lang="en-ID" sz="7700" i="1">
                          <a:effectLst/>
                          <a:latin typeface="Cambria Math" panose="02040503050406030204" pitchFamily="18" charset="0"/>
                          <a:ea typeface="Calibri" panose="020F0502020204030204" pitchFamily="34" charset="0"/>
                          <a:cs typeface="Times New Roman" panose="02020603050405020304" pitchFamily="18" charset="0"/>
                        </a:rPr>
                        <m:t>=</m:t>
                      </m:r>
                      <m:r>
                        <a:rPr lang="en-ID" sz="7700" i="1">
                          <a:effectLst/>
                          <a:latin typeface="Cambria Math" panose="02040503050406030204" pitchFamily="18" charset="0"/>
                          <a:ea typeface="Calibri" panose="020F0502020204030204" pitchFamily="34" charset="0"/>
                          <a:cs typeface="Times New Roman" panose="02020603050405020304" pitchFamily="18" charset="0"/>
                        </a:rPr>
                        <m:t>𝑑𝑒𝑡</m:t>
                      </m:r>
                      <m:d>
                        <m:dPr>
                          <m:begChr m:val="["/>
                          <m:endChr m:val="]"/>
                          <m:ctrlPr>
                            <a:rPr lang="en-ID" sz="7700" i="1">
                              <a:effectLst/>
                              <a:latin typeface="Cambria Math" panose="02040503050406030204" pitchFamily="18" charset="0"/>
                              <a:cs typeface="Times New Roman" panose="02020603050405020304" pitchFamily="18" charset="0"/>
                            </a:rPr>
                          </m:ctrlPr>
                        </m:dPr>
                        <m:e>
                          <m:m>
                            <m:mPr>
                              <m:mcs>
                                <m:mc>
                                  <m:mcPr>
                                    <m:count m:val="3"/>
                                    <m:mcJc m:val="center"/>
                                  </m:mcPr>
                                </m:mc>
                              </m:mcs>
                              <m:ctrlPr>
                                <a:rPr lang="en-ID" sz="7700" i="1">
                                  <a:effectLst/>
                                  <a:latin typeface="Cambria Math" panose="02040503050406030204" pitchFamily="18" charset="0"/>
                                  <a:cs typeface="Times New Roman" panose="02020603050405020304" pitchFamily="18" charset="0"/>
                                </a:rPr>
                              </m:ctrlPr>
                            </m:mPr>
                            <m:mr>
                              <m:e>
                                <m:sSub>
                                  <m:sSubPr>
                                    <m:ctrlPr>
                                      <a:rPr lang="en-ID" sz="7700" i="1">
                                        <a:effectLst/>
                                        <a:latin typeface="Cambria Math" panose="02040503050406030204" pitchFamily="18" charset="0"/>
                                        <a:cs typeface="Times New Roman" panose="02020603050405020304" pitchFamily="18" charset="0"/>
                                      </a:rPr>
                                    </m:ctrlPr>
                                  </m:sSubPr>
                                  <m:e>
                                    <m:r>
                                      <a:rPr lang="en-ID" sz="77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a:effectLst/>
                                        <a:latin typeface="Cambria Math" panose="02040503050406030204" pitchFamily="18" charset="0"/>
                                        <a:ea typeface="Calibri" panose="020F0502020204030204" pitchFamily="34" charset="0"/>
                                        <a:cs typeface="Times New Roman" panose="02020603050405020304" pitchFamily="18" charset="0"/>
                                      </a:rPr>
                                      <m:t>11</m:t>
                                    </m:r>
                                  </m:sub>
                                </m:sSub>
                              </m:e>
                              <m:e>
                                <m:sSub>
                                  <m:sSubPr>
                                    <m:ctrlPr>
                                      <a:rPr lang="en-ID" sz="7700" i="1">
                                        <a:effectLst/>
                                        <a:latin typeface="Cambria Math" panose="02040503050406030204" pitchFamily="18" charset="0"/>
                                        <a:cs typeface="Times New Roman" panose="02020603050405020304" pitchFamily="18" charset="0"/>
                                      </a:rPr>
                                    </m:ctrlPr>
                                  </m:sSubPr>
                                  <m:e>
                                    <m:r>
                                      <a:rPr lang="en-ID" sz="7700" i="1">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7700" i="1">
                                        <a:effectLst/>
                                        <a:latin typeface="Cambria Math" panose="02040503050406030204" pitchFamily="18" charset="0"/>
                                        <a:ea typeface="Calibri" panose="020F0502020204030204" pitchFamily="34" charset="0"/>
                                        <a:cs typeface="Times New Roman" panose="02020603050405020304" pitchFamily="18" charset="0"/>
                                      </a:rPr>
                                      <m:t>1</m:t>
                                    </m:r>
                                  </m:sub>
                                </m:sSub>
                              </m:e>
                              <m:e>
                                <m:sSub>
                                  <m:sSubPr>
                                    <m:ctrlPr>
                                      <a:rPr lang="en-ID" sz="7700" i="1">
                                        <a:effectLst/>
                                        <a:latin typeface="Cambria Math" panose="02040503050406030204" pitchFamily="18" charset="0"/>
                                        <a:cs typeface="Times New Roman" panose="02020603050405020304" pitchFamily="18" charset="0"/>
                                      </a:rPr>
                                    </m:ctrlPr>
                                  </m:sSubPr>
                                  <m:e>
                                    <m:r>
                                      <a:rPr lang="en-ID" sz="77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a:effectLst/>
                                        <a:latin typeface="Cambria Math" panose="02040503050406030204" pitchFamily="18" charset="0"/>
                                        <a:ea typeface="Calibri" panose="020F0502020204030204" pitchFamily="34" charset="0"/>
                                        <a:cs typeface="Times New Roman" panose="02020603050405020304" pitchFamily="18" charset="0"/>
                                      </a:rPr>
                                      <m:t>13</m:t>
                                    </m:r>
                                  </m:sub>
                                </m:sSub>
                              </m:e>
                            </m:mr>
                            <m:mr>
                              <m:e>
                                <m:sSub>
                                  <m:sSubPr>
                                    <m:ctrlPr>
                                      <a:rPr lang="en-ID" sz="7700" i="1">
                                        <a:effectLst/>
                                        <a:latin typeface="Cambria Math" panose="02040503050406030204" pitchFamily="18" charset="0"/>
                                        <a:cs typeface="Times New Roman" panose="02020603050405020304" pitchFamily="18" charset="0"/>
                                      </a:rPr>
                                    </m:ctrlPr>
                                  </m:sSubPr>
                                  <m:e>
                                    <m:r>
                                      <a:rPr lang="en-ID" sz="77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a:effectLst/>
                                        <a:latin typeface="Cambria Math" panose="02040503050406030204" pitchFamily="18" charset="0"/>
                                        <a:ea typeface="Calibri" panose="020F0502020204030204" pitchFamily="34" charset="0"/>
                                        <a:cs typeface="Times New Roman" panose="02020603050405020304" pitchFamily="18" charset="0"/>
                                      </a:rPr>
                                      <m:t>21</m:t>
                                    </m:r>
                                  </m:sub>
                                </m:sSub>
                              </m:e>
                              <m:e>
                                <m:sSub>
                                  <m:sSubPr>
                                    <m:ctrlPr>
                                      <a:rPr lang="en-ID" sz="7700" i="1">
                                        <a:effectLst/>
                                        <a:latin typeface="Cambria Math" panose="02040503050406030204" pitchFamily="18" charset="0"/>
                                        <a:cs typeface="Times New Roman" panose="02020603050405020304" pitchFamily="18" charset="0"/>
                                      </a:rPr>
                                    </m:ctrlPr>
                                  </m:sSubPr>
                                  <m:e>
                                    <m:r>
                                      <a:rPr lang="en-ID" sz="7700" i="1">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7700" i="1">
                                        <a:effectLst/>
                                        <a:latin typeface="Cambria Math" panose="02040503050406030204" pitchFamily="18" charset="0"/>
                                        <a:ea typeface="Calibri" panose="020F0502020204030204" pitchFamily="34" charset="0"/>
                                        <a:cs typeface="Times New Roman" panose="02020603050405020304" pitchFamily="18" charset="0"/>
                                      </a:rPr>
                                      <m:t>2</m:t>
                                    </m:r>
                                  </m:sub>
                                </m:sSub>
                              </m:e>
                              <m:e>
                                <m:sSub>
                                  <m:sSubPr>
                                    <m:ctrlPr>
                                      <a:rPr lang="en-ID" sz="7700" i="1">
                                        <a:effectLst/>
                                        <a:latin typeface="Cambria Math" panose="02040503050406030204" pitchFamily="18" charset="0"/>
                                        <a:cs typeface="Times New Roman" panose="02020603050405020304" pitchFamily="18" charset="0"/>
                                      </a:rPr>
                                    </m:ctrlPr>
                                  </m:sSubPr>
                                  <m:e>
                                    <m:r>
                                      <a:rPr lang="en-ID" sz="77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a:effectLst/>
                                        <a:latin typeface="Cambria Math" panose="02040503050406030204" pitchFamily="18" charset="0"/>
                                        <a:ea typeface="Calibri" panose="020F0502020204030204" pitchFamily="34" charset="0"/>
                                        <a:cs typeface="Times New Roman" panose="02020603050405020304" pitchFamily="18" charset="0"/>
                                      </a:rPr>
                                      <m:t>23</m:t>
                                    </m:r>
                                  </m:sub>
                                </m:sSub>
                              </m:e>
                            </m:mr>
                            <m:mr>
                              <m:e>
                                <m:sSub>
                                  <m:sSubPr>
                                    <m:ctrlPr>
                                      <a:rPr lang="en-ID" sz="7700" i="1">
                                        <a:effectLst/>
                                        <a:latin typeface="Cambria Math" panose="02040503050406030204" pitchFamily="18" charset="0"/>
                                        <a:cs typeface="Times New Roman" panose="02020603050405020304" pitchFamily="18" charset="0"/>
                                      </a:rPr>
                                    </m:ctrlPr>
                                  </m:sSubPr>
                                  <m:e>
                                    <m:r>
                                      <a:rPr lang="en-ID" sz="77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a:effectLst/>
                                        <a:latin typeface="Cambria Math" panose="02040503050406030204" pitchFamily="18" charset="0"/>
                                        <a:ea typeface="Calibri" panose="020F0502020204030204" pitchFamily="34" charset="0"/>
                                        <a:cs typeface="Times New Roman" panose="02020603050405020304" pitchFamily="18" charset="0"/>
                                      </a:rPr>
                                      <m:t>31</m:t>
                                    </m:r>
                                  </m:sub>
                                </m:sSub>
                              </m:e>
                              <m:e>
                                <m:sSub>
                                  <m:sSubPr>
                                    <m:ctrlPr>
                                      <a:rPr lang="en-ID" sz="7700" i="1">
                                        <a:effectLst/>
                                        <a:latin typeface="Cambria Math" panose="02040503050406030204" pitchFamily="18" charset="0"/>
                                        <a:cs typeface="Times New Roman" panose="02020603050405020304" pitchFamily="18" charset="0"/>
                                      </a:rPr>
                                    </m:ctrlPr>
                                  </m:sSubPr>
                                  <m:e>
                                    <m:r>
                                      <a:rPr lang="en-ID" sz="7700" i="1">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7700" i="1">
                                        <a:effectLst/>
                                        <a:latin typeface="Cambria Math" panose="02040503050406030204" pitchFamily="18" charset="0"/>
                                        <a:ea typeface="Calibri" panose="020F0502020204030204" pitchFamily="34" charset="0"/>
                                        <a:cs typeface="Times New Roman" panose="02020603050405020304" pitchFamily="18" charset="0"/>
                                      </a:rPr>
                                      <m:t>3</m:t>
                                    </m:r>
                                  </m:sub>
                                </m:sSub>
                              </m:e>
                              <m:e>
                                <m:sSub>
                                  <m:sSubPr>
                                    <m:ctrlPr>
                                      <a:rPr lang="en-ID" sz="7700" i="1">
                                        <a:effectLst/>
                                        <a:latin typeface="Cambria Math" panose="02040503050406030204" pitchFamily="18" charset="0"/>
                                        <a:cs typeface="Times New Roman" panose="02020603050405020304" pitchFamily="18" charset="0"/>
                                      </a:rPr>
                                    </m:ctrlPr>
                                  </m:sSubPr>
                                  <m:e>
                                    <m:r>
                                      <a:rPr lang="en-ID" sz="77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a:effectLst/>
                                        <a:latin typeface="Cambria Math" panose="02040503050406030204" pitchFamily="18" charset="0"/>
                                        <a:ea typeface="Calibri" panose="020F0502020204030204" pitchFamily="34" charset="0"/>
                                        <a:cs typeface="Times New Roman" panose="02020603050405020304" pitchFamily="18" charset="0"/>
                                      </a:rPr>
                                      <m:t>33</m:t>
                                    </m:r>
                                  </m:sub>
                                </m:sSub>
                              </m:e>
                            </m:mr>
                          </m:m>
                        </m:e>
                      </m:d>
                    </m:oMath>
                  </m:oMathPara>
                </a14:m>
                <a:endParaRPr lang="en-ID" sz="7700" dirty="0"/>
              </a:p>
            </p:txBody>
          </p:sp>
        </mc:Choice>
        <mc:Fallback xmlns="">
          <p:sp>
            <p:nvSpPr>
              <p:cNvPr id="3" name="Content Placeholder 2">
                <a:extLst>
                  <a:ext uri="{FF2B5EF4-FFF2-40B4-BE49-F238E27FC236}">
                    <a16:creationId xmlns:a16="http://schemas.microsoft.com/office/drawing/2014/main" id="{E58EAB00-288A-F58C-8109-A8AB35A61A0A}"/>
                  </a:ext>
                </a:extLst>
              </p:cNvPr>
              <p:cNvSpPr>
                <a:spLocks noGrp="1" noRot="1" noChangeAspect="1" noMove="1" noResize="1" noEditPoints="1" noAdjustHandles="1" noChangeArrowheads="1" noChangeShapeType="1" noTextEdit="1"/>
              </p:cNvSpPr>
              <p:nvPr>
                <p:ph idx="1"/>
              </p:nvPr>
            </p:nvSpPr>
            <p:spPr>
              <a:blipFill>
                <a:blip r:embed="rId2"/>
                <a:stretch>
                  <a:fillRect t="-1961"/>
                </a:stretch>
              </a:blipFill>
            </p:spPr>
            <p:txBody>
              <a:bodyPr/>
              <a:lstStyle/>
              <a:p>
                <a:r>
                  <a:rPr lang="en-ID">
                    <a:noFill/>
                  </a:rPr>
                  <a:t> </a:t>
                </a:r>
              </a:p>
            </p:txBody>
          </p:sp>
        </mc:Fallback>
      </mc:AlternateContent>
    </p:spTree>
    <p:extLst>
      <p:ext uri="{BB962C8B-B14F-4D97-AF65-F5344CB8AC3E}">
        <p14:creationId xmlns:p14="http://schemas.microsoft.com/office/powerpoint/2010/main" val="1999503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4BE5C-0EA9-D409-AD6F-F679CDDEDAA3}"/>
              </a:ext>
            </a:extLst>
          </p:cNvPr>
          <p:cNvSpPr>
            <a:spLocks noGrp="1"/>
          </p:cNvSpPr>
          <p:nvPr>
            <p:ph type="title"/>
          </p:nvPr>
        </p:nvSpPr>
        <p:spPr/>
        <p:txBody>
          <a:bodyPr/>
          <a:lstStyle/>
          <a:p>
            <a:endParaRPr lang="en-ID"/>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B2A3D14-A463-8FCC-AF7C-CD2B7118FE6C}"/>
                  </a:ext>
                </a:extLst>
              </p:cNvPr>
              <p:cNvSpPr>
                <a:spLocks noGrp="1"/>
              </p:cNvSpPr>
              <p:nvPr>
                <p:ph idx="1"/>
              </p:nvPr>
            </p:nvSpPr>
            <p:spPr/>
            <p:txBody>
              <a:bodyPr>
                <a:normAutofit/>
              </a:bodyPr>
              <a:lstStyle/>
              <a:p>
                <a:pPr marL="0" indent="0">
                  <a:buNone/>
                </a:pPr>
                <a14:m>
                  <m:oMathPara xmlns:m="http://schemas.openxmlformats.org/officeDocument/2006/math">
                    <m:oMathParaPr>
                      <m:jc m:val="centerGroup"/>
                    </m:oMathParaPr>
                    <m:oMath xmlns:m="http://schemas.openxmlformats.org/officeDocument/2006/math">
                      <m:sSub>
                        <m:sSubPr>
                          <m:ctrlPr>
                            <a:rPr lang="en-ID" sz="7700" i="1" kern="100"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𝐷</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3</m:t>
                          </m:r>
                        </m:sub>
                      </m:s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𝑑𝑒𝑡</m:t>
                      </m:r>
                      <m:d>
                        <m:dPr>
                          <m:begChr m:val="["/>
                          <m:endChr m:val="]"/>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dPr>
                        <m:e>
                          <m:m>
                            <m:mPr>
                              <m:mcs>
                                <m:mc>
                                  <m:mcPr>
                                    <m:count m:val="3"/>
                                    <m:mcJc m:val="center"/>
                                  </m:mcPr>
                                </m:mc>
                              </m:mcs>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mPr>
                            <m:mr>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11</m:t>
                                    </m:r>
                                  </m:sub>
                                </m:sSub>
                              </m:e>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12</m:t>
                                    </m:r>
                                  </m:sub>
                                </m:sSub>
                              </m:e>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1</m:t>
                                    </m:r>
                                  </m:sub>
                                </m:sSub>
                              </m:e>
                            </m:mr>
                            <m:mr>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21</m:t>
                                    </m:r>
                                  </m:sub>
                                </m:sSub>
                              </m:e>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22</m:t>
                                    </m:r>
                                  </m:sub>
                                </m:sSub>
                              </m:e>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2</m:t>
                                    </m:r>
                                  </m:sub>
                                </m:sSub>
                              </m:e>
                            </m:mr>
                            <m:mr>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31</m:t>
                                    </m:r>
                                  </m:sub>
                                </m:sSub>
                              </m:e>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32</m:t>
                                    </m:r>
                                  </m:sub>
                                </m:sSub>
                              </m:e>
                              <m:e>
                                <m:sSub>
                                  <m:sSubPr>
                                    <m:ctrlPr>
                                      <a:rPr lang="en-ID" sz="77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7700" i="1" kern="100">
                                        <a:effectLst/>
                                        <a:latin typeface="Cambria Math" panose="02040503050406030204" pitchFamily="18" charset="0"/>
                                        <a:ea typeface="Calibri" panose="020F0502020204030204" pitchFamily="34" charset="0"/>
                                        <a:cs typeface="Times New Roman" panose="02020603050405020304" pitchFamily="18" charset="0"/>
                                      </a:rPr>
                                      <m:t>3</m:t>
                                    </m:r>
                                  </m:sub>
                                </m:sSub>
                              </m:e>
                            </m:mr>
                          </m:m>
                        </m:e>
                      </m:d>
                    </m:oMath>
                  </m:oMathPara>
                </a14:m>
                <a:endParaRPr lang="en-ID" sz="77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7B2A3D14-A463-8FCC-AF7C-CD2B7118FE6C}"/>
                  </a:ext>
                </a:extLst>
              </p:cNvPr>
              <p:cNvSpPr>
                <a:spLocks noGrp="1" noRot="1" noChangeAspect="1" noMove="1" noResize="1" noEditPoints="1" noAdjustHandles="1" noChangeArrowheads="1" noChangeShapeType="1" noTextEdit="1"/>
              </p:cNvSpPr>
              <p:nvPr>
                <p:ph idx="1"/>
              </p:nvPr>
            </p:nvSpPr>
            <p:spPr>
              <a:blipFill>
                <a:blip r:embed="rId2"/>
                <a:stretch>
                  <a:fillRect t="-1961"/>
                </a:stretch>
              </a:blipFill>
            </p:spPr>
            <p:txBody>
              <a:bodyPr/>
              <a:lstStyle/>
              <a:p>
                <a:r>
                  <a:rPr lang="en-ID">
                    <a:noFill/>
                  </a:rPr>
                  <a:t> </a:t>
                </a:r>
              </a:p>
            </p:txBody>
          </p:sp>
        </mc:Fallback>
      </mc:AlternateContent>
    </p:spTree>
    <p:extLst>
      <p:ext uri="{BB962C8B-B14F-4D97-AF65-F5344CB8AC3E}">
        <p14:creationId xmlns:p14="http://schemas.microsoft.com/office/powerpoint/2010/main" val="2653969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CA033-2358-AE63-5790-6CDC23543982}"/>
              </a:ext>
            </a:extLst>
          </p:cNvPr>
          <p:cNvSpPr>
            <a:spLocks noGrp="1"/>
          </p:cNvSpPr>
          <p:nvPr>
            <p:ph type="title"/>
          </p:nvPr>
        </p:nvSpPr>
        <p:spPr/>
        <p:txBody>
          <a:bodyPr/>
          <a:lstStyle/>
          <a:p>
            <a:endParaRPr lang="en-ID"/>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2E8BAC1-9F57-9689-0B27-AB7028A06C81}"/>
                  </a:ext>
                </a:extLst>
              </p:cNvPr>
              <p:cNvSpPr>
                <a:spLocks noGrp="1"/>
              </p:cNvSpPr>
              <p:nvPr>
                <p:ph idx="1"/>
              </p:nvPr>
            </p:nvSpPr>
            <p:spPr/>
            <p:txBody>
              <a:bodyPr>
                <a:normAutofit/>
              </a:bodyPr>
              <a:lstStyle/>
              <a:p>
                <a:pPr marL="0" indent="0">
                  <a:buNone/>
                </a:pPr>
                <a14:m>
                  <m:oMathPara xmlns:m="http://schemas.openxmlformats.org/officeDocument/2006/math">
                    <m:oMathParaPr>
                      <m:jc m:val="centerGroup"/>
                    </m:oMathParaPr>
                    <m:oMath xmlns:m="http://schemas.openxmlformats.org/officeDocument/2006/math">
                      <m:sSub>
                        <m:sSubPr>
                          <m:ctrlPr>
                            <a:rPr lang="en-ID" sz="11100" i="1" kern="100"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1100" i="1" kern="100">
                              <a:effectLst/>
                              <a:latin typeface="Cambria Math" panose="02040503050406030204" pitchFamily="18" charset="0"/>
                              <a:ea typeface="Calibri" panose="020F0502020204030204" pitchFamily="34" charset="0"/>
                              <a:cs typeface="Times New Roman" panose="02020603050405020304" pitchFamily="18" charset="0"/>
                            </a:rPr>
                            <m:t>𝑎</m:t>
                          </m:r>
                        </m:e>
                        <m:sub>
                          <m:r>
                            <a:rPr lang="en-ID" sz="111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111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11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11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1100" i="1" kern="100">
                                  <a:effectLst/>
                                  <a:latin typeface="Cambria Math" panose="02040503050406030204" pitchFamily="18" charset="0"/>
                                  <a:ea typeface="Calibri" panose="020F0502020204030204" pitchFamily="34" charset="0"/>
                                  <a:cs typeface="Times New Roman" panose="02020603050405020304" pitchFamily="18" charset="0"/>
                                </a:rPr>
                                <m:t>𝐷</m:t>
                              </m:r>
                            </m:e>
                            <m:sub>
                              <m:r>
                                <a:rPr lang="en-ID" sz="11100" i="1" kern="100">
                                  <a:effectLst/>
                                  <a:latin typeface="Cambria Math" panose="02040503050406030204" pitchFamily="18" charset="0"/>
                                  <a:ea typeface="Calibri" panose="020F0502020204030204" pitchFamily="34" charset="0"/>
                                  <a:cs typeface="Times New Roman" panose="02020603050405020304" pitchFamily="18" charset="0"/>
                                </a:rPr>
                                <m:t>1</m:t>
                              </m:r>
                            </m:sub>
                          </m:sSub>
                        </m:num>
                        <m:den>
                          <m:r>
                            <a:rPr lang="en-ID" sz="11100" i="1" kern="100">
                              <a:effectLst/>
                              <a:latin typeface="Cambria Math" panose="02040503050406030204" pitchFamily="18" charset="0"/>
                              <a:ea typeface="Calibri" panose="020F0502020204030204" pitchFamily="34" charset="0"/>
                              <a:cs typeface="Times New Roman" panose="02020603050405020304" pitchFamily="18" charset="0"/>
                            </a:rPr>
                            <m:t>𝐷</m:t>
                          </m:r>
                        </m:den>
                      </m:f>
                    </m:oMath>
                  </m:oMathPara>
                </a14:m>
                <a:endParaRPr lang="en-ID" sz="111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F2E8BAC1-9F57-9689-0B27-AB7028A06C81}"/>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ID">
                    <a:noFill/>
                  </a:rPr>
                  <a:t> </a:t>
                </a:r>
              </a:p>
            </p:txBody>
          </p:sp>
        </mc:Fallback>
      </mc:AlternateContent>
    </p:spTree>
    <p:extLst>
      <p:ext uri="{BB962C8B-B14F-4D97-AF65-F5344CB8AC3E}">
        <p14:creationId xmlns:p14="http://schemas.microsoft.com/office/powerpoint/2010/main" val="4289485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37F3F-AC6E-22C9-20B3-D5C9A14DDF97}"/>
              </a:ext>
            </a:extLst>
          </p:cNvPr>
          <p:cNvSpPr>
            <a:spLocks noGrp="1"/>
          </p:cNvSpPr>
          <p:nvPr>
            <p:ph type="title"/>
          </p:nvPr>
        </p:nvSpPr>
        <p:spPr/>
        <p:txBody>
          <a:bodyPr/>
          <a:lstStyle/>
          <a:p>
            <a:endParaRPr lang="en-ID"/>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7B35AAE-7926-934B-F2DE-50E8475EBC64}"/>
                  </a:ext>
                </a:extLst>
              </p:cNvPr>
              <p:cNvSpPr>
                <a:spLocks noGrp="1"/>
              </p:cNvSpPr>
              <p:nvPr>
                <p:ph idx="1"/>
              </p:nvPr>
            </p:nvSpPr>
            <p:spPr/>
            <p:txBody>
              <a:bodyPr>
                <a:normAutofit/>
              </a:bodyPr>
              <a:lstStyle/>
              <a:p>
                <a:pPr marL="0" indent="0">
                  <a:buNone/>
                </a:pPr>
                <a14:m>
                  <m:oMathPara xmlns:m="http://schemas.openxmlformats.org/officeDocument/2006/math">
                    <m:oMathParaPr>
                      <m:jc m:val="centerGroup"/>
                    </m:oMathParaPr>
                    <m:oMath xmlns:m="http://schemas.openxmlformats.org/officeDocument/2006/math">
                      <m:sSub>
                        <m:sSubPr>
                          <m:ctrlPr>
                            <a:rPr lang="en-ID" sz="11100" i="1" kern="100"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1100" i="1" kern="100">
                              <a:effectLst/>
                              <a:latin typeface="Cambria Math" panose="02040503050406030204" pitchFamily="18" charset="0"/>
                              <a:ea typeface="Calibri" panose="020F0502020204030204" pitchFamily="34" charset="0"/>
                              <a:cs typeface="Times New Roman" panose="02020603050405020304" pitchFamily="18" charset="0"/>
                            </a:rPr>
                            <m:t>𝑎</m:t>
                          </m:r>
                        </m:e>
                        <m:sub>
                          <m:r>
                            <a:rPr lang="en-ID" sz="11100" i="1" kern="100">
                              <a:effectLst/>
                              <a:latin typeface="Cambria Math" panose="02040503050406030204" pitchFamily="18" charset="0"/>
                              <a:ea typeface="Calibri" panose="020F0502020204030204" pitchFamily="34" charset="0"/>
                              <a:cs typeface="Times New Roman" panose="02020603050405020304" pitchFamily="18" charset="0"/>
                            </a:rPr>
                            <m:t>2</m:t>
                          </m:r>
                        </m:sub>
                      </m:sSub>
                      <m:r>
                        <a:rPr lang="en-ID" sz="111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11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11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1100" i="1" kern="100">
                                  <a:effectLst/>
                                  <a:latin typeface="Cambria Math" panose="02040503050406030204" pitchFamily="18" charset="0"/>
                                  <a:ea typeface="Calibri" panose="020F0502020204030204" pitchFamily="34" charset="0"/>
                                  <a:cs typeface="Times New Roman" panose="02020603050405020304" pitchFamily="18" charset="0"/>
                                </a:rPr>
                                <m:t>𝐷</m:t>
                              </m:r>
                            </m:e>
                            <m:sub>
                              <m:r>
                                <a:rPr lang="en-ID" sz="11100" i="1" kern="100">
                                  <a:effectLst/>
                                  <a:latin typeface="Cambria Math" panose="02040503050406030204" pitchFamily="18" charset="0"/>
                                  <a:ea typeface="Calibri" panose="020F0502020204030204" pitchFamily="34" charset="0"/>
                                  <a:cs typeface="Times New Roman" panose="02020603050405020304" pitchFamily="18" charset="0"/>
                                </a:rPr>
                                <m:t>2</m:t>
                              </m:r>
                            </m:sub>
                          </m:sSub>
                        </m:num>
                        <m:den>
                          <m:r>
                            <a:rPr lang="en-ID" sz="11100" i="1" kern="100">
                              <a:effectLst/>
                              <a:latin typeface="Cambria Math" panose="02040503050406030204" pitchFamily="18" charset="0"/>
                              <a:ea typeface="Calibri" panose="020F0502020204030204" pitchFamily="34" charset="0"/>
                              <a:cs typeface="Times New Roman" panose="02020603050405020304" pitchFamily="18" charset="0"/>
                            </a:rPr>
                            <m:t>𝐷</m:t>
                          </m:r>
                        </m:den>
                      </m:f>
                    </m:oMath>
                  </m:oMathPara>
                </a14:m>
                <a:endParaRPr lang="en-ID" sz="111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E7B35AAE-7926-934B-F2DE-50E8475EBC64}"/>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ID">
                    <a:noFill/>
                  </a:rPr>
                  <a:t> </a:t>
                </a:r>
              </a:p>
            </p:txBody>
          </p:sp>
        </mc:Fallback>
      </mc:AlternateContent>
    </p:spTree>
    <p:extLst>
      <p:ext uri="{BB962C8B-B14F-4D97-AF65-F5344CB8AC3E}">
        <p14:creationId xmlns:p14="http://schemas.microsoft.com/office/powerpoint/2010/main" val="4014694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8D372-847B-2A42-21A6-D2D86C1CF229}"/>
              </a:ext>
            </a:extLst>
          </p:cNvPr>
          <p:cNvSpPr>
            <a:spLocks noGrp="1"/>
          </p:cNvSpPr>
          <p:nvPr>
            <p:ph type="title"/>
          </p:nvPr>
        </p:nvSpPr>
        <p:spPr/>
        <p:txBody>
          <a:bodyPr/>
          <a:lstStyle/>
          <a:p>
            <a:endParaRPr lang="en-ID"/>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3F51FF4-3C6D-1320-C0C9-B21E1B6FE00E}"/>
                  </a:ext>
                </a:extLst>
              </p:cNvPr>
              <p:cNvSpPr>
                <a:spLocks noGrp="1"/>
              </p:cNvSpPr>
              <p:nvPr>
                <p:ph idx="1"/>
              </p:nvPr>
            </p:nvSpPr>
            <p:spPr/>
            <p:txBody>
              <a:bodyPr>
                <a:normAutofit/>
              </a:bodyPr>
              <a:lstStyle/>
              <a:p>
                <a:pPr marL="0" indent="0">
                  <a:buNone/>
                </a:pPr>
                <a14:m>
                  <m:oMathPara xmlns:m="http://schemas.openxmlformats.org/officeDocument/2006/math">
                    <m:oMathParaPr>
                      <m:jc m:val="centerGroup"/>
                    </m:oMathParaPr>
                    <m:oMath xmlns:m="http://schemas.openxmlformats.org/officeDocument/2006/math">
                      <m:sSub>
                        <m:sSubPr>
                          <m:ctrlPr>
                            <a:rPr lang="en-ID" sz="5500" i="1" kern="100"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5500" i="1" kern="100">
                              <a:effectLst/>
                              <a:latin typeface="Cambria Math" panose="02040503050406030204" pitchFamily="18" charset="0"/>
                              <a:ea typeface="Calibri" panose="020F0502020204030204" pitchFamily="34" charset="0"/>
                              <a:cs typeface="Times New Roman" panose="02020603050405020304" pitchFamily="18" charset="0"/>
                            </a:rPr>
                            <m:t>𝑎</m:t>
                          </m:r>
                        </m:e>
                        <m:sub>
                          <m:r>
                            <a:rPr lang="en-ID" sz="5500" i="1" kern="100">
                              <a:effectLst/>
                              <a:latin typeface="Cambria Math" panose="02040503050406030204" pitchFamily="18" charset="0"/>
                              <a:ea typeface="Calibri" panose="020F0502020204030204" pitchFamily="34" charset="0"/>
                              <a:cs typeface="Times New Roman" panose="02020603050405020304" pitchFamily="18" charset="0"/>
                            </a:rPr>
                            <m:t>3</m:t>
                          </m:r>
                        </m:sub>
                      </m:sSub>
                      <m:r>
                        <a:rPr lang="en-ID" sz="55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55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55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5500" i="1" kern="100">
                                  <a:effectLst/>
                                  <a:latin typeface="Cambria Math" panose="02040503050406030204" pitchFamily="18" charset="0"/>
                                  <a:ea typeface="Calibri" panose="020F0502020204030204" pitchFamily="34" charset="0"/>
                                  <a:cs typeface="Times New Roman" panose="02020603050405020304" pitchFamily="18" charset="0"/>
                                </a:rPr>
                                <m:t>𝐷</m:t>
                              </m:r>
                            </m:e>
                            <m:sub>
                              <m:r>
                                <a:rPr lang="en-ID" sz="5500" i="1" kern="100">
                                  <a:effectLst/>
                                  <a:latin typeface="Cambria Math" panose="02040503050406030204" pitchFamily="18" charset="0"/>
                                  <a:ea typeface="Calibri" panose="020F0502020204030204" pitchFamily="34" charset="0"/>
                                  <a:cs typeface="Times New Roman" panose="02020603050405020304" pitchFamily="18" charset="0"/>
                                </a:rPr>
                                <m:t>3</m:t>
                              </m:r>
                            </m:sub>
                          </m:sSub>
                        </m:num>
                        <m:den>
                          <m:r>
                            <a:rPr lang="en-ID" sz="5500" i="1" kern="100">
                              <a:effectLst/>
                              <a:latin typeface="Cambria Math" panose="02040503050406030204" pitchFamily="18" charset="0"/>
                              <a:ea typeface="Calibri" panose="020F0502020204030204" pitchFamily="34" charset="0"/>
                              <a:cs typeface="Times New Roman" panose="02020603050405020304" pitchFamily="18" charset="0"/>
                            </a:rPr>
                            <m:t>𝐷</m:t>
                          </m:r>
                        </m:den>
                      </m:f>
                    </m:oMath>
                  </m:oMathPara>
                </a14:m>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55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dirty="0">
                    <a:effectLst/>
                    <a:latin typeface="Times New Roman" panose="02020603050405020304" pitchFamily="18" charset="0"/>
                    <a:ea typeface="Calibri" panose="020F0502020204030204" pitchFamily="34" charset="0"/>
                  </a:rPr>
                  <a:t>D must not be zero.</a:t>
                </a:r>
                <a:endParaRPr lang="en-ID" sz="5500" dirty="0"/>
              </a:p>
            </p:txBody>
          </p:sp>
        </mc:Choice>
        <mc:Fallback xmlns="">
          <p:sp>
            <p:nvSpPr>
              <p:cNvPr id="3" name="Content Placeholder 2">
                <a:extLst>
                  <a:ext uri="{FF2B5EF4-FFF2-40B4-BE49-F238E27FC236}">
                    <a16:creationId xmlns:a16="http://schemas.microsoft.com/office/drawing/2014/main" id="{53F51FF4-3C6D-1320-C0C9-B21E1B6FE00E}"/>
                  </a:ext>
                </a:extLst>
              </p:cNvPr>
              <p:cNvSpPr>
                <a:spLocks noGrp="1" noRot="1" noChangeAspect="1" noMove="1" noResize="1" noEditPoints="1" noAdjustHandles="1" noChangeArrowheads="1" noChangeShapeType="1" noTextEdit="1"/>
              </p:cNvSpPr>
              <p:nvPr>
                <p:ph idx="1"/>
              </p:nvPr>
            </p:nvSpPr>
            <p:spPr>
              <a:blipFill>
                <a:blip r:embed="rId2"/>
                <a:stretch>
                  <a:fillRect l="-3188"/>
                </a:stretch>
              </a:blipFill>
            </p:spPr>
            <p:txBody>
              <a:bodyPr/>
              <a:lstStyle/>
              <a:p>
                <a:r>
                  <a:rPr lang="en-ID">
                    <a:noFill/>
                  </a:rPr>
                  <a:t> </a:t>
                </a:r>
              </a:p>
            </p:txBody>
          </p:sp>
        </mc:Fallback>
      </mc:AlternateContent>
    </p:spTree>
    <p:extLst>
      <p:ext uri="{BB962C8B-B14F-4D97-AF65-F5344CB8AC3E}">
        <p14:creationId xmlns:p14="http://schemas.microsoft.com/office/powerpoint/2010/main" val="2352273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1E93-599B-A2E9-2BC2-E713F4C47A5D}"/>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A523E1B6-1DC0-B785-F3EC-AED904F86B39}"/>
              </a:ext>
            </a:extLst>
          </p:cNvPr>
          <p:cNvSpPr>
            <a:spLocks noGrp="1"/>
          </p:cNvSpPr>
          <p:nvPr>
            <p:ph idx="1"/>
          </p:nvPr>
        </p:nvSpPr>
        <p:spPr/>
        <p:txBody>
          <a:bodyPr>
            <a:noAutofit/>
          </a:bodyPr>
          <a:lstStyle/>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dirty="0">
                <a:effectLst/>
                <a:latin typeface="Times New Roman" panose="02020603050405020304" pitchFamily="18" charset="0"/>
                <a:ea typeface="Calibri" panose="020F0502020204030204" pitchFamily="34" charset="0"/>
              </a:rPr>
              <a:t>Find torque for given tensor of inertia and angular acceleration.</a:t>
            </a:r>
            <a:endParaRPr lang="en-ID" sz="5500" dirty="0"/>
          </a:p>
        </p:txBody>
      </p:sp>
    </p:spTree>
    <p:extLst>
      <p:ext uri="{BB962C8B-B14F-4D97-AF65-F5344CB8AC3E}">
        <p14:creationId xmlns:p14="http://schemas.microsoft.com/office/powerpoint/2010/main" val="3063466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A8FCD-0A07-2CFF-646A-4B0DCEB72509}"/>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Inertia</a:t>
            </a:r>
            <a:endParaRPr lang="en-ID" sz="11100" dirty="0"/>
          </a:p>
        </p:txBody>
      </p:sp>
      <p:sp>
        <p:nvSpPr>
          <p:cNvPr id="3" name="Content Placeholder 2">
            <a:extLst>
              <a:ext uri="{FF2B5EF4-FFF2-40B4-BE49-F238E27FC236}">
                <a16:creationId xmlns:a16="http://schemas.microsoft.com/office/drawing/2014/main" id="{1F2448EF-EFB8-FB29-3AD8-8229EA42542C}"/>
              </a:ext>
            </a:extLst>
          </p:cNvPr>
          <p:cNvSpPr>
            <a:spLocks noGrp="1"/>
          </p:cNvSpPr>
          <p:nvPr>
            <p:ph idx="1"/>
          </p:nvPr>
        </p:nvSpPr>
        <p:spPr/>
        <p:txBody>
          <a:bodyPr>
            <a:noAutofit/>
          </a:bodyPr>
          <a:lstStyle/>
          <a:p>
            <a:pPr marL="0" indent="0">
              <a:buNone/>
            </a:pPr>
            <a:r>
              <a:rPr lang="en-ID" sz="5000" kern="100" dirty="0">
                <a:effectLst/>
                <a:latin typeface="Times New Roman" panose="02020603050405020304" pitchFamily="18" charset="0"/>
                <a:ea typeface="Calibri" panose="020F0502020204030204" pitchFamily="34" charset="0"/>
                <a:cs typeface="Times New Roman" panose="02020603050405020304" pitchFamily="18" charset="0"/>
              </a:rPr>
              <a:t>Inertial reference frame moves without acceleration (it includes rotation (centripetal acceleration) and linear acceleration)</a:t>
            </a:r>
            <a:endParaRPr lang="en-ID" sz="5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000" dirty="0">
                <a:effectLst/>
                <a:latin typeface="Times New Roman" panose="02020603050405020304" pitchFamily="18" charset="0"/>
                <a:ea typeface="Calibri" panose="020F0502020204030204" pitchFamily="34" charset="0"/>
              </a:rPr>
              <a:t>Reference frame is coordinate system with clock.</a:t>
            </a:r>
            <a:endParaRPr lang="en-ID" sz="5000" dirty="0"/>
          </a:p>
        </p:txBody>
      </p:sp>
    </p:spTree>
    <p:extLst>
      <p:ext uri="{BB962C8B-B14F-4D97-AF65-F5344CB8AC3E}">
        <p14:creationId xmlns:p14="http://schemas.microsoft.com/office/powerpoint/2010/main" val="1206262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4A932-9C81-58F3-5443-8C8B84A56E54}"/>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8D259B11-9956-BCCA-5113-07E1D65D2CE6}"/>
              </a:ext>
            </a:extLst>
          </p:cNvPr>
          <p:cNvSpPr>
            <a:spLocks noGrp="1"/>
          </p:cNvSpPr>
          <p:nvPr>
            <p:ph idx="1"/>
          </p:nvPr>
        </p:nvSpPr>
        <p:spPr/>
        <p:txBody>
          <a:bodyPr>
            <a:normAutofit lnSpcReduction="1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a1 = s mod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a2 = s mod 20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a3 = s mod 30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I11 = s mod 11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I12 = s mod 12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I13 = s mod 13</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I21 = s mod 21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I22 = s mod 22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I23 = s mod 23</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I31 = s mod 31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I32 = s mod 32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I33 = s mod 33</a:t>
            </a:r>
            <a:endParaRPr lang="en-ID" dirty="0"/>
          </a:p>
        </p:txBody>
      </p:sp>
    </p:spTree>
    <p:extLst>
      <p:ext uri="{BB962C8B-B14F-4D97-AF65-F5344CB8AC3E}">
        <p14:creationId xmlns:p14="http://schemas.microsoft.com/office/powerpoint/2010/main" val="3432987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2F4CC-5ACD-7789-D770-FA6CA3FAE603}"/>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75390DE2-9482-0409-71CB-A0FB0B082D42}"/>
              </a:ext>
            </a:extLst>
          </p:cNvPr>
          <p:cNvSpPr>
            <a:spLocks noGrp="1"/>
          </p:cNvSpPr>
          <p:nvPr>
            <p:ph idx="1"/>
          </p:nvPr>
        </p:nvSpPr>
        <p:spPr/>
        <p:txBody>
          <a:bodyPr>
            <a:normAutofit fontScale="92500" lnSpcReduction="2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Dim a(3), I(3, 3), torque(3)</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 99107088</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a(1) = s Mod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a(2) = s Mod 20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a(3) = s Mod 30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I(1, 1) = s Mod 11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I(1, 2) = s Mod 12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I(1, 3) = s Mod 13</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I(2, 1) = s Mod 21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I(2, 2) = s Mod 22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I(2, 3) = s Mod 23</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I(3, 1) = s Mod 31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I(3, 2) = s Mod 32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I(3, 3) = s Mod 33</a:t>
            </a:r>
            <a:endParaRPr lang="en-ID" dirty="0"/>
          </a:p>
        </p:txBody>
      </p:sp>
    </p:spTree>
    <p:extLst>
      <p:ext uri="{BB962C8B-B14F-4D97-AF65-F5344CB8AC3E}">
        <p14:creationId xmlns:p14="http://schemas.microsoft.com/office/powerpoint/2010/main" val="124617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DFE53-B300-AA56-EC2A-ACDA2C160EC3}"/>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1D585DD4-2BAA-5D01-ADFF-20063175AA0F}"/>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For c = 1 To 3</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torque(c) = 0</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For cc = 1 To 3</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torque(c) = torque(c) + I(c, cc) * a(cc)</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Next cc</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torque(c)</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Next c</a:t>
            </a:r>
            <a:endParaRPr lang="en-ID" sz="3300" dirty="0"/>
          </a:p>
        </p:txBody>
      </p:sp>
    </p:spTree>
    <p:extLst>
      <p:ext uri="{BB962C8B-B14F-4D97-AF65-F5344CB8AC3E}">
        <p14:creationId xmlns:p14="http://schemas.microsoft.com/office/powerpoint/2010/main" val="295236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B1DB7-15ED-DC93-CEAD-39F6AD2F85AB}"/>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EEB80220-FEFE-5F65-B01D-6594591B4D59}"/>
              </a:ext>
            </a:extLst>
          </p:cNvPr>
          <p:cNvSpPr>
            <a:spLocks noGrp="1"/>
          </p:cNvSpPr>
          <p:nvPr>
            <p:ph idx="1"/>
          </p:nvPr>
        </p:nvSpPr>
        <p:spPr/>
        <p:txBody>
          <a:bodyPr>
            <a:normAutofit/>
          </a:bodyPr>
          <a:lstStyle/>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dirty="0">
                <a:effectLst/>
                <a:latin typeface="Times New Roman" panose="02020603050405020304" pitchFamily="18" charset="0"/>
                <a:ea typeface="Calibri" panose="020F0502020204030204" pitchFamily="34" charset="0"/>
              </a:rPr>
              <a:t>Calculate angular acceleration for given tensor of inertia and torque.</a:t>
            </a:r>
            <a:endParaRPr lang="en-ID" sz="5500" dirty="0"/>
          </a:p>
        </p:txBody>
      </p:sp>
    </p:spTree>
    <p:extLst>
      <p:ext uri="{BB962C8B-B14F-4D97-AF65-F5344CB8AC3E}">
        <p14:creationId xmlns:p14="http://schemas.microsoft.com/office/powerpoint/2010/main" val="2634037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1AF95-B112-B592-CB38-007AB919050C}"/>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AC5A30E5-9B3A-976E-CABB-9CB8A7693D44}"/>
              </a:ext>
            </a:extLst>
          </p:cNvPr>
          <p:cNvSpPr>
            <a:spLocks noGrp="1"/>
          </p:cNvSpPr>
          <p:nvPr>
            <p:ph idx="1"/>
          </p:nvPr>
        </p:nvSpPr>
        <p:spPr/>
        <p:txBody>
          <a:bodyPr>
            <a:normAutofit/>
          </a:bodyPr>
          <a:lstStyle/>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torque(1) = s Mod 10</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torque(2) = s Mod 20</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torque(3) = s Mod 30</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0548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21432-EA1E-0CEA-E9EE-830580558AEA}"/>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C6D92EF0-E6AE-BAB1-F2E1-C03EAB4E779B}"/>
              </a:ext>
            </a:extLst>
          </p:cNvPr>
          <p:cNvSpPr>
            <a:spLocks noGrp="1"/>
          </p:cNvSpPr>
          <p:nvPr>
            <p:ph idx="1"/>
          </p:nvPr>
        </p:nvSpPr>
        <p:spPr/>
        <p:txBody>
          <a:bodyPr>
            <a:normAutofit fontScale="92500" lnSpcReduction="2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Dim a(3), I(3, 3), torque(3)</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 99107088</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torque(1) = s Mod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torque(2) = s Mod 20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torque(3) = s Mod 30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I(1, 1) = s Mod 11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I(1, 2) = s Mod 12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I(1, 3) = s Mod 13</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I(2, 1) = s Mod 21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I(2, 2) = s Mod 22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I(2, 3) = s Mod 23</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I(3, 1) = s Mod 31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I(3, 2) = s Mod 32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I(3, 3) = s Mod 33</a:t>
            </a:r>
            <a:endParaRPr lang="en-ID" dirty="0"/>
          </a:p>
        </p:txBody>
      </p:sp>
    </p:spTree>
    <p:extLst>
      <p:ext uri="{BB962C8B-B14F-4D97-AF65-F5344CB8AC3E}">
        <p14:creationId xmlns:p14="http://schemas.microsoft.com/office/powerpoint/2010/main" val="3281041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B6CD9-A8B3-45BB-95EE-3FBAE44263DE}"/>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478BFE4B-46C9-1A07-29F9-2FF6C36E1F8C}"/>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determinant = I(1, 1) * (I(2, 2) * I(3, 3) - I(2, 3) * I(3, 2)) - I(1, 2) * (I(2, 1) * I(3, 3) - I(3, 1) * I(2, 3)) + I(1, 3) * (I(2, 1) * I(3, 2) - I(3, 1) * I(2, 2))</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If determinant = 0 Then </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GoTo</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1</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a:t>
            </a:r>
            <a:r>
              <a:rPr lang="en-ID" sz="3300" dirty="0" err="1">
                <a:effectLst/>
                <a:latin typeface="Times New Roman" panose="02020603050405020304" pitchFamily="18" charset="0"/>
                <a:ea typeface="Calibri" panose="020F0502020204030204" pitchFamily="34" charset="0"/>
              </a:rPr>
              <a:t>MsgBox</a:t>
            </a:r>
            <a:r>
              <a:rPr lang="en-ID" sz="3300" dirty="0">
                <a:effectLst/>
                <a:latin typeface="Times New Roman" panose="02020603050405020304" pitchFamily="18" charset="0"/>
                <a:ea typeface="Calibri" panose="020F0502020204030204" pitchFamily="34" charset="0"/>
              </a:rPr>
              <a:t> determinant</a:t>
            </a:r>
            <a:endParaRPr lang="en-ID" sz="3300" dirty="0"/>
          </a:p>
        </p:txBody>
      </p:sp>
    </p:spTree>
    <p:extLst>
      <p:ext uri="{BB962C8B-B14F-4D97-AF65-F5344CB8AC3E}">
        <p14:creationId xmlns:p14="http://schemas.microsoft.com/office/powerpoint/2010/main" val="306660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E123F-2F36-115A-92E4-ED0E56377269}"/>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68C122D6-3A23-4BC9-ED9E-3BE6976958D0}"/>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I(1, 1) = torque(1)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I(2, 1) = torque(2)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I(3, 1) = torque(3)</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determinant1 = I(1, 1) * (I(2, 2) * I(3, 3) - I(2, 3) * I(3, 2)) - I(1, 2) * (I(2, 1) * I(3, 3) - I(3, 1) * I(2, 3)) + I(1, 3) * (I(2, 1) * I(3, 2) - I(3, 1) * I(2, 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a(1) = determinant1 / determinant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err="1">
                <a:effectLst/>
                <a:latin typeface="Times New Roman" panose="02020603050405020304" pitchFamily="18" charset="0"/>
                <a:ea typeface="Calibri" panose="020F0502020204030204" pitchFamily="34" charset="0"/>
              </a:rPr>
              <a:t>MsgBox</a:t>
            </a:r>
            <a:r>
              <a:rPr lang="en-ID" sz="1800" dirty="0">
                <a:effectLst/>
                <a:latin typeface="Times New Roman" panose="02020603050405020304" pitchFamily="18" charset="0"/>
                <a:ea typeface="Calibri" panose="020F0502020204030204" pitchFamily="34" charset="0"/>
              </a:rPr>
              <a:t> a(1)</a:t>
            </a:r>
            <a:endParaRPr lang="en-ID" dirty="0"/>
          </a:p>
        </p:txBody>
      </p:sp>
    </p:spTree>
    <p:extLst>
      <p:ext uri="{BB962C8B-B14F-4D97-AF65-F5344CB8AC3E}">
        <p14:creationId xmlns:p14="http://schemas.microsoft.com/office/powerpoint/2010/main" val="207207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EC358-5B07-0C3B-F8D3-C5815186D0DA}"/>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6B7CE98F-552A-5438-0204-BFD20AD8EF1E}"/>
              </a:ext>
            </a:extLst>
          </p:cNvPr>
          <p:cNvSpPr>
            <a:spLocks noGrp="1"/>
          </p:cNvSpPr>
          <p:nvPr>
            <p:ph idx="1"/>
          </p:nvPr>
        </p:nvSpPr>
        <p:spPr/>
        <p:txBody>
          <a:bodyPr>
            <a:normAutofit fontScale="85000" lnSpcReduction="2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I(1, 1) = s Mod 11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I(2, 1) = s Mod 21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I(3, 1) = s Mod 31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I(1, 2) = torque(1)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I(2, 2) = torque(2)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I(3, 2) = torque(3)</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determinant2 = I(1, 1) * (I(2, 2) * I(3, 3) - I(2, 3) * I(3, 2)) - I(1, 2) * (I(2, 1) * I(3, 3) - I(3, 1) * I(2, 3)) + I(1, 3) * (I(2, 1) * I(3, 2) - I(3, 1) * I(2, 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a(2) = determinant2 / determinant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err="1">
                <a:effectLst/>
                <a:latin typeface="Times New Roman" panose="02020603050405020304" pitchFamily="18" charset="0"/>
                <a:ea typeface="Calibri" panose="020F0502020204030204" pitchFamily="34" charset="0"/>
              </a:rPr>
              <a:t>MsgBox</a:t>
            </a:r>
            <a:r>
              <a:rPr lang="en-ID" sz="1800" dirty="0">
                <a:effectLst/>
                <a:latin typeface="Times New Roman" panose="02020603050405020304" pitchFamily="18" charset="0"/>
                <a:ea typeface="Calibri" panose="020F0502020204030204" pitchFamily="34" charset="0"/>
              </a:rPr>
              <a:t> a(2)</a:t>
            </a:r>
            <a:endParaRPr lang="en-ID" dirty="0"/>
          </a:p>
        </p:txBody>
      </p:sp>
    </p:spTree>
    <p:extLst>
      <p:ext uri="{BB962C8B-B14F-4D97-AF65-F5344CB8AC3E}">
        <p14:creationId xmlns:p14="http://schemas.microsoft.com/office/powerpoint/2010/main" val="19838000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992DF-9AA9-4440-41EC-524673C978EB}"/>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6099A471-DC07-2DCA-37BB-A4FA81B48337}"/>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I(1, 2) = s Mod 12</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I(2, 2) = s Mod 22</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I(3, 2) = s Mod 32</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I(1, 3) = torque(1)</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I(2, 3) = torque(2)</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I(3, 3) = torque(3)</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determinant3 = I(1, 1) * (I(2, 2) * I(3, 3) - I(2, 3) * I(3, 2)) - I(1, 2) * (I(2, 1) * I(3, 3) - I(3, 1) * I(2, 3)) + I(1, 3) * (I(2, 1) * I(3, 2) - I(3, 1) * I(2, 2))</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a(3) = determinant3 / determinant</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22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a(3)</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6725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C568D-4E28-D4AE-0C03-90BF23379BCF}"/>
              </a:ext>
            </a:extLst>
          </p:cNvPr>
          <p:cNvSpPr>
            <a:spLocks noGrp="1"/>
          </p:cNvSpPr>
          <p:nvPr>
            <p:ph type="title"/>
          </p:nvPr>
        </p:nvSpPr>
        <p:spPr/>
        <p:txBody>
          <a:bodyPr>
            <a:normAutofit fontScale="90000"/>
          </a:bodyPr>
          <a:lstStyle/>
          <a:p>
            <a:r>
              <a:rPr lang="en-ID" sz="9600" dirty="0">
                <a:effectLst/>
                <a:latin typeface="Times New Roman" panose="02020603050405020304" pitchFamily="18" charset="0"/>
                <a:ea typeface="Calibri" panose="020F0502020204030204" pitchFamily="34" charset="0"/>
              </a:rPr>
              <a:t>Inertia</a:t>
            </a:r>
            <a:endParaRPr lang="en-ID" dirty="0"/>
          </a:p>
        </p:txBody>
      </p:sp>
      <p:sp>
        <p:nvSpPr>
          <p:cNvPr id="3" name="Content Placeholder 2">
            <a:extLst>
              <a:ext uri="{FF2B5EF4-FFF2-40B4-BE49-F238E27FC236}">
                <a16:creationId xmlns:a16="http://schemas.microsoft.com/office/drawing/2014/main" id="{A28DF9CB-7F00-806A-D654-8A6E16B8DB7C}"/>
              </a:ext>
            </a:extLst>
          </p:cNvPr>
          <p:cNvSpPr>
            <a:spLocks noGrp="1"/>
          </p:cNvSpPr>
          <p:nvPr>
            <p:ph idx="1"/>
          </p:nvPr>
        </p:nvSpPr>
        <p:spPr/>
        <p:txBody>
          <a:bodyPr>
            <a:normAutofit/>
          </a:bodyPr>
          <a:lstStyle/>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Inertial force is fictitious, it is result of reference frame not being inertial.</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dirty="0">
                <a:effectLst/>
                <a:latin typeface="Times New Roman" panose="02020603050405020304" pitchFamily="18" charset="0"/>
                <a:ea typeface="Calibri" panose="020F0502020204030204" pitchFamily="34" charset="0"/>
              </a:rPr>
              <a:t>Some scientists think that inertia forces are the result of attraction of distant stars.</a:t>
            </a:r>
            <a:endParaRPr lang="en-ID" sz="5500" dirty="0"/>
          </a:p>
        </p:txBody>
      </p:sp>
    </p:spTree>
    <p:extLst>
      <p:ext uri="{BB962C8B-B14F-4D97-AF65-F5344CB8AC3E}">
        <p14:creationId xmlns:p14="http://schemas.microsoft.com/office/powerpoint/2010/main" val="2799024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31EB7-3AA4-FCE5-481A-0437208B2FC3}"/>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ADD91EC4-A4B4-C323-50F5-9B4FA9B4E425}"/>
              </a:ext>
            </a:extLst>
          </p:cNvPr>
          <p:cNvSpPr>
            <a:spLocks noGrp="1"/>
          </p:cNvSpPr>
          <p:nvPr>
            <p:ph idx="1"/>
          </p:nvPr>
        </p:nvSpPr>
        <p:spPr/>
        <p:txBody>
          <a:bodyPr>
            <a:normAutofit/>
          </a:bodyPr>
          <a:lstStyle/>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I(1, 3) = s Mod 13</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I(2, 3) = s Mod 23</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I(3, 3) = s Mod 33</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7484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F0329-7BDA-F39E-F4BC-D423FC44F374}"/>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F3E50294-ACE0-4B75-1C15-C16E946220DE}"/>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Checking correctness of the solution:</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For c = 1 To 3</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ID" sz="44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torque(c)</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Next c</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0455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0E73E-82D7-C53E-FA51-AB51F499F037}"/>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E3353EC7-4F5E-7C86-3F27-A8B793CD00CA}"/>
              </a:ext>
            </a:extLst>
          </p:cNvPr>
          <p:cNvSpPr>
            <a:spLocks noGrp="1"/>
          </p:cNvSpPr>
          <p:nvPr>
            <p:ph idx="1"/>
          </p:nvPr>
        </p:nvSpPr>
        <p:spPr/>
        <p:txBody>
          <a:bodyPr>
            <a:no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For c = 1 To 3</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torque(c) = 0</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For cc = 1 To 3</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torque(c) = torque(c) + I(c, cc) * a(cc)</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Next cc</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torque(c)</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Next c</a:t>
            </a:r>
            <a:endParaRPr lang="en-ID" sz="3300" dirty="0"/>
          </a:p>
        </p:txBody>
      </p:sp>
    </p:spTree>
    <p:extLst>
      <p:ext uri="{BB962C8B-B14F-4D97-AF65-F5344CB8AC3E}">
        <p14:creationId xmlns:p14="http://schemas.microsoft.com/office/powerpoint/2010/main" val="20797845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4E552-1894-E7CB-EC21-182969F81FF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332830FA-0884-5C21-C65E-A57DA925FE86}"/>
              </a:ext>
            </a:extLst>
          </p:cNvPr>
          <p:cNvSpPr>
            <a:spLocks noGrp="1"/>
          </p:cNvSpPr>
          <p:nvPr>
            <p:ph idx="1"/>
          </p:nvPr>
        </p:nvSpPr>
        <p:spPr/>
        <p:txBody>
          <a:bodyPr>
            <a:noAutofit/>
          </a:bodyPr>
          <a:lstStyle/>
          <a:p>
            <a:pPr marL="0" indent="0">
              <a:buNone/>
            </a:pPr>
            <a:r>
              <a:rPr lang="en-ID" sz="5500" kern="100" dirty="0" err="1">
                <a:effectLst/>
                <a:latin typeface="Times New Roman" panose="02020603050405020304" pitchFamily="18" charset="0"/>
                <a:ea typeface="Calibri" panose="020F0502020204030204" pitchFamily="34" charset="0"/>
                <a:cs typeface="Times New Roman" panose="02020603050405020304" pitchFamily="18" charset="0"/>
              </a:rPr>
              <a:t>GoTo</a:t>
            </a: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2 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1 </a:t>
            </a:r>
            <a:r>
              <a:rPr lang="en-ID" sz="5500" kern="100" dirty="0" err="1">
                <a:effectLst/>
                <a:latin typeface="Times New Roman" panose="02020603050405020304" pitchFamily="18" charset="0"/>
                <a:ea typeface="Calibri" panose="020F0502020204030204" pitchFamily="34" charset="0"/>
                <a:cs typeface="Times New Roman" panose="02020603050405020304" pitchFamily="18" charset="0"/>
              </a:rPr>
              <a:t>determiniantIsZero</a:t>
            </a: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 0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"Determinant = 0, no solutions"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2 </a:t>
            </a:r>
            <a:r>
              <a:rPr lang="en-ID" sz="5500" kern="100" dirty="0" err="1">
                <a:effectLst/>
                <a:latin typeface="Times New Roman" panose="02020603050405020304" pitchFamily="18" charset="0"/>
                <a:ea typeface="Calibri" panose="020F0502020204030204" pitchFamily="34" charset="0"/>
                <a:cs typeface="Times New Roman" panose="02020603050405020304" pitchFamily="18" charset="0"/>
              </a:rPr>
              <a:t>ThereAreSolusions</a:t>
            </a: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 2</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8148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A9743-A0FE-701A-4449-3E9B8404D687}"/>
              </a:ext>
            </a:extLst>
          </p:cNvPr>
          <p:cNvSpPr>
            <a:spLocks noGrp="1"/>
          </p:cNvSpPr>
          <p:nvPr>
            <p:ph type="title"/>
          </p:nvPr>
        </p:nvSpPr>
        <p:spPr/>
        <p:txBody>
          <a:bodyPr>
            <a:noAutofit/>
          </a:bodyPr>
          <a:lstStyle/>
          <a:p>
            <a:r>
              <a:rPr lang="en-ID" sz="9900" dirty="0">
                <a:effectLst/>
                <a:latin typeface="Times New Roman" panose="02020603050405020304" pitchFamily="18" charset="0"/>
                <a:ea typeface="Calibri" panose="020F0502020204030204" pitchFamily="34" charset="0"/>
              </a:rPr>
              <a:t>Checking for 2</a:t>
            </a:r>
            <a:endParaRPr lang="en-ID" sz="9900" dirty="0"/>
          </a:p>
        </p:txBody>
      </p:sp>
      <p:sp>
        <p:nvSpPr>
          <p:cNvPr id="3" name="Content Placeholder 2">
            <a:extLst>
              <a:ext uri="{FF2B5EF4-FFF2-40B4-BE49-F238E27FC236}">
                <a16:creationId xmlns:a16="http://schemas.microsoft.com/office/drawing/2014/main" id="{F90A95C0-C429-2C3C-5704-41DEF3FB4AFF}"/>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Dim a(2), I(2, 2), torque(2)</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s = 99107088</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torque(1) = s Mod 10</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torque(2) = s Mod 20</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I(1, 1) = s Mod 11</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I(1, 2) = s Mod 12</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I(2, 1) = s Mod 21</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I(2, 2) = s Mod 22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determinant = I(1, 1) * I(2, 2) - I(1, 2) * I(2, 1)</a:t>
            </a:r>
            <a:endParaRPr lang="en-ID" sz="2200" dirty="0"/>
          </a:p>
        </p:txBody>
      </p:sp>
    </p:spTree>
    <p:extLst>
      <p:ext uri="{BB962C8B-B14F-4D97-AF65-F5344CB8AC3E}">
        <p14:creationId xmlns:p14="http://schemas.microsoft.com/office/powerpoint/2010/main" val="22289602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8C280-C3E6-DA63-72F7-B6707B29C609}"/>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F4C2270C-84B8-E242-0E85-B87C7718A23B}"/>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If determinant = 0 Then </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GoTo</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1 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determinant</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I(1, 1) = torque(1)</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I(2, 1) = torque(2)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determinant1 = I(1, 1) * I(2, 2) - I(1, 2) * I(2, 1) </a:t>
            </a:r>
            <a:endParaRPr lang="en-ID" sz="33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a(1) = determinant1 / determinant </a:t>
            </a:r>
            <a:endParaRPr lang="en-ID" sz="33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a:t>
            </a:r>
            <a:r>
              <a:rPr lang="en-ID" sz="3300" dirty="0" err="1">
                <a:effectLst/>
                <a:latin typeface="Times New Roman" panose="02020603050405020304" pitchFamily="18" charset="0"/>
                <a:ea typeface="Calibri" panose="020F0502020204030204" pitchFamily="34" charset="0"/>
              </a:rPr>
              <a:t>MsgBox</a:t>
            </a:r>
            <a:r>
              <a:rPr lang="en-ID" sz="3300" dirty="0">
                <a:effectLst/>
                <a:latin typeface="Times New Roman" panose="02020603050405020304" pitchFamily="18" charset="0"/>
                <a:ea typeface="Calibri" panose="020F0502020204030204" pitchFamily="34" charset="0"/>
              </a:rPr>
              <a:t> a(1)</a:t>
            </a:r>
            <a:endParaRPr lang="en-ID" sz="3300" dirty="0"/>
          </a:p>
        </p:txBody>
      </p:sp>
    </p:spTree>
    <p:extLst>
      <p:ext uri="{BB962C8B-B14F-4D97-AF65-F5344CB8AC3E}">
        <p14:creationId xmlns:p14="http://schemas.microsoft.com/office/powerpoint/2010/main" val="2662871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42FE8-E4D2-EDDE-80CA-66DE5497890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175812B7-C94A-EF59-B2B4-CCAEDD851F97}"/>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I(1, 1) = s Mod 11</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I(2, 1) = s Mod 21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I(1, 2) = torque(1)</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I(2, 2) = torque(2)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determinant2 = I(1, 1) * I(2, 2) - I(1, 2) * I(2, 1)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a(2) = determinant2 / determinant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a:t>
            </a:r>
            <a:r>
              <a:rPr lang="en-ID" sz="3300" dirty="0" err="1">
                <a:effectLst/>
                <a:latin typeface="Times New Roman" panose="02020603050405020304" pitchFamily="18" charset="0"/>
                <a:ea typeface="Calibri" panose="020F0502020204030204" pitchFamily="34" charset="0"/>
              </a:rPr>
              <a:t>MsgBox</a:t>
            </a:r>
            <a:r>
              <a:rPr lang="en-ID" sz="3300" dirty="0">
                <a:effectLst/>
                <a:latin typeface="Times New Roman" panose="02020603050405020304" pitchFamily="18" charset="0"/>
                <a:ea typeface="Calibri" panose="020F0502020204030204" pitchFamily="34" charset="0"/>
              </a:rPr>
              <a:t> a(2)</a:t>
            </a:r>
            <a:endParaRPr lang="en-ID" sz="3300" dirty="0"/>
          </a:p>
        </p:txBody>
      </p:sp>
    </p:spTree>
    <p:extLst>
      <p:ext uri="{BB962C8B-B14F-4D97-AF65-F5344CB8AC3E}">
        <p14:creationId xmlns:p14="http://schemas.microsoft.com/office/powerpoint/2010/main" val="32701582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05341-4CC4-34C6-E048-024FFD8DB07E}"/>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7F0F0E5B-2D4B-A7FC-DEBC-6365016FCF58}"/>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I(1, 2) = s Mod 12</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I(2, 2) = s Mod 22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Checking correctness of the solution: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For c = 1 To 2</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torque(c)</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Next c</a:t>
            </a:r>
            <a:endParaRPr lang="en-ID" sz="3300" dirty="0"/>
          </a:p>
        </p:txBody>
      </p:sp>
    </p:spTree>
    <p:extLst>
      <p:ext uri="{BB962C8B-B14F-4D97-AF65-F5344CB8AC3E}">
        <p14:creationId xmlns:p14="http://schemas.microsoft.com/office/powerpoint/2010/main" val="9164086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FD5DE-5C0F-3380-3EBB-327053F26370}"/>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69CECDF3-A9AB-7BC8-7B02-4CCBCF36E0BC}"/>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For c = 1 To 2</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torque(c) = 0</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For cc = 1 To 2</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torque(c) = torque(c) + I(c, cc) * a(cc)</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Next cc</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torque(c)</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Next c</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08121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E92B6-9822-36AE-E3B0-885FDD216DBB}"/>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5C084FDD-C600-8AE6-FFA5-27EE6637006E}"/>
              </a:ext>
            </a:extLst>
          </p:cNvPr>
          <p:cNvSpPr>
            <a:spLocks noGrp="1"/>
          </p:cNvSpPr>
          <p:nvPr>
            <p:ph idx="1"/>
          </p:nvPr>
        </p:nvSpPr>
        <p:spPr/>
        <p:txBody>
          <a:bodyPr>
            <a:normAutofit/>
          </a:bodyPr>
          <a:lstStyle/>
          <a:p>
            <a:pPr marL="0" indent="0">
              <a:buNone/>
            </a:pPr>
            <a:r>
              <a:rPr lang="en-ID" sz="5500" kern="100" dirty="0" err="1">
                <a:effectLst/>
                <a:latin typeface="Times New Roman" panose="02020603050405020304" pitchFamily="18" charset="0"/>
                <a:ea typeface="Calibri" panose="020F0502020204030204" pitchFamily="34" charset="0"/>
                <a:cs typeface="Times New Roman" panose="02020603050405020304" pitchFamily="18" charset="0"/>
              </a:rPr>
              <a:t>GoTo</a:t>
            </a: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2 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1 </a:t>
            </a:r>
            <a:r>
              <a:rPr lang="en-ID" sz="5500" kern="100" dirty="0" err="1">
                <a:effectLst/>
                <a:latin typeface="Times New Roman" panose="02020603050405020304" pitchFamily="18" charset="0"/>
                <a:ea typeface="Calibri" panose="020F0502020204030204" pitchFamily="34" charset="0"/>
                <a:cs typeface="Times New Roman" panose="02020603050405020304" pitchFamily="18" charset="0"/>
              </a:rPr>
              <a:t>determiniantIsZero</a:t>
            </a: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 0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"Determinant = 0, no solutions"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dirty="0">
                <a:effectLst/>
                <a:latin typeface="Times New Roman" panose="02020603050405020304" pitchFamily="18" charset="0"/>
                <a:ea typeface="Calibri" panose="020F0502020204030204" pitchFamily="34" charset="0"/>
              </a:rPr>
              <a:t>2 </a:t>
            </a:r>
            <a:r>
              <a:rPr lang="en-ID" sz="5500" dirty="0" err="1">
                <a:effectLst/>
                <a:latin typeface="Times New Roman" panose="02020603050405020304" pitchFamily="18" charset="0"/>
                <a:ea typeface="Calibri" panose="020F0502020204030204" pitchFamily="34" charset="0"/>
              </a:rPr>
              <a:t>ThereAreSolusions</a:t>
            </a:r>
            <a:r>
              <a:rPr lang="en-ID" sz="5500" dirty="0">
                <a:effectLst/>
                <a:latin typeface="Times New Roman" panose="02020603050405020304" pitchFamily="18" charset="0"/>
                <a:ea typeface="Calibri" panose="020F0502020204030204" pitchFamily="34" charset="0"/>
              </a:rPr>
              <a:t> = 2</a:t>
            </a:r>
            <a:endParaRPr lang="en-ID" sz="5500" dirty="0"/>
          </a:p>
        </p:txBody>
      </p:sp>
    </p:spTree>
    <p:extLst>
      <p:ext uri="{BB962C8B-B14F-4D97-AF65-F5344CB8AC3E}">
        <p14:creationId xmlns:p14="http://schemas.microsoft.com/office/powerpoint/2010/main" val="1850511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58484-B5A8-19F4-9BAD-7704F625E78B}"/>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Inertia</a:t>
            </a:r>
            <a:endParaRPr lang="en-ID" sz="11100" dirty="0"/>
          </a:p>
        </p:txBody>
      </p:sp>
      <p:sp>
        <p:nvSpPr>
          <p:cNvPr id="3" name="Content Placeholder 2">
            <a:extLst>
              <a:ext uri="{FF2B5EF4-FFF2-40B4-BE49-F238E27FC236}">
                <a16:creationId xmlns:a16="http://schemas.microsoft.com/office/drawing/2014/main" id="{6FADC678-5A21-08BB-418D-04B19DAE373F}"/>
              </a:ext>
            </a:extLst>
          </p:cNvPr>
          <p:cNvSpPr>
            <a:spLocks noGrp="1"/>
          </p:cNvSpPr>
          <p:nvPr>
            <p:ph idx="1"/>
          </p:nvPr>
        </p:nvSpPr>
        <p:spPr/>
        <p:txBody>
          <a:bodyPr>
            <a:noAutofit/>
          </a:bodyPr>
          <a:lstStyle/>
          <a:p>
            <a:pPr marL="0" indent="0">
              <a:buNone/>
            </a:pPr>
            <a:r>
              <a:rPr lang="en-ID" sz="6000" dirty="0">
                <a:effectLst/>
                <a:latin typeface="Times New Roman" panose="02020603050405020304" pitchFamily="18" charset="0"/>
                <a:ea typeface="Calibri" panose="020F0502020204030204" pitchFamily="34" charset="0"/>
              </a:rPr>
              <a:t>During circular rotation with the same speed, we compensate centripetal force with fictitious centrifugal force of inertia.</a:t>
            </a:r>
            <a:endParaRPr lang="en-ID" sz="6000" dirty="0"/>
          </a:p>
        </p:txBody>
      </p:sp>
    </p:spTree>
    <p:extLst>
      <p:ext uri="{BB962C8B-B14F-4D97-AF65-F5344CB8AC3E}">
        <p14:creationId xmlns:p14="http://schemas.microsoft.com/office/powerpoint/2010/main" val="41947907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2C050-3B27-6BC5-919E-3C48578FAE0F}"/>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Elasticity</a:t>
            </a:r>
            <a:endParaRPr lang="en-ID" sz="111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051EFE3-619B-FA17-0DDC-6DF33F05C819}"/>
                  </a:ext>
                </a:extLst>
              </p:cNvPr>
              <p:cNvSpPr>
                <a:spLocks noGrp="1"/>
              </p:cNvSpPr>
              <p:nvPr>
                <p:ph idx="1"/>
              </p:nvPr>
            </p:nvSpPr>
            <p:spPr/>
            <p:txBody>
              <a:bodyPr>
                <a:noAutofit/>
              </a:bodyPr>
              <a:lstStyle/>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The most general case of elastic body deformation and stress:</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i="1" kern="100">
                              <a:effectLst/>
                              <a:latin typeface="Cambria Math" panose="02040503050406030204" pitchFamily="18" charset="0"/>
                              <a:ea typeface="Calibri" panose="020F0502020204030204" pitchFamily="34" charset="0"/>
                              <a:cs typeface="Times New Roman" panose="02020603050405020304" pitchFamily="18" charset="0"/>
                            </a:rPr>
                            <m:t>𝜎</m:t>
                          </m:r>
                        </m:e>
                        <m:sub>
                          <m:r>
                            <a:rPr lang="en-ID" i="1" kern="100">
                              <a:effectLst/>
                              <a:latin typeface="Cambria Math" panose="02040503050406030204" pitchFamily="18" charset="0"/>
                              <a:ea typeface="Calibri" panose="020F0502020204030204" pitchFamily="34" charset="0"/>
                              <a:cs typeface="Times New Roman" panose="02020603050405020304" pitchFamily="18" charset="0"/>
                            </a:rPr>
                            <m:t>𝑖𝑗</m:t>
                          </m:r>
                        </m:sub>
                      </m:sSub>
                      <m:r>
                        <a:rPr lang="en-ID"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i="1" kern="100">
                              <a:effectLst/>
                              <a:latin typeface="Cambria Math" panose="02040503050406030204" pitchFamily="18" charset="0"/>
                              <a:ea typeface="Calibri" panose="020F0502020204030204" pitchFamily="34" charset="0"/>
                              <a:cs typeface="Times New Roman" panose="02020603050405020304" pitchFamily="18" charset="0"/>
                            </a:rPr>
                          </m:ctrlPr>
                        </m:sSubPr>
                        <m:e>
                          <m:nary>
                            <m:naryPr>
                              <m:chr m:val="∑"/>
                              <m:limLoc m:val="undOvr"/>
                              <m:ctrlPr>
                                <a:rPr lang="en-ID" i="1" kern="100">
                                  <a:effectLst/>
                                  <a:latin typeface="Cambria Math" panose="02040503050406030204" pitchFamily="18" charset="0"/>
                                  <a:ea typeface="Calibri" panose="020F0502020204030204" pitchFamily="34" charset="0"/>
                                  <a:cs typeface="Times New Roman" panose="02020603050405020304" pitchFamily="18" charset="0"/>
                                </a:rPr>
                              </m:ctrlPr>
                            </m:naryPr>
                            <m:sub>
                              <m:r>
                                <a:rPr lang="en-ID" i="1" kern="100">
                                  <a:effectLst/>
                                  <a:latin typeface="Cambria Math" panose="02040503050406030204" pitchFamily="18" charset="0"/>
                                  <a:ea typeface="Calibri" panose="020F0502020204030204" pitchFamily="34" charset="0"/>
                                  <a:cs typeface="Times New Roman" panose="02020603050405020304" pitchFamily="18" charset="0"/>
                                </a:rPr>
                                <m:t>𝑚</m:t>
                              </m:r>
                              <m:r>
                                <a:rPr lang="en-ID" i="1" kern="100">
                                  <a:effectLst/>
                                  <a:latin typeface="Cambria Math" panose="02040503050406030204" pitchFamily="18" charset="0"/>
                                  <a:ea typeface="Calibri" panose="020F0502020204030204" pitchFamily="34" charset="0"/>
                                  <a:cs typeface="Times New Roman" panose="02020603050405020304" pitchFamily="18" charset="0"/>
                                </a:rPr>
                                <m:t>=1</m:t>
                              </m:r>
                            </m:sub>
                            <m:sup>
                              <m:r>
                                <a:rPr lang="en-ID" i="1" kern="100">
                                  <a:effectLst/>
                                  <a:latin typeface="Cambria Math" panose="02040503050406030204" pitchFamily="18" charset="0"/>
                                  <a:ea typeface="Calibri" panose="020F0502020204030204" pitchFamily="34" charset="0"/>
                                  <a:cs typeface="Times New Roman" panose="02020603050405020304" pitchFamily="18" charset="0"/>
                                </a:rPr>
                                <m:t>3</m:t>
                              </m:r>
                            </m:sup>
                            <m:e>
                              <m:nary>
                                <m:naryPr>
                                  <m:chr m:val="∑"/>
                                  <m:limLoc m:val="undOvr"/>
                                  <m:ctrlPr>
                                    <a:rPr lang="en-ID" i="1" kern="100">
                                      <a:effectLst/>
                                      <a:latin typeface="Cambria Math" panose="02040503050406030204" pitchFamily="18" charset="0"/>
                                      <a:ea typeface="Calibri" panose="020F0502020204030204" pitchFamily="34" charset="0"/>
                                      <a:cs typeface="Times New Roman" panose="02020603050405020304" pitchFamily="18" charset="0"/>
                                    </a:rPr>
                                  </m:ctrlPr>
                                </m:naryPr>
                                <m:sub>
                                  <m:r>
                                    <a:rPr lang="en-ID" i="1" kern="100">
                                      <a:effectLst/>
                                      <a:latin typeface="Cambria Math" panose="02040503050406030204" pitchFamily="18" charset="0"/>
                                      <a:ea typeface="Calibri" panose="020F0502020204030204" pitchFamily="34" charset="0"/>
                                      <a:cs typeface="Times New Roman" panose="02020603050405020304" pitchFamily="18" charset="0"/>
                                    </a:rPr>
                                    <m:t>𝑛</m:t>
                                  </m:r>
                                  <m:r>
                                    <a:rPr lang="en-ID" i="1" kern="100">
                                      <a:effectLst/>
                                      <a:latin typeface="Cambria Math" panose="02040503050406030204" pitchFamily="18" charset="0"/>
                                      <a:ea typeface="Calibri" panose="020F0502020204030204" pitchFamily="34" charset="0"/>
                                      <a:cs typeface="Times New Roman" panose="02020603050405020304" pitchFamily="18" charset="0"/>
                                    </a:rPr>
                                    <m:t>=1</m:t>
                                  </m:r>
                                </m:sub>
                                <m:sup>
                                  <m:r>
                                    <a:rPr lang="en-ID" i="1" kern="100">
                                      <a:effectLst/>
                                      <a:latin typeface="Cambria Math" panose="02040503050406030204" pitchFamily="18" charset="0"/>
                                      <a:ea typeface="Calibri" panose="020F0502020204030204" pitchFamily="34" charset="0"/>
                                      <a:cs typeface="Times New Roman" panose="02020603050405020304" pitchFamily="18" charset="0"/>
                                    </a:rPr>
                                    <m:t>3</m:t>
                                  </m:r>
                                </m:sup>
                                <m:e>
                                  <m:sSub>
                                    <m:sSubPr>
                                      <m:ctrlPr>
                                        <a:rPr lang="en-ID"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i="1" kern="100">
                                          <a:effectLst/>
                                          <a:latin typeface="Cambria Math" panose="02040503050406030204" pitchFamily="18" charset="0"/>
                                          <a:ea typeface="Calibri" panose="020F0502020204030204" pitchFamily="34" charset="0"/>
                                          <a:cs typeface="Times New Roman" panose="02020603050405020304" pitchFamily="18" charset="0"/>
                                        </a:rPr>
                                        <m:t>𝐸</m:t>
                                      </m:r>
                                    </m:e>
                                    <m:sub>
                                      <m:r>
                                        <a:rPr lang="en-ID" i="1" kern="100">
                                          <a:effectLst/>
                                          <a:latin typeface="Cambria Math" panose="02040503050406030204" pitchFamily="18" charset="0"/>
                                          <a:ea typeface="Calibri" panose="020F0502020204030204" pitchFamily="34" charset="0"/>
                                          <a:cs typeface="Times New Roman" panose="02020603050405020304" pitchFamily="18" charset="0"/>
                                        </a:rPr>
                                        <m:t>𝑖𝑗𝑚𝑛</m:t>
                                      </m:r>
                                    </m:sub>
                                  </m:sSub>
                                  <m:sSub>
                                    <m:sSubPr>
                                      <m:ctrlPr>
                                        <a:rPr lang="en-ID"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i="1" kern="100">
                                          <a:effectLst/>
                                          <a:latin typeface="Cambria Math" panose="02040503050406030204" pitchFamily="18" charset="0"/>
                                          <a:ea typeface="Calibri" panose="020F0502020204030204" pitchFamily="34" charset="0"/>
                                          <a:cs typeface="Times New Roman" panose="02020603050405020304" pitchFamily="18" charset="0"/>
                                        </a:rPr>
                                        <m:t>𝜀</m:t>
                                      </m:r>
                                    </m:e>
                                    <m:sub>
                                      <m:r>
                                        <a:rPr lang="en-ID" i="1" kern="100">
                                          <a:effectLst/>
                                          <a:latin typeface="Cambria Math" panose="02040503050406030204" pitchFamily="18" charset="0"/>
                                          <a:ea typeface="Calibri" panose="020F0502020204030204" pitchFamily="34" charset="0"/>
                                          <a:cs typeface="Times New Roman" panose="02020603050405020304" pitchFamily="18" charset="0"/>
                                        </a:rPr>
                                        <m:t>𝑚𝑛</m:t>
                                      </m:r>
                                    </m:sub>
                                  </m:sSub>
                                </m:e>
                              </m:nary>
                            </m:e>
                          </m:nary>
                        </m:e>
                        <m:sub/>
                      </m:sSub>
                    </m:oMath>
                  </m:oMathPara>
                </a14:m>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err="1">
                    <a:effectLst/>
                    <a:latin typeface="Times New Roman" panose="02020603050405020304" pitchFamily="18" charset="0"/>
                    <a:ea typeface="Times New Roman" panose="02020603050405020304" pitchFamily="18" charset="0"/>
                    <a:cs typeface="Times New Roman" panose="02020603050405020304" pitchFamily="18" charset="0"/>
                  </a:rPr>
                  <a:t>i,j,m,n</a:t>
                </a:r>
                <a:r>
                  <a:rPr lang="en-ID" kern="100" dirty="0">
                    <a:effectLst/>
                    <a:latin typeface="Times New Roman" panose="02020603050405020304" pitchFamily="18" charset="0"/>
                    <a:ea typeface="Times New Roman" panose="02020603050405020304" pitchFamily="18" charset="0"/>
                    <a:cs typeface="Times New Roman" panose="02020603050405020304" pitchFamily="18" charset="0"/>
                  </a:rPr>
                  <a:t> = 1, 2, 3.</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sSub>
                      <m:sSubPr>
                        <m:ctrlPr>
                          <a:rPr lang="en-ID"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i="1" kern="100">
                            <a:effectLst/>
                            <a:latin typeface="Cambria Math" panose="02040503050406030204" pitchFamily="18" charset="0"/>
                            <a:ea typeface="Calibri" panose="020F0502020204030204" pitchFamily="34" charset="0"/>
                            <a:cs typeface="Times New Roman" panose="02020603050405020304" pitchFamily="18" charset="0"/>
                          </a:rPr>
                          <m:t>𝜎</m:t>
                        </m:r>
                      </m:e>
                      <m:sub>
                        <m:r>
                          <a:rPr lang="en-ID" i="1" kern="100">
                            <a:effectLst/>
                            <a:latin typeface="Cambria Math" panose="02040503050406030204" pitchFamily="18" charset="0"/>
                            <a:ea typeface="Calibri" panose="020F0502020204030204" pitchFamily="34" charset="0"/>
                            <a:cs typeface="Times New Roman" panose="02020603050405020304" pitchFamily="18" charset="0"/>
                          </a:rPr>
                          <m:t>𝑖𝑗</m:t>
                        </m:r>
                      </m:sub>
                    </m:sSub>
                  </m:oMath>
                </a14:m>
                <a:r>
                  <a:rPr lang="en-ID" kern="100" dirty="0">
                    <a:effectLst/>
                    <a:latin typeface="Times New Roman" panose="02020603050405020304" pitchFamily="18" charset="0"/>
                    <a:ea typeface="Times New Roman" panose="02020603050405020304" pitchFamily="18" charset="0"/>
                    <a:cs typeface="Times New Roman" panose="02020603050405020304" pitchFamily="18" charset="0"/>
                  </a:rPr>
                  <a:t> is tensor of stress, stress is pressure.</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sSub>
                      <m:sSubPr>
                        <m:ctrlPr>
                          <a:rPr lang="en-ID"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i="1" kern="100">
                            <a:effectLst/>
                            <a:latin typeface="Cambria Math" panose="02040503050406030204" pitchFamily="18" charset="0"/>
                            <a:ea typeface="Calibri" panose="020F0502020204030204" pitchFamily="34" charset="0"/>
                            <a:cs typeface="Times New Roman" panose="02020603050405020304" pitchFamily="18" charset="0"/>
                          </a:rPr>
                          <m:t>𝜀</m:t>
                        </m:r>
                      </m:e>
                      <m:sub>
                        <m:r>
                          <a:rPr lang="en-ID" i="1" kern="100">
                            <a:effectLst/>
                            <a:latin typeface="Cambria Math" panose="02040503050406030204" pitchFamily="18" charset="0"/>
                            <a:ea typeface="Calibri" panose="020F0502020204030204" pitchFamily="34" charset="0"/>
                            <a:cs typeface="Times New Roman" panose="02020603050405020304" pitchFamily="18" charset="0"/>
                          </a:rPr>
                          <m:t>𝑚𝑛</m:t>
                        </m:r>
                      </m:sub>
                    </m:sSub>
                  </m:oMath>
                </a14:m>
                <a:r>
                  <a:rPr lang="en-ID" kern="100" dirty="0">
                    <a:effectLst/>
                    <a:latin typeface="Times New Roman" panose="02020603050405020304" pitchFamily="18" charset="0"/>
                    <a:ea typeface="Times New Roman" panose="02020603050405020304" pitchFamily="18" charset="0"/>
                    <a:cs typeface="Times New Roman" panose="02020603050405020304" pitchFamily="18" charset="0"/>
                  </a:rPr>
                  <a:t> is tensor of deformation, deformation is relative extension.</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sSub>
                      <m:sSubPr>
                        <m:ctrlPr>
                          <a:rPr lang="en-ID" i="1">
                            <a:effectLst/>
                            <a:latin typeface="Cambria Math" panose="02040503050406030204" pitchFamily="18" charset="0"/>
                            <a:cs typeface="Times New Roman" panose="02020603050405020304" pitchFamily="18" charset="0"/>
                          </a:rPr>
                        </m:ctrlPr>
                      </m:sSubPr>
                      <m:e>
                        <m:r>
                          <a:rPr lang="en-ID" i="1">
                            <a:effectLst/>
                            <a:latin typeface="Cambria Math" panose="02040503050406030204" pitchFamily="18" charset="0"/>
                            <a:ea typeface="Calibri" panose="020F0502020204030204" pitchFamily="34" charset="0"/>
                            <a:cs typeface="Times New Roman" panose="02020603050405020304" pitchFamily="18" charset="0"/>
                          </a:rPr>
                          <m:t>𝐸</m:t>
                        </m:r>
                      </m:e>
                      <m:sub>
                        <m:r>
                          <a:rPr lang="en-ID" i="1">
                            <a:effectLst/>
                            <a:latin typeface="Cambria Math" panose="02040503050406030204" pitchFamily="18" charset="0"/>
                            <a:ea typeface="Calibri" panose="020F0502020204030204" pitchFamily="34" charset="0"/>
                            <a:cs typeface="Times New Roman" panose="02020603050405020304" pitchFamily="18" charset="0"/>
                          </a:rPr>
                          <m:t>𝑖𝑗𝑚𝑛</m:t>
                        </m:r>
                      </m:sub>
                    </m:sSub>
                  </m:oMath>
                </a14:m>
                <a:r>
                  <a:rPr lang="en-ID" dirty="0">
                    <a:effectLst/>
                    <a:latin typeface="Times New Roman" panose="02020603050405020304" pitchFamily="18" charset="0"/>
                    <a:ea typeface="Times New Roman" panose="02020603050405020304" pitchFamily="18" charset="0"/>
                  </a:rPr>
                  <a:t> is tensor of elastic constants.</a:t>
                </a:r>
                <a:endParaRPr lang="en-ID" dirty="0"/>
              </a:p>
            </p:txBody>
          </p:sp>
        </mc:Choice>
        <mc:Fallback>
          <p:sp>
            <p:nvSpPr>
              <p:cNvPr id="3" name="Content Placeholder 2">
                <a:extLst>
                  <a:ext uri="{FF2B5EF4-FFF2-40B4-BE49-F238E27FC236}">
                    <a16:creationId xmlns:a16="http://schemas.microsoft.com/office/drawing/2014/main" id="{E051EFE3-619B-FA17-0DDC-6DF33F05C819}"/>
                  </a:ext>
                </a:extLst>
              </p:cNvPr>
              <p:cNvSpPr>
                <a:spLocks noGrp="1" noRot="1" noChangeAspect="1" noMove="1" noResize="1" noEditPoints="1" noAdjustHandles="1" noChangeArrowheads="1" noChangeShapeType="1" noTextEdit="1"/>
              </p:cNvSpPr>
              <p:nvPr>
                <p:ph idx="1"/>
              </p:nvPr>
            </p:nvSpPr>
            <p:spPr>
              <a:blipFill>
                <a:blip r:embed="rId2"/>
                <a:stretch>
                  <a:fillRect l="-1217" t="-2521"/>
                </a:stretch>
              </a:blipFill>
            </p:spPr>
            <p:txBody>
              <a:bodyPr/>
              <a:lstStyle/>
              <a:p>
                <a:r>
                  <a:rPr lang="en-ID">
                    <a:noFill/>
                  </a:rPr>
                  <a:t> </a:t>
                </a:r>
              </a:p>
            </p:txBody>
          </p:sp>
        </mc:Fallback>
      </mc:AlternateContent>
    </p:spTree>
    <p:extLst>
      <p:ext uri="{BB962C8B-B14F-4D97-AF65-F5344CB8AC3E}">
        <p14:creationId xmlns:p14="http://schemas.microsoft.com/office/powerpoint/2010/main" val="3416077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4B004-A728-03AE-DDC7-2622ECA3B9A0}"/>
              </a:ext>
            </a:extLst>
          </p:cNvPr>
          <p:cNvSpPr>
            <a:spLocks noGrp="1"/>
          </p:cNvSpPr>
          <p:nvPr>
            <p:ph type="title"/>
          </p:nvPr>
        </p:nvSpPr>
        <p:spPr/>
        <p:txBody>
          <a:bodyPr>
            <a:noAutofit/>
          </a:bodyPr>
          <a:lstStyle/>
          <a:p>
            <a:r>
              <a:rPr lang="en-ID" sz="12300" dirty="0">
                <a:effectLst/>
                <a:latin typeface="Times New Roman" panose="02020603050405020304" pitchFamily="18" charset="0"/>
                <a:ea typeface="Calibri" panose="020F0502020204030204" pitchFamily="34" charset="0"/>
              </a:rPr>
              <a:t>Sound</a:t>
            </a:r>
            <a:endParaRPr lang="en-ID" sz="12300" dirty="0"/>
          </a:p>
        </p:txBody>
      </p:sp>
      <p:sp>
        <p:nvSpPr>
          <p:cNvPr id="3" name="Content Placeholder 2">
            <a:extLst>
              <a:ext uri="{FF2B5EF4-FFF2-40B4-BE49-F238E27FC236}">
                <a16:creationId xmlns:a16="http://schemas.microsoft.com/office/drawing/2014/main" id="{D6118B55-987A-5B57-CBD4-71FEF00B805E}"/>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Sound is a mechanical wave.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Sound is a longitudinal wave, which means that the propagation of the wave is in the same direction as oscillation.</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Soundwave needs environment to propagate.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The denser the environment, the faster the sound in this environment.</a:t>
            </a:r>
            <a:endParaRPr lang="en-ID" sz="3300" dirty="0"/>
          </a:p>
        </p:txBody>
      </p:sp>
    </p:spTree>
    <p:extLst>
      <p:ext uri="{BB962C8B-B14F-4D97-AF65-F5344CB8AC3E}">
        <p14:creationId xmlns:p14="http://schemas.microsoft.com/office/powerpoint/2010/main" val="1762410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DCAFB-B034-E704-3929-CBD006C36C9C}"/>
              </a:ext>
            </a:extLst>
          </p:cNvPr>
          <p:cNvSpPr>
            <a:spLocks noGrp="1"/>
          </p:cNvSpPr>
          <p:nvPr>
            <p:ph type="title"/>
          </p:nvPr>
        </p:nvSpPr>
        <p:spPr/>
        <p:txBody>
          <a:bodyPr>
            <a:noAutofit/>
          </a:bodyPr>
          <a:lstStyle/>
          <a:p>
            <a:r>
              <a:rPr lang="en-ID" sz="9900" dirty="0" err="1">
                <a:effectLst/>
                <a:latin typeface="Times New Roman" panose="02020603050405020304" pitchFamily="18" charset="0"/>
                <a:ea typeface="Calibri" panose="020F0502020204030204" pitchFamily="34" charset="0"/>
              </a:rPr>
              <a:t>Dopler</a:t>
            </a:r>
            <a:r>
              <a:rPr lang="en-ID" sz="9900" dirty="0">
                <a:effectLst/>
                <a:latin typeface="Times New Roman" panose="02020603050405020304" pitchFamily="18" charset="0"/>
                <a:ea typeface="Calibri" panose="020F0502020204030204" pitchFamily="34" charset="0"/>
              </a:rPr>
              <a:t> effect</a:t>
            </a:r>
            <a:endParaRPr lang="en-ID" sz="9900" dirty="0"/>
          </a:p>
        </p:txBody>
      </p:sp>
      <p:sp>
        <p:nvSpPr>
          <p:cNvPr id="3" name="Content Placeholder 2">
            <a:extLst>
              <a:ext uri="{FF2B5EF4-FFF2-40B4-BE49-F238E27FC236}">
                <a16:creationId xmlns:a16="http://schemas.microsoft.com/office/drawing/2014/main" id="{759A5818-1C9D-5641-47BC-52AA05AE1599}"/>
              </a:ext>
            </a:extLst>
          </p:cNvPr>
          <p:cNvSpPr>
            <a:spLocks noGrp="1"/>
          </p:cNvSpPr>
          <p:nvPr>
            <p:ph idx="1"/>
          </p:nvPr>
        </p:nvSpPr>
        <p:spPr/>
        <p:txBody>
          <a:bodyPr>
            <a:noAutofit/>
          </a:bodyPr>
          <a:lstStyle/>
          <a:p>
            <a:pPr marL="0" indent="0">
              <a:buNone/>
            </a:pPr>
            <a:r>
              <a:rPr lang="en-ID" sz="3800" kern="100" dirty="0" err="1">
                <a:effectLst/>
                <a:latin typeface="Times New Roman" panose="02020603050405020304" pitchFamily="18" charset="0"/>
                <a:ea typeface="Calibri" panose="020F0502020204030204" pitchFamily="34" charset="0"/>
                <a:cs typeface="Times New Roman" panose="02020603050405020304" pitchFamily="18" charset="0"/>
              </a:rPr>
              <a:t>Dopler</a:t>
            </a:r>
            <a:r>
              <a:rPr lang="en-ID" sz="3800" kern="100" dirty="0">
                <a:effectLst/>
                <a:latin typeface="Times New Roman" panose="02020603050405020304" pitchFamily="18" charset="0"/>
                <a:ea typeface="Calibri" panose="020F0502020204030204" pitchFamily="34" charset="0"/>
                <a:cs typeface="Times New Roman" panose="02020603050405020304" pitchFamily="18" charset="0"/>
              </a:rPr>
              <a:t> effect is change in frequency of the wave due to motion of the source of the wave.</a:t>
            </a:r>
            <a:endParaRPr lang="en-ID" sz="3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800" dirty="0">
                <a:effectLst/>
                <a:latin typeface="Times New Roman" panose="02020603050405020304" pitchFamily="18" charset="0"/>
                <a:ea typeface="Calibri" panose="020F0502020204030204" pitchFamily="34" charset="0"/>
              </a:rPr>
              <a:t>Because the speed of the wave is constant, frequency of the wave changes: if motion of the source towards the observer, then frequency increases, if the motion of the source away from the observer, then the frequency decreases.</a:t>
            </a:r>
            <a:endParaRPr lang="en-ID" sz="3800" dirty="0"/>
          </a:p>
        </p:txBody>
      </p:sp>
    </p:spTree>
    <p:extLst>
      <p:ext uri="{BB962C8B-B14F-4D97-AF65-F5344CB8AC3E}">
        <p14:creationId xmlns:p14="http://schemas.microsoft.com/office/powerpoint/2010/main" val="3797877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C0A61-0675-4509-CD9D-A30DE5C54E89}"/>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996327BE-F13D-5953-5749-9CCD341770D5}"/>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c = </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λf</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c is the speed of sound, which is 343 meters per second in this case.</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λ is the wavelength of the sound wave.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f is the frequency of the sound wave.</a:t>
            </a:r>
            <a:endParaRPr lang="en-ID" sz="3300" dirty="0"/>
          </a:p>
        </p:txBody>
      </p:sp>
    </p:spTree>
    <p:extLst>
      <p:ext uri="{BB962C8B-B14F-4D97-AF65-F5344CB8AC3E}">
        <p14:creationId xmlns:p14="http://schemas.microsoft.com/office/powerpoint/2010/main" val="28789049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B2BF9-E2F2-61CA-A362-A7FB0CEF1514}"/>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ADC0FD10-F430-C939-1268-C8A1ECDD09B7}"/>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Calculate Doppler effect for sound.</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Frequency changed; wavelength changed from 17 meters to 16 meters because of the speed of the source of sound.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Which direction does the source of sound move?</a:t>
            </a:r>
            <a:endParaRPr lang="en-ID" sz="3300" dirty="0"/>
          </a:p>
        </p:txBody>
      </p:sp>
    </p:spTree>
    <p:extLst>
      <p:ext uri="{BB962C8B-B14F-4D97-AF65-F5344CB8AC3E}">
        <p14:creationId xmlns:p14="http://schemas.microsoft.com/office/powerpoint/2010/main" val="37137253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91365-DC34-DFAC-6BEC-FE2DA3168A95}"/>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9A70B027-EC6E-FC26-E5F1-D6DA26FEBC9A}"/>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Frequencies:</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 = c/</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BIG_Wave_Length</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 = c/</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small_wave_length</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 = Fc/(</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c+v</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v = -c + Fc/f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BIG_Wave_Length</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17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small_wave_length</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16</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6734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7AD2E-CA84-5E51-2F91-936B6458105C}"/>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F7275113-79C7-280F-0179-058300E64D45}"/>
              </a:ext>
            </a:extLst>
          </p:cNvPr>
          <p:cNvSpPr>
            <a:spLocks noGrp="1"/>
          </p:cNvSpPr>
          <p:nvPr>
            <p:ph idx="1"/>
          </p:nvPr>
        </p:nvSpPr>
        <p:spPr/>
        <p:txBody>
          <a:bodyPr>
            <a:normAutofit/>
          </a:bodyPr>
          <a:lstStyle/>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c is speed of sound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c = 343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err="1">
                <a:effectLst/>
                <a:latin typeface="Times New Roman" panose="02020603050405020304" pitchFamily="18" charset="0"/>
                <a:ea typeface="Calibri" panose="020F0502020204030204" pitchFamily="34" charset="0"/>
                <a:cs typeface="Times New Roman" panose="02020603050405020304" pitchFamily="18" charset="0"/>
              </a:rPr>
              <a:t>f_small</a:t>
            </a: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 c / </a:t>
            </a:r>
            <a:r>
              <a:rPr lang="en-ID" sz="5500" kern="100" dirty="0" err="1">
                <a:effectLst/>
                <a:latin typeface="Times New Roman" panose="02020603050405020304" pitchFamily="18" charset="0"/>
                <a:ea typeface="Calibri" panose="020F0502020204030204" pitchFamily="34" charset="0"/>
                <a:cs typeface="Times New Roman" panose="02020603050405020304" pitchFamily="18" charset="0"/>
              </a:rPr>
              <a:t>BIG_Wave_Length</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F_BIG = c / </a:t>
            </a:r>
            <a:r>
              <a:rPr lang="en-ID" sz="5500" kern="100" dirty="0" err="1">
                <a:effectLst/>
                <a:latin typeface="Times New Roman" panose="02020603050405020304" pitchFamily="18" charset="0"/>
                <a:ea typeface="Calibri" panose="020F0502020204030204" pitchFamily="34" charset="0"/>
                <a:cs typeface="Times New Roman" panose="02020603050405020304" pitchFamily="18" charset="0"/>
              </a:rPr>
              <a:t>small_wave_length</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25115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ECCE2-E6DC-4555-25FC-F0BAB5BFB5EA}"/>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4E894EF1-D6DD-0FAF-96D6-C944058EBC38}"/>
              </a:ext>
            </a:extLst>
          </p:cNvPr>
          <p:cNvSpPr>
            <a:spLocks noGrp="1"/>
          </p:cNvSpPr>
          <p:nvPr>
            <p:ph idx="1"/>
          </p:nvPr>
        </p:nvSpPr>
        <p:spPr/>
        <p:txBody>
          <a:bodyPr>
            <a:normAutofit/>
          </a:bodyPr>
          <a:lstStyle/>
          <a:p>
            <a:pPr marL="0" indent="0">
              <a:buNone/>
            </a:pP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wavelengthchange</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BIG_Wave_Length</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small_wave_length</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wavelengthchange</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v = -c + c * F_BIG / </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f_small</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v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https://physics16.weebly.com/uploads/5/9/8/5/59854633/doppler4effect2019nov.txt</a:t>
            </a:r>
            <a:endParaRPr lang="en-ID" sz="3300" dirty="0"/>
          </a:p>
        </p:txBody>
      </p:sp>
    </p:spTree>
    <p:extLst>
      <p:ext uri="{BB962C8B-B14F-4D97-AF65-F5344CB8AC3E}">
        <p14:creationId xmlns:p14="http://schemas.microsoft.com/office/powerpoint/2010/main" val="38122589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8F1C4-C033-8A7F-48E7-256465425E3B}"/>
              </a:ext>
            </a:extLst>
          </p:cNvPr>
          <p:cNvSpPr>
            <a:spLocks noGrp="1"/>
          </p:cNvSpPr>
          <p:nvPr>
            <p:ph type="title"/>
          </p:nvPr>
        </p:nvSpPr>
        <p:spPr/>
        <p:txBody>
          <a:bodyPr>
            <a:noAutofit/>
          </a:bodyPr>
          <a:lstStyle/>
          <a:p>
            <a:r>
              <a:rPr lang="en-ID" sz="12300" dirty="0">
                <a:effectLst/>
                <a:latin typeface="Times New Roman" panose="02020603050405020304" pitchFamily="18" charset="0"/>
                <a:ea typeface="Calibri" panose="020F0502020204030204" pitchFamily="34" charset="0"/>
              </a:rPr>
              <a:t>Fluid</a:t>
            </a:r>
            <a:endParaRPr lang="en-ID" sz="12300" dirty="0"/>
          </a:p>
        </p:txBody>
      </p:sp>
      <p:sp>
        <p:nvSpPr>
          <p:cNvPr id="3" name="Content Placeholder 2">
            <a:extLst>
              <a:ext uri="{FF2B5EF4-FFF2-40B4-BE49-F238E27FC236}">
                <a16:creationId xmlns:a16="http://schemas.microsoft.com/office/drawing/2014/main" id="{EC3B93AE-42F0-3EB7-E3F6-FE0662F0620A}"/>
              </a:ext>
            </a:extLst>
          </p:cNvPr>
          <p:cNvSpPr>
            <a:spLocks noGrp="1"/>
          </p:cNvSpPr>
          <p:nvPr>
            <p:ph idx="1"/>
          </p:nvPr>
        </p:nvSpPr>
        <p:spPr/>
        <p:txBody>
          <a:bodyPr>
            <a:normAutofit/>
          </a:bodyPr>
          <a:lstStyle/>
          <a:p>
            <a:pPr marL="0" indent="0">
              <a:buNone/>
            </a:pPr>
            <a:r>
              <a:rPr lang="en-ID" sz="3300" kern="1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Buoyant force</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 = </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ρgV</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 is force.</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ρ is density of the fluid.</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V is volume of the body, which is submerged to the fluid.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6216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5B6C6-B71D-7A1F-1756-BE9BD740549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D47E0BA5-D720-783E-C806-DA06E5B5D30C}"/>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Find buoyant force for water ρ = 1000 kg/m</a:t>
            </a:r>
            <a:r>
              <a:rPr lang="en-ID" sz="4400" kern="100" baseline="30000" dirty="0">
                <a:effectLst/>
                <a:latin typeface="Times New Roman" panose="02020603050405020304" pitchFamily="18" charset="0"/>
                <a:ea typeface="Calibri" panose="020F0502020204030204" pitchFamily="34" charset="0"/>
                <a:cs typeface="Times New Roman" panose="02020603050405020304" pitchFamily="18" charset="0"/>
              </a:rPr>
              <a:t>3</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g = 10 m/s</a:t>
            </a:r>
            <a:r>
              <a:rPr lang="en-ID" sz="44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V = s m</a:t>
            </a:r>
            <a:r>
              <a:rPr lang="en-ID" sz="4400" kern="100" baseline="30000" dirty="0">
                <a:effectLst/>
                <a:latin typeface="Times New Roman" panose="02020603050405020304" pitchFamily="18" charset="0"/>
                <a:ea typeface="Calibri" panose="020F0502020204030204" pitchFamily="34" charset="0"/>
                <a:cs typeface="Times New Roman" panose="02020603050405020304" pitchFamily="18" charset="0"/>
              </a:rPr>
              <a:t>3</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en.wikipedia.org/wiki/Archimedes%27_principle</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6343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34B94-502E-6A9E-5F13-9EEAB16D24C3}"/>
              </a:ext>
            </a:extLst>
          </p:cNvPr>
          <p:cNvSpPr>
            <a:spLocks noGrp="1"/>
          </p:cNvSpPr>
          <p:nvPr>
            <p:ph type="title"/>
          </p:nvPr>
        </p:nvSpPr>
        <p:spPr/>
        <p:txBody>
          <a:bodyPr>
            <a:normAutofit fontScale="90000"/>
          </a:bodyPr>
          <a:lstStyle/>
          <a:p>
            <a:r>
              <a:rPr lang="en-ID" sz="9600" dirty="0">
                <a:effectLst/>
                <a:latin typeface="Times New Roman" panose="02020603050405020304" pitchFamily="18" charset="0"/>
                <a:ea typeface="Calibri" panose="020F0502020204030204" pitchFamily="34" charset="0"/>
              </a:rPr>
              <a:t>Inertia</a:t>
            </a:r>
            <a:endParaRPr lang="en-ID" dirty="0"/>
          </a:p>
        </p:txBody>
      </p:sp>
      <p:sp>
        <p:nvSpPr>
          <p:cNvPr id="3" name="Content Placeholder 2">
            <a:extLst>
              <a:ext uri="{FF2B5EF4-FFF2-40B4-BE49-F238E27FC236}">
                <a16:creationId xmlns:a16="http://schemas.microsoft.com/office/drawing/2014/main" id="{7829BE6D-81F8-C924-2F06-18FB0E14A120}"/>
              </a:ext>
            </a:extLst>
          </p:cNvPr>
          <p:cNvSpPr>
            <a:spLocks noGrp="1"/>
          </p:cNvSpPr>
          <p:nvPr>
            <p:ph idx="1"/>
          </p:nvPr>
        </p:nvSpPr>
        <p:spPr/>
        <p:txBody>
          <a:bodyPr>
            <a:normAutofit/>
          </a:bodyPr>
          <a:lstStyle/>
          <a:p>
            <a:pPr marL="0" indent="0">
              <a:buNone/>
            </a:pPr>
            <a:r>
              <a:rPr lang="en-ID" sz="77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7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77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7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7700" dirty="0">
                <a:effectLst/>
                <a:latin typeface="Times New Roman" panose="02020603050405020304" pitchFamily="18" charset="0"/>
                <a:ea typeface="Calibri" panose="020F0502020204030204" pitchFamily="34" charset="0"/>
              </a:rPr>
              <a:t>Explain inertial force.</a:t>
            </a:r>
            <a:endParaRPr lang="en-ID" sz="7700" dirty="0"/>
          </a:p>
        </p:txBody>
      </p:sp>
    </p:spTree>
    <p:extLst>
      <p:ext uri="{BB962C8B-B14F-4D97-AF65-F5344CB8AC3E}">
        <p14:creationId xmlns:p14="http://schemas.microsoft.com/office/powerpoint/2010/main" val="8888167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B1EBF-E33D-D47E-4DBC-347A84321EAF}"/>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C4098DD2-56EA-DA37-6AF0-15F01C4B286C}"/>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s = 99107088</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err="1">
                <a:effectLst/>
                <a:latin typeface="Times New Roman" panose="02020603050405020304" pitchFamily="18" charset="0"/>
                <a:ea typeface="Calibri" panose="020F0502020204030204" pitchFamily="34" charset="0"/>
                <a:cs typeface="Times New Roman" panose="02020603050405020304" pitchFamily="18" charset="0"/>
              </a:rPr>
              <a:t>ro</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 1000</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g = 10</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V = s</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F = </a:t>
            </a:r>
            <a:r>
              <a:rPr lang="en-ID" sz="4400" kern="100" dirty="0" err="1">
                <a:effectLst/>
                <a:latin typeface="Times New Roman" panose="02020603050405020304" pitchFamily="18" charset="0"/>
                <a:ea typeface="Calibri" panose="020F0502020204030204" pitchFamily="34" charset="0"/>
                <a:cs typeface="Times New Roman" panose="02020603050405020304" pitchFamily="18" charset="0"/>
              </a:rPr>
              <a:t>ro</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 g * V</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err="1">
                <a:effectLst/>
                <a:latin typeface="Times New Roman" panose="02020603050405020304" pitchFamily="18" charset="0"/>
                <a:ea typeface="Calibri" panose="020F0502020204030204" pitchFamily="34" charset="0"/>
              </a:rPr>
              <a:t>MsgBox</a:t>
            </a:r>
            <a:r>
              <a:rPr lang="en-ID" sz="4400" dirty="0">
                <a:effectLst/>
                <a:latin typeface="Times New Roman" panose="02020603050405020304" pitchFamily="18" charset="0"/>
                <a:ea typeface="Calibri" panose="020F0502020204030204" pitchFamily="34" charset="0"/>
              </a:rPr>
              <a:t> F</a:t>
            </a:r>
            <a:endParaRPr lang="en-ID" sz="4400" dirty="0"/>
          </a:p>
        </p:txBody>
      </p:sp>
    </p:spTree>
    <p:extLst>
      <p:ext uri="{BB962C8B-B14F-4D97-AF65-F5344CB8AC3E}">
        <p14:creationId xmlns:p14="http://schemas.microsoft.com/office/powerpoint/2010/main" val="13056190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BA478-E55A-391C-7352-FCF18771DA0A}"/>
              </a:ext>
            </a:extLst>
          </p:cNvPr>
          <p:cNvSpPr>
            <a:spLocks noGrp="1"/>
          </p:cNvSpPr>
          <p:nvPr>
            <p:ph type="title"/>
          </p:nvPr>
        </p:nvSpPr>
        <p:spPr/>
        <p:txBody>
          <a:bodyPr>
            <a:noAutofit/>
          </a:bodyPr>
          <a:lstStyle/>
          <a:p>
            <a:r>
              <a:rPr lang="en-ID" sz="9900" dirty="0">
                <a:effectLst/>
                <a:latin typeface="Times New Roman" panose="02020603050405020304" pitchFamily="18" charset="0"/>
                <a:ea typeface="Calibri" panose="020F0502020204030204" pitchFamily="34" charset="0"/>
              </a:rPr>
              <a:t>Thermodynamics</a:t>
            </a:r>
            <a:endParaRPr lang="en-ID" sz="9900" dirty="0"/>
          </a:p>
        </p:txBody>
      </p:sp>
      <p:sp>
        <p:nvSpPr>
          <p:cNvPr id="3" name="Content Placeholder 2">
            <a:extLst>
              <a:ext uri="{FF2B5EF4-FFF2-40B4-BE49-F238E27FC236}">
                <a16:creationId xmlns:a16="http://schemas.microsoft.com/office/drawing/2014/main" id="{92E1E902-8BB7-6C46-F2E9-F2DA6122550D}"/>
              </a:ext>
            </a:extLst>
          </p:cNvPr>
          <p:cNvSpPr>
            <a:spLocks noGrp="1"/>
          </p:cNvSpPr>
          <p:nvPr>
            <p:ph idx="1"/>
          </p:nvPr>
        </p:nvSpPr>
        <p:spPr/>
        <p:txBody>
          <a:bodyPr>
            <a:normAutofit/>
          </a:bodyPr>
          <a:lstStyle/>
          <a:p>
            <a:pPr marL="0" indent="0">
              <a:buNone/>
            </a:pPr>
            <a:r>
              <a:rPr lang="en-ID" sz="6600" dirty="0">
                <a:effectLst/>
                <a:latin typeface="Times New Roman" panose="02020603050405020304" pitchFamily="18" charset="0"/>
                <a:ea typeface="Calibri" panose="020F0502020204030204" pitchFamily="34" charset="0"/>
              </a:rPr>
              <a:t>Increase in temperature of body means increase of average velocity of particles of body.</a:t>
            </a:r>
            <a:endParaRPr lang="en-ID" sz="6600" dirty="0"/>
          </a:p>
        </p:txBody>
      </p:sp>
    </p:spTree>
    <p:extLst>
      <p:ext uri="{BB962C8B-B14F-4D97-AF65-F5344CB8AC3E}">
        <p14:creationId xmlns:p14="http://schemas.microsoft.com/office/powerpoint/2010/main" val="24694183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790F3-DCBC-7969-4928-2B2F42573FCF}"/>
              </a:ext>
            </a:extLst>
          </p:cNvPr>
          <p:cNvSpPr>
            <a:spLocks noGrp="1"/>
          </p:cNvSpPr>
          <p:nvPr>
            <p:ph type="title"/>
          </p:nvPr>
        </p:nvSpPr>
        <p:spPr/>
        <p:txBody>
          <a:bodyPr>
            <a:noAutofit/>
          </a:bodyPr>
          <a:lstStyle/>
          <a:p>
            <a:r>
              <a:rPr lang="en-ID" sz="6600" dirty="0">
                <a:effectLst/>
                <a:latin typeface="Times New Roman" panose="02020603050405020304" pitchFamily="18" charset="0"/>
                <a:ea typeface="Calibri" panose="020F0502020204030204" pitchFamily="34" charset="0"/>
              </a:rPr>
              <a:t>Black clothes vs white clothes</a:t>
            </a:r>
            <a:endParaRPr lang="en-ID" sz="6600" dirty="0"/>
          </a:p>
        </p:txBody>
      </p:sp>
      <p:sp>
        <p:nvSpPr>
          <p:cNvPr id="3" name="Content Placeholder 2">
            <a:extLst>
              <a:ext uri="{FF2B5EF4-FFF2-40B4-BE49-F238E27FC236}">
                <a16:creationId xmlns:a16="http://schemas.microsoft.com/office/drawing/2014/main" id="{85F40B1A-3624-8CF8-20A2-0BF18C8974F5}"/>
              </a:ext>
            </a:extLst>
          </p:cNvPr>
          <p:cNvSpPr>
            <a:spLocks noGrp="1"/>
          </p:cNvSpPr>
          <p:nvPr>
            <p:ph idx="1"/>
          </p:nvPr>
        </p:nvSpPr>
        <p:spPr/>
        <p:txBody>
          <a:bodyPr>
            <a:normAutofit/>
          </a:bodyPr>
          <a:lstStyle/>
          <a:p>
            <a:pPr marL="0" indent="0">
              <a:buNone/>
            </a:pPr>
            <a:r>
              <a:rPr lang="en-ID" sz="7700" dirty="0">
                <a:effectLst/>
                <a:latin typeface="Times New Roman" panose="02020603050405020304" pitchFamily="18" charset="0"/>
                <a:ea typeface="Calibri" panose="020F0502020204030204" pitchFamily="34" charset="0"/>
              </a:rPr>
              <a:t>White clothes keep the temperature the same. Black clothes cause heat exchange.</a:t>
            </a:r>
            <a:endParaRPr lang="en-ID" sz="7700" dirty="0"/>
          </a:p>
        </p:txBody>
      </p:sp>
    </p:spTree>
    <p:extLst>
      <p:ext uri="{BB962C8B-B14F-4D97-AF65-F5344CB8AC3E}">
        <p14:creationId xmlns:p14="http://schemas.microsoft.com/office/powerpoint/2010/main" val="38671065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41782-1FCC-ADDF-2DCA-3E9CF1E9F334}"/>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A9CC2919-C97D-A51F-4CB6-9816D208A57C}"/>
              </a:ext>
            </a:extLst>
          </p:cNvPr>
          <p:cNvSpPr>
            <a:spLocks noGrp="1"/>
          </p:cNvSpPr>
          <p:nvPr>
            <p:ph idx="1"/>
          </p:nvPr>
        </p:nvSpPr>
        <p:spPr/>
        <p:txBody>
          <a:bodyPr>
            <a:normAutofit/>
          </a:bodyPr>
          <a:lstStyle/>
          <a:p>
            <a:pPr marL="0" indent="0">
              <a:buNone/>
            </a:pPr>
            <a:r>
              <a:rPr lang="en-ID" sz="66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6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6600" dirty="0">
                <a:effectLst/>
                <a:latin typeface="Times New Roman" panose="02020603050405020304" pitchFamily="18" charset="0"/>
                <a:ea typeface="Calibri" panose="020F0502020204030204" pitchFamily="34" charset="0"/>
              </a:rPr>
              <a:t>Are black or white clothes warmer? Why?</a:t>
            </a:r>
            <a:endParaRPr lang="en-ID" sz="6600" dirty="0"/>
          </a:p>
        </p:txBody>
      </p:sp>
    </p:spTree>
    <p:extLst>
      <p:ext uri="{BB962C8B-B14F-4D97-AF65-F5344CB8AC3E}">
        <p14:creationId xmlns:p14="http://schemas.microsoft.com/office/powerpoint/2010/main" val="6358331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DE0DF-7137-22EA-BD8A-A5C43316F4F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CEB56E31-187F-4C5F-E96C-3EE49DDAD2C5}"/>
              </a:ext>
            </a:extLst>
          </p:cNvPr>
          <p:cNvSpPr>
            <a:spLocks noGrp="1"/>
          </p:cNvSpPr>
          <p:nvPr>
            <p:ph idx="1"/>
          </p:nvPr>
        </p:nvSpPr>
        <p:spPr/>
        <p:txBody>
          <a:bodyPr>
            <a:normAutofit/>
          </a:bodyPr>
          <a:lstStyle/>
          <a:p>
            <a:pPr marL="0" indent="0">
              <a:buNone/>
            </a:pPr>
            <a:r>
              <a:rPr lang="en-ID" sz="7700" dirty="0">
                <a:effectLst/>
                <a:latin typeface="Times New Roman" panose="02020603050405020304" pitchFamily="18" charset="0"/>
                <a:ea typeface="Calibri" panose="020F0502020204030204" pitchFamily="34" charset="0"/>
              </a:rPr>
              <a:t>If bodies are heated, then they expand because of bigger velocities of the particles.</a:t>
            </a:r>
            <a:endParaRPr lang="en-ID" sz="7700" dirty="0"/>
          </a:p>
        </p:txBody>
      </p:sp>
    </p:spTree>
    <p:extLst>
      <p:ext uri="{BB962C8B-B14F-4D97-AF65-F5344CB8AC3E}">
        <p14:creationId xmlns:p14="http://schemas.microsoft.com/office/powerpoint/2010/main" val="23021266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4500F-1FBC-1450-1CBB-9F48519D4DB2}"/>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743499B6-1720-F73F-0B74-4A5272714C12}"/>
              </a:ext>
            </a:extLst>
          </p:cNvPr>
          <p:cNvSpPr>
            <a:spLocks noGrp="1"/>
          </p:cNvSpPr>
          <p:nvPr>
            <p:ph idx="1"/>
          </p:nvPr>
        </p:nvSpPr>
        <p:spPr/>
        <p:txBody>
          <a:bodyPr>
            <a:normAutofit/>
          </a:bodyPr>
          <a:lstStyle/>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There is linear extension of the length due to heat.</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dirty="0">
                <a:effectLst/>
                <a:latin typeface="Times New Roman" panose="02020603050405020304" pitchFamily="18" charset="0"/>
                <a:ea typeface="Calibri" panose="020F0502020204030204" pitchFamily="34" charset="0"/>
              </a:rPr>
              <a:t>Volume change is not cubed but times 3 because linear extensions are small compared to 1.</a:t>
            </a:r>
            <a:endParaRPr lang="en-ID" sz="5500" dirty="0"/>
          </a:p>
        </p:txBody>
      </p:sp>
    </p:spTree>
    <p:extLst>
      <p:ext uri="{BB962C8B-B14F-4D97-AF65-F5344CB8AC3E}">
        <p14:creationId xmlns:p14="http://schemas.microsoft.com/office/powerpoint/2010/main" val="18785810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EF60A-14FF-30A2-270D-B6086E10BB12}"/>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75B19234-9F0C-AB9B-774F-00259C5D75A5}"/>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The thermal expansion rate α is 1/k. The temperature change is T degrees.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 Find the extension of m meters rod due to the temperature change.</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b. Find the approximate volume change of m meters cubed cube due to the temperature change.</a:t>
            </a:r>
            <a:endParaRPr lang="en-ID" sz="3300" dirty="0"/>
          </a:p>
        </p:txBody>
      </p:sp>
    </p:spTree>
    <p:extLst>
      <p:ext uri="{BB962C8B-B14F-4D97-AF65-F5344CB8AC3E}">
        <p14:creationId xmlns:p14="http://schemas.microsoft.com/office/powerpoint/2010/main" val="17522348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78399-6DCB-CEED-3A23-C943BEC0D523}"/>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179C318E-B271-9C4F-016B-258A40EEC0EC}"/>
              </a:ext>
            </a:extLst>
          </p:cNvPr>
          <p:cNvSpPr>
            <a:spLocks noGrp="1"/>
          </p:cNvSpPr>
          <p:nvPr>
            <p:ph idx="1"/>
          </p:nvPr>
        </p:nvSpPr>
        <p:spPr/>
        <p:txBody>
          <a:bodyPr>
            <a:normAutofit/>
          </a:bodyPr>
          <a:lstStyle/>
          <a:p>
            <a:pPr marL="0" indent="0">
              <a:buNone/>
            </a:pPr>
            <a:r>
              <a:rPr lang="en-ID" sz="6600" dirty="0">
                <a:effectLst/>
                <a:latin typeface="Times New Roman" panose="02020603050405020304" pitchFamily="18" charset="0"/>
                <a:ea typeface="Calibri" panose="020F0502020204030204" pitchFamily="34" charset="0"/>
              </a:rPr>
              <a:t>http://physics16.weebly.com/uploads/5/9/8/5/59854633/thermal4expansion.txt</a:t>
            </a:r>
            <a:endParaRPr lang="en-ID" sz="6600" dirty="0"/>
          </a:p>
        </p:txBody>
      </p:sp>
    </p:spTree>
    <p:extLst>
      <p:ext uri="{BB962C8B-B14F-4D97-AF65-F5344CB8AC3E}">
        <p14:creationId xmlns:p14="http://schemas.microsoft.com/office/powerpoint/2010/main" val="33349566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24BB3-BC22-1E52-09FB-F0955652F024}"/>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8BADB853-9A83-48ED-5915-A6262601C9AF}"/>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Heat flows from hot to cold.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a:effectLst/>
                <a:latin typeface="Times New Roman" panose="02020603050405020304" pitchFamily="18" charset="0"/>
                <a:ea typeface="Calibri" panose="020F0502020204030204" pitchFamily="34" charset="0"/>
              </a:rPr>
              <a:t>Specific heat capacity C is heat necessary to increase the temperature of the body by 1 degree.</a:t>
            </a:r>
            <a:endParaRPr lang="en-ID" sz="4400" dirty="0"/>
          </a:p>
        </p:txBody>
      </p:sp>
    </p:spTree>
    <p:extLst>
      <p:ext uri="{BB962C8B-B14F-4D97-AF65-F5344CB8AC3E}">
        <p14:creationId xmlns:p14="http://schemas.microsoft.com/office/powerpoint/2010/main" val="30123786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C8B69-DD4C-AF4B-7C20-E61AD183AC18}"/>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5B755D26-E740-1FAD-2FE8-1196697E487A}"/>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a:effectLst/>
                <a:latin typeface="Times New Roman" panose="02020603050405020304" pitchFamily="18" charset="0"/>
                <a:ea typeface="Calibri" panose="020F0502020204030204" pitchFamily="34" charset="0"/>
              </a:rPr>
              <a:t>There are two bodies in a thermodynamically isolated system: C</a:t>
            </a:r>
            <a:r>
              <a:rPr lang="en-ID" sz="4400" baseline="-25000" dirty="0">
                <a:effectLst/>
                <a:latin typeface="Times New Roman" panose="02020603050405020304" pitchFamily="18" charset="0"/>
                <a:ea typeface="Calibri" panose="020F0502020204030204" pitchFamily="34" charset="0"/>
              </a:rPr>
              <a:t>1</a:t>
            </a:r>
            <a:r>
              <a:rPr lang="en-ID" sz="4400" dirty="0">
                <a:effectLst/>
                <a:latin typeface="Times New Roman" panose="02020603050405020304" pitchFamily="18" charset="0"/>
                <a:ea typeface="Calibri" panose="020F0502020204030204" pitchFamily="34" charset="0"/>
              </a:rPr>
              <a:t> m</a:t>
            </a:r>
            <a:r>
              <a:rPr lang="en-ID" sz="4400" baseline="-25000" dirty="0">
                <a:effectLst/>
                <a:latin typeface="Times New Roman" panose="02020603050405020304" pitchFamily="18" charset="0"/>
                <a:ea typeface="Calibri" panose="020F0502020204030204" pitchFamily="34" charset="0"/>
              </a:rPr>
              <a:t>1</a:t>
            </a:r>
            <a:r>
              <a:rPr lang="en-ID" sz="4400" dirty="0">
                <a:effectLst/>
                <a:latin typeface="Times New Roman" panose="02020603050405020304" pitchFamily="18" charset="0"/>
                <a:ea typeface="Calibri" panose="020F0502020204030204" pitchFamily="34" charset="0"/>
              </a:rPr>
              <a:t> T</a:t>
            </a:r>
            <a:r>
              <a:rPr lang="en-ID" sz="4400" baseline="-25000" dirty="0">
                <a:effectLst/>
                <a:latin typeface="Times New Roman" panose="02020603050405020304" pitchFamily="18" charset="0"/>
                <a:ea typeface="Calibri" panose="020F0502020204030204" pitchFamily="34" charset="0"/>
              </a:rPr>
              <a:t>1</a:t>
            </a:r>
            <a:r>
              <a:rPr lang="en-ID" sz="4400" dirty="0">
                <a:effectLst/>
                <a:latin typeface="Times New Roman" panose="02020603050405020304" pitchFamily="18" charset="0"/>
                <a:ea typeface="Calibri" panose="020F0502020204030204" pitchFamily="34" charset="0"/>
              </a:rPr>
              <a:t> and C</a:t>
            </a:r>
            <a:r>
              <a:rPr lang="en-ID" sz="4400" baseline="-25000" dirty="0">
                <a:effectLst/>
                <a:latin typeface="Times New Roman" panose="02020603050405020304" pitchFamily="18" charset="0"/>
                <a:ea typeface="Calibri" panose="020F0502020204030204" pitchFamily="34" charset="0"/>
              </a:rPr>
              <a:t>2</a:t>
            </a:r>
            <a:r>
              <a:rPr lang="en-ID" sz="4400" dirty="0">
                <a:effectLst/>
                <a:latin typeface="Times New Roman" panose="02020603050405020304" pitchFamily="18" charset="0"/>
                <a:ea typeface="Calibri" panose="020F0502020204030204" pitchFamily="34" charset="0"/>
              </a:rPr>
              <a:t> m</a:t>
            </a:r>
            <a:r>
              <a:rPr lang="en-ID" sz="4400" baseline="-25000" dirty="0">
                <a:effectLst/>
                <a:latin typeface="Times New Roman" panose="02020603050405020304" pitchFamily="18" charset="0"/>
                <a:ea typeface="Calibri" panose="020F0502020204030204" pitchFamily="34" charset="0"/>
              </a:rPr>
              <a:t>2</a:t>
            </a:r>
            <a:r>
              <a:rPr lang="en-ID" sz="4400" dirty="0">
                <a:effectLst/>
                <a:latin typeface="Times New Roman" panose="02020603050405020304" pitchFamily="18" charset="0"/>
                <a:ea typeface="Calibri" panose="020F0502020204030204" pitchFamily="34" charset="0"/>
              </a:rPr>
              <a:t> T</a:t>
            </a:r>
            <a:r>
              <a:rPr lang="en-ID" sz="4400" baseline="-25000" dirty="0">
                <a:effectLst/>
                <a:latin typeface="Times New Roman" panose="02020603050405020304" pitchFamily="18" charset="0"/>
                <a:ea typeface="Calibri" panose="020F0502020204030204" pitchFamily="34" charset="0"/>
              </a:rPr>
              <a:t>2</a:t>
            </a:r>
            <a:r>
              <a:rPr lang="en-ID" sz="4400" dirty="0">
                <a:effectLst/>
                <a:latin typeface="Times New Roman" panose="02020603050405020304" pitchFamily="18" charset="0"/>
                <a:ea typeface="Calibri" panose="020F0502020204030204" pitchFamily="34" charset="0"/>
              </a:rPr>
              <a:t>. Find the resulting temperature T. m</a:t>
            </a:r>
            <a:r>
              <a:rPr lang="en-ID" sz="4400" baseline="-25000" dirty="0">
                <a:effectLst/>
                <a:latin typeface="Times New Roman" panose="02020603050405020304" pitchFamily="18" charset="0"/>
                <a:ea typeface="Calibri" panose="020F0502020204030204" pitchFamily="34" charset="0"/>
              </a:rPr>
              <a:t>1</a:t>
            </a:r>
            <a:r>
              <a:rPr lang="en-ID" sz="4400" dirty="0">
                <a:effectLst/>
                <a:latin typeface="Times New Roman" panose="02020603050405020304" pitchFamily="18" charset="0"/>
                <a:ea typeface="Calibri" panose="020F0502020204030204" pitchFamily="34" charset="0"/>
              </a:rPr>
              <a:t> = k, m</a:t>
            </a:r>
            <a:r>
              <a:rPr lang="en-ID" sz="4400" baseline="-25000" dirty="0">
                <a:effectLst/>
                <a:latin typeface="Times New Roman" panose="02020603050405020304" pitchFamily="18" charset="0"/>
                <a:ea typeface="Calibri" panose="020F0502020204030204" pitchFamily="34" charset="0"/>
              </a:rPr>
              <a:t>2</a:t>
            </a:r>
            <a:r>
              <a:rPr lang="en-ID" sz="4400" dirty="0">
                <a:effectLst/>
                <a:latin typeface="Times New Roman" panose="02020603050405020304" pitchFamily="18" charset="0"/>
                <a:ea typeface="Calibri" panose="020F0502020204030204" pitchFamily="34" charset="0"/>
              </a:rPr>
              <a:t> = 2k. C</a:t>
            </a:r>
            <a:r>
              <a:rPr lang="en-ID" sz="4400" baseline="-25000" dirty="0">
                <a:effectLst/>
                <a:latin typeface="Times New Roman" panose="02020603050405020304" pitchFamily="18" charset="0"/>
                <a:ea typeface="Calibri" panose="020F0502020204030204" pitchFamily="34" charset="0"/>
              </a:rPr>
              <a:t>1</a:t>
            </a:r>
            <a:r>
              <a:rPr lang="en-ID" sz="4400" dirty="0">
                <a:effectLst/>
                <a:latin typeface="Times New Roman" panose="02020603050405020304" pitchFamily="18" charset="0"/>
                <a:ea typeface="Calibri" panose="020F0502020204030204" pitchFamily="34" charset="0"/>
              </a:rPr>
              <a:t> = k/11, C</a:t>
            </a:r>
            <a:r>
              <a:rPr lang="en-ID" sz="4400" baseline="-25000" dirty="0">
                <a:effectLst/>
                <a:latin typeface="Times New Roman" panose="02020603050405020304" pitchFamily="18" charset="0"/>
                <a:ea typeface="Calibri" panose="020F0502020204030204" pitchFamily="34" charset="0"/>
              </a:rPr>
              <a:t>2</a:t>
            </a:r>
            <a:r>
              <a:rPr lang="en-ID" sz="4400" dirty="0">
                <a:effectLst/>
                <a:latin typeface="Times New Roman" panose="02020603050405020304" pitchFamily="18" charset="0"/>
                <a:ea typeface="Calibri" panose="020F0502020204030204" pitchFamily="34" charset="0"/>
              </a:rPr>
              <a:t> = k/222, T</a:t>
            </a:r>
            <a:r>
              <a:rPr lang="en-ID" sz="4400" baseline="-25000" dirty="0">
                <a:effectLst/>
                <a:latin typeface="Times New Roman" panose="02020603050405020304" pitchFamily="18" charset="0"/>
                <a:ea typeface="Calibri" panose="020F0502020204030204" pitchFamily="34" charset="0"/>
              </a:rPr>
              <a:t>1</a:t>
            </a:r>
            <a:r>
              <a:rPr lang="en-ID" sz="4400" dirty="0">
                <a:effectLst/>
                <a:latin typeface="Times New Roman" panose="02020603050405020304" pitchFamily="18" charset="0"/>
                <a:ea typeface="Calibri" panose="020F0502020204030204" pitchFamily="34" charset="0"/>
              </a:rPr>
              <a:t> = k/111, T</a:t>
            </a:r>
            <a:r>
              <a:rPr lang="en-ID" sz="4400" baseline="-25000" dirty="0">
                <a:effectLst/>
                <a:latin typeface="Times New Roman" panose="02020603050405020304" pitchFamily="18" charset="0"/>
                <a:ea typeface="Calibri" panose="020F0502020204030204" pitchFamily="34" charset="0"/>
              </a:rPr>
              <a:t>2</a:t>
            </a:r>
            <a:r>
              <a:rPr lang="en-ID" sz="4400" dirty="0">
                <a:effectLst/>
                <a:latin typeface="Times New Roman" panose="02020603050405020304" pitchFamily="18" charset="0"/>
                <a:ea typeface="Calibri" panose="020F0502020204030204" pitchFamily="34" charset="0"/>
              </a:rPr>
              <a:t> = k/22</a:t>
            </a:r>
            <a:endParaRPr lang="en-ID" sz="4400" dirty="0"/>
          </a:p>
        </p:txBody>
      </p:sp>
    </p:spTree>
    <p:extLst>
      <p:ext uri="{BB962C8B-B14F-4D97-AF65-F5344CB8AC3E}">
        <p14:creationId xmlns:p14="http://schemas.microsoft.com/office/powerpoint/2010/main" val="730731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2DBD1-E57A-4403-8A2F-2425927D56CA}"/>
              </a:ext>
            </a:extLst>
          </p:cNvPr>
          <p:cNvSpPr>
            <a:spLocks noGrp="1"/>
          </p:cNvSpPr>
          <p:nvPr>
            <p:ph type="title"/>
          </p:nvPr>
        </p:nvSpPr>
        <p:spPr/>
        <p:txBody>
          <a:bodyPr>
            <a:noAutofit/>
          </a:bodyPr>
          <a:lstStyle/>
          <a:p>
            <a:r>
              <a:rPr lang="en-ID" sz="11100" dirty="0">
                <a:effectLst/>
                <a:latin typeface="Times New Roman" panose="02020603050405020304" pitchFamily="18" charset="0"/>
                <a:ea typeface="Calibri" panose="020F0502020204030204" pitchFamily="34" charset="0"/>
              </a:rPr>
              <a:t>Solids</a:t>
            </a:r>
            <a:endParaRPr lang="en-ID" sz="11100" dirty="0"/>
          </a:p>
        </p:txBody>
      </p:sp>
      <p:sp>
        <p:nvSpPr>
          <p:cNvPr id="3" name="Content Placeholder 2">
            <a:extLst>
              <a:ext uri="{FF2B5EF4-FFF2-40B4-BE49-F238E27FC236}">
                <a16:creationId xmlns:a16="http://schemas.microsoft.com/office/drawing/2014/main" id="{38C066AC-C8EE-6586-7B2C-15BDA1029398}"/>
              </a:ext>
            </a:extLst>
          </p:cNvPr>
          <p:cNvSpPr>
            <a:spLocks noGrp="1"/>
          </p:cNvSpPr>
          <p:nvPr>
            <p:ph idx="1"/>
          </p:nvPr>
        </p:nvSpPr>
        <p:spPr/>
        <p:txBody>
          <a:bodyPr>
            <a:noAutofit/>
          </a:bodyPr>
          <a:lstStyle/>
          <a:p>
            <a:pPr marL="0" indent="0">
              <a:buNone/>
            </a:pPr>
            <a:r>
              <a:rPr lang="en-ID" sz="6600" dirty="0">
                <a:effectLst/>
                <a:latin typeface="Times New Roman" panose="02020603050405020304" pitchFamily="18" charset="0"/>
                <a:ea typeface="Calibri" panose="020F0502020204030204" pitchFamily="34" charset="0"/>
              </a:rPr>
              <a:t>Movement of solid is described as movement of its centre of mass and rotation around the centre of mass.</a:t>
            </a:r>
            <a:endParaRPr lang="en-ID" sz="6600" dirty="0"/>
          </a:p>
        </p:txBody>
      </p:sp>
    </p:spTree>
    <p:extLst>
      <p:ext uri="{BB962C8B-B14F-4D97-AF65-F5344CB8AC3E}">
        <p14:creationId xmlns:p14="http://schemas.microsoft.com/office/powerpoint/2010/main" val="5730536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BA8E8-519F-7D29-64BD-6B6150093D60}"/>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11735FD1-64CC-5287-BB3E-5F250BDB34A8}"/>
              </a:ext>
            </a:extLst>
          </p:cNvPr>
          <p:cNvSpPr>
            <a:spLocks noGrp="1"/>
          </p:cNvSpPr>
          <p:nvPr>
            <p:ph idx="1"/>
          </p:nvPr>
        </p:nvSpPr>
        <p:spPr/>
        <p:txBody>
          <a:bodyPr>
            <a:normAutofit/>
          </a:bodyPr>
          <a:lstStyle/>
          <a:p>
            <a:pPr marL="0" indent="0">
              <a:buNone/>
            </a:pPr>
            <a:r>
              <a:rPr lang="en-ID" sz="6600" dirty="0">
                <a:effectLst/>
                <a:latin typeface="Times New Roman" panose="02020603050405020304" pitchFamily="18" charset="0"/>
                <a:ea typeface="Calibri" panose="020F0502020204030204" pitchFamily="34" charset="0"/>
              </a:rPr>
              <a:t>http://physics16.weebly.com/uploads/5/9/8/5/59854633/result4temperature.txt</a:t>
            </a:r>
            <a:endParaRPr lang="en-ID" sz="6600" dirty="0"/>
          </a:p>
        </p:txBody>
      </p:sp>
    </p:spTree>
    <p:extLst>
      <p:ext uri="{BB962C8B-B14F-4D97-AF65-F5344CB8AC3E}">
        <p14:creationId xmlns:p14="http://schemas.microsoft.com/office/powerpoint/2010/main" val="11113513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7243E-4EB4-484A-D8C9-F7501FF55B35}"/>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B5B9E4CD-9E99-D5E3-8E66-A319E9DCCA90}"/>
              </a:ext>
            </a:extLst>
          </p:cNvPr>
          <p:cNvSpPr>
            <a:spLocks noGrp="1"/>
          </p:cNvSpPr>
          <p:nvPr>
            <p:ph idx="1"/>
          </p:nvPr>
        </p:nvSpPr>
        <p:spPr>
          <a:xfrm>
            <a:off x="838200" y="1847397"/>
            <a:ext cx="10515600" cy="4351338"/>
          </a:xfrm>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P is directly proportional to V</a:t>
            </a:r>
            <a:r>
              <a:rPr lang="en-ID" sz="33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ID" sz="33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en-ID" sz="3300" kern="100" dirty="0">
                <a:effectLst/>
                <a:latin typeface="Calibri" panose="020F0502020204030204" pitchFamily="34" charset="0"/>
                <a:ea typeface="Calibri" panose="020F0502020204030204" pitchFamily="34" charset="0"/>
                <a:cs typeface="Times New Roman" panose="02020603050405020304" pitchFamily="18" charset="0"/>
              </a:rPr>
              <a:t>T is proportional to P.</a:t>
            </a:r>
          </a:p>
          <a:p>
            <a:pPr marL="0" indent="0">
              <a:lnSpc>
                <a:spcPct val="107000"/>
              </a:lnSpc>
              <a:spcAft>
                <a:spcPts val="800"/>
              </a:spcAft>
              <a:buNone/>
            </a:pPr>
            <a:r>
              <a:rPr lang="en-ID" sz="3300" kern="100" dirty="0">
                <a:effectLst/>
                <a:latin typeface="Calibri" panose="020F0502020204030204" pitchFamily="34" charset="0"/>
                <a:ea typeface="Calibri" panose="020F0502020204030204" pitchFamily="34" charset="0"/>
                <a:cs typeface="Times New Roman" panose="02020603050405020304" pitchFamily="18" charset="0"/>
              </a:rPr>
              <a:t>T is temperature.</a:t>
            </a:r>
          </a:p>
          <a:p>
            <a:pPr marL="0" indent="0">
              <a:lnSpc>
                <a:spcPct val="107000"/>
              </a:lnSpc>
              <a:spcAft>
                <a:spcPts val="800"/>
              </a:spcAft>
              <a:buNone/>
            </a:pPr>
            <a:r>
              <a:rPr lang="en-ID" sz="3300" kern="100" dirty="0">
                <a:effectLst/>
                <a:latin typeface="Calibri" panose="020F0502020204030204" pitchFamily="34" charset="0"/>
                <a:ea typeface="Calibri" panose="020F0502020204030204" pitchFamily="34" charset="0"/>
                <a:cs typeface="Times New Roman" panose="02020603050405020304" pitchFamily="18" charset="0"/>
              </a:rPr>
              <a:t>P is pressure.</a:t>
            </a:r>
          </a:p>
          <a:p>
            <a:pPr marL="0" indent="0">
              <a:buNone/>
            </a:pPr>
            <a:r>
              <a:rPr lang="en-ID" sz="3300" dirty="0">
                <a:effectLst/>
                <a:latin typeface="Calibri" panose="020F0502020204030204" pitchFamily="34" charset="0"/>
                <a:ea typeface="Calibri" panose="020F0502020204030204" pitchFamily="34" charset="0"/>
                <a:cs typeface="Times New Roman" panose="02020603050405020304" pitchFamily="18" charset="0"/>
              </a:rPr>
              <a:t>V is velocity.</a:t>
            </a:r>
            <a:endParaRPr lang="en-ID" sz="3300" dirty="0"/>
          </a:p>
        </p:txBody>
      </p:sp>
    </p:spTree>
    <p:extLst>
      <p:ext uri="{BB962C8B-B14F-4D97-AF65-F5344CB8AC3E}">
        <p14:creationId xmlns:p14="http://schemas.microsoft.com/office/powerpoint/2010/main" val="29321812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9A2D2-1CB3-4D92-E459-DB3FED565640}"/>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762D8C34-7D77-DAA2-A18A-76B4664AB485}"/>
              </a:ext>
            </a:extLst>
          </p:cNvPr>
          <p:cNvSpPr>
            <a:spLocks noGrp="1"/>
          </p:cNvSpPr>
          <p:nvPr>
            <p:ph idx="1"/>
          </p:nvPr>
        </p:nvSpPr>
        <p:spPr/>
        <p:txBody>
          <a:bodyPr>
            <a:normAutofit/>
          </a:bodyPr>
          <a:lstStyle/>
          <a:p>
            <a:pPr marL="0" indent="0">
              <a:lnSpc>
                <a:spcPct val="107000"/>
              </a:lnSpc>
              <a:spcAft>
                <a:spcPts val="800"/>
              </a:spcAft>
              <a:buNone/>
            </a:pPr>
            <a:r>
              <a:rPr lang="en-ID" sz="3300" kern="100" dirty="0">
                <a:effectLst/>
                <a:latin typeface="Calibri" panose="020F0502020204030204" pitchFamily="34" charset="0"/>
                <a:ea typeface="Calibri" panose="020F0502020204030204" pitchFamily="34" charset="0"/>
                <a:cs typeface="Times New Roman" panose="02020603050405020304" pitchFamily="18" charset="0"/>
              </a:rPr>
              <a:t>Energy of particles</a:t>
            </a:r>
          </a:p>
          <a:p>
            <a:pPr marL="0" indent="0">
              <a:lnSpc>
                <a:spcPct val="107000"/>
              </a:lnSpc>
              <a:spcAft>
                <a:spcPts val="800"/>
              </a:spcAft>
              <a:buNone/>
            </a:pPr>
            <a:r>
              <a:rPr lang="en-ID" sz="3300" kern="100" dirty="0">
                <a:effectLst/>
                <a:latin typeface="Calibri" panose="020F0502020204030204" pitchFamily="34" charset="0"/>
                <a:ea typeface="Calibri" panose="020F0502020204030204" pitchFamily="34" charset="0"/>
                <a:cs typeface="Times New Roman" panose="02020603050405020304" pitchFamily="18" charset="0"/>
              </a:rPr>
              <a:t>E = 1.5kT</a:t>
            </a:r>
          </a:p>
          <a:p>
            <a:pPr marL="0" indent="0">
              <a:lnSpc>
                <a:spcPct val="107000"/>
              </a:lnSpc>
              <a:spcAft>
                <a:spcPts val="800"/>
              </a:spcAft>
              <a:buNone/>
            </a:pPr>
            <a:r>
              <a:rPr lang="en-ID" sz="3300" kern="100" dirty="0">
                <a:effectLst/>
                <a:latin typeface="Calibri" panose="020F0502020204030204" pitchFamily="34" charset="0"/>
                <a:ea typeface="Calibri" panose="020F0502020204030204" pitchFamily="34" charset="0"/>
                <a:cs typeface="Times New Roman" panose="02020603050405020304" pitchFamily="18" charset="0"/>
              </a:rPr>
              <a:t>T is temperature. </a:t>
            </a:r>
          </a:p>
          <a:p>
            <a:pPr marL="0" indent="0">
              <a:lnSpc>
                <a:spcPct val="107000"/>
              </a:lnSpc>
              <a:spcAft>
                <a:spcPts val="800"/>
              </a:spcAft>
              <a:buNone/>
            </a:pPr>
            <a:r>
              <a:rPr lang="en-ID" sz="3300" kern="1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k = 1.380649×10</a:t>
            </a:r>
            <a:r>
              <a:rPr lang="en-ID" sz="3300" kern="100" baseline="300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-23</a:t>
            </a:r>
            <a:r>
              <a:rPr lang="en-ID" sz="3300" kern="1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 JK</a:t>
            </a:r>
            <a:r>
              <a:rPr lang="en-ID" sz="3300" kern="100" baseline="300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-1</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Calibri" panose="020F0502020204030204" pitchFamily="34" charset="0"/>
                <a:ea typeface="Calibri" panose="020F0502020204030204" pitchFamily="34" charset="0"/>
                <a:cs typeface="Times New Roman" panose="02020603050405020304" pitchFamily="18" charset="0"/>
              </a:rPr>
              <a:t>en.wikipedia.org/wiki/</a:t>
            </a:r>
            <a:r>
              <a:rPr lang="en-ID" sz="3300" dirty="0" err="1">
                <a:effectLst/>
                <a:latin typeface="Calibri" panose="020F0502020204030204" pitchFamily="34" charset="0"/>
                <a:ea typeface="Calibri" panose="020F0502020204030204" pitchFamily="34" charset="0"/>
                <a:cs typeface="Times New Roman" panose="02020603050405020304" pitchFamily="18" charset="0"/>
              </a:rPr>
              <a:t>Boltzmann_constant</a:t>
            </a:r>
            <a:endParaRPr lang="en-ID" sz="3300" dirty="0"/>
          </a:p>
        </p:txBody>
      </p:sp>
    </p:spTree>
    <p:extLst>
      <p:ext uri="{BB962C8B-B14F-4D97-AF65-F5344CB8AC3E}">
        <p14:creationId xmlns:p14="http://schemas.microsoft.com/office/powerpoint/2010/main" val="17537251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BC5C0-BE92-5F2C-BC84-B06805BF5F74}"/>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171E75F9-E1BF-DAF7-69AA-365C71552304}"/>
              </a:ext>
            </a:extLst>
          </p:cNvPr>
          <p:cNvSpPr>
            <a:spLocks noGrp="1"/>
          </p:cNvSpPr>
          <p:nvPr>
            <p:ph idx="1"/>
          </p:nvPr>
        </p:nvSpPr>
        <p:spPr/>
        <p:txBody>
          <a:bodyPr>
            <a:normAutofit/>
          </a:bodyPr>
          <a:lstStyle/>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In ideal gas there is no interaction between the infinitely small particles.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dirty="0">
                <a:effectLst/>
                <a:latin typeface="Times New Roman" panose="02020603050405020304" pitchFamily="18" charset="0"/>
                <a:ea typeface="Calibri" panose="020F0502020204030204" pitchFamily="34" charset="0"/>
              </a:rPr>
              <a:t>Ideal gas is good enough model for many applications.</a:t>
            </a:r>
            <a:endParaRPr lang="en-ID" sz="5500" dirty="0"/>
          </a:p>
        </p:txBody>
      </p:sp>
    </p:spTree>
    <p:extLst>
      <p:ext uri="{BB962C8B-B14F-4D97-AF65-F5344CB8AC3E}">
        <p14:creationId xmlns:p14="http://schemas.microsoft.com/office/powerpoint/2010/main" val="29727223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4026A-E6D5-3EFF-E252-76C9C5C91B76}"/>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18A5FD1A-0F02-A398-7D9B-92A7F43438F7}"/>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PV = </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nRT</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P is pressure.</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V is volume.</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n is number of moles of substance.</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R = 8.31446261815324 joules per kelvin per mole</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T is temperature.</a:t>
            </a:r>
            <a:endParaRPr lang="en-ID" sz="3300" dirty="0"/>
          </a:p>
        </p:txBody>
      </p:sp>
    </p:spTree>
    <p:extLst>
      <p:ext uri="{BB962C8B-B14F-4D97-AF65-F5344CB8AC3E}">
        <p14:creationId xmlns:p14="http://schemas.microsoft.com/office/powerpoint/2010/main" val="31851021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D2824-F3C6-1FA8-00FA-671129299C3A}"/>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D521F97C-8301-83B0-4BD7-34EDD5BBE566}"/>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One mole contains N</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A</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6.02214076×10</a:t>
            </a:r>
            <a:r>
              <a:rPr lang="en-ID" sz="33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23</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elementary entities, which can be atoms, molecules, ions, or other particles. The number of particles in a mole is the Avogadro number N</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A</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expressed in mol</a:t>
            </a:r>
            <a:r>
              <a:rPr lang="en-ID" sz="3300" kern="100"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For gas at room temperature, one mole is approximately 22.4 litres.</a:t>
            </a:r>
            <a:endParaRPr lang="en-ID" sz="3300" dirty="0"/>
          </a:p>
        </p:txBody>
      </p:sp>
    </p:spTree>
    <p:extLst>
      <p:ext uri="{BB962C8B-B14F-4D97-AF65-F5344CB8AC3E}">
        <p14:creationId xmlns:p14="http://schemas.microsoft.com/office/powerpoint/2010/main" val="31022939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96769-4492-4B93-52E6-D541FE4D8F70}"/>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4ED70192-3B70-FF35-8E5A-F15514FA5F27}"/>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Give P from PV = </a:t>
            </a:r>
            <a:r>
              <a:rPr lang="en-ID" sz="4400" kern="100" dirty="0" err="1">
                <a:effectLst/>
                <a:latin typeface="Times New Roman" panose="02020603050405020304" pitchFamily="18" charset="0"/>
                <a:ea typeface="Calibri" panose="020F0502020204030204" pitchFamily="34" charset="0"/>
                <a:cs typeface="Times New Roman" panose="02020603050405020304" pitchFamily="18" charset="0"/>
              </a:rPr>
              <a:t>nRT</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R = 2 + m</a:t>
            </a:r>
            <a:r>
              <a:rPr lang="en-ID" sz="44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25</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V = 3 + m</a:t>
            </a:r>
            <a:r>
              <a:rPr lang="en-ID" sz="44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35</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n = s.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https://en.wikipedia.org/wiki/Ideal_gas_law</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7420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613F-CD5B-D948-3DCB-AD295F5C87C4}"/>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38C6BFD9-B66B-642A-904F-CB1D2BC023EB}"/>
              </a:ext>
            </a:extLst>
          </p:cNvPr>
          <p:cNvSpPr>
            <a:spLocks noGrp="1"/>
          </p:cNvSpPr>
          <p:nvPr>
            <p:ph idx="1"/>
          </p:nvPr>
        </p:nvSpPr>
        <p:spPr/>
        <p:txBody>
          <a:bodyPr>
            <a:normAutofit fontScale="85000" lnSpcReduction="2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 19107012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 = s Mod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 = s Mod 35</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k = s Mod 10000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 = s Mod 8</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 = s Mod 17</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R = s Mod 25</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 = 2 + (T - L) /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Pi = 4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Atn</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R = R + 2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 3 + 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n = 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 = n * R * T / V</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err="1">
                <a:effectLst/>
                <a:latin typeface="Times New Roman" panose="02020603050405020304" pitchFamily="18" charset="0"/>
                <a:ea typeface="Calibri" panose="020F0502020204030204" pitchFamily="34" charset="0"/>
              </a:rPr>
              <a:t>MsgBox</a:t>
            </a:r>
            <a:r>
              <a:rPr lang="en-ID" sz="1800" dirty="0">
                <a:effectLst/>
                <a:latin typeface="Times New Roman" panose="02020603050405020304" pitchFamily="18" charset="0"/>
                <a:ea typeface="Calibri" panose="020F0502020204030204" pitchFamily="34" charset="0"/>
              </a:rPr>
              <a:t> P</a:t>
            </a:r>
            <a:endParaRPr lang="en-ID" dirty="0"/>
          </a:p>
        </p:txBody>
      </p:sp>
    </p:spTree>
    <p:extLst>
      <p:ext uri="{BB962C8B-B14F-4D97-AF65-F5344CB8AC3E}">
        <p14:creationId xmlns:p14="http://schemas.microsoft.com/office/powerpoint/2010/main" val="86731245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EB9F4-9C7E-6699-D291-33F280117CE5}"/>
              </a:ext>
            </a:extLst>
          </p:cNvPr>
          <p:cNvSpPr>
            <a:spLocks noGrp="1"/>
          </p:cNvSpPr>
          <p:nvPr>
            <p:ph type="title"/>
          </p:nvPr>
        </p:nvSpPr>
        <p:spPr/>
        <p:txBody>
          <a:bodyPr>
            <a:noAutofit/>
          </a:bodyPr>
          <a:lstStyle/>
          <a:p>
            <a:r>
              <a:rPr lang="en-ID" sz="9900" dirty="0">
                <a:effectLst/>
                <a:latin typeface="Times New Roman" panose="02020603050405020304" pitchFamily="18" charset="0"/>
                <a:ea typeface="Calibri" panose="020F0502020204030204" pitchFamily="34" charset="0"/>
              </a:rPr>
              <a:t>Real gas</a:t>
            </a:r>
            <a:endParaRPr lang="en-ID" sz="9900" dirty="0"/>
          </a:p>
        </p:txBody>
      </p:sp>
      <p:sp>
        <p:nvSpPr>
          <p:cNvPr id="3" name="Content Placeholder 2">
            <a:extLst>
              <a:ext uri="{FF2B5EF4-FFF2-40B4-BE49-F238E27FC236}">
                <a16:creationId xmlns:a16="http://schemas.microsoft.com/office/drawing/2014/main" id="{3B8742D6-0134-A975-3074-FCB3C9BA9567}"/>
              </a:ext>
            </a:extLst>
          </p:cNvPr>
          <p:cNvSpPr>
            <a:spLocks noGrp="1"/>
          </p:cNvSpPr>
          <p:nvPr>
            <p:ph idx="1"/>
          </p:nvPr>
        </p:nvSpPr>
        <p:spPr/>
        <p:txBody>
          <a:bodyPr>
            <a:normAutofit/>
          </a:bodyPr>
          <a:lstStyle/>
          <a:p>
            <a:pPr marL="0" indent="0">
              <a:buNone/>
            </a:pPr>
            <a:r>
              <a:rPr lang="en-ID" sz="7700" dirty="0">
                <a:effectLst/>
                <a:latin typeface="Times New Roman" panose="02020603050405020304" pitchFamily="18" charset="0"/>
                <a:ea typeface="Calibri" panose="020F0502020204030204" pitchFamily="34" charset="0"/>
              </a:rPr>
              <a:t>In real gas particles interact and are finite in size.</a:t>
            </a:r>
            <a:endParaRPr lang="en-ID" sz="7700" dirty="0"/>
          </a:p>
        </p:txBody>
      </p:sp>
    </p:spTree>
    <p:extLst>
      <p:ext uri="{BB962C8B-B14F-4D97-AF65-F5344CB8AC3E}">
        <p14:creationId xmlns:p14="http://schemas.microsoft.com/office/powerpoint/2010/main" val="404542255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33F8-8151-D705-012A-6EAE0004F6BA}"/>
              </a:ext>
            </a:extLst>
          </p:cNvPr>
          <p:cNvSpPr>
            <a:spLocks noGrp="1"/>
          </p:cNvSpPr>
          <p:nvPr>
            <p:ph type="title"/>
          </p:nvPr>
        </p:nvSpPr>
        <p:spPr/>
        <p:txBody>
          <a:bodyPr/>
          <a:lstStyle/>
          <a:p>
            <a:endParaRPr lang="en-ID"/>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88F1142-A4EA-C66D-A153-D52030B3B5AD}"/>
                  </a:ext>
                </a:extLst>
              </p:cNvPr>
              <p:cNvSpPr>
                <a:spLocks noGrp="1"/>
              </p:cNvSpPr>
              <p:nvPr>
                <p:ph idx="1"/>
              </p:nvPr>
            </p:nvSpPr>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ID" sz="4400" i="1" kern="100" smtClean="0">
                          <a:effectLst/>
                          <a:latin typeface="Cambria Math" panose="02040503050406030204" pitchFamily="18" charset="0"/>
                          <a:ea typeface="Calibri" panose="020F0502020204030204" pitchFamily="34" charset="0"/>
                          <a:cs typeface="Times New Roman" panose="02020603050405020304" pitchFamily="18" charset="0"/>
                        </a:rPr>
                        <m:t>𝑝</m:t>
                      </m:r>
                      <m:r>
                        <a:rPr lang="en-ID" sz="4400" i="1" kern="100"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44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4400" i="1" kern="100">
                              <a:effectLst/>
                              <a:latin typeface="Cambria Math" panose="02040503050406030204" pitchFamily="18" charset="0"/>
                              <a:ea typeface="Calibri" panose="020F0502020204030204" pitchFamily="34" charset="0"/>
                              <a:cs typeface="Times New Roman" panose="02020603050405020304" pitchFamily="18" charset="0"/>
                            </a:rPr>
                            <m:t>𝑅𝑇</m:t>
                          </m:r>
                        </m:num>
                        <m:den>
                          <m:sSub>
                            <m:sSubPr>
                              <m:ctrlPr>
                                <a:rPr lang="en-ID" sz="44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44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4400" i="1" kern="100">
                                  <a:effectLst/>
                                  <a:latin typeface="Cambria Math" panose="02040503050406030204" pitchFamily="18" charset="0"/>
                                  <a:ea typeface="Calibri" panose="020F0502020204030204" pitchFamily="34" charset="0"/>
                                  <a:cs typeface="Times New Roman" panose="02020603050405020304" pitchFamily="18" charset="0"/>
                                </a:rPr>
                                <m:t>𝑚</m:t>
                              </m:r>
                            </m:sub>
                          </m:sSub>
                          <m:r>
                            <a:rPr lang="en-ID" sz="44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4400" i="1" kern="100">
                              <a:effectLst/>
                              <a:latin typeface="Cambria Math" panose="02040503050406030204" pitchFamily="18" charset="0"/>
                              <a:ea typeface="Calibri" panose="020F0502020204030204" pitchFamily="34" charset="0"/>
                              <a:cs typeface="Times New Roman" panose="02020603050405020304" pitchFamily="18" charset="0"/>
                            </a:rPr>
                            <m:t>𝑏</m:t>
                          </m:r>
                        </m:den>
                      </m:f>
                      <m:r>
                        <a:rPr lang="en-ID" sz="44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44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4400" i="1" kern="100">
                              <a:effectLst/>
                              <a:latin typeface="Cambria Math" panose="02040503050406030204" pitchFamily="18" charset="0"/>
                              <a:ea typeface="Calibri" panose="020F0502020204030204" pitchFamily="34" charset="0"/>
                              <a:cs typeface="Times New Roman" panose="02020603050405020304" pitchFamily="18" charset="0"/>
                            </a:rPr>
                            <m:t>𝑎</m:t>
                          </m:r>
                        </m:num>
                        <m:den>
                          <m:sSubSup>
                            <m:sSubSupPr>
                              <m:ctrlPr>
                                <a:rPr lang="en-ID" sz="44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44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4400" i="1" kern="100">
                                  <a:effectLst/>
                                  <a:latin typeface="Cambria Math" panose="02040503050406030204" pitchFamily="18" charset="0"/>
                                  <a:ea typeface="Calibri" panose="020F0502020204030204" pitchFamily="34" charset="0"/>
                                  <a:cs typeface="Times New Roman" panose="02020603050405020304" pitchFamily="18" charset="0"/>
                                </a:rPr>
                                <m:t>𝑚</m:t>
                              </m:r>
                            </m:sub>
                            <m:sup>
                              <m:r>
                                <a:rPr lang="en-ID" sz="44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den>
                      </m:f>
                    </m:oMath>
                  </m:oMathPara>
                </a14:m>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err="1">
                    <a:effectLst/>
                    <a:latin typeface="Times New Roman" panose="02020603050405020304" pitchFamily="18" charset="0"/>
                    <a:ea typeface="Times New Roman" panose="02020603050405020304" pitchFamily="18" charset="0"/>
                    <a:cs typeface="Times New Roman" panose="02020603050405020304" pitchFamily="18" charset="0"/>
                  </a:rPr>
                  <a:t>V</a:t>
                </a:r>
                <a:r>
                  <a:rPr lang="en-ID" sz="4400" kern="100"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m</a:t>
                </a:r>
                <a:r>
                  <a:rPr lang="en-ID" sz="4400" kern="100" dirty="0">
                    <a:effectLst/>
                    <a:latin typeface="Times New Roman" panose="02020603050405020304" pitchFamily="18" charset="0"/>
                    <a:ea typeface="Times New Roman" panose="02020603050405020304" pitchFamily="18" charset="0"/>
                    <a:cs typeface="Times New Roman" panose="02020603050405020304" pitchFamily="18" charset="0"/>
                  </a:rPr>
                  <a:t> is molar volume.</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a:effectLst/>
                    <a:latin typeface="Times New Roman" panose="02020603050405020304" pitchFamily="18" charset="0"/>
                    <a:ea typeface="Times New Roman" panose="02020603050405020304" pitchFamily="18" charset="0"/>
                  </a:rPr>
                  <a:t>a and b are parameters, that are determined experimentally for each gas.</a:t>
                </a:r>
                <a:endParaRPr lang="en-ID" sz="4400" dirty="0"/>
              </a:p>
            </p:txBody>
          </p:sp>
        </mc:Choice>
        <mc:Fallback>
          <p:sp>
            <p:nvSpPr>
              <p:cNvPr id="3" name="Content Placeholder 2">
                <a:extLst>
                  <a:ext uri="{FF2B5EF4-FFF2-40B4-BE49-F238E27FC236}">
                    <a16:creationId xmlns:a16="http://schemas.microsoft.com/office/drawing/2014/main" id="{788F1142-A4EA-C66D-A153-D52030B3B5AD}"/>
                  </a:ext>
                </a:extLst>
              </p:cNvPr>
              <p:cNvSpPr>
                <a:spLocks noGrp="1" noRot="1" noChangeAspect="1" noMove="1" noResize="1" noEditPoints="1" noAdjustHandles="1" noChangeArrowheads="1" noChangeShapeType="1" noTextEdit="1"/>
              </p:cNvSpPr>
              <p:nvPr>
                <p:ph idx="1"/>
              </p:nvPr>
            </p:nvSpPr>
            <p:spPr>
              <a:blipFill>
                <a:blip r:embed="rId2"/>
                <a:stretch>
                  <a:fillRect l="-2377"/>
                </a:stretch>
              </a:blipFill>
            </p:spPr>
            <p:txBody>
              <a:bodyPr/>
              <a:lstStyle/>
              <a:p>
                <a:r>
                  <a:rPr lang="en-ID">
                    <a:noFill/>
                  </a:rPr>
                  <a:t> </a:t>
                </a:r>
              </a:p>
            </p:txBody>
          </p:sp>
        </mc:Fallback>
      </mc:AlternateContent>
    </p:spTree>
    <p:extLst>
      <p:ext uri="{BB962C8B-B14F-4D97-AF65-F5344CB8AC3E}">
        <p14:creationId xmlns:p14="http://schemas.microsoft.com/office/powerpoint/2010/main" val="3530367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8082-2F04-FCB4-CB7E-F6E34B6C58B1}"/>
              </a:ext>
            </a:extLst>
          </p:cNvPr>
          <p:cNvSpPr>
            <a:spLocks noGrp="1"/>
          </p:cNvSpPr>
          <p:nvPr>
            <p:ph type="title"/>
          </p:nvPr>
        </p:nvSpPr>
        <p:spPr/>
        <p:txBody>
          <a:bodyPr>
            <a:noAutofit/>
          </a:bodyPr>
          <a:lstStyle/>
          <a:p>
            <a:r>
              <a:rPr lang="en-ID" sz="9900" dirty="0">
                <a:effectLst/>
                <a:latin typeface="Times New Roman" panose="02020603050405020304" pitchFamily="18" charset="0"/>
                <a:ea typeface="Calibri" panose="020F0502020204030204" pitchFamily="34" charset="0"/>
              </a:rPr>
              <a:t>Moment of inertia</a:t>
            </a:r>
            <a:endParaRPr lang="en-ID" sz="9900" dirty="0"/>
          </a:p>
        </p:txBody>
      </p:sp>
      <p:sp>
        <p:nvSpPr>
          <p:cNvPr id="3" name="Content Placeholder 2">
            <a:extLst>
              <a:ext uri="{FF2B5EF4-FFF2-40B4-BE49-F238E27FC236}">
                <a16:creationId xmlns:a16="http://schemas.microsoft.com/office/drawing/2014/main" id="{D866DD48-8AEA-95B6-44F8-E91623875C07}"/>
              </a:ext>
            </a:extLst>
          </p:cNvPr>
          <p:cNvSpPr>
            <a:spLocks noGrp="1"/>
          </p:cNvSpPr>
          <p:nvPr>
            <p:ph idx="1"/>
          </p:nvPr>
        </p:nvSpPr>
        <p:spPr/>
        <p:txBody>
          <a:bodyPr>
            <a:noAutofit/>
          </a:bodyPr>
          <a:lstStyle/>
          <a:p>
            <a:pPr marL="0" indent="0">
              <a:buNone/>
            </a:pPr>
            <a:r>
              <a:rPr lang="en-ID" sz="3800" kern="100" dirty="0">
                <a:effectLst/>
                <a:latin typeface="Times New Roman" panose="02020603050405020304" pitchFamily="18" charset="0"/>
                <a:ea typeface="Calibri" panose="020F0502020204030204" pitchFamily="34" charset="0"/>
                <a:cs typeface="Times New Roman" panose="02020603050405020304" pitchFamily="18" charset="0"/>
              </a:rPr>
              <a:t>The simplest moment of inertia around axis I = mR</a:t>
            </a:r>
            <a:r>
              <a:rPr lang="en-ID" sz="3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3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3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800" kern="100" dirty="0">
                <a:effectLst/>
                <a:latin typeface="Times New Roman" panose="02020603050405020304" pitchFamily="18" charset="0"/>
                <a:ea typeface="Calibri" panose="020F0502020204030204" pitchFamily="34" charset="0"/>
                <a:cs typeface="Times New Roman" panose="02020603050405020304" pitchFamily="18" charset="0"/>
              </a:rPr>
              <a:t>m is mass.</a:t>
            </a:r>
            <a:endParaRPr lang="en-ID" sz="3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800" kern="100" dirty="0">
                <a:effectLst/>
                <a:latin typeface="Times New Roman" panose="02020603050405020304" pitchFamily="18" charset="0"/>
                <a:ea typeface="Calibri" panose="020F0502020204030204" pitchFamily="34" charset="0"/>
                <a:cs typeface="Times New Roman" panose="02020603050405020304" pitchFamily="18" charset="0"/>
              </a:rPr>
              <a:t>R is distance from mass m to axis of rotation. </a:t>
            </a:r>
            <a:endParaRPr lang="en-ID" sz="3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800" dirty="0">
                <a:effectLst/>
                <a:latin typeface="Times New Roman" panose="02020603050405020304" pitchFamily="18" charset="0"/>
                <a:ea typeface="Calibri" panose="020F0502020204030204" pitchFamily="34" charset="0"/>
              </a:rPr>
              <a:t>For solids moments of inertia are calculated as integrals.</a:t>
            </a:r>
            <a:endParaRPr lang="en-ID" sz="3800" dirty="0"/>
          </a:p>
        </p:txBody>
      </p:sp>
    </p:spTree>
    <p:extLst>
      <p:ext uri="{BB962C8B-B14F-4D97-AF65-F5344CB8AC3E}">
        <p14:creationId xmlns:p14="http://schemas.microsoft.com/office/powerpoint/2010/main" val="31106534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EAA76-CC3B-73A0-6596-8468C163D5DC}"/>
              </a:ext>
            </a:extLst>
          </p:cNvPr>
          <p:cNvSpPr>
            <a:spLocks noGrp="1"/>
          </p:cNvSpPr>
          <p:nvPr>
            <p:ph type="title"/>
          </p:nvPr>
        </p:nvSpPr>
        <p:spPr/>
        <p:txBody>
          <a:bodyPr/>
          <a:lstStyle/>
          <a:p>
            <a:endParaRPr lang="en-ID"/>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EC137BB-0673-0560-C6EA-CE22E5E11A41}"/>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Find real gas pressure.</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https://en.wikipedia.org/wiki/Real_gas</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𝑝</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𝑅𝑇</m:t>
                          </m:r>
                        </m:num>
                        <m:den>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𝑚</m:t>
                              </m:r>
                            </m:sub>
                          </m:s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𝑏</m:t>
                          </m:r>
                        </m:den>
                      </m:f>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𝑎</m:t>
                          </m:r>
                        </m:num>
                        <m:den>
                          <m:sSubSup>
                            <m:sSubSup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𝑚</m:t>
                              </m:r>
                            </m:sub>
                            <m:sup>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den>
                      </m:f>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DEC137BB-0673-0560-C6EA-CE22E5E11A41}"/>
                  </a:ext>
                </a:extLst>
              </p:cNvPr>
              <p:cNvSpPr>
                <a:spLocks noGrp="1" noRot="1" noChangeAspect="1" noMove="1" noResize="1" noEditPoints="1" noAdjustHandles="1" noChangeArrowheads="1" noChangeShapeType="1" noTextEdit="1"/>
              </p:cNvSpPr>
              <p:nvPr>
                <p:ph idx="1"/>
              </p:nvPr>
            </p:nvSpPr>
            <p:spPr>
              <a:blipFill>
                <a:blip r:embed="rId2"/>
                <a:stretch>
                  <a:fillRect l="-1565" t="-3221"/>
                </a:stretch>
              </a:blipFill>
            </p:spPr>
            <p:txBody>
              <a:bodyPr/>
              <a:lstStyle/>
              <a:p>
                <a:r>
                  <a:rPr lang="en-ID">
                    <a:noFill/>
                  </a:rPr>
                  <a:t> </a:t>
                </a:r>
              </a:p>
            </p:txBody>
          </p:sp>
        </mc:Fallback>
      </mc:AlternateContent>
    </p:spTree>
    <p:extLst>
      <p:ext uri="{BB962C8B-B14F-4D97-AF65-F5344CB8AC3E}">
        <p14:creationId xmlns:p14="http://schemas.microsoft.com/office/powerpoint/2010/main" val="287160814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68D9B-E051-4095-55A6-400F525DFA03}"/>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E41D5CD6-257C-A279-F4A7-532A269B1F6F}"/>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a = m</a:t>
            </a:r>
            <a:r>
              <a:rPr lang="en-ID" sz="44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25</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b = m</a:t>
            </a:r>
            <a:r>
              <a:rPr lang="en-ID" sz="4400" kern="100" baseline="-25000" dirty="0">
                <a:effectLst/>
                <a:latin typeface="Times New Roman" panose="02020603050405020304" pitchFamily="18" charset="0"/>
                <a:ea typeface="Calibri" panose="020F0502020204030204" pitchFamily="34" charset="0"/>
                <a:cs typeface="Times New Roman" panose="02020603050405020304" pitchFamily="18" charset="0"/>
              </a:rPr>
              <a:t>9</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err="1">
                <a:effectLst/>
                <a:latin typeface="Times New Roman" panose="02020603050405020304" pitchFamily="18" charset="0"/>
                <a:ea typeface="Calibri" panose="020F0502020204030204" pitchFamily="34" charset="0"/>
                <a:cs typeface="Times New Roman" panose="02020603050405020304" pitchFamily="18" charset="0"/>
              </a:rPr>
              <a:t>V</a:t>
            </a:r>
            <a:r>
              <a:rPr lang="en-ID" sz="44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m</a:t>
            </a: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 = s</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R = m</a:t>
            </a:r>
            <a:r>
              <a:rPr lang="en-ID" sz="4400" kern="100" baseline="-25000" dirty="0">
                <a:effectLst/>
                <a:latin typeface="Times New Roman" panose="02020603050405020304" pitchFamily="18" charset="0"/>
                <a:ea typeface="Calibri" panose="020F0502020204030204" pitchFamily="34" charset="0"/>
                <a:cs typeface="Times New Roman" panose="02020603050405020304" pitchFamily="18" charset="0"/>
              </a:rPr>
              <a:t>8</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a:effectLst/>
                <a:latin typeface="Times New Roman" panose="02020603050405020304" pitchFamily="18" charset="0"/>
                <a:ea typeface="Calibri" panose="020F0502020204030204" pitchFamily="34" charset="0"/>
              </a:rPr>
              <a:t>T = m</a:t>
            </a:r>
            <a:r>
              <a:rPr lang="en-ID" sz="4400" baseline="-25000" dirty="0">
                <a:effectLst/>
                <a:latin typeface="Times New Roman" panose="02020603050405020304" pitchFamily="18" charset="0"/>
                <a:ea typeface="Calibri" panose="020F0502020204030204" pitchFamily="34" charset="0"/>
              </a:rPr>
              <a:t>100</a:t>
            </a:r>
            <a:endParaRPr lang="en-ID" sz="4400" dirty="0"/>
          </a:p>
        </p:txBody>
      </p:sp>
    </p:spTree>
    <p:extLst>
      <p:ext uri="{BB962C8B-B14F-4D97-AF65-F5344CB8AC3E}">
        <p14:creationId xmlns:p14="http://schemas.microsoft.com/office/powerpoint/2010/main" val="19292174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D8200-8CF3-07D9-D10B-4944E59F7634}"/>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4681F1DC-4B71-0842-F961-8D3C2E26DD64}"/>
              </a:ext>
            </a:extLst>
          </p:cNvPr>
          <p:cNvSpPr>
            <a:spLocks noGrp="1"/>
          </p:cNvSpPr>
          <p:nvPr>
            <p:ph idx="1"/>
          </p:nvPr>
        </p:nvSpPr>
        <p:spPr/>
        <p:txBody>
          <a:bodyPr>
            <a:normAutofit lnSpcReduction="1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 19107012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m25 = s Mod 25</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m9 = s Mod 9</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m8 = s Mod 8</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m100 = s Mod 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 = m25</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b = m9</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Vm</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R = m8</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 = m100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 = R * T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Vm</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b) - a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Vm</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err="1">
                <a:effectLst/>
                <a:latin typeface="Times New Roman" panose="02020603050405020304" pitchFamily="18" charset="0"/>
                <a:ea typeface="Calibri" panose="020F0502020204030204" pitchFamily="34" charset="0"/>
              </a:rPr>
              <a:t>MsgBox</a:t>
            </a:r>
            <a:r>
              <a:rPr lang="en-ID" sz="1800" dirty="0">
                <a:effectLst/>
                <a:latin typeface="Times New Roman" panose="02020603050405020304" pitchFamily="18" charset="0"/>
                <a:ea typeface="Calibri" panose="020F0502020204030204" pitchFamily="34" charset="0"/>
              </a:rPr>
              <a:t> p</a:t>
            </a:r>
            <a:endParaRPr lang="en-ID" dirty="0"/>
          </a:p>
        </p:txBody>
      </p:sp>
    </p:spTree>
    <p:extLst>
      <p:ext uri="{BB962C8B-B14F-4D97-AF65-F5344CB8AC3E}">
        <p14:creationId xmlns:p14="http://schemas.microsoft.com/office/powerpoint/2010/main" val="35695920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BEBBE-41E1-E67E-E443-BFD65E36F9DD}"/>
              </a:ext>
            </a:extLst>
          </p:cNvPr>
          <p:cNvSpPr>
            <a:spLocks noGrp="1"/>
          </p:cNvSpPr>
          <p:nvPr>
            <p:ph type="title"/>
          </p:nvPr>
        </p:nvSpPr>
        <p:spPr/>
        <p:txBody>
          <a:bodyPr>
            <a:noAutofit/>
          </a:bodyPr>
          <a:lstStyle/>
          <a:p>
            <a:r>
              <a:rPr lang="en-ID" sz="9900" dirty="0">
                <a:effectLst/>
                <a:latin typeface="Calibri" panose="020F0502020204030204" pitchFamily="34" charset="0"/>
                <a:ea typeface="Calibri" panose="020F0502020204030204" pitchFamily="34" charset="0"/>
                <a:cs typeface="Times New Roman" panose="02020603050405020304" pitchFamily="18" charset="0"/>
              </a:rPr>
              <a:t>Electromagnetism</a:t>
            </a:r>
            <a:endParaRPr lang="en-ID" sz="9900" dirty="0"/>
          </a:p>
        </p:txBody>
      </p:sp>
      <p:sp>
        <p:nvSpPr>
          <p:cNvPr id="3" name="Content Placeholder 2">
            <a:extLst>
              <a:ext uri="{FF2B5EF4-FFF2-40B4-BE49-F238E27FC236}">
                <a16:creationId xmlns:a16="http://schemas.microsoft.com/office/drawing/2014/main" id="{9259CBBA-B358-6576-697F-546324E04CEE}"/>
              </a:ext>
            </a:extLst>
          </p:cNvPr>
          <p:cNvSpPr>
            <a:spLocks noGrp="1"/>
          </p:cNvSpPr>
          <p:nvPr>
            <p:ph idx="1"/>
          </p:nvPr>
        </p:nvSpPr>
        <p:spPr/>
        <p:txBody>
          <a:bodyPr>
            <a:noAutofit/>
          </a:bodyPr>
          <a:lstStyle/>
          <a:p>
            <a:pPr marL="0" indent="0">
              <a:buNone/>
            </a:pPr>
            <a:r>
              <a:rPr lang="en-ID" sz="5500" dirty="0">
                <a:effectLst/>
                <a:latin typeface="Calibri" panose="020F0502020204030204" pitchFamily="34" charset="0"/>
                <a:ea typeface="Calibri" panose="020F0502020204030204" pitchFamily="34" charset="0"/>
                <a:cs typeface="Times New Roman" panose="02020603050405020304" pitchFamily="18" charset="0"/>
              </a:rPr>
              <a:t>Electric charge is physical property of matter that causes it to experience force when placed into electric field.</a:t>
            </a:r>
            <a:endParaRPr lang="en-ID" sz="5500" dirty="0"/>
          </a:p>
        </p:txBody>
      </p:sp>
    </p:spTree>
    <p:extLst>
      <p:ext uri="{BB962C8B-B14F-4D97-AF65-F5344CB8AC3E}">
        <p14:creationId xmlns:p14="http://schemas.microsoft.com/office/powerpoint/2010/main" val="11244766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D17D3-117D-9A51-531D-04576DC9BF0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FFC56D0F-DEC7-AABD-9962-0DDBF70D0000}"/>
              </a:ext>
            </a:extLst>
          </p:cNvPr>
          <p:cNvSpPr>
            <a:spLocks noGrp="1"/>
          </p:cNvSpPr>
          <p:nvPr>
            <p:ph idx="1"/>
          </p:nvPr>
        </p:nvSpPr>
        <p:spPr/>
        <p:txBody>
          <a:bodyPr>
            <a:normAutofit/>
          </a:bodyPr>
          <a:lstStyle/>
          <a:p>
            <a:pPr marL="0" indent="0">
              <a:buNone/>
            </a:pPr>
            <a:r>
              <a:rPr lang="en-ID" sz="8800" dirty="0">
                <a:effectLst/>
                <a:latin typeface="Calibri" panose="020F0502020204030204" pitchFamily="34" charset="0"/>
                <a:ea typeface="Calibri" panose="020F0502020204030204" pitchFamily="34" charset="0"/>
                <a:cs typeface="Times New Roman" panose="02020603050405020304" pitchFamily="18" charset="0"/>
              </a:rPr>
              <a:t>Electric field is space where electric force acts.</a:t>
            </a:r>
            <a:endParaRPr lang="en-ID" sz="8800" dirty="0"/>
          </a:p>
        </p:txBody>
      </p:sp>
    </p:spTree>
    <p:extLst>
      <p:ext uri="{BB962C8B-B14F-4D97-AF65-F5344CB8AC3E}">
        <p14:creationId xmlns:p14="http://schemas.microsoft.com/office/powerpoint/2010/main" val="21791075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CA023-FB33-DE19-0C87-EC912406B790}"/>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2713F684-1B7F-4F58-E8B3-0BFF98996CD5}"/>
              </a:ext>
            </a:extLst>
          </p:cNvPr>
          <p:cNvSpPr>
            <a:spLocks noGrp="1"/>
          </p:cNvSpPr>
          <p:nvPr>
            <p:ph idx="1"/>
          </p:nvPr>
        </p:nvSpPr>
        <p:spPr/>
        <p:txBody>
          <a:bodyPr>
            <a:normAutofit/>
          </a:bodyPr>
          <a:lstStyle/>
          <a:p>
            <a:pPr marL="0" indent="0">
              <a:buNone/>
            </a:pPr>
            <a:r>
              <a:rPr lang="en-ID" sz="9900" dirty="0">
                <a:effectLst/>
                <a:latin typeface="Calibri" panose="020F0502020204030204" pitchFamily="34" charset="0"/>
                <a:ea typeface="Calibri" panose="020F0502020204030204" pitchFamily="34" charset="0"/>
                <a:cs typeface="Times New Roman" panose="02020603050405020304" pitchFamily="18" charset="0"/>
              </a:rPr>
              <a:t>Electric current is flux of electric charges.</a:t>
            </a:r>
            <a:endParaRPr lang="en-ID" sz="9900" dirty="0"/>
          </a:p>
        </p:txBody>
      </p:sp>
    </p:spTree>
    <p:extLst>
      <p:ext uri="{BB962C8B-B14F-4D97-AF65-F5344CB8AC3E}">
        <p14:creationId xmlns:p14="http://schemas.microsoft.com/office/powerpoint/2010/main" val="227191176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42BDD-E96E-3E03-1E52-5B6EC4E0ADC9}"/>
              </a:ext>
            </a:extLst>
          </p:cNvPr>
          <p:cNvSpPr>
            <a:spLocks noGrp="1"/>
          </p:cNvSpPr>
          <p:nvPr>
            <p:ph type="title"/>
          </p:nvPr>
        </p:nvSpPr>
        <p:spPr/>
        <p:txBody>
          <a:bodyPr>
            <a:noAutofit/>
          </a:bodyPr>
          <a:lstStyle/>
          <a:p>
            <a:r>
              <a:rPr lang="en-ID" sz="11100" dirty="0">
                <a:effectLst/>
                <a:latin typeface="Calibri" panose="020F0502020204030204" pitchFamily="34" charset="0"/>
                <a:ea typeface="Calibri" panose="020F0502020204030204" pitchFamily="34" charset="0"/>
                <a:cs typeface="Times New Roman" panose="02020603050405020304" pitchFamily="18" charset="0"/>
              </a:rPr>
              <a:t>Electrostatics</a:t>
            </a:r>
            <a:endParaRPr lang="en-ID" sz="11100" dirty="0"/>
          </a:p>
        </p:txBody>
      </p:sp>
      <p:sp>
        <p:nvSpPr>
          <p:cNvPr id="3" name="Content Placeholder 2">
            <a:extLst>
              <a:ext uri="{FF2B5EF4-FFF2-40B4-BE49-F238E27FC236}">
                <a16:creationId xmlns:a16="http://schemas.microsoft.com/office/drawing/2014/main" id="{868CF5D4-1C96-EC70-E205-FDCB017DF0FF}"/>
              </a:ext>
            </a:extLst>
          </p:cNvPr>
          <p:cNvSpPr>
            <a:spLocks noGrp="1"/>
          </p:cNvSpPr>
          <p:nvPr>
            <p:ph idx="1"/>
          </p:nvPr>
        </p:nvSpPr>
        <p:spPr/>
        <p:txBody>
          <a:bodyPr>
            <a:normAutofit/>
          </a:bodyPr>
          <a:lstStyle/>
          <a:p>
            <a:pPr marL="0" indent="0">
              <a:buNone/>
            </a:pPr>
            <a:r>
              <a:rPr lang="en-ID" sz="4400" dirty="0">
                <a:effectLst/>
                <a:latin typeface="Times New Roman" panose="02020603050405020304" pitchFamily="18" charset="0"/>
                <a:ea typeface="Calibri" panose="020F0502020204030204" pitchFamily="34" charset="0"/>
              </a:rPr>
              <a:t>Coulombs law in electrostatics is similar to Newton law of gravity, the difference is that gravity can only attract and gravity is much weaker than electrostatic force, which can repel and attract.</a:t>
            </a:r>
            <a:endParaRPr lang="en-ID" sz="4400" dirty="0"/>
          </a:p>
        </p:txBody>
      </p:sp>
    </p:spTree>
    <p:extLst>
      <p:ext uri="{BB962C8B-B14F-4D97-AF65-F5344CB8AC3E}">
        <p14:creationId xmlns:p14="http://schemas.microsoft.com/office/powerpoint/2010/main" val="38627194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1F38B-B008-4850-329F-17210FC48B0F}"/>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5DB323BB-DDFB-DB1B-4B47-0F44B93B09C5}"/>
              </a:ext>
            </a:extLst>
          </p:cNvPr>
          <p:cNvSpPr>
            <a:spLocks noGrp="1"/>
          </p:cNvSpPr>
          <p:nvPr>
            <p:ph idx="1"/>
          </p:nvPr>
        </p:nvSpPr>
        <p:spPr/>
        <p:txBody>
          <a:bodyPr>
            <a:normAutofit/>
          </a:bodyPr>
          <a:lstStyle/>
          <a:p>
            <a:pPr marL="0" indent="0">
              <a:lnSpc>
                <a:spcPct val="107000"/>
              </a:lnSpc>
              <a:spcAft>
                <a:spcPts val="800"/>
              </a:spcAft>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a:effectLst/>
                <a:latin typeface="Times New Roman" panose="02020603050405020304" pitchFamily="18" charset="0"/>
                <a:ea typeface="Calibri" panose="020F0502020204030204" pitchFamily="34" charset="0"/>
              </a:rPr>
              <a:t>Find the force between two charges of L and T Coulombs, m meters apart.</a:t>
            </a:r>
            <a:endParaRPr lang="en-ID" sz="4400" dirty="0"/>
          </a:p>
        </p:txBody>
      </p:sp>
    </p:spTree>
    <p:extLst>
      <p:ext uri="{BB962C8B-B14F-4D97-AF65-F5344CB8AC3E}">
        <p14:creationId xmlns:p14="http://schemas.microsoft.com/office/powerpoint/2010/main" val="36327613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47CAD-3643-FA9B-1DA2-E3827028274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B73F0B30-FF17-BA55-280E-906C4E44605E}"/>
              </a:ext>
            </a:extLst>
          </p:cNvPr>
          <p:cNvSpPr>
            <a:spLocks noGrp="1"/>
          </p:cNvSpPr>
          <p:nvPr>
            <p:ph idx="1"/>
          </p:nvPr>
        </p:nvSpPr>
        <p:spPr/>
        <p:txBody>
          <a:bodyPr>
            <a:normAutofit/>
          </a:bodyPr>
          <a:lstStyle/>
          <a:p>
            <a:pPr marL="0" indent="0">
              <a:buNone/>
            </a:pPr>
            <a:r>
              <a:rPr lang="en-ID" sz="6600" dirty="0">
                <a:effectLst/>
                <a:latin typeface="Times New Roman" panose="02020603050405020304" pitchFamily="18" charset="0"/>
                <a:ea typeface="Calibri" panose="020F0502020204030204" pitchFamily="34" charset="0"/>
              </a:rPr>
              <a:t>http://physics16.weebly.com/uploads/5/9/8/5/59854633/coulomb_force.txt</a:t>
            </a:r>
            <a:endParaRPr lang="en-ID" sz="6600" dirty="0"/>
          </a:p>
        </p:txBody>
      </p:sp>
    </p:spTree>
    <p:extLst>
      <p:ext uri="{BB962C8B-B14F-4D97-AF65-F5344CB8AC3E}">
        <p14:creationId xmlns:p14="http://schemas.microsoft.com/office/powerpoint/2010/main" val="35659659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15602-FA57-EA86-8356-538F2CEF225D}"/>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0DEA560D-D3D2-1569-336E-EDFB9538AE81}"/>
              </a:ext>
            </a:extLst>
          </p:cNvPr>
          <p:cNvSpPr>
            <a:spLocks noGrp="1"/>
          </p:cNvSpPr>
          <p:nvPr>
            <p:ph idx="1"/>
          </p:nvPr>
        </p:nvSpPr>
        <p:spPr/>
        <p:txBody>
          <a:bodyPr>
            <a:normAutofit/>
          </a:bodyPr>
          <a:lstStyle/>
          <a:p>
            <a:pPr marL="0" indent="0">
              <a:lnSpc>
                <a:spcPct val="107000"/>
              </a:lnSpc>
              <a:spcAft>
                <a:spcPts val="800"/>
              </a:spcAft>
              <a:buNone/>
            </a:pPr>
            <a:r>
              <a:rPr lang="en-ID" sz="4400" kern="100" dirty="0">
                <a:effectLst/>
                <a:latin typeface="Calibri" panose="020F0502020204030204" pitchFamily="34" charset="0"/>
                <a:ea typeface="Calibri" panose="020F0502020204030204" pitchFamily="34" charset="0"/>
                <a:cs typeface="Times New Roman" panose="02020603050405020304" pitchFamily="18" charset="0"/>
              </a:rPr>
              <a:t>Question: </a:t>
            </a:r>
          </a:p>
          <a:p>
            <a:pPr marL="0" indent="0">
              <a:buNone/>
            </a:pPr>
            <a:r>
              <a:rPr lang="en-ID" sz="4400" dirty="0">
                <a:effectLst/>
                <a:latin typeface="Times New Roman" panose="02020603050405020304" pitchFamily="18" charset="0"/>
                <a:ea typeface="Calibri" panose="020F0502020204030204" pitchFamily="34" charset="0"/>
              </a:rPr>
              <a:t>Ed = V (uniform field strength (electric field)). E = m</a:t>
            </a:r>
            <a:r>
              <a:rPr lang="en-ID" sz="4400" baseline="-25000" dirty="0">
                <a:effectLst/>
                <a:latin typeface="Times New Roman" panose="02020603050405020304" pitchFamily="18" charset="0"/>
                <a:ea typeface="Calibri" panose="020F0502020204030204" pitchFamily="34" charset="0"/>
              </a:rPr>
              <a:t>8</a:t>
            </a:r>
            <a:r>
              <a:rPr lang="en-ID" sz="4400" dirty="0">
                <a:effectLst/>
                <a:latin typeface="Times New Roman" panose="02020603050405020304" pitchFamily="18" charset="0"/>
                <a:ea typeface="Calibri" panose="020F0502020204030204" pitchFamily="34" charset="0"/>
              </a:rPr>
              <a:t>. d = d</a:t>
            </a:r>
            <a:r>
              <a:rPr lang="en-ID" sz="4400" baseline="-25000" dirty="0">
                <a:effectLst/>
                <a:latin typeface="Times New Roman" panose="02020603050405020304" pitchFamily="18" charset="0"/>
                <a:ea typeface="Calibri" panose="020F0502020204030204" pitchFamily="34" charset="0"/>
              </a:rPr>
              <a:t>2</a:t>
            </a:r>
            <a:r>
              <a:rPr lang="en-ID" sz="4400" dirty="0">
                <a:effectLst/>
                <a:latin typeface="Times New Roman" panose="02020603050405020304" pitchFamily="18" charset="0"/>
                <a:ea typeface="Calibri" panose="020F0502020204030204" pitchFamily="34" charset="0"/>
              </a:rPr>
              <a:t>.</a:t>
            </a:r>
            <a:endParaRPr lang="en-ID" sz="4400" dirty="0"/>
          </a:p>
        </p:txBody>
      </p:sp>
    </p:spTree>
    <p:extLst>
      <p:ext uri="{BB962C8B-B14F-4D97-AF65-F5344CB8AC3E}">
        <p14:creationId xmlns:p14="http://schemas.microsoft.com/office/powerpoint/2010/main" val="1982966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7E0AE-01A1-2237-BAE0-9F3C140A6EF1}"/>
              </a:ext>
            </a:extLst>
          </p:cNvPr>
          <p:cNvSpPr>
            <a:spLocks noGrp="1"/>
          </p:cNvSpPr>
          <p:nvPr>
            <p:ph type="title"/>
          </p:nvPr>
        </p:nvSpPr>
        <p:spPr/>
        <p:txBody>
          <a:bodyPr>
            <a:noAutofit/>
          </a:bodyPr>
          <a:lstStyle/>
          <a:p>
            <a:r>
              <a:rPr lang="en-ID" sz="11100" kern="100" dirty="0">
                <a:effectLst/>
                <a:latin typeface="Times New Roman" panose="02020603050405020304" pitchFamily="18" charset="0"/>
                <a:ea typeface="Calibri" panose="020F0502020204030204" pitchFamily="34" charset="0"/>
                <a:cs typeface="Times New Roman" panose="02020603050405020304" pitchFamily="18" charset="0"/>
              </a:rPr>
              <a:t>Torque</a:t>
            </a:r>
            <a:endParaRPr lang="en-ID" sz="111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6C4A6BC-6C78-A297-59D8-EA662F407B66}"/>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Torque t through moments of inertia I and angular acceleration a:</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11</m:t>
                          </m:r>
                        </m:sub>
                      </m:sSub>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𝑎</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12</m:t>
                          </m:r>
                        </m:sub>
                      </m:sSub>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𝑎</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ub>
                      </m:s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13</m:t>
                          </m:r>
                        </m:sub>
                      </m:sSub>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𝑎</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3</m:t>
                          </m:r>
                        </m:sub>
                      </m:s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1</m:t>
                          </m:r>
                        </m:sub>
                      </m:sSub>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21</m:t>
                          </m:r>
                        </m:sub>
                      </m:sSub>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𝑎</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22</m:t>
                          </m:r>
                        </m:sub>
                      </m:sSub>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𝑎</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ub>
                      </m:s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23</m:t>
                          </m:r>
                        </m:sub>
                      </m:sSub>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𝑎</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3</m:t>
                          </m:r>
                        </m:sub>
                      </m:s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33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3300" i="1" kern="100">
                              <a:effectLst/>
                              <a:latin typeface="Cambria Math" panose="02040503050406030204" pitchFamily="18" charset="0"/>
                              <a:ea typeface="Calibri" panose="020F0502020204030204" pitchFamily="34" charset="0"/>
                              <a:cs typeface="Times New Roman" panose="02020603050405020304" pitchFamily="18" charset="0"/>
                            </a:rPr>
                            <m:t>2</m:t>
                          </m:r>
                        </m:sub>
                      </m:sSub>
                    </m:oMath>
                  </m:oMathPara>
                </a14:m>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3300" i="1">
                              <a:effectLst/>
                              <a:latin typeface="Cambria Math" panose="02040503050406030204" pitchFamily="18" charset="0"/>
                              <a:cs typeface="Times New Roman" panose="02020603050405020304" pitchFamily="18" charset="0"/>
                            </a:rPr>
                          </m:ctrlPr>
                        </m:sSubPr>
                        <m:e>
                          <m:r>
                            <a:rPr lang="en-ID" sz="33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a:effectLst/>
                              <a:latin typeface="Cambria Math" panose="02040503050406030204" pitchFamily="18" charset="0"/>
                              <a:ea typeface="Calibri" panose="020F0502020204030204" pitchFamily="34" charset="0"/>
                              <a:cs typeface="Times New Roman" panose="02020603050405020304" pitchFamily="18" charset="0"/>
                            </a:rPr>
                            <m:t>31</m:t>
                          </m:r>
                        </m:sub>
                      </m:sSub>
                      <m:sSub>
                        <m:sSubPr>
                          <m:ctrlPr>
                            <a:rPr lang="en-ID" sz="3300" i="1">
                              <a:effectLst/>
                              <a:latin typeface="Cambria Math" panose="02040503050406030204" pitchFamily="18" charset="0"/>
                              <a:cs typeface="Times New Roman" panose="02020603050405020304" pitchFamily="18" charset="0"/>
                            </a:rPr>
                          </m:ctrlPr>
                        </m:sSubPr>
                        <m:e>
                          <m:r>
                            <a:rPr lang="en-ID" sz="3300" i="1">
                              <a:effectLst/>
                              <a:latin typeface="Cambria Math" panose="02040503050406030204" pitchFamily="18" charset="0"/>
                              <a:ea typeface="Calibri" panose="020F0502020204030204" pitchFamily="34" charset="0"/>
                              <a:cs typeface="Times New Roman" panose="02020603050405020304" pitchFamily="18" charset="0"/>
                            </a:rPr>
                            <m:t>𝑎</m:t>
                          </m:r>
                        </m:e>
                        <m:sub>
                          <m:r>
                            <a:rPr lang="en-ID" sz="33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33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3300" i="1">
                              <a:effectLst/>
                              <a:latin typeface="Cambria Math" panose="02040503050406030204" pitchFamily="18" charset="0"/>
                              <a:cs typeface="Times New Roman" panose="02020603050405020304" pitchFamily="18" charset="0"/>
                            </a:rPr>
                          </m:ctrlPr>
                        </m:sSubPr>
                        <m:e>
                          <m:r>
                            <a:rPr lang="en-ID" sz="33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a:effectLst/>
                              <a:latin typeface="Cambria Math" panose="02040503050406030204" pitchFamily="18" charset="0"/>
                              <a:ea typeface="Calibri" panose="020F0502020204030204" pitchFamily="34" charset="0"/>
                              <a:cs typeface="Times New Roman" panose="02020603050405020304" pitchFamily="18" charset="0"/>
                            </a:rPr>
                            <m:t>32</m:t>
                          </m:r>
                        </m:sub>
                      </m:sSub>
                      <m:sSub>
                        <m:sSubPr>
                          <m:ctrlPr>
                            <a:rPr lang="en-ID" sz="3300" i="1">
                              <a:effectLst/>
                              <a:latin typeface="Cambria Math" panose="02040503050406030204" pitchFamily="18" charset="0"/>
                              <a:cs typeface="Times New Roman" panose="02020603050405020304" pitchFamily="18" charset="0"/>
                            </a:rPr>
                          </m:ctrlPr>
                        </m:sSubPr>
                        <m:e>
                          <m:r>
                            <a:rPr lang="en-ID" sz="3300" i="1">
                              <a:effectLst/>
                              <a:latin typeface="Cambria Math" panose="02040503050406030204" pitchFamily="18" charset="0"/>
                              <a:ea typeface="Calibri" panose="020F0502020204030204" pitchFamily="34" charset="0"/>
                              <a:cs typeface="Times New Roman" panose="02020603050405020304" pitchFamily="18" charset="0"/>
                            </a:rPr>
                            <m:t>𝑎</m:t>
                          </m:r>
                        </m:e>
                        <m:sub>
                          <m:r>
                            <a:rPr lang="en-ID" sz="3300" i="1">
                              <a:effectLst/>
                              <a:latin typeface="Cambria Math" panose="02040503050406030204" pitchFamily="18" charset="0"/>
                              <a:ea typeface="Calibri" panose="020F0502020204030204" pitchFamily="34" charset="0"/>
                              <a:cs typeface="Times New Roman" panose="02020603050405020304" pitchFamily="18" charset="0"/>
                            </a:rPr>
                            <m:t>2</m:t>
                          </m:r>
                        </m:sub>
                      </m:sSub>
                      <m:r>
                        <a:rPr lang="en-ID" sz="33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3300" i="1">
                              <a:effectLst/>
                              <a:latin typeface="Cambria Math" panose="02040503050406030204" pitchFamily="18" charset="0"/>
                              <a:cs typeface="Times New Roman" panose="02020603050405020304" pitchFamily="18" charset="0"/>
                            </a:rPr>
                          </m:ctrlPr>
                        </m:sSubPr>
                        <m:e>
                          <m:r>
                            <a:rPr lang="en-ID" sz="33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3300" i="1">
                              <a:effectLst/>
                              <a:latin typeface="Cambria Math" panose="02040503050406030204" pitchFamily="18" charset="0"/>
                              <a:ea typeface="Calibri" panose="020F0502020204030204" pitchFamily="34" charset="0"/>
                              <a:cs typeface="Times New Roman" panose="02020603050405020304" pitchFamily="18" charset="0"/>
                            </a:rPr>
                            <m:t>33</m:t>
                          </m:r>
                        </m:sub>
                      </m:sSub>
                      <m:sSub>
                        <m:sSubPr>
                          <m:ctrlPr>
                            <a:rPr lang="en-ID" sz="3300" i="1">
                              <a:effectLst/>
                              <a:latin typeface="Cambria Math" panose="02040503050406030204" pitchFamily="18" charset="0"/>
                              <a:cs typeface="Times New Roman" panose="02020603050405020304" pitchFamily="18" charset="0"/>
                            </a:rPr>
                          </m:ctrlPr>
                        </m:sSubPr>
                        <m:e>
                          <m:r>
                            <a:rPr lang="en-ID" sz="3300" i="1">
                              <a:effectLst/>
                              <a:latin typeface="Cambria Math" panose="02040503050406030204" pitchFamily="18" charset="0"/>
                              <a:ea typeface="Calibri" panose="020F0502020204030204" pitchFamily="34" charset="0"/>
                              <a:cs typeface="Times New Roman" panose="02020603050405020304" pitchFamily="18" charset="0"/>
                            </a:rPr>
                            <m:t>𝑎</m:t>
                          </m:r>
                        </m:e>
                        <m:sub>
                          <m:r>
                            <a:rPr lang="en-ID" sz="3300" i="1">
                              <a:effectLst/>
                              <a:latin typeface="Cambria Math" panose="02040503050406030204" pitchFamily="18" charset="0"/>
                              <a:ea typeface="Calibri" panose="020F0502020204030204" pitchFamily="34" charset="0"/>
                              <a:cs typeface="Times New Roman" panose="02020603050405020304" pitchFamily="18" charset="0"/>
                            </a:rPr>
                            <m:t>3</m:t>
                          </m:r>
                        </m:sub>
                      </m:sSub>
                      <m:r>
                        <a:rPr lang="en-ID" sz="33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3300" i="1">
                              <a:effectLst/>
                              <a:latin typeface="Cambria Math" panose="02040503050406030204" pitchFamily="18" charset="0"/>
                              <a:cs typeface="Times New Roman" panose="02020603050405020304" pitchFamily="18" charset="0"/>
                            </a:rPr>
                          </m:ctrlPr>
                        </m:sSubPr>
                        <m:e>
                          <m:r>
                            <a:rPr lang="en-ID" sz="3300" i="1">
                              <a:effectLst/>
                              <a:latin typeface="Cambria Math" panose="02040503050406030204" pitchFamily="18" charset="0"/>
                              <a:ea typeface="Calibri" panose="020F0502020204030204" pitchFamily="34" charset="0"/>
                              <a:cs typeface="Times New Roman" panose="02020603050405020304" pitchFamily="18" charset="0"/>
                            </a:rPr>
                            <m:t>𝑡</m:t>
                          </m:r>
                        </m:e>
                        <m:sub>
                          <m:r>
                            <a:rPr lang="en-ID" sz="3300" i="1">
                              <a:effectLst/>
                              <a:latin typeface="Cambria Math" panose="02040503050406030204" pitchFamily="18" charset="0"/>
                              <a:ea typeface="Calibri" panose="020F0502020204030204" pitchFamily="34" charset="0"/>
                              <a:cs typeface="Times New Roman" panose="02020603050405020304" pitchFamily="18" charset="0"/>
                            </a:rPr>
                            <m:t>3</m:t>
                          </m:r>
                        </m:sub>
                      </m:sSub>
                    </m:oMath>
                  </m:oMathPara>
                </a14:m>
                <a:endParaRPr lang="en-ID" sz="3300" dirty="0"/>
              </a:p>
            </p:txBody>
          </p:sp>
        </mc:Choice>
        <mc:Fallback xmlns="">
          <p:sp>
            <p:nvSpPr>
              <p:cNvPr id="3" name="Content Placeholder 2">
                <a:extLst>
                  <a:ext uri="{FF2B5EF4-FFF2-40B4-BE49-F238E27FC236}">
                    <a16:creationId xmlns:a16="http://schemas.microsoft.com/office/drawing/2014/main" id="{36C4A6BC-6C78-A297-59D8-EA662F407B66}"/>
                  </a:ext>
                </a:extLst>
              </p:cNvPr>
              <p:cNvSpPr>
                <a:spLocks noGrp="1" noRot="1" noChangeAspect="1" noMove="1" noResize="1" noEditPoints="1" noAdjustHandles="1" noChangeArrowheads="1" noChangeShapeType="1" noTextEdit="1"/>
              </p:cNvSpPr>
              <p:nvPr>
                <p:ph idx="1"/>
              </p:nvPr>
            </p:nvSpPr>
            <p:spPr>
              <a:blipFill>
                <a:blip r:embed="rId2"/>
                <a:stretch>
                  <a:fillRect l="-1565" t="-3081"/>
                </a:stretch>
              </a:blipFill>
            </p:spPr>
            <p:txBody>
              <a:bodyPr/>
              <a:lstStyle/>
              <a:p>
                <a:r>
                  <a:rPr lang="en-ID">
                    <a:noFill/>
                  </a:rPr>
                  <a:t> </a:t>
                </a:r>
              </a:p>
            </p:txBody>
          </p:sp>
        </mc:Fallback>
      </mc:AlternateContent>
    </p:spTree>
    <p:extLst>
      <p:ext uri="{BB962C8B-B14F-4D97-AF65-F5344CB8AC3E}">
        <p14:creationId xmlns:p14="http://schemas.microsoft.com/office/powerpoint/2010/main" val="199985522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34541-C1C8-EBD2-E613-FD00F2D1ED69}"/>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E69E6D0C-1DB9-A66F-6CBD-377F58E5E767}"/>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 19107012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 = s Mod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k = s Mod 10000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 = s Mod 8</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 = (T - L) /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 E * d</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V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https://physics16.weebly.com/uploads/5/9/8/5/59854633/uniform4electromagnetic4field2019nov.txt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93937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C5D56-64CF-1B40-AA2F-7DF4DD1D56E7}"/>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FA575D0E-8C71-043D-D6CC-86B80CDF2EE0}"/>
              </a:ext>
            </a:extLst>
          </p:cNvPr>
          <p:cNvSpPr>
            <a:spLocks noGrp="1"/>
          </p:cNvSpPr>
          <p:nvPr>
            <p:ph idx="1"/>
          </p:nvPr>
        </p:nvSpPr>
        <p:spPr/>
        <p:txBody>
          <a:bodyPr>
            <a:normAutofit/>
          </a:bodyPr>
          <a:lstStyle/>
          <a:p>
            <a:pPr marL="0" indent="0">
              <a:lnSpc>
                <a:spcPct val="107000"/>
              </a:lnSpc>
              <a:spcAft>
                <a:spcPts val="800"/>
              </a:spcAft>
              <a:buNone/>
            </a:pPr>
            <a:r>
              <a:rPr lang="en-ID" sz="4400" kern="100" dirty="0">
                <a:effectLst/>
                <a:latin typeface="Calibri" panose="020F0502020204030204" pitchFamily="34" charset="0"/>
                <a:ea typeface="Calibri" panose="020F0502020204030204" pitchFamily="34" charset="0"/>
                <a:cs typeface="Times New Roman" panose="02020603050405020304" pitchFamily="18" charset="0"/>
              </a:rPr>
              <a:t>Question: </a:t>
            </a:r>
          </a:p>
          <a:p>
            <a:pPr marL="0" indent="0">
              <a:buNone/>
            </a:pPr>
            <a:r>
              <a:rPr lang="en-ID" sz="4400" dirty="0">
                <a:effectLst/>
                <a:latin typeface="Times New Roman" panose="02020603050405020304" pitchFamily="18" charset="0"/>
                <a:ea typeface="Calibri" panose="020F0502020204030204" pitchFamily="34" charset="0"/>
              </a:rPr>
              <a:t>F = </a:t>
            </a:r>
            <a:r>
              <a:rPr lang="en-ID" sz="4400" dirty="0" err="1">
                <a:effectLst/>
                <a:latin typeface="Times New Roman" panose="02020603050405020304" pitchFamily="18" charset="0"/>
                <a:ea typeface="Calibri" panose="020F0502020204030204" pitchFamily="34" charset="0"/>
              </a:rPr>
              <a:t>Eq</a:t>
            </a:r>
            <a:r>
              <a:rPr lang="en-ID" sz="4400" dirty="0">
                <a:effectLst/>
                <a:latin typeface="Times New Roman" panose="02020603050405020304" pitchFamily="18" charset="0"/>
                <a:ea typeface="Calibri" panose="020F0502020204030204" pitchFamily="34" charset="0"/>
              </a:rPr>
              <a:t> (field and force (electricity)). E = m</a:t>
            </a:r>
            <a:r>
              <a:rPr lang="en-ID" sz="4400" baseline="-25000" dirty="0">
                <a:effectLst/>
                <a:latin typeface="Times New Roman" panose="02020603050405020304" pitchFamily="18" charset="0"/>
                <a:ea typeface="Calibri" panose="020F0502020204030204" pitchFamily="34" charset="0"/>
              </a:rPr>
              <a:t>8</a:t>
            </a:r>
            <a:r>
              <a:rPr lang="en-ID" sz="4400" dirty="0">
                <a:effectLst/>
                <a:latin typeface="Times New Roman" panose="02020603050405020304" pitchFamily="18" charset="0"/>
                <a:ea typeface="Calibri" panose="020F0502020204030204" pitchFamily="34" charset="0"/>
              </a:rPr>
              <a:t>. q = </a:t>
            </a:r>
            <a:r>
              <a:rPr lang="en-ID" sz="4400" dirty="0">
                <a:effectLst/>
                <a:latin typeface="Times New Roman" panose="02020603050405020304" pitchFamily="18" charset="0"/>
                <a:ea typeface="Times New Roman" panose="02020603050405020304" pitchFamily="18" charset="0"/>
              </a:rPr>
              <a:t>m</a:t>
            </a:r>
            <a:r>
              <a:rPr lang="en-ID" sz="4400" baseline="-25000" dirty="0">
                <a:effectLst/>
                <a:latin typeface="Times New Roman" panose="02020603050405020304" pitchFamily="18" charset="0"/>
                <a:ea typeface="Times New Roman" panose="02020603050405020304" pitchFamily="18" charset="0"/>
              </a:rPr>
              <a:t>17</a:t>
            </a:r>
            <a:r>
              <a:rPr lang="en-ID" sz="4400" dirty="0">
                <a:effectLst/>
                <a:latin typeface="Times New Roman" panose="02020603050405020304" pitchFamily="18" charset="0"/>
                <a:ea typeface="Calibri" panose="020F0502020204030204" pitchFamily="34" charset="0"/>
              </a:rPr>
              <a:t>.</a:t>
            </a:r>
            <a:endParaRPr lang="en-ID" sz="4400" dirty="0"/>
          </a:p>
        </p:txBody>
      </p:sp>
    </p:spTree>
    <p:extLst>
      <p:ext uri="{BB962C8B-B14F-4D97-AF65-F5344CB8AC3E}">
        <p14:creationId xmlns:p14="http://schemas.microsoft.com/office/powerpoint/2010/main" val="21741406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43052-C5E1-6CCB-AE86-B74F51D33020}"/>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A1EBEFE6-DA03-6668-A872-3405F59167B0}"/>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 = 19107012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 = s Mod 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 = s Mod 100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k = s Mod 10000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 = s Mod 8</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 = s Mod 17</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 = E * q</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MsgBox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F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https://physics16.weebly.com/uploads/5/9/8/5/59854633/force4electromagnetic4field2019nov.txt</a:t>
            </a:r>
            <a:endParaRPr lang="en-ID" dirty="0"/>
          </a:p>
        </p:txBody>
      </p:sp>
    </p:spTree>
    <p:extLst>
      <p:ext uri="{BB962C8B-B14F-4D97-AF65-F5344CB8AC3E}">
        <p14:creationId xmlns:p14="http://schemas.microsoft.com/office/powerpoint/2010/main" val="41988780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A3F96-75CB-AD2F-1C0D-F1B31B28E981}"/>
              </a:ext>
            </a:extLst>
          </p:cNvPr>
          <p:cNvSpPr>
            <a:spLocks noGrp="1"/>
          </p:cNvSpPr>
          <p:nvPr>
            <p:ph type="title"/>
          </p:nvPr>
        </p:nvSpPr>
        <p:spPr/>
        <p:txBody>
          <a:bodyPr>
            <a:noAutofit/>
          </a:bodyPr>
          <a:lstStyle/>
          <a:p>
            <a:r>
              <a:rPr lang="en-ID" sz="9900" dirty="0">
                <a:effectLst/>
                <a:latin typeface="Calibri" panose="020F0502020204030204" pitchFamily="34" charset="0"/>
                <a:ea typeface="Calibri" panose="020F0502020204030204" pitchFamily="34" charset="0"/>
                <a:cs typeface="Times New Roman" panose="02020603050405020304" pitchFamily="18" charset="0"/>
              </a:rPr>
              <a:t>Electric circuits</a:t>
            </a:r>
            <a:endParaRPr lang="en-ID" sz="9900" dirty="0"/>
          </a:p>
        </p:txBody>
      </p:sp>
      <p:sp>
        <p:nvSpPr>
          <p:cNvPr id="3" name="Content Placeholder 2">
            <a:extLst>
              <a:ext uri="{FF2B5EF4-FFF2-40B4-BE49-F238E27FC236}">
                <a16:creationId xmlns:a16="http://schemas.microsoft.com/office/drawing/2014/main" id="{AA4E2832-4125-A9C3-A716-E4832C9DB0B7}"/>
              </a:ext>
            </a:extLst>
          </p:cNvPr>
          <p:cNvSpPr>
            <a:spLocks noGrp="1"/>
          </p:cNvSpPr>
          <p:nvPr>
            <p:ph idx="1"/>
          </p:nvPr>
        </p:nvSpPr>
        <p:spPr/>
        <p:txBody>
          <a:bodyPr>
            <a:normAutofit/>
          </a:bodyPr>
          <a:lstStyle/>
          <a:p>
            <a:pPr marL="0" indent="0">
              <a:buNone/>
            </a:pPr>
            <a:r>
              <a:rPr lang="en-ID" sz="7700" dirty="0">
                <a:effectLst/>
                <a:latin typeface="Calibri" panose="020F0502020204030204" pitchFamily="34" charset="0"/>
                <a:ea typeface="Calibri" panose="020F0502020204030204" pitchFamily="34" charset="0"/>
                <a:cs typeface="Times New Roman" panose="02020603050405020304" pitchFamily="18" charset="0"/>
              </a:rPr>
              <a:t>There are many electronic elements in electric circuits.</a:t>
            </a:r>
            <a:endParaRPr lang="en-ID" sz="7700" dirty="0"/>
          </a:p>
        </p:txBody>
      </p:sp>
    </p:spTree>
    <p:extLst>
      <p:ext uri="{BB962C8B-B14F-4D97-AF65-F5344CB8AC3E}">
        <p14:creationId xmlns:p14="http://schemas.microsoft.com/office/powerpoint/2010/main" val="22857838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13294-9638-7F82-3168-417B18A87434}"/>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C5BD44D8-2326-7EA5-414D-1F8680B74433}"/>
              </a:ext>
            </a:extLst>
          </p:cNvPr>
          <p:cNvSpPr>
            <a:spLocks noGrp="1"/>
          </p:cNvSpPr>
          <p:nvPr>
            <p:ph idx="1"/>
          </p:nvPr>
        </p:nvSpPr>
        <p:spPr/>
        <p:txBody>
          <a:bodyPr>
            <a:normAutofit/>
          </a:bodyPr>
          <a:lstStyle/>
          <a:p>
            <a:pPr marL="0" indent="0">
              <a:lnSpc>
                <a:spcPct val="107000"/>
              </a:lnSpc>
              <a:spcAft>
                <a:spcPts val="800"/>
              </a:spcAft>
              <a:buNone/>
            </a:pPr>
            <a:r>
              <a:rPr lang="en-ID" sz="3300" kern="100" dirty="0">
                <a:effectLst/>
                <a:latin typeface="Calibri" panose="020F0502020204030204" pitchFamily="34" charset="0"/>
                <a:ea typeface="Calibri" panose="020F0502020204030204" pitchFamily="34" charset="0"/>
                <a:cs typeface="Times New Roman" panose="02020603050405020304" pitchFamily="18" charset="0"/>
              </a:rPr>
              <a:t>Resistor causes drop of voltage.</a:t>
            </a:r>
          </a:p>
          <a:p>
            <a:pPr marL="0" indent="0">
              <a:lnSpc>
                <a:spcPct val="107000"/>
              </a:lnSpc>
              <a:spcAft>
                <a:spcPts val="800"/>
              </a:spcAft>
              <a:buNone/>
            </a:pPr>
            <a:r>
              <a:rPr lang="en-ID" sz="3300" kern="100" dirty="0">
                <a:effectLst/>
                <a:latin typeface="Calibri" panose="020F0502020204030204" pitchFamily="34" charset="0"/>
                <a:ea typeface="Calibri" panose="020F0502020204030204" pitchFamily="34" charset="0"/>
                <a:cs typeface="Times New Roman" panose="02020603050405020304" pitchFamily="18" charset="0"/>
              </a:rPr>
              <a:t>Capacitor accumulates electric charge and then releases it.</a:t>
            </a:r>
          </a:p>
          <a:p>
            <a:pPr marL="0" indent="0">
              <a:lnSpc>
                <a:spcPct val="107000"/>
              </a:lnSpc>
              <a:spcAft>
                <a:spcPts val="800"/>
              </a:spcAft>
              <a:buNone/>
            </a:pPr>
            <a:r>
              <a:rPr lang="en-ID" sz="3300" kern="100" dirty="0">
                <a:effectLst/>
                <a:latin typeface="Calibri" panose="020F0502020204030204" pitchFamily="34" charset="0"/>
                <a:ea typeface="Calibri" panose="020F0502020204030204" pitchFamily="34" charset="0"/>
                <a:cs typeface="Times New Roman" panose="02020603050405020304" pitchFamily="18" charset="0"/>
              </a:rPr>
              <a:t>Inductor induces electromagnetic field.</a:t>
            </a:r>
          </a:p>
          <a:p>
            <a:pPr marL="0" indent="0">
              <a:lnSpc>
                <a:spcPct val="107000"/>
              </a:lnSpc>
              <a:spcAft>
                <a:spcPts val="800"/>
              </a:spcAft>
              <a:buNone/>
            </a:pPr>
            <a:r>
              <a:rPr lang="en-ID" sz="3300" kern="100" dirty="0">
                <a:effectLst/>
                <a:latin typeface="Calibri" panose="020F0502020204030204" pitchFamily="34" charset="0"/>
                <a:ea typeface="Calibri" panose="020F0502020204030204" pitchFamily="34" charset="0"/>
                <a:cs typeface="Times New Roman" panose="02020603050405020304" pitchFamily="18" charset="0"/>
              </a:rPr>
              <a:t>Diode allows electric current only in one direction.</a:t>
            </a:r>
          </a:p>
          <a:p>
            <a:pPr marL="0" indent="0">
              <a:buNone/>
            </a:pPr>
            <a:r>
              <a:rPr lang="en-ID" sz="3300" dirty="0">
                <a:effectLst/>
                <a:latin typeface="Calibri" panose="020F0502020204030204" pitchFamily="34" charset="0"/>
                <a:ea typeface="Calibri" panose="020F0502020204030204" pitchFamily="34" charset="0"/>
                <a:cs typeface="Times New Roman" panose="02020603050405020304" pitchFamily="18" charset="0"/>
              </a:rPr>
              <a:t>Transistor is a switch.</a:t>
            </a:r>
            <a:endParaRPr lang="en-ID" sz="3300" dirty="0"/>
          </a:p>
        </p:txBody>
      </p:sp>
    </p:spTree>
    <p:extLst>
      <p:ext uri="{BB962C8B-B14F-4D97-AF65-F5344CB8AC3E}">
        <p14:creationId xmlns:p14="http://schemas.microsoft.com/office/powerpoint/2010/main" val="16871719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588FE-5814-B808-DABB-CB0DC1DB9253}"/>
              </a:ext>
            </a:extLst>
          </p:cNvPr>
          <p:cNvSpPr>
            <a:spLocks noGrp="1"/>
          </p:cNvSpPr>
          <p:nvPr>
            <p:ph type="title"/>
          </p:nvPr>
        </p:nvSpPr>
        <p:spPr/>
        <p:txBody>
          <a:bodyPr>
            <a:noAutofit/>
          </a:bodyPr>
          <a:lstStyle/>
          <a:p>
            <a:r>
              <a:rPr lang="en-ID" sz="9900" dirty="0">
                <a:effectLst/>
                <a:latin typeface="Calibri" panose="020F0502020204030204" pitchFamily="34" charset="0"/>
                <a:ea typeface="Calibri" panose="020F0502020204030204" pitchFamily="34" charset="0"/>
                <a:cs typeface="Times New Roman" panose="02020603050405020304" pitchFamily="18" charset="0"/>
              </a:rPr>
              <a:t>Ohm law</a:t>
            </a:r>
            <a:endParaRPr lang="en-ID" sz="9900" dirty="0"/>
          </a:p>
        </p:txBody>
      </p:sp>
      <p:sp>
        <p:nvSpPr>
          <p:cNvPr id="3" name="Content Placeholder 2">
            <a:extLst>
              <a:ext uri="{FF2B5EF4-FFF2-40B4-BE49-F238E27FC236}">
                <a16:creationId xmlns:a16="http://schemas.microsoft.com/office/drawing/2014/main" id="{8A6D6417-E8F4-167C-3450-71D8C9C58124}"/>
              </a:ext>
            </a:extLst>
          </p:cNvPr>
          <p:cNvSpPr>
            <a:spLocks noGrp="1"/>
          </p:cNvSpPr>
          <p:nvPr>
            <p:ph idx="1"/>
          </p:nvPr>
        </p:nvSpPr>
        <p:spPr/>
        <p:txBody>
          <a:bodyPr>
            <a:normAutofit/>
          </a:bodyPr>
          <a:lstStyle/>
          <a:p>
            <a:pPr marL="0" indent="0">
              <a:buNone/>
            </a:pPr>
            <a:r>
              <a:rPr lang="en-ID" sz="30000" dirty="0">
                <a:effectLst/>
                <a:latin typeface="Calibri" panose="020F0502020204030204" pitchFamily="34" charset="0"/>
                <a:ea typeface="Calibri" panose="020F0502020204030204" pitchFamily="34" charset="0"/>
                <a:cs typeface="Times New Roman" panose="02020603050405020304" pitchFamily="18" charset="0"/>
              </a:rPr>
              <a:t>V = IR</a:t>
            </a:r>
            <a:endParaRPr lang="en-ID" sz="30000" dirty="0"/>
          </a:p>
        </p:txBody>
      </p:sp>
    </p:spTree>
    <p:extLst>
      <p:ext uri="{BB962C8B-B14F-4D97-AF65-F5344CB8AC3E}">
        <p14:creationId xmlns:p14="http://schemas.microsoft.com/office/powerpoint/2010/main" val="160945903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5F3BB-EB13-7A1E-665F-59B1B0802BA4}"/>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C22DA097-42E2-AF0D-1A6E-51F9A75D2B39}"/>
              </a:ext>
            </a:extLst>
          </p:cNvPr>
          <p:cNvSpPr>
            <a:spLocks noGrp="1"/>
          </p:cNvSpPr>
          <p:nvPr>
            <p:ph idx="1"/>
          </p:nvPr>
        </p:nvSpPr>
        <p:spPr/>
        <p:txBody>
          <a:bodyPr>
            <a:normAutofit/>
          </a:bodyPr>
          <a:lstStyle/>
          <a:p>
            <a:pPr marL="0" indent="0">
              <a:lnSpc>
                <a:spcPct val="107000"/>
              </a:lnSpc>
              <a:spcAft>
                <a:spcPts val="800"/>
              </a:spcAft>
              <a:buNone/>
            </a:pPr>
            <a:r>
              <a:rPr lang="en-ID" sz="5500" kern="100" dirty="0">
                <a:effectLst/>
                <a:latin typeface="Calibri" panose="020F0502020204030204" pitchFamily="34" charset="0"/>
                <a:ea typeface="Calibri" panose="020F0502020204030204" pitchFamily="34" charset="0"/>
                <a:cs typeface="Times New Roman" panose="02020603050405020304" pitchFamily="18" charset="0"/>
              </a:rPr>
              <a:t>Question: </a:t>
            </a:r>
          </a:p>
          <a:p>
            <a:pPr marL="0" indent="0">
              <a:lnSpc>
                <a:spcPct val="107000"/>
              </a:lnSpc>
              <a:spcAft>
                <a:spcPts val="800"/>
              </a:spcAft>
              <a:buNone/>
            </a:pPr>
            <a:r>
              <a:rPr lang="en-ID" sz="5500" kern="100" dirty="0">
                <a:effectLst/>
                <a:latin typeface="Calibri" panose="020F0502020204030204" pitchFamily="34" charset="0"/>
                <a:ea typeface="Calibri" panose="020F0502020204030204" pitchFamily="34" charset="0"/>
                <a:cs typeface="Times New Roman" panose="02020603050405020304" pitchFamily="18" charset="0"/>
              </a:rPr>
              <a:t>Calculate voltage V for I = T Amperes and R = L Ohms.</a:t>
            </a:r>
          </a:p>
        </p:txBody>
      </p:sp>
    </p:spTree>
    <p:extLst>
      <p:ext uri="{BB962C8B-B14F-4D97-AF65-F5344CB8AC3E}">
        <p14:creationId xmlns:p14="http://schemas.microsoft.com/office/powerpoint/2010/main" val="34387542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91F52-400C-A65B-408B-00A84CE24180}"/>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7E4392EB-A6A5-2CBC-DB0D-A0D8A6A1B61B}"/>
              </a:ext>
            </a:extLst>
          </p:cNvPr>
          <p:cNvSpPr>
            <a:spLocks noGrp="1"/>
          </p:cNvSpPr>
          <p:nvPr>
            <p:ph idx="1"/>
          </p:nvPr>
        </p:nvSpPr>
        <p:spPr/>
        <p:txBody>
          <a:bodyPr/>
          <a:lstStyle/>
          <a:p>
            <a:pPr marL="0" indent="0">
              <a:lnSpc>
                <a:spcPct val="107000"/>
              </a:lnSpc>
              <a:spcAft>
                <a:spcPts val="800"/>
              </a:spcAft>
              <a:buNone/>
            </a:pPr>
            <a:r>
              <a:rPr lang="en-ID" sz="1800" kern="100" dirty="0">
                <a:effectLst/>
                <a:latin typeface="Calibri" panose="020F0502020204030204" pitchFamily="34" charset="0"/>
                <a:ea typeface="Calibri" panose="020F0502020204030204" pitchFamily="34" charset="0"/>
                <a:cs typeface="Times New Roman" panose="02020603050405020304" pitchFamily="18" charset="0"/>
              </a:rPr>
              <a:t>s = 99107088 </a:t>
            </a:r>
          </a:p>
          <a:p>
            <a:pPr marL="0" indent="0">
              <a:lnSpc>
                <a:spcPct val="107000"/>
              </a:lnSpc>
              <a:spcAft>
                <a:spcPts val="800"/>
              </a:spcAft>
              <a:buNone/>
            </a:pPr>
            <a:r>
              <a:rPr lang="en-ID" sz="1800" kern="100" dirty="0">
                <a:effectLst/>
                <a:latin typeface="Calibri" panose="020F0502020204030204" pitchFamily="34" charset="0"/>
                <a:ea typeface="Calibri" panose="020F0502020204030204" pitchFamily="34" charset="0"/>
                <a:cs typeface="Times New Roman" panose="02020603050405020304" pitchFamily="18" charset="0"/>
              </a:rPr>
              <a:t>T = s Mod 100</a:t>
            </a:r>
          </a:p>
          <a:p>
            <a:pPr marL="0" indent="0">
              <a:lnSpc>
                <a:spcPct val="107000"/>
              </a:lnSpc>
              <a:spcAft>
                <a:spcPts val="800"/>
              </a:spcAft>
              <a:buNone/>
            </a:pPr>
            <a:r>
              <a:rPr lang="en-ID" sz="1800" kern="100" dirty="0">
                <a:effectLst/>
                <a:latin typeface="Calibri" panose="020F0502020204030204" pitchFamily="34" charset="0"/>
                <a:ea typeface="Calibri" panose="020F0502020204030204" pitchFamily="34" charset="0"/>
                <a:cs typeface="Times New Roman" panose="02020603050405020304" pitchFamily="18" charset="0"/>
              </a:rPr>
              <a:t>L = s Mod 10</a:t>
            </a:r>
          </a:p>
          <a:p>
            <a:pPr marL="0" indent="0">
              <a:lnSpc>
                <a:spcPct val="107000"/>
              </a:lnSpc>
              <a:spcAft>
                <a:spcPts val="800"/>
              </a:spcAft>
              <a:buNone/>
            </a:pPr>
            <a:r>
              <a:rPr lang="en-ID" sz="1800" kern="100" dirty="0">
                <a:effectLst/>
                <a:latin typeface="Calibri" panose="020F0502020204030204" pitchFamily="34" charset="0"/>
                <a:ea typeface="Calibri" panose="020F0502020204030204" pitchFamily="34" charset="0"/>
                <a:cs typeface="Times New Roman" panose="02020603050405020304" pitchFamily="18" charset="0"/>
              </a:rPr>
              <a:t>I = T</a:t>
            </a:r>
          </a:p>
          <a:p>
            <a:pPr marL="0" indent="0">
              <a:lnSpc>
                <a:spcPct val="107000"/>
              </a:lnSpc>
              <a:spcAft>
                <a:spcPts val="800"/>
              </a:spcAft>
              <a:buNone/>
            </a:pPr>
            <a:r>
              <a:rPr lang="en-ID" sz="1800" kern="100" dirty="0">
                <a:effectLst/>
                <a:latin typeface="Calibri" panose="020F0502020204030204" pitchFamily="34" charset="0"/>
                <a:ea typeface="Calibri" panose="020F0502020204030204" pitchFamily="34" charset="0"/>
                <a:cs typeface="Times New Roman" panose="02020603050405020304" pitchFamily="18" charset="0"/>
              </a:rPr>
              <a:t>R = L</a:t>
            </a:r>
          </a:p>
          <a:p>
            <a:pPr marL="0" indent="0">
              <a:lnSpc>
                <a:spcPct val="107000"/>
              </a:lnSpc>
              <a:spcAft>
                <a:spcPts val="800"/>
              </a:spcAft>
              <a:buNone/>
            </a:pPr>
            <a:r>
              <a:rPr lang="en-ID" sz="1800" kern="100" dirty="0">
                <a:effectLst/>
                <a:latin typeface="Calibri" panose="020F0502020204030204" pitchFamily="34" charset="0"/>
                <a:ea typeface="Calibri" panose="020F0502020204030204" pitchFamily="34" charset="0"/>
                <a:cs typeface="Times New Roman" panose="02020603050405020304" pitchFamily="18" charset="0"/>
              </a:rPr>
              <a:t>V = I * R</a:t>
            </a:r>
          </a:p>
          <a:p>
            <a:pPr marL="0" indent="0">
              <a:buNone/>
            </a:pPr>
            <a:r>
              <a:rPr lang="en-ID" sz="1800" dirty="0" err="1">
                <a:effectLst/>
                <a:latin typeface="Calibri" panose="020F0502020204030204" pitchFamily="34" charset="0"/>
                <a:ea typeface="Calibri" panose="020F0502020204030204" pitchFamily="34" charset="0"/>
                <a:cs typeface="Times New Roman" panose="02020603050405020304" pitchFamily="18" charset="0"/>
              </a:rPr>
              <a:t>MsgBox</a:t>
            </a:r>
            <a:r>
              <a:rPr lang="en-ID" sz="1800" dirty="0">
                <a:effectLst/>
                <a:latin typeface="Calibri" panose="020F0502020204030204" pitchFamily="34" charset="0"/>
                <a:ea typeface="Calibri" panose="020F0502020204030204" pitchFamily="34" charset="0"/>
                <a:cs typeface="Times New Roman" panose="02020603050405020304" pitchFamily="18" charset="0"/>
              </a:rPr>
              <a:t> V</a:t>
            </a:r>
            <a:endParaRPr lang="en-ID" dirty="0"/>
          </a:p>
        </p:txBody>
      </p:sp>
    </p:spTree>
    <p:extLst>
      <p:ext uri="{BB962C8B-B14F-4D97-AF65-F5344CB8AC3E}">
        <p14:creationId xmlns:p14="http://schemas.microsoft.com/office/powerpoint/2010/main" val="37256442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3F0DC-6379-A281-73A1-80B48A650B6A}"/>
              </a:ext>
            </a:extLst>
          </p:cNvPr>
          <p:cNvSpPr>
            <a:spLocks noGrp="1"/>
          </p:cNvSpPr>
          <p:nvPr>
            <p:ph type="title"/>
          </p:nvPr>
        </p:nvSpPr>
        <p:spPr/>
        <p:txBody>
          <a:bodyPr/>
          <a:lstStyle/>
          <a:p>
            <a:endParaRPr lang="en-ID"/>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8082221-923E-9101-4410-9282DF530D52}"/>
                  </a:ext>
                </a:extLst>
              </p:cNvPr>
              <p:cNvSpPr>
                <a:spLocks noGrp="1"/>
              </p:cNvSpPr>
              <p:nvPr>
                <p:ph idx="1"/>
              </p:nvPr>
            </p:nvSpPr>
            <p:spPr/>
            <p:txBody>
              <a:bodyPr>
                <a:normAutofit/>
              </a:bodyPr>
              <a:lstStyle/>
              <a:p>
                <a:pPr marL="0" indent="0">
                  <a:buNone/>
                </a:pPr>
                <a:r>
                  <a:rPr lang="en-ID" sz="5500" dirty="0">
                    <a:effectLst/>
                    <a:latin typeface="Calibri" panose="020F0502020204030204" pitchFamily="34" charset="0"/>
                    <a:ea typeface="Calibri" panose="020F0502020204030204" pitchFamily="34" charset="0"/>
                    <a:cs typeface="Times New Roman" panose="02020603050405020304" pitchFamily="18" charset="0"/>
                  </a:rPr>
                  <a:t>Resistivity </a:t>
                </a:r>
                <a14:m>
                  <m:oMath xmlns:m="http://schemas.openxmlformats.org/officeDocument/2006/math">
                    <m:r>
                      <a:rPr lang="en-ID" sz="5500" i="1">
                        <a:effectLst/>
                        <a:latin typeface="Cambria Math" panose="02040503050406030204" pitchFamily="18" charset="0"/>
                        <a:ea typeface="Calibri" panose="020F0502020204030204" pitchFamily="34" charset="0"/>
                        <a:cs typeface="Times New Roman" panose="02020603050405020304" pitchFamily="18" charset="0"/>
                      </a:rPr>
                      <m:t>𝜌</m:t>
                    </m:r>
                  </m:oMath>
                </a14:m>
                <a:r>
                  <a:rPr lang="en-ID" sz="5500" dirty="0">
                    <a:effectLst/>
                    <a:latin typeface="Calibri" panose="020F0502020204030204" pitchFamily="34" charset="0"/>
                    <a:ea typeface="Calibri" panose="020F0502020204030204" pitchFamily="34" charset="0"/>
                    <a:cs typeface="Times New Roman" panose="02020603050405020304" pitchFamily="18" charset="0"/>
                  </a:rPr>
                  <a:t> for specific material is resistance of a wire of 1 meter long and 1 meter squared in cross-section.</a:t>
                </a:r>
                <a:endParaRPr lang="en-ID" sz="5500" dirty="0"/>
              </a:p>
            </p:txBody>
          </p:sp>
        </mc:Choice>
        <mc:Fallback xmlns="">
          <p:sp>
            <p:nvSpPr>
              <p:cNvPr id="3" name="Content Placeholder 2">
                <a:extLst>
                  <a:ext uri="{FF2B5EF4-FFF2-40B4-BE49-F238E27FC236}">
                    <a16:creationId xmlns:a16="http://schemas.microsoft.com/office/drawing/2014/main" id="{F8082221-923E-9101-4410-9282DF530D52}"/>
                  </a:ext>
                </a:extLst>
              </p:cNvPr>
              <p:cNvSpPr>
                <a:spLocks noGrp="1" noRot="1" noChangeAspect="1" noMove="1" noResize="1" noEditPoints="1" noAdjustHandles="1" noChangeArrowheads="1" noChangeShapeType="1" noTextEdit="1"/>
              </p:cNvSpPr>
              <p:nvPr>
                <p:ph idx="1"/>
              </p:nvPr>
            </p:nvSpPr>
            <p:spPr>
              <a:blipFill>
                <a:blip r:embed="rId2"/>
                <a:stretch>
                  <a:fillRect l="-3188" t="-5602" r="-1333"/>
                </a:stretch>
              </a:blipFill>
            </p:spPr>
            <p:txBody>
              <a:bodyPr/>
              <a:lstStyle/>
              <a:p>
                <a:r>
                  <a:rPr lang="en-ID">
                    <a:noFill/>
                  </a:rPr>
                  <a:t> </a:t>
                </a:r>
              </a:p>
            </p:txBody>
          </p:sp>
        </mc:Fallback>
      </mc:AlternateContent>
    </p:spTree>
    <p:extLst>
      <p:ext uri="{BB962C8B-B14F-4D97-AF65-F5344CB8AC3E}">
        <p14:creationId xmlns:p14="http://schemas.microsoft.com/office/powerpoint/2010/main" val="143325579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37044-E4AD-448A-A9DF-2CEC8444FB43}"/>
              </a:ext>
            </a:extLst>
          </p:cNvPr>
          <p:cNvSpPr>
            <a:spLocks noGrp="1"/>
          </p:cNvSpPr>
          <p:nvPr>
            <p:ph type="title"/>
          </p:nvPr>
        </p:nvSpPr>
        <p:spPr/>
        <p:txBody>
          <a:bodyPr/>
          <a:lstStyle/>
          <a:p>
            <a:endParaRPr lang="en-ID"/>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758D3C1-79AD-CC2B-E50C-7738019FE3E0}"/>
                  </a:ext>
                </a:extLst>
              </p:cNvPr>
              <p:cNvSpPr>
                <a:spLocks noGrp="1"/>
              </p:cNvSpPr>
              <p:nvPr>
                <p:ph idx="1"/>
              </p:nvPr>
            </p:nvSpPr>
            <p:spPr/>
            <p:txBody>
              <a:bodyPr>
                <a:normAutofit/>
              </a:bodyPr>
              <a:lstStyle/>
              <a:p>
                <a:pPr marL="0" indent="0">
                  <a:lnSpc>
                    <a:spcPct val="107000"/>
                  </a:lnSpc>
                  <a:spcAft>
                    <a:spcPts val="800"/>
                  </a:spcAft>
                  <a:buNone/>
                </a:pPr>
                <a:r>
                  <a:rPr lang="en-ID" sz="4400" kern="100" dirty="0">
                    <a:effectLst/>
                    <a:latin typeface="Calibri" panose="020F0502020204030204" pitchFamily="34" charset="0"/>
                    <a:ea typeface="Calibri" panose="020F0502020204030204" pitchFamily="34" charset="0"/>
                    <a:cs typeface="Times New Roman" panose="02020603050405020304" pitchFamily="18" charset="0"/>
                  </a:rPr>
                  <a:t>Question:</a:t>
                </a:r>
              </a:p>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Find </a:t>
                </a:r>
                <a14:m>
                  <m:oMath xmlns:m="http://schemas.openxmlformats.org/officeDocument/2006/math">
                    <m:r>
                      <a:rPr lang="en-ID" sz="4400" i="1" kern="100">
                        <a:effectLst/>
                        <a:latin typeface="Cambria Math" panose="02040503050406030204" pitchFamily="18" charset="0"/>
                        <a:ea typeface="Calibri" panose="020F0502020204030204" pitchFamily="34" charset="0"/>
                        <a:cs typeface="Times New Roman" panose="02020603050405020304" pitchFamily="18" charset="0"/>
                      </a:rPr>
                      <m:t>𝑅</m:t>
                    </m:r>
                    <m:r>
                      <a:rPr lang="en-ID" sz="4400"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44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4400" i="1" kern="100">
                            <a:effectLst/>
                            <a:latin typeface="Cambria Math" panose="02040503050406030204" pitchFamily="18" charset="0"/>
                            <a:ea typeface="Calibri" panose="020F0502020204030204" pitchFamily="34" charset="0"/>
                            <a:cs typeface="Times New Roman" panose="02020603050405020304" pitchFamily="18" charset="0"/>
                          </a:rPr>
                          <m:t>𝜌</m:t>
                        </m:r>
                        <m:r>
                          <a:rPr lang="en-ID" sz="4400" i="1" kern="100">
                            <a:effectLst/>
                            <a:latin typeface="Cambria Math" panose="02040503050406030204" pitchFamily="18" charset="0"/>
                            <a:ea typeface="Calibri" panose="020F0502020204030204" pitchFamily="34" charset="0"/>
                            <a:cs typeface="Times New Roman" panose="02020603050405020304" pitchFamily="18" charset="0"/>
                          </a:rPr>
                          <m:t>𝐿</m:t>
                        </m:r>
                      </m:num>
                      <m:den>
                        <m:r>
                          <a:rPr lang="en-ID" sz="4400" i="1" kern="100">
                            <a:effectLst/>
                            <a:latin typeface="Cambria Math" panose="02040503050406030204" pitchFamily="18" charset="0"/>
                            <a:ea typeface="Calibri" panose="020F0502020204030204" pitchFamily="34" charset="0"/>
                            <a:cs typeface="Times New Roman" panose="02020603050405020304" pitchFamily="18" charset="0"/>
                          </a:rPr>
                          <m:t>𝐴</m:t>
                        </m:r>
                      </m:den>
                    </m:f>
                    <m:r>
                      <a:rPr lang="en-ID" sz="4400" i="1" kern="100">
                        <a:effectLst/>
                        <a:latin typeface="Cambria Math" panose="02040503050406030204" pitchFamily="18" charset="0"/>
                        <a:ea typeface="Calibri" panose="020F0502020204030204" pitchFamily="34" charset="0"/>
                        <a:cs typeface="Times New Roman" panose="02020603050405020304" pitchFamily="18" charset="0"/>
                      </a:rPr>
                      <m:t>. </m:t>
                    </m:r>
                  </m:oMath>
                </a14:m>
                <a:r>
                  <a:rPr lang="en-ID" sz="4400" kern="100" dirty="0">
                    <a:effectLst/>
                    <a:latin typeface="Times New Roman" panose="02020603050405020304" pitchFamily="18" charset="0"/>
                    <a:ea typeface="Times New Roman" panose="02020603050405020304" pitchFamily="18" charset="0"/>
                    <a:cs typeface="Times New Roman" panose="02020603050405020304" pitchFamily="18" charset="0"/>
                  </a:rPr>
                  <a:t> A = m</a:t>
                </a:r>
                <a:r>
                  <a:rPr lang="en-ID" sz="4400" kern="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25</a:t>
                </a:r>
                <a:r>
                  <a:rPr lang="en-ID" sz="4400" kern="100" dirty="0">
                    <a:effectLst/>
                    <a:latin typeface="Times New Roman" panose="02020603050405020304" pitchFamily="18" charset="0"/>
                    <a:ea typeface="Times New Roman" panose="02020603050405020304" pitchFamily="18" charset="0"/>
                    <a:cs typeface="Times New Roman" panose="02020603050405020304" pitchFamily="18" charset="0"/>
                  </a:rPr>
                  <a:t>. ρ = m</a:t>
                </a:r>
                <a:r>
                  <a:rPr lang="en-ID" sz="4400" kern="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17</a:t>
                </a:r>
                <a:r>
                  <a:rPr lang="en-ID" sz="4400" kern="100" dirty="0">
                    <a:effectLst/>
                    <a:latin typeface="Times New Roman" panose="02020603050405020304" pitchFamily="18" charset="0"/>
                    <a:ea typeface="Times New Roman" panose="02020603050405020304" pitchFamily="18" charset="0"/>
                    <a:cs typeface="Times New Roman" panose="02020603050405020304" pitchFamily="18" charset="0"/>
                  </a:rPr>
                  <a:t>. L = m</a:t>
                </a:r>
                <a:r>
                  <a:rPr lang="en-ID" sz="4400" kern="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10</a:t>
                </a:r>
                <a:r>
                  <a:rPr lang="en-ID" sz="44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C758D3C1-79AD-CC2B-E50C-7738019FE3E0}"/>
                  </a:ext>
                </a:extLst>
              </p:cNvPr>
              <p:cNvSpPr>
                <a:spLocks noGrp="1" noRot="1" noChangeAspect="1" noMove="1" noResize="1" noEditPoints="1" noAdjustHandles="1" noChangeArrowheads="1" noChangeShapeType="1" noTextEdit="1"/>
              </p:cNvSpPr>
              <p:nvPr>
                <p:ph idx="1"/>
              </p:nvPr>
            </p:nvSpPr>
            <p:spPr>
              <a:blipFill>
                <a:blip r:embed="rId2"/>
                <a:stretch>
                  <a:fillRect l="-2377" t="-2521"/>
                </a:stretch>
              </a:blipFill>
            </p:spPr>
            <p:txBody>
              <a:bodyPr/>
              <a:lstStyle/>
              <a:p>
                <a:r>
                  <a:rPr lang="en-ID">
                    <a:noFill/>
                  </a:rPr>
                  <a:t> </a:t>
                </a:r>
              </a:p>
            </p:txBody>
          </p:sp>
        </mc:Fallback>
      </mc:AlternateContent>
    </p:spTree>
    <p:extLst>
      <p:ext uri="{BB962C8B-B14F-4D97-AF65-F5344CB8AC3E}">
        <p14:creationId xmlns:p14="http://schemas.microsoft.com/office/powerpoint/2010/main" val="80215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42BAC-00FC-ECD3-65FD-958626325F0A}"/>
              </a:ext>
            </a:extLst>
          </p:cNvPr>
          <p:cNvSpPr>
            <a:spLocks noGrp="1"/>
          </p:cNvSpPr>
          <p:nvPr>
            <p:ph type="title"/>
          </p:nvPr>
        </p:nvSpPr>
        <p:spPr/>
        <p:txBody>
          <a:bodyPr>
            <a:normAutofit fontScale="90000"/>
          </a:bodyPr>
          <a:lstStyle/>
          <a:p>
            <a:r>
              <a:rPr lang="en-ID" sz="9600" kern="100" dirty="0">
                <a:effectLst/>
                <a:latin typeface="Times New Roman" panose="02020603050405020304" pitchFamily="18" charset="0"/>
                <a:ea typeface="Calibri" panose="020F0502020204030204" pitchFamily="34" charset="0"/>
                <a:cs typeface="Times New Roman" panose="02020603050405020304" pitchFamily="18" charset="0"/>
              </a:rPr>
              <a:t>Torque</a:t>
            </a:r>
            <a:endParaRPr lang="en-ID"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EA77401-BAE9-4933-1031-1B5C45DFF288}"/>
                  </a:ext>
                </a:extLst>
              </p:cNvPr>
              <p:cNvSpPr>
                <a:spLocks noGrp="1"/>
              </p:cNvSpPr>
              <p:nvPr>
                <p:ph idx="1"/>
              </p:nvPr>
            </p:nvSpPr>
            <p:spPr/>
            <p:txBody>
              <a:bodyPr>
                <a:noAutofit/>
              </a:bodyPr>
              <a:lstStyle/>
              <a:p>
                <a:pPr marL="0" indent="0">
                  <a:buNone/>
                </a:pPr>
                <a14:m>
                  <m:oMathPara xmlns:m="http://schemas.openxmlformats.org/officeDocument/2006/math">
                    <m:oMathParaPr>
                      <m:jc m:val="centerGroup"/>
                    </m:oMathParaPr>
                    <m:oMath xmlns:m="http://schemas.openxmlformats.org/officeDocument/2006/math">
                      <m:d>
                        <m:dPr>
                          <m:begChr m:val="["/>
                          <m:endChr m:val="]"/>
                          <m:ctrlPr>
                            <a:rPr lang="en-ID" sz="6600" i="1" smtClean="0">
                              <a:effectLst/>
                              <a:latin typeface="Cambria Math" panose="02040503050406030204" pitchFamily="18" charset="0"/>
                              <a:cs typeface="Times New Roman" panose="02020603050405020304" pitchFamily="18" charset="0"/>
                            </a:rPr>
                          </m:ctrlPr>
                        </m:dPr>
                        <m:e>
                          <m:m>
                            <m:mPr>
                              <m:mcs>
                                <m:mc>
                                  <m:mcPr>
                                    <m:count m:val="3"/>
                                    <m:mcJc m:val="center"/>
                                  </m:mcPr>
                                </m:mc>
                              </m:mcs>
                              <m:ctrlPr>
                                <a:rPr lang="en-ID" sz="6600" i="1">
                                  <a:effectLst/>
                                  <a:latin typeface="Cambria Math" panose="02040503050406030204" pitchFamily="18" charset="0"/>
                                  <a:cs typeface="Times New Roman" panose="02020603050405020304" pitchFamily="18" charset="0"/>
                                </a:rPr>
                              </m:ctrlPr>
                            </m:mPr>
                            <m:mr>
                              <m:e>
                                <m:sSub>
                                  <m:sSubPr>
                                    <m:ctrlPr>
                                      <a:rPr lang="en-ID" sz="6600" i="1">
                                        <a:effectLst/>
                                        <a:latin typeface="Cambria Math" panose="02040503050406030204" pitchFamily="18" charset="0"/>
                                        <a:cs typeface="Times New Roman" panose="02020603050405020304" pitchFamily="18" charset="0"/>
                                      </a:rPr>
                                    </m:ctrlPr>
                                  </m:sSubPr>
                                  <m:e>
                                    <m:r>
                                      <a:rPr lang="en-ID" sz="66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6600" i="1">
                                        <a:effectLst/>
                                        <a:latin typeface="Cambria Math" panose="02040503050406030204" pitchFamily="18" charset="0"/>
                                        <a:ea typeface="Calibri" panose="020F0502020204030204" pitchFamily="34" charset="0"/>
                                        <a:cs typeface="Times New Roman" panose="02020603050405020304" pitchFamily="18" charset="0"/>
                                      </a:rPr>
                                      <m:t>11</m:t>
                                    </m:r>
                                  </m:sub>
                                </m:sSub>
                              </m:e>
                              <m:e>
                                <m:sSub>
                                  <m:sSubPr>
                                    <m:ctrlPr>
                                      <a:rPr lang="en-ID" sz="6600" i="1">
                                        <a:effectLst/>
                                        <a:latin typeface="Cambria Math" panose="02040503050406030204" pitchFamily="18" charset="0"/>
                                        <a:cs typeface="Times New Roman" panose="02020603050405020304" pitchFamily="18" charset="0"/>
                                      </a:rPr>
                                    </m:ctrlPr>
                                  </m:sSubPr>
                                  <m:e>
                                    <m:r>
                                      <a:rPr lang="en-ID" sz="66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6600" i="1">
                                        <a:effectLst/>
                                        <a:latin typeface="Cambria Math" panose="02040503050406030204" pitchFamily="18" charset="0"/>
                                        <a:ea typeface="Calibri" panose="020F0502020204030204" pitchFamily="34" charset="0"/>
                                        <a:cs typeface="Times New Roman" panose="02020603050405020304" pitchFamily="18" charset="0"/>
                                      </a:rPr>
                                      <m:t>12</m:t>
                                    </m:r>
                                  </m:sub>
                                </m:sSub>
                              </m:e>
                              <m:e>
                                <m:sSub>
                                  <m:sSubPr>
                                    <m:ctrlPr>
                                      <a:rPr lang="en-ID" sz="6600" i="1">
                                        <a:effectLst/>
                                        <a:latin typeface="Cambria Math" panose="02040503050406030204" pitchFamily="18" charset="0"/>
                                        <a:cs typeface="Times New Roman" panose="02020603050405020304" pitchFamily="18" charset="0"/>
                                      </a:rPr>
                                    </m:ctrlPr>
                                  </m:sSubPr>
                                  <m:e>
                                    <m:r>
                                      <a:rPr lang="en-ID" sz="66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6600" i="1">
                                        <a:effectLst/>
                                        <a:latin typeface="Cambria Math" panose="02040503050406030204" pitchFamily="18" charset="0"/>
                                        <a:ea typeface="Calibri" panose="020F0502020204030204" pitchFamily="34" charset="0"/>
                                        <a:cs typeface="Times New Roman" panose="02020603050405020304" pitchFamily="18" charset="0"/>
                                      </a:rPr>
                                      <m:t>13</m:t>
                                    </m:r>
                                  </m:sub>
                                </m:sSub>
                              </m:e>
                            </m:mr>
                            <m:mr>
                              <m:e>
                                <m:sSub>
                                  <m:sSubPr>
                                    <m:ctrlPr>
                                      <a:rPr lang="en-ID" sz="6600" i="1">
                                        <a:effectLst/>
                                        <a:latin typeface="Cambria Math" panose="02040503050406030204" pitchFamily="18" charset="0"/>
                                        <a:cs typeface="Times New Roman" panose="02020603050405020304" pitchFamily="18" charset="0"/>
                                      </a:rPr>
                                    </m:ctrlPr>
                                  </m:sSubPr>
                                  <m:e>
                                    <m:r>
                                      <a:rPr lang="en-ID" sz="66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6600" i="1">
                                        <a:effectLst/>
                                        <a:latin typeface="Cambria Math" panose="02040503050406030204" pitchFamily="18" charset="0"/>
                                        <a:ea typeface="Calibri" panose="020F0502020204030204" pitchFamily="34" charset="0"/>
                                        <a:cs typeface="Times New Roman" panose="02020603050405020304" pitchFamily="18" charset="0"/>
                                      </a:rPr>
                                      <m:t>21</m:t>
                                    </m:r>
                                  </m:sub>
                                </m:sSub>
                              </m:e>
                              <m:e>
                                <m:sSub>
                                  <m:sSubPr>
                                    <m:ctrlPr>
                                      <a:rPr lang="en-ID" sz="6600" i="1">
                                        <a:effectLst/>
                                        <a:latin typeface="Cambria Math" panose="02040503050406030204" pitchFamily="18" charset="0"/>
                                        <a:cs typeface="Times New Roman" panose="02020603050405020304" pitchFamily="18" charset="0"/>
                                      </a:rPr>
                                    </m:ctrlPr>
                                  </m:sSubPr>
                                  <m:e>
                                    <m:r>
                                      <a:rPr lang="en-ID" sz="66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6600" i="1">
                                        <a:effectLst/>
                                        <a:latin typeface="Cambria Math" panose="02040503050406030204" pitchFamily="18" charset="0"/>
                                        <a:ea typeface="Calibri" panose="020F0502020204030204" pitchFamily="34" charset="0"/>
                                        <a:cs typeface="Times New Roman" panose="02020603050405020304" pitchFamily="18" charset="0"/>
                                      </a:rPr>
                                      <m:t>22</m:t>
                                    </m:r>
                                  </m:sub>
                                </m:sSub>
                              </m:e>
                              <m:e>
                                <m:sSub>
                                  <m:sSubPr>
                                    <m:ctrlPr>
                                      <a:rPr lang="en-ID" sz="6600" i="1">
                                        <a:effectLst/>
                                        <a:latin typeface="Cambria Math" panose="02040503050406030204" pitchFamily="18" charset="0"/>
                                        <a:cs typeface="Times New Roman" panose="02020603050405020304" pitchFamily="18" charset="0"/>
                                      </a:rPr>
                                    </m:ctrlPr>
                                  </m:sSubPr>
                                  <m:e>
                                    <m:r>
                                      <a:rPr lang="en-ID" sz="66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6600" i="1">
                                        <a:effectLst/>
                                        <a:latin typeface="Cambria Math" panose="02040503050406030204" pitchFamily="18" charset="0"/>
                                        <a:ea typeface="Calibri" panose="020F0502020204030204" pitchFamily="34" charset="0"/>
                                        <a:cs typeface="Times New Roman" panose="02020603050405020304" pitchFamily="18" charset="0"/>
                                      </a:rPr>
                                      <m:t>23</m:t>
                                    </m:r>
                                  </m:sub>
                                </m:sSub>
                              </m:e>
                            </m:mr>
                            <m:mr>
                              <m:e>
                                <m:sSub>
                                  <m:sSubPr>
                                    <m:ctrlPr>
                                      <a:rPr lang="en-ID" sz="6600" i="1">
                                        <a:effectLst/>
                                        <a:latin typeface="Cambria Math" panose="02040503050406030204" pitchFamily="18" charset="0"/>
                                        <a:cs typeface="Times New Roman" panose="02020603050405020304" pitchFamily="18" charset="0"/>
                                      </a:rPr>
                                    </m:ctrlPr>
                                  </m:sSubPr>
                                  <m:e>
                                    <m:r>
                                      <a:rPr lang="en-ID" sz="66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6600" i="1">
                                        <a:effectLst/>
                                        <a:latin typeface="Cambria Math" panose="02040503050406030204" pitchFamily="18" charset="0"/>
                                        <a:ea typeface="Calibri" panose="020F0502020204030204" pitchFamily="34" charset="0"/>
                                        <a:cs typeface="Times New Roman" panose="02020603050405020304" pitchFamily="18" charset="0"/>
                                      </a:rPr>
                                      <m:t>31</m:t>
                                    </m:r>
                                  </m:sub>
                                </m:sSub>
                              </m:e>
                              <m:e>
                                <m:sSub>
                                  <m:sSubPr>
                                    <m:ctrlPr>
                                      <a:rPr lang="en-ID" sz="6600" i="1">
                                        <a:effectLst/>
                                        <a:latin typeface="Cambria Math" panose="02040503050406030204" pitchFamily="18" charset="0"/>
                                        <a:cs typeface="Times New Roman" panose="02020603050405020304" pitchFamily="18" charset="0"/>
                                      </a:rPr>
                                    </m:ctrlPr>
                                  </m:sSubPr>
                                  <m:e>
                                    <m:r>
                                      <a:rPr lang="en-ID" sz="66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6600" i="1">
                                        <a:effectLst/>
                                        <a:latin typeface="Cambria Math" panose="02040503050406030204" pitchFamily="18" charset="0"/>
                                        <a:ea typeface="Calibri" panose="020F0502020204030204" pitchFamily="34" charset="0"/>
                                        <a:cs typeface="Times New Roman" panose="02020603050405020304" pitchFamily="18" charset="0"/>
                                      </a:rPr>
                                      <m:t>32</m:t>
                                    </m:r>
                                  </m:sub>
                                </m:sSub>
                              </m:e>
                              <m:e>
                                <m:sSub>
                                  <m:sSubPr>
                                    <m:ctrlPr>
                                      <a:rPr lang="en-ID" sz="6600" i="1">
                                        <a:effectLst/>
                                        <a:latin typeface="Cambria Math" panose="02040503050406030204" pitchFamily="18" charset="0"/>
                                        <a:cs typeface="Times New Roman" panose="02020603050405020304" pitchFamily="18" charset="0"/>
                                      </a:rPr>
                                    </m:ctrlPr>
                                  </m:sSubPr>
                                  <m:e>
                                    <m:r>
                                      <a:rPr lang="en-ID" sz="6600" i="1">
                                        <a:effectLst/>
                                        <a:latin typeface="Cambria Math" panose="02040503050406030204" pitchFamily="18" charset="0"/>
                                        <a:ea typeface="Calibri" panose="020F0502020204030204" pitchFamily="34" charset="0"/>
                                        <a:cs typeface="Times New Roman" panose="02020603050405020304" pitchFamily="18" charset="0"/>
                                      </a:rPr>
                                      <m:t>𝐼</m:t>
                                    </m:r>
                                  </m:e>
                                  <m:sub>
                                    <m:r>
                                      <a:rPr lang="en-ID" sz="6600" i="1">
                                        <a:effectLst/>
                                        <a:latin typeface="Cambria Math" panose="02040503050406030204" pitchFamily="18" charset="0"/>
                                        <a:ea typeface="Calibri" panose="020F0502020204030204" pitchFamily="34" charset="0"/>
                                        <a:cs typeface="Times New Roman" panose="02020603050405020304" pitchFamily="18" charset="0"/>
                                      </a:rPr>
                                      <m:t>33</m:t>
                                    </m:r>
                                  </m:sub>
                                </m:sSub>
                              </m:e>
                            </m:mr>
                          </m:m>
                        </m:e>
                      </m:d>
                      <m:d>
                        <m:dPr>
                          <m:begChr m:val="["/>
                          <m:endChr m:val="]"/>
                          <m:ctrlPr>
                            <a:rPr lang="en-ID" sz="66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ID" sz="66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
                                  <m:sSubPr>
                                    <m:ctrlPr>
                                      <a:rPr lang="en-ID" sz="6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6600" i="1">
                                        <a:effectLst/>
                                        <a:latin typeface="Cambria Math" panose="02040503050406030204" pitchFamily="18" charset="0"/>
                                        <a:ea typeface="Times New Roman" panose="02020603050405020304" pitchFamily="18" charset="0"/>
                                        <a:cs typeface="Times New Roman" panose="02020603050405020304" pitchFamily="18" charset="0"/>
                                      </a:rPr>
                                      <m:t>𝑎</m:t>
                                    </m:r>
                                  </m:e>
                                  <m:sub>
                                    <m:r>
                                      <a:rPr lang="en-ID" sz="6600" i="1">
                                        <a:effectLst/>
                                        <a:latin typeface="Cambria Math" panose="02040503050406030204" pitchFamily="18" charset="0"/>
                                        <a:ea typeface="Times New Roman" panose="02020603050405020304" pitchFamily="18" charset="0"/>
                                        <a:cs typeface="Times New Roman" panose="02020603050405020304" pitchFamily="18" charset="0"/>
                                      </a:rPr>
                                      <m:t>1</m:t>
                                    </m:r>
                                  </m:sub>
                                </m:sSub>
                              </m:e>
                            </m:mr>
                            <m:mr>
                              <m:e>
                                <m:sSub>
                                  <m:sSubPr>
                                    <m:ctrlPr>
                                      <a:rPr lang="en-ID" sz="6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6600" i="1">
                                        <a:effectLst/>
                                        <a:latin typeface="Cambria Math" panose="02040503050406030204" pitchFamily="18" charset="0"/>
                                        <a:ea typeface="Times New Roman" panose="02020603050405020304" pitchFamily="18" charset="0"/>
                                        <a:cs typeface="Times New Roman" panose="02020603050405020304" pitchFamily="18" charset="0"/>
                                      </a:rPr>
                                      <m:t>𝑎</m:t>
                                    </m:r>
                                  </m:e>
                                  <m:sub>
                                    <m:r>
                                      <a:rPr lang="en-ID" sz="6600" i="1">
                                        <a:effectLst/>
                                        <a:latin typeface="Cambria Math" panose="02040503050406030204" pitchFamily="18" charset="0"/>
                                        <a:ea typeface="Times New Roman" panose="02020603050405020304" pitchFamily="18" charset="0"/>
                                        <a:cs typeface="Times New Roman" panose="02020603050405020304" pitchFamily="18" charset="0"/>
                                      </a:rPr>
                                      <m:t>2</m:t>
                                    </m:r>
                                  </m:sub>
                                </m:sSub>
                              </m:e>
                            </m:mr>
                            <m:mr>
                              <m:e>
                                <m:sSub>
                                  <m:sSubPr>
                                    <m:ctrlPr>
                                      <a:rPr lang="en-ID" sz="6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6600" i="1">
                                        <a:effectLst/>
                                        <a:latin typeface="Cambria Math" panose="02040503050406030204" pitchFamily="18" charset="0"/>
                                        <a:ea typeface="Times New Roman" panose="02020603050405020304" pitchFamily="18" charset="0"/>
                                        <a:cs typeface="Times New Roman" panose="02020603050405020304" pitchFamily="18" charset="0"/>
                                      </a:rPr>
                                      <m:t>𝑎</m:t>
                                    </m:r>
                                  </m:e>
                                  <m:sub>
                                    <m:r>
                                      <a:rPr lang="en-ID" sz="6600" i="1">
                                        <a:effectLst/>
                                        <a:latin typeface="Cambria Math" panose="02040503050406030204" pitchFamily="18" charset="0"/>
                                        <a:ea typeface="Times New Roman" panose="02020603050405020304" pitchFamily="18" charset="0"/>
                                        <a:cs typeface="Times New Roman" panose="02020603050405020304" pitchFamily="18" charset="0"/>
                                      </a:rPr>
                                      <m:t>3</m:t>
                                    </m:r>
                                  </m:sub>
                                </m:sSub>
                              </m:e>
                            </m:mr>
                          </m:m>
                        </m:e>
                      </m:d>
                      <m:r>
                        <a:rPr lang="en-ID" sz="66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ID" sz="66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ID" sz="66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
                                  <m:sSubPr>
                                    <m:ctrlPr>
                                      <a:rPr lang="en-ID" sz="6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6600" i="1">
                                        <a:effectLst/>
                                        <a:latin typeface="Cambria Math" panose="02040503050406030204" pitchFamily="18" charset="0"/>
                                        <a:ea typeface="Times New Roman" panose="02020603050405020304" pitchFamily="18" charset="0"/>
                                        <a:cs typeface="Times New Roman" panose="02020603050405020304" pitchFamily="18" charset="0"/>
                                      </a:rPr>
                                      <m:t>𝑡</m:t>
                                    </m:r>
                                  </m:e>
                                  <m:sub>
                                    <m:r>
                                      <a:rPr lang="en-ID" sz="6600" i="1">
                                        <a:effectLst/>
                                        <a:latin typeface="Cambria Math" panose="02040503050406030204" pitchFamily="18" charset="0"/>
                                        <a:ea typeface="Times New Roman" panose="02020603050405020304" pitchFamily="18" charset="0"/>
                                        <a:cs typeface="Times New Roman" panose="02020603050405020304" pitchFamily="18" charset="0"/>
                                      </a:rPr>
                                      <m:t>1</m:t>
                                    </m:r>
                                  </m:sub>
                                </m:sSub>
                              </m:e>
                            </m:mr>
                            <m:mr>
                              <m:e>
                                <m:sSub>
                                  <m:sSubPr>
                                    <m:ctrlPr>
                                      <a:rPr lang="en-ID" sz="6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6600" i="1">
                                        <a:effectLst/>
                                        <a:latin typeface="Cambria Math" panose="02040503050406030204" pitchFamily="18" charset="0"/>
                                        <a:ea typeface="Times New Roman" panose="02020603050405020304" pitchFamily="18" charset="0"/>
                                        <a:cs typeface="Times New Roman" panose="02020603050405020304" pitchFamily="18" charset="0"/>
                                      </a:rPr>
                                      <m:t>𝑡</m:t>
                                    </m:r>
                                  </m:e>
                                  <m:sub>
                                    <m:r>
                                      <a:rPr lang="en-ID" sz="6600" i="1">
                                        <a:effectLst/>
                                        <a:latin typeface="Cambria Math" panose="02040503050406030204" pitchFamily="18" charset="0"/>
                                        <a:ea typeface="Times New Roman" panose="02020603050405020304" pitchFamily="18" charset="0"/>
                                        <a:cs typeface="Times New Roman" panose="02020603050405020304" pitchFamily="18" charset="0"/>
                                      </a:rPr>
                                      <m:t>2</m:t>
                                    </m:r>
                                  </m:sub>
                                </m:sSub>
                              </m:e>
                            </m:mr>
                            <m:mr>
                              <m:e>
                                <m:sSub>
                                  <m:sSubPr>
                                    <m:ctrlPr>
                                      <a:rPr lang="en-ID" sz="6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6600" i="1">
                                        <a:effectLst/>
                                        <a:latin typeface="Cambria Math" panose="02040503050406030204" pitchFamily="18" charset="0"/>
                                        <a:ea typeface="Times New Roman" panose="02020603050405020304" pitchFamily="18" charset="0"/>
                                        <a:cs typeface="Times New Roman" panose="02020603050405020304" pitchFamily="18" charset="0"/>
                                      </a:rPr>
                                      <m:t>𝑡</m:t>
                                    </m:r>
                                  </m:e>
                                  <m:sub>
                                    <m:r>
                                      <a:rPr lang="en-ID" sz="6600" i="1">
                                        <a:effectLst/>
                                        <a:latin typeface="Cambria Math" panose="02040503050406030204" pitchFamily="18" charset="0"/>
                                        <a:ea typeface="Times New Roman" panose="02020603050405020304" pitchFamily="18" charset="0"/>
                                        <a:cs typeface="Times New Roman" panose="02020603050405020304" pitchFamily="18" charset="0"/>
                                      </a:rPr>
                                      <m:t>3</m:t>
                                    </m:r>
                                  </m:sub>
                                </m:sSub>
                              </m:e>
                            </m:mr>
                          </m:m>
                        </m:e>
                      </m:d>
                    </m:oMath>
                  </m:oMathPara>
                </a14:m>
                <a:endParaRPr lang="en-ID" sz="6600" dirty="0"/>
              </a:p>
            </p:txBody>
          </p:sp>
        </mc:Choice>
        <mc:Fallback xmlns="">
          <p:sp>
            <p:nvSpPr>
              <p:cNvPr id="3" name="Content Placeholder 2">
                <a:extLst>
                  <a:ext uri="{FF2B5EF4-FFF2-40B4-BE49-F238E27FC236}">
                    <a16:creationId xmlns:a16="http://schemas.microsoft.com/office/drawing/2014/main" id="{EEA77401-BAE9-4933-1031-1B5C45DFF288}"/>
                  </a:ext>
                </a:extLst>
              </p:cNvPr>
              <p:cNvSpPr>
                <a:spLocks noGrp="1" noRot="1" noChangeAspect="1" noMove="1" noResize="1" noEditPoints="1" noAdjustHandles="1" noChangeArrowheads="1" noChangeShapeType="1" noTextEdit="1"/>
              </p:cNvSpPr>
              <p:nvPr>
                <p:ph idx="1"/>
              </p:nvPr>
            </p:nvSpPr>
            <p:spPr>
              <a:blipFill>
                <a:blip r:embed="rId2"/>
                <a:stretch>
                  <a:fillRect t="-1821"/>
                </a:stretch>
              </a:blipFill>
            </p:spPr>
            <p:txBody>
              <a:bodyPr/>
              <a:lstStyle/>
              <a:p>
                <a:r>
                  <a:rPr lang="en-ID">
                    <a:noFill/>
                  </a:rPr>
                  <a:t> </a:t>
                </a:r>
              </a:p>
            </p:txBody>
          </p:sp>
        </mc:Fallback>
      </mc:AlternateContent>
    </p:spTree>
    <p:extLst>
      <p:ext uri="{BB962C8B-B14F-4D97-AF65-F5344CB8AC3E}">
        <p14:creationId xmlns:p14="http://schemas.microsoft.com/office/powerpoint/2010/main" val="42371583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D7083-38CF-FD7E-53B3-ED55C6D8C829}"/>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245A055F-DAA8-5810-8DD1-DF74BB1B765B}"/>
              </a:ext>
            </a:extLst>
          </p:cNvPr>
          <p:cNvSpPr>
            <a:spLocks noGrp="1"/>
          </p:cNvSpPr>
          <p:nvPr>
            <p:ph idx="1"/>
          </p:nvPr>
        </p:nvSpPr>
        <p:spPr/>
        <p:txBody>
          <a:bodyPr>
            <a:noAutofit/>
          </a:bodyPr>
          <a:lstStyle/>
          <a:p>
            <a:pPr marL="0" indent="0">
              <a:buNone/>
            </a:pPr>
            <a:r>
              <a:rPr lang="en-ID" kern="100" dirty="0">
                <a:effectLst/>
                <a:latin typeface="Times New Roman" panose="02020603050405020304" pitchFamily="18" charset="0"/>
                <a:ea typeface="Times New Roman" panose="02020603050405020304" pitchFamily="18" charset="0"/>
                <a:cs typeface="Times New Roman" panose="02020603050405020304" pitchFamily="18" charset="0"/>
              </a:rPr>
              <a:t>s = 19107012</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Times New Roman" panose="02020603050405020304" pitchFamily="18" charset="0"/>
                <a:cs typeface="Times New Roman" panose="02020603050405020304" pitchFamily="18" charset="0"/>
              </a:rPr>
              <a:t>L = s Mod 10</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err="1">
                <a:effectLst/>
                <a:latin typeface="Times New Roman" panose="02020603050405020304" pitchFamily="18" charset="0"/>
                <a:ea typeface="Times New Roman" panose="02020603050405020304" pitchFamily="18" charset="0"/>
                <a:cs typeface="Times New Roman" panose="02020603050405020304" pitchFamily="18" charset="0"/>
              </a:rPr>
              <a:t>ro</a:t>
            </a:r>
            <a:r>
              <a:rPr lang="en-ID" kern="100" dirty="0">
                <a:effectLst/>
                <a:latin typeface="Times New Roman" panose="02020603050405020304" pitchFamily="18" charset="0"/>
                <a:ea typeface="Times New Roman" panose="02020603050405020304" pitchFamily="18" charset="0"/>
                <a:cs typeface="Times New Roman" panose="02020603050405020304" pitchFamily="18" charset="0"/>
              </a:rPr>
              <a:t> = s Mod 17</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Times New Roman" panose="02020603050405020304" pitchFamily="18" charset="0"/>
                <a:cs typeface="Times New Roman" panose="02020603050405020304" pitchFamily="18" charset="0"/>
              </a:rPr>
              <a:t>A = s Mod 25</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Times New Roman" panose="02020603050405020304" pitchFamily="18" charset="0"/>
                <a:cs typeface="Times New Roman" panose="02020603050405020304" pitchFamily="18" charset="0"/>
              </a:rPr>
              <a:t>R = L * </a:t>
            </a:r>
            <a:r>
              <a:rPr lang="en-ID" kern="100" dirty="0" err="1">
                <a:effectLst/>
                <a:latin typeface="Times New Roman" panose="02020603050405020304" pitchFamily="18" charset="0"/>
                <a:ea typeface="Times New Roman" panose="02020603050405020304" pitchFamily="18" charset="0"/>
                <a:cs typeface="Times New Roman" panose="02020603050405020304" pitchFamily="18" charset="0"/>
              </a:rPr>
              <a:t>ro</a:t>
            </a:r>
            <a:r>
              <a:rPr lang="en-ID" kern="100" dirty="0">
                <a:effectLst/>
                <a:latin typeface="Times New Roman" panose="02020603050405020304" pitchFamily="18" charset="0"/>
                <a:ea typeface="Times New Roman" panose="02020603050405020304" pitchFamily="18" charset="0"/>
                <a:cs typeface="Times New Roman" panose="02020603050405020304" pitchFamily="18" charset="0"/>
              </a:rPr>
              <a:t> / A</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err="1">
                <a:effectLst/>
                <a:latin typeface="Times New Roman" panose="02020603050405020304" pitchFamily="18" charset="0"/>
                <a:ea typeface="Times New Roman" panose="02020603050405020304" pitchFamily="18" charset="0"/>
                <a:cs typeface="Times New Roman" panose="02020603050405020304" pitchFamily="18" charset="0"/>
              </a:rPr>
              <a:t>MsgBox</a:t>
            </a:r>
            <a:r>
              <a:rPr lang="en-ID" kern="100" dirty="0">
                <a:effectLst/>
                <a:latin typeface="Times New Roman" panose="02020603050405020304" pitchFamily="18" charset="0"/>
                <a:ea typeface="Times New Roman" panose="02020603050405020304" pitchFamily="18" charset="0"/>
                <a:cs typeface="Times New Roman" panose="02020603050405020304" pitchFamily="18" charset="0"/>
              </a:rPr>
              <a:t> R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dirty="0">
                <a:effectLst/>
                <a:latin typeface="Times New Roman" panose="02020603050405020304" pitchFamily="18" charset="0"/>
                <a:ea typeface="Times New Roman" panose="02020603050405020304" pitchFamily="18" charset="0"/>
              </a:rPr>
              <a:t>https://physics16.weebly.com/uploads/5/9/8/5/59854633/resistivity2019nov.txt</a:t>
            </a:r>
            <a:endParaRPr lang="en-ID" dirty="0"/>
          </a:p>
        </p:txBody>
      </p:sp>
    </p:spTree>
    <p:extLst>
      <p:ext uri="{BB962C8B-B14F-4D97-AF65-F5344CB8AC3E}">
        <p14:creationId xmlns:p14="http://schemas.microsoft.com/office/powerpoint/2010/main" val="283708561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C9FCB-CB6A-7FBA-09EC-B95DB202F715}"/>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1B2DBFBB-791F-9E38-8969-20C5447187E7}"/>
              </a:ext>
            </a:extLst>
          </p:cNvPr>
          <p:cNvSpPr>
            <a:spLocks noGrp="1"/>
          </p:cNvSpPr>
          <p:nvPr>
            <p:ph idx="1"/>
          </p:nvPr>
        </p:nvSpPr>
        <p:spPr/>
        <p:txBody>
          <a:bodyPr>
            <a:normAutofit/>
          </a:bodyPr>
          <a:lstStyle/>
          <a:p>
            <a:pPr marL="0" indent="0">
              <a:lnSpc>
                <a:spcPct val="107000"/>
              </a:lnSpc>
              <a:spcAft>
                <a:spcPts val="800"/>
              </a:spcAft>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Calculate the series and the parallel circuits with </a:t>
            </a:r>
            <a:r>
              <a:rPr lang="en-ID" sz="3300" dirty="0" err="1">
                <a:effectLst/>
                <a:latin typeface="Times New Roman" panose="02020603050405020304" pitchFamily="18" charset="0"/>
                <a:ea typeface="Calibri" panose="020F0502020204030204" pitchFamily="34" charset="0"/>
              </a:rPr>
              <a:t>e.m.f.</a:t>
            </a:r>
            <a:r>
              <a:rPr lang="en-ID" sz="3300" dirty="0">
                <a:effectLst/>
                <a:latin typeface="Times New Roman" panose="02020603050405020304" pitchFamily="18" charset="0"/>
                <a:ea typeface="Calibri" panose="020F0502020204030204" pitchFamily="34" charset="0"/>
              </a:rPr>
              <a:t> of T Volts and the resistors L+1, 2 and 3 ohms respectively.</a:t>
            </a:r>
            <a:endParaRPr lang="en-ID" sz="3300" dirty="0"/>
          </a:p>
        </p:txBody>
      </p:sp>
    </p:spTree>
    <p:extLst>
      <p:ext uri="{BB962C8B-B14F-4D97-AF65-F5344CB8AC3E}">
        <p14:creationId xmlns:p14="http://schemas.microsoft.com/office/powerpoint/2010/main" val="159468345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E8FA2-CEF7-9422-835B-EBD37A3DFAA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4EDBDC60-FBBA-A5FC-43A5-3801957D76A3}"/>
              </a:ext>
            </a:extLst>
          </p:cNvPr>
          <p:cNvSpPr>
            <a:spLocks noGrp="1"/>
          </p:cNvSpPr>
          <p:nvPr>
            <p:ph idx="1"/>
          </p:nvPr>
        </p:nvSpPr>
        <p:spPr/>
        <p:txBody>
          <a:bodyPr>
            <a:normAutofit/>
          </a:bodyPr>
          <a:lstStyle/>
          <a:p>
            <a:pPr marL="0" indent="0">
              <a:buNone/>
            </a:pPr>
            <a:r>
              <a:rPr lang="en-ID" sz="5500" dirty="0">
                <a:effectLst/>
                <a:latin typeface="Times New Roman" panose="02020603050405020304" pitchFamily="18" charset="0"/>
                <a:ea typeface="Calibri" panose="020F0502020204030204" pitchFamily="34" charset="0"/>
              </a:rPr>
              <a:t>http://physics18.weebly.com/uploads/5/9/8/5/59854633/series_parallel_circuits.txt</a:t>
            </a:r>
            <a:endParaRPr lang="en-ID" sz="5500" dirty="0"/>
          </a:p>
        </p:txBody>
      </p:sp>
    </p:spTree>
    <p:extLst>
      <p:ext uri="{BB962C8B-B14F-4D97-AF65-F5344CB8AC3E}">
        <p14:creationId xmlns:p14="http://schemas.microsoft.com/office/powerpoint/2010/main" val="3870473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6937A-5E75-0538-58CA-01255B621C6A}"/>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4E9C53D2-595B-8D84-6747-ECA18C0FC52D}"/>
              </a:ext>
            </a:extLst>
          </p:cNvPr>
          <p:cNvSpPr>
            <a:spLocks noGrp="1"/>
          </p:cNvSpPr>
          <p:nvPr>
            <p:ph idx="1"/>
          </p:nvPr>
        </p:nvSpPr>
        <p:spPr/>
        <p:txBody>
          <a:bodyPr>
            <a:normAutofit/>
          </a:bodyPr>
          <a:lstStyle/>
          <a:p>
            <a:pPr marL="0" indent="0">
              <a:lnSpc>
                <a:spcPct val="107000"/>
              </a:lnSpc>
              <a:spcAft>
                <a:spcPts val="800"/>
              </a:spcAft>
              <a:buNone/>
            </a:pPr>
            <a:r>
              <a:rPr lang="en-ID" sz="3300" kern="100" dirty="0">
                <a:effectLst/>
                <a:latin typeface="Calibri" panose="020F0502020204030204" pitchFamily="34" charset="0"/>
                <a:ea typeface="Calibri" panose="020F0502020204030204" pitchFamily="34" charset="0"/>
                <a:cs typeface="Times New Roman" panose="02020603050405020304" pitchFamily="18" charset="0"/>
              </a:rPr>
              <a:t>Question: </a:t>
            </a: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Show that Maximum loss in circuit with internal resistance r and external resistance R is when R = r.</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E = I(</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R+r</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waste = RI</a:t>
            </a:r>
            <a:r>
              <a:rPr lang="en-ID" sz="33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Take derivative, equate it to zero and find the Maximum.</a:t>
            </a:r>
            <a:endParaRPr lang="en-ID" sz="3300" dirty="0"/>
          </a:p>
        </p:txBody>
      </p:sp>
    </p:spTree>
    <p:extLst>
      <p:ext uri="{BB962C8B-B14F-4D97-AF65-F5344CB8AC3E}">
        <p14:creationId xmlns:p14="http://schemas.microsoft.com/office/powerpoint/2010/main" val="403191167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33E65-8336-8680-4238-28C30E3887D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7B03AA6B-B2D9-DD83-423B-F46E83195F49}"/>
              </a:ext>
            </a:extLst>
          </p:cNvPr>
          <p:cNvSpPr>
            <a:spLocks noGrp="1"/>
          </p:cNvSpPr>
          <p:nvPr>
            <p:ph idx="1"/>
          </p:nvPr>
        </p:nvSpPr>
        <p:spPr/>
        <p:txBody>
          <a:bodyPr>
            <a:normAutofit/>
          </a:bodyPr>
          <a:lstStyle/>
          <a:p>
            <a:pPr marL="0" indent="0">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a:effectLst/>
                <a:latin typeface="Times New Roman" panose="02020603050405020304" pitchFamily="18" charset="0"/>
                <a:ea typeface="Calibri" panose="020F0502020204030204" pitchFamily="34" charset="0"/>
              </a:rPr>
              <a:t>Find the frequency and the period of the harmonic oscillator. L = k </a:t>
            </a:r>
            <a:r>
              <a:rPr lang="en-ID" sz="4400" dirty="0" err="1">
                <a:effectLst/>
                <a:latin typeface="Times New Roman" panose="02020603050405020304" pitchFamily="18" charset="0"/>
                <a:ea typeface="Calibri" panose="020F0502020204030204" pitchFamily="34" charset="0"/>
              </a:rPr>
              <a:t>μH</a:t>
            </a:r>
            <a:r>
              <a:rPr lang="en-ID" sz="4400" dirty="0">
                <a:effectLst/>
                <a:latin typeface="Times New Roman" panose="02020603050405020304" pitchFamily="18" charset="0"/>
                <a:ea typeface="Calibri" panose="020F0502020204030204" pitchFamily="34" charset="0"/>
              </a:rPr>
              <a:t> and C = T </a:t>
            </a:r>
            <a:r>
              <a:rPr lang="en-ID" sz="4400" dirty="0" err="1">
                <a:effectLst/>
                <a:latin typeface="Times New Roman" panose="02020603050405020304" pitchFamily="18" charset="0"/>
                <a:ea typeface="Calibri" panose="020F0502020204030204" pitchFamily="34" charset="0"/>
              </a:rPr>
              <a:t>μF</a:t>
            </a:r>
            <a:r>
              <a:rPr lang="en-ID" sz="4400" dirty="0">
                <a:effectLst/>
                <a:latin typeface="Times New Roman" panose="02020603050405020304" pitchFamily="18" charset="0"/>
                <a:ea typeface="Calibri" panose="020F0502020204030204" pitchFamily="34" charset="0"/>
              </a:rPr>
              <a:t>.</a:t>
            </a:r>
            <a:endParaRPr lang="en-ID" sz="4400" dirty="0"/>
          </a:p>
        </p:txBody>
      </p:sp>
    </p:spTree>
    <p:extLst>
      <p:ext uri="{BB962C8B-B14F-4D97-AF65-F5344CB8AC3E}">
        <p14:creationId xmlns:p14="http://schemas.microsoft.com/office/powerpoint/2010/main" val="169144769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E953C-4327-4C35-C220-17CC4235EF1E}"/>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0EC87563-1EFB-9844-3C2F-07EBBB831FEF}"/>
              </a:ext>
            </a:extLst>
          </p:cNvPr>
          <p:cNvSpPr>
            <a:spLocks noGrp="1"/>
          </p:cNvSpPr>
          <p:nvPr>
            <p:ph idx="1"/>
          </p:nvPr>
        </p:nvSpPr>
        <p:spPr/>
        <p:txBody>
          <a:bodyPr>
            <a:normAutofit/>
          </a:bodyPr>
          <a:lstStyle/>
          <a:p>
            <a:pPr marL="0" indent="0">
              <a:buNone/>
            </a:pPr>
            <a:r>
              <a:rPr lang="en-ID" sz="5500" dirty="0">
                <a:effectLst/>
                <a:latin typeface="Times New Roman" panose="02020603050405020304" pitchFamily="18" charset="0"/>
                <a:ea typeface="Calibri" panose="020F0502020204030204" pitchFamily="34" charset="0"/>
              </a:rPr>
              <a:t>http://physics16.weebly.com/uploads/5/9/8/5/59854633/rlc4circuit4natural4frequency4period.txt</a:t>
            </a:r>
            <a:endParaRPr lang="en-ID" sz="5500" dirty="0"/>
          </a:p>
        </p:txBody>
      </p:sp>
    </p:spTree>
    <p:extLst>
      <p:ext uri="{BB962C8B-B14F-4D97-AF65-F5344CB8AC3E}">
        <p14:creationId xmlns:p14="http://schemas.microsoft.com/office/powerpoint/2010/main" val="23147640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6A401-27C5-2F3A-E149-00B32EA74E72}"/>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DD7D8517-B5C9-2836-48AE-BB6939C834E4}"/>
              </a:ext>
            </a:extLst>
          </p:cNvPr>
          <p:cNvSpPr>
            <a:spLocks noGrp="1"/>
          </p:cNvSpPr>
          <p:nvPr>
            <p:ph idx="1"/>
          </p:nvPr>
        </p:nvSpPr>
        <p:spPr/>
        <p:txBody>
          <a:bodyPr>
            <a:normAutofit/>
          </a:bodyPr>
          <a:lstStyle/>
          <a:p>
            <a:pPr marL="0" indent="0">
              <a:lnSpc>
                <a:spcPct val="107000"/>
              </a:lnSpc>
              <a:spcAft>
                <a:spcPts val="800"/>
              </a:spcAft>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Find the electrical current </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in the circuit for R = T, L = 1/k, C = 1/s, ω = k, and </a:t>
            </a:r>
            <a:r>
              <a:rPr lang="en-ID" sz="3300" kern="100" dirty="0" err="1">
                <a:effectLst/>
                <a:latin typeface="Times New Roman" panose="02020603050405020304" pitchFamily="18" charset="0"/>
                <a:ea typeface="Calibri" panose="020F0502020204030204" pitchFamily="34" charset="0"/>
                <a:cs typeface="Times New Roman" panose="02020603050405020304" pitchFamily="18" charset="0"/>
              </a:rPr>
              <a:t>ε</a:t>
            </a:r>
            <a:r>
              <a:rPr lang="en-ID" sz="33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m</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T.</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http://physics16.weebly.com/uploads/5/9/8/5/59854633/2054_ch21a.pdf</a:t>
            </a:r>
            <a:endParaRPr lang="en-ID" sz="3300" dirty="0"/>
          </a:p>
        </p:txBody>
      </p:sp>
    </p:spTree>
    <p:extLst>
      <p:ext uri="{BB962C8B-B14F-4D97-AF65-F5344CB8AC3E}">
        <p14:creationId xmlns:p14="http://schemas.microsoft.com/office/powerpoint/2010/main" val="7392633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E843F-EDF5-AE36-8BEF-8D8485D2776E}"/>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5AF06929-1813-F6D9-967A-7316ACFCC7DB}"/>
              </a:ext>
            </a:extLst>
          </p:cNvPr>
          <p:cNvSpPr>
            <a:spLocks noGrp="1"/>
          </p:cNvSpPr>
          <p:nvPr>
            <p:ph idx="1"/>
          </p:nvPr>
        </p:nvSpPr>
        <p:spPr/>
        <p:txBody>
          <a:bodyPr>
            <a:normAutofit/>
          </a:bodyPr>
          <a:lstStyle/>
          <a:p>
            <a:pPr marL="0" indent="0">
              <a:lnSpc>
                <a:spcPct val="107000"/>
              </a:lnSpc>
              <a:spcAft>
                <a:spcPts val="800"/>
              </a:spcAft>
              <a:buNone/>
            </a:pPr>
            <a:r>
              <a:rPr lang="en-ID" sz="3300" kern="100" dirty="0">
                <a:effectLst/>
                <a:latin typeface="Calibri" panose="020F0502020204030204" pitchFamily="34" charset="0"/>
                <a:ea typeface="Calibri" panose="020F0502020204030204" pitchFamily="34" charset="0"/>
                <a:cs typeface="Times New Roman" panose="02020603050405020304" pitchFamily="18" charset="0"/>
              </a:rPr>
              <a:t>Question:</a:t>
            </a: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Explain NOT, AND, OR gates circuits using transistor.</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0: NOT</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1: AND</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 2: OR</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794506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AC4DD-EB15-1274-2190-75ACD40C95B1}"/>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F24D2B17-6816-FF38-33FB-C791CD7D0192}"/>
              </a:ext>
            </a:extLst>
          </p:cNvPr>
          <p:cNvSpPr>
            <a:spLocks noGrp="1"/>
          </p:cNvSpPr>
          <p:nvPr>
            <p:ph idx="1"/>
          </p:nvPr>
        </p:nvSpPr>
        <p:spPr/>
        <p:txBody>
          <a:bodyPr>
            <a:normAutofit/>
          </a:bodyPr>
          <a:lstStyle/>
          <a:p>
            <a:pPr marL="0" indent="0">
              <a:lnSpc>
                <a:spcPct val="107000"/>
              </a:lnSpc>
              <a:spcAft>
                <a:spcPts val="800"/>
              </a:spcAft>
              <a:buNone/>
            </a:pPr>
            <a:r>
              <a:rPr lang="en-ID" sz="44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a:effectLst/>
                <a:latin typeface="Times New Roman" panose="02020603050405020304" pitchFamily="18" charset="0"/>
                <a:ea typeface="Calibri" panose="020F0502020204030204" pitchFamily="34" charset="0"/>
              </a:rPr>
              <a:t>Find V</a:t>
            </a:r>
            <a:r>
              <a:rPr lang="en-ID" sz="4400" baseline="-25000" dirty="0">
                <a:effectLst/>
                <a:latin typeface="Times New Roman" panose="02020603050405020304" pitchFamily="18" charset="0"/>
                <a:ea typeface="Calibri" panose="020F0502020204030204" pitchFamily="34" charset="0"/>
              </a:rPr>
              <a:t>1</a:t>
            </a:r>
            <a:r>
              <a:rPr lang="en-ID" sz="4400" dirty="0">
                <a:effectLst/>
                <a:latin typeface="Times New Roman" panose="02020603050405020304" pitchFamily="18" charset="0"/>
                <a:ea typeface="Calibri" panose="020F0502020204030204" pitchFamily="34" charset="0"/>
              </a:rPr>
              <a:t> for the transformer if V</a:t>
            </a:r>
            <a:r>
              <a:rPr lang="en-ID" sz="4400" baseline="-25000" dirty="0">
                <a:effectLst/>
                <a:latin typeface="Times New Roman" panose="02020603050405020304" pitchFamily="18" charset="0"/>
                <a:ea typeface="Calibri" panose="020F0502020204030204" pitchFamily="34" charset="0"/>
              </a:rPr>
              <a:t>2</a:t>
            </a:r>
            <a:r>
              <a:rPr lang="en-ID" sz="4400" dirty="0">
                <a:effectLst/>
                <a:latin typeface="Times New Roman" panose="02020603050405020304" pitchFamily="18" charset="0"/>
                <a:ea typeface="Calibri" panose="020F0502020204030204" pitchFamily="34" charset="0"/>
              </a:rPr>
              <a:t> = T volts, N</a:t>
            </a:r>
            <a:r>
              <a:rPr lang="en-ID" sz="4400" baseline="-25000" dirty="0">
                <a:effectLst/>
                <a:latin typeface="Times New Roman" panose="02020603050405020304" pitchFamily="18" charset="0"/>
                <a:ea typeface="Calibri" panose="020F0502020204030204" pitchFamily="34" charset="0"/>
              </a:rPr>
              <a:t>1</a:t>
            </a:r>
            <a:r>
              <a:rPr lang="en-ID" sz="4400" dirty="0">
                <a:effectLst/>
                <a:latin typeface="Times New Roman" panose="02020603050405020304" pitchFamily="18" charset="0"/>
                <a:ea typeface="Calibri" panose="020F0502020204030204" pitchFamily="34" charset="0"/>
              </a:rPr>
              <a:t> = k and N</a:t>
            </a:r>
            <a:r>
              <a:rPr lang="en-ID" sz="4400" baseline="-25000" dirty="0">
                <a:effectLst/>
                <a:latin typeface="Times New Roman" panose="02020603050405020304" pitchFamily="18" charset="0"/>
                <a:ea typeface="Calibri" panose="020F0502020204030204" pitchFamily="34" charset="0"/>
              </a:rPr>
              <a:t>2</a:t>
            </a:r>
            <a:r>
              <a:rPr lang="en-ID" sz="4400" dirty="0">
                <a:effectLst/>
                <a:latin typeface="Times New Roman" panose="02020603050405020304" pitchFamily="18" charset="0"/>
                <a:ea typeface="Calibri" panose="020F0502020204030204" pitchFamily="34" charset="0"/>
              </a:rPr>
              <a:t> = s.</a:t>
            </a:r>
            <a:endParaRPr lang="en-ID" sz="4400" dirty="0"/>
          </a:p>
        </p:txBody>
      </p:sp>
    </p:spTree>
    <p:extLst>
      <p:ext uri="{BB962C8B-B14F-4D97-AF65-F5344CB8AC3E}">
        <p14:creationId xmlns:p14="http://schemas.microsoft.com/office/powerpoint/2010/main" val="174886974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3E297-2F86-6964-E6D9-A740124C9D15}"/>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88146F88-B5BF-9BA5-CE14-B36798606E8E}"/>
              </a:ext>
            </a:extLst>
          </p:cNvPr>
          <p:cNvSpPr>
            <a:spLocks noGrp="1"/>
          </p:cNvSpPr>
          <p:nvPr>
            <p:ph idx="1"/>
          </p:nvPr>
        </p:nvSpPr>
        <p:spPr/>
        <p:txBody>
          <a:bodyPr>
            <a:normAutofit/>
          </a:bodyPr>
          <a:lstStyle/>
          <a:p>
            <a:pPr marL="0" indent="0">
              <a:buNone/>
            </a:pPr>
            <a:r>
              <a:rPr lang="en-ID" sz="6600" dirty="0">
                <a:effectLst/>
                <a:latin typeface="Times New Roman" panose="02020603050405020304" pitchFamily="18" charset="0"/>
                <a:ea typeface="Calibri" panose="020F0502020204030204" pitchFamily="34" charset="0"/>
              </a:rPr>
              <a:t>http://physics16.weebly.com/uploads/5/9/8/5/59854633/transformer.txt</a:t>
            </a:r>
            <a:endParaRPr lang="en-ID" sz="6600" dirty="0"/>
          </a:p>
        </p:txBody>
      </p:sp>
    </p:spTree>
    <p:extLst>
      <p:ext uri="{BB962C8B-B14F-4D97-AF65-F5344CB8AC3E}">
        <p14:creationId xmlns:p14="http://schemas.microsoft.com/office/powerpoint/2010/main" val="2599466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5030</Words>
  <Application>Microsoft Office PowerPoint</Application>
  <PresentationFormat>Widescreen</PresentationFormat>
  <Paragraphs>566</Paragraphs>
  <Slides>139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139</vt:i4>
      </vt:variant>
    </vt:vector>
  </HeadingPairs>
  <TitlesOfParts>
    <vt:vector size="146" baseType="lpstr">
      <vt:lpstr>Arial</vt:lpstr>
      <vt:lpstr>Calibri</vt:lpstr>
      <vt:lpstr>Calibri Light</vt:lpstr>
      <vt:lpstr>Cambria Math</vt:lpstr>
      <vt:lpstr>Courier New</vt:lpstr>
      <vt:lpstr>Times New Roman</vt:lpstr>
      <vt:lpstr>Office Theme</vt:lpstr>
      <vt:lpstr>Inertia, solids, elasticity, sound, thermodynamics, electromagnetism</vt:lpstr>
      <vt:lpstr>Inertia</vt:lpstr>
      <vt:lpstr>Inertia</vt:lpstr>
      <vt:lpstr>Inertia</vt:lpstr>
      <vt:lpstr>Inertia</vt:lpstr>
      <vt:lpstr>Solids</vt:lpstr>
      <vt:lpstr>Moment of inertia</vt:lpstr>
      <vt:lpstr>Torque</vt:lpstr>
      <vt:lpstr>Torque</vt:lpstr>
      <vt:lpstr>Torque</vt:lpstr>
      <vt:lpstr>Cramer Rule</vt:lpstr>
      <vt:lpstr>Cramer Rule</vt:lpstr>
      <vt:lpstr>Cramer Rule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Checking for 2</vt:lpstr>
      <vt:lpstr>PowerPoint Presentation</vt:lpstr>
      <vt:lpstr>PowerPoint Presentation</vt:lpstr>
      <vt:lpstr>PowerPoint Presentation</vt:lpstr>
      <vt:lpstr>PowerPoint Presentation</vt:lpstr>
      <vt:lpstr>PowerPoint Presentation</vt:lpstr>
      <vt:lpstr>Elasticity</vt:lpstr>
      <vt:lpstr>Sound</vt:lpstr>
      <vt:lpstr>Dopler effect</vt:lpstr>
      <vt:lpstr>PowerPoint Presentation</vt:lpstr>
      <vt:lpstr>PowerPoint Presentation</vt:lpstr>
      <vt:lpstr>PowerPoint Presentation</vt:lpstr>
      <vt:lpstr>PowerPoint Presentation</vt:lpstr>
      <vt:lpstr>PowerPoint Presentation</vt:lpstr>
      <vt:lpstr>Fluid</vt:lpstr>
      <vt:lpstr>PowerPoint Presentation</vt:lpstr>
      <vt:lpstr>PowerPoint Presentation</vt:lpstr>
      <vt:lpstr>Thermodynamics</vt:lpstr>
      <vt:lpstr>Black clothes vs white clothes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Real gas</vt:lpstr>
      <vt:lpstr>PowerPoint Presentation</vt:lpstr>
      <vt:lpstr>PowerPoint Presentation</vt:lpstr>
      <vt:lpstr>PowerPoint Presentation</vt:lpstr>
      <vt:lpstr>PowerPoint Presentation</vt:lpstr>
      <vt:lpstr>Electromagnetism</vt:lpstr>
      <vt:lpstr>PowerPoint Presentation</vt:lpstr>
      <vt:lpstr>PowerPoint Presentation</vt:lpstr>
      <vt:lpstr>Electrostatics</vt:lpstr>
      <vt:lpstr>PowerPoint Presentation</vt:lpstr>
      <vt:lpstr>PowerPoint Presentation</vt:lpstr>
      <vt:lpstr>PowerPoint Presentation</vt:lpstr>
      <vt:lpstr>PowerPoint Presentation</vt:lpstr>
      <vt:lpstr>PowerPoint Presentation</vt:lpstr>
      <vt:lpstr>PowerPoint Presentation</vt:lpstr>
      <vt:lpstr>Electric circuits</vt:lpstr>
      <vt:lpstr>PowerPoint Presentation</vt:lpstr>
      <vt:lpstr>Ohm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Inertia, solids, elasticity, sound, thermodynamics, electromagnetism</dc:title>
  <dc:creator>Aruan Maria</dc:creator>
  <cp:lastModifiedBy>Aruan Maria</cp:lastModifiedBy>
  <cp:revision>236</cp:revision>
  <dcterms:created xsi:type="dcterms:W3CDTF">2023-10-02T08:41:57Z</dcterms:created>
  <dcterms:modified xsi:type="dcterms:W3CDTF">2023-10-02T10:36:04Z</dcterms:modified>
</cp:coreProperties>
</file>