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10" r:id="rId45"/>
    <p:sldId id="299" r:id="rId46"/>
    <p:sldId id="300" r:id="rId47"/>
    <p:sldId id="301" r:id="rId48"/>
    <p:sldId id="302" r:id="rId49"/>
    <p:sldId id="303" r:id="rId50"/>
    <p:sldId id="311" r:id="rId51"/>
    <p:sldId id="304" r:id="rId52"/>
    <p:sldId id="305" r:id="rId53"/>
    <p:sldId id="306" r:id="rId54"/>
    <p:sldId id="312" r:id="rId55"/>
    <p:sldId id="313" r:id="rId56"/>
    <p:sldId id="307" r:id="rId57"/>
    <p:sldId id="308" r:id="rId58"/>
    <p:sldId id="314" r:id="rId59"/>
    <p:sldId id="309"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showGuides="1">
      <p:cViewPr varScale="1">
        <p:scale>
          <a:sx n="88" d="100"/>
          <a:sy n="88" d="100"/>
        </p:scale>
        <p:origin x="6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F00C-62DE-67DE-6EE8-3ECADCED1A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E859C6D6-889D-C81B-48E5-9339E753CE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DAFC2ABD-7E45-6FBC-3561-2B4E263BE7B2}"/>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5" name="Footer Placeholder 4">
            <a:extLst>
              <a:ext uri="{FF2B5EF4-FFF2-40B4-BE49-F238E27FC236}">
                <a16:creationId xmlns:a16="http://schemas.microsoft.com/office/drawing/2014/main" id="{5973B08C-0433-66DB-BBDE-4111D4124AB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10BE2FB-6FA1-1A0D-1DCE-0F16FFECE192}"/>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90044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6EFB-9C86-E439-B76D-5E6CDFDC7537}"/>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CFD6049D-C492-9E5D-070C-D0B2865EA8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606571C-EC04-40BF-2A61-8FD5DEBAD009}"/>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5" name="Footer Placeholder 4">
            <a:extLst>
              <a:ext uri="{FF2B5EF4-FFF2-40B4-BE49-F238E27FC236}">
                <a16:creationId xmlns:a16="http://schemas.microsoft.com/office/drawing/2014/main" id="{483E5EB6-ACDC-8F1F-8963-F529A42C00F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4257306-029A-89A3-FFBA-BD7CBA57A025}"/>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218575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1C7E73-F99E-CD8E-B2EE-80C6EE6F90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3C79AE75-B59E-EF60-DE14-A1747F25A4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67889D9-9911-4DFF-380E-83C5DC6A1D70}"/>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5" name="Footer Placeholder 4">
            <a:extLst>
              <a:ext uri="{FF2B5EF4-FFF2-40B4-BE49-F238E27FC236}">
                <a16:creationId xmlns:a16="http://schemas.microsoft.com/office/drawing/2014/main" id="{FEBE368D-4580-CAFA-8A89-1458B1FED5A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2EDE92D-B2BB-FB20-188C-F0DF3A6EEC37}"/>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186067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4160E-848A-5F22-6B99-C47824CE596D}"/>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F3003AB-0169-F9FC-2E5F-D3FFD6DB28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7254E92-F43E-BF8C-4139-C977456D0B4C}"/>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5" name="Footer Placeholder 4">
            <a:extLst>
              <a:ext uri="{FF2B5EF4-FFF2-40B4-BE49-F238E27FC236}">
                <a16:creationId xmlns:a16="http://schemas.microsoft.com/office/drawing/2014/main" id="{B95B193F-9790-FE72-93B5-304BB0C102E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8C7BC0E-B5CD-E032-921F-3E0C82F94BC6}"/>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7676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89C87-1012-DF10-0DFA-D351C19C40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262DD7E2-DA4A-9B1C-4311-1E1E153B79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246990-1205-652B-1CB0-CF7DFC313FA8}"/>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5" name="Footer Placeholder 4">
            <a:extLst>
              <a:ext uri="{FF2B5EF4-FFF2-40B4-BE49-F238E27FC236}">
                <a16:creationId xmlns:a16="http://schemas.microsoft.com/office/drawing/2014/main" id="{0174660E-1F02-E299-F01E-D684CDA90C2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7B1298F-F9E9-E1A8-51E9-CECD1DD873A9}"/>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287541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4B98-63B2-3064-46FE-963FE3EE736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DB94BB95-B6A2-F3CA-6AFE-4FCC5B0AF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105BC143-6C27-2E65-5458-47836DF364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ACFD909C-A3A7-6BC4-CC8B-DC7D346DFDC3}"/>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6" name="Footer Placeholder 5">
            <a:extLst>
              <a:ext uri="{FF2B5EF4-FFF2-40B4-BE49-F238E27FC236}">
                <a16:creationId xmlns:a16="http://schemas.microsoft.com/office/drawing/2014/main" id="{6193FE9E-394B-5F10-1BBA-2E03248E6BC5}"/>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EF5E5B1-6AFC-EE2E-1A25-D236299D929A}"/>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71091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03A2-9464-384C-30F3-3A0123685105}"/>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AB68C6E-9525-E468-471A-0EEFAF7300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A576F0-3815-026A-26EF-578DABB9EC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9B78C0B8-1204-749D-E42E-13564CF8F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6C96AC-6697-4CD0-50A6-A594F6E473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4D8659C9-14FD-8685-B7A4-A24AFA8AF9FA}"/>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8" name="Footer Placeholder 7">
            <a:extLst>
              <a:ext uri="{FF2B5EF4-FFF2-40B4-BE49-F238E27FC236}">
                <a16:creationId xmlns:a16="http://schemas.microsoft.com/office/drawing/2014/main" id="{908D8BF7-CC27-46D1-72D3-D6182A02EAB3}"/>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15714135-3916-A1B0-6B49-A61662F86362}"/>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56362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4ED6-2A8A-E8D7-4CA6-60497664C047}"/>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C671A929-27EB-B42E-9359-7C192671183F}"/>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4" name="Footer Placeholder 3">
            <a:extLst>
              <a:ext uri="{FF2B5EF4-FFF2-40B4-BE49-F238E27FC236}">
                <a16:creationId xmlns:a16="http://schemas.microsoft.com/office/drawing/2014/main" id="{0DF26976-3857-5B9E-01DB-CD3186B91C53}"/>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C87710D-A47A-EA9F-A7CD-C198C6D5A132}"/>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91840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41C596-45DB-27A9-5B5F-2008FDC063A9}"/>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3" name="Footer Placeholder 2">
            <a:extLst>
              <a:ext uri="{FF2B5EF4-FFF2-40B4-BE49-F238E27FC236}">
                <a16:creationId xmlns:a16="http://schemas.microsoft.com/office/drawing/2014/main" id="{6D3764A0-0663-7211-602C-9F05FC4AE8ED}"/>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6B23EFCB-A363-0854-6D05-EDE88BC6B7CB}"/>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52227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6BE25-F4BB-A7A4-F10A-71EC21F205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B4B2345E-83E3-2BE2-09E1-D4CB2A1F0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189255EC-F7A0-48B3-5500-BC6D82387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5E114-D7FB-A717-25C6-5FED82BF9EF7}"/>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6" name="Footer Placeholder 5">
            <a:extLst>
              <a:ext uri="{FF2B5EF4-FFF2-40B4-BE49-F238E27FC236}">
                <a16:creationId xmlns:a16="http://schemas.microsoft.com/office/drawing/2014/main" id="{6A1FC2C6-1C31-F630-607F-09A7DE7F3F1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FCF3DF24-F85B-1CC3-8BE4-5606DC06D6BB}"/>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613222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C613B-CE88-4BC6-7942-EF195ADE29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752A376E-895A-B0D7-DF07-2E9C9EB80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E4136290-2CEA-1E96-E89C-11EFC72264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298B25-B4AD-AB0D-7915-12E8F2204446}"/>
              </a:ext>
            </a:extLst>
          </p:cNvPr>
          <p:cNvSpPr>
            <a:spLocks noGrp="1"/>
          </p:cNvSpPr>
          <p:nvPr>
            <p:ph type="dt" sz="half" idx="10"/>
          </p:nvPr>
        </p:nvSpPr>
        <p:spPr/>
        <p:txBody>
          <a:bodyPr/>
          <a:lstStyle/>
          <a:p>
            <a:fld id="{DD60E592-AA8A-4C43-8679-95A18EE6DEAD}" type="datetimeFigureOut">
              <a:rPr lang="en-ID" smtClean="0"/>
              <a:t>26/09/2023</a:t>
            </a:fld>
            <a:endParaRPr lang="en-ID"/>
          </a:p>
        </p:txBody>
      </p:sp>
      <p:sp>
        <p:nvSpPr>
          <p:cNvPr id="6" name="Footer Placeholder 5">
            <a:extLst>
              <a:ext uri="{FF2B5EF4-FFF2-40B4-BE49-F238E27FC236}">
                <a16:creationId xmlns:a16="http://schemas.microsoft.com/office/drawing/2014/main" id="{A2604E8A-C06F-AA6A-D6CD-998172C9D03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AC52C6A-0630-05C7-EDF5-988E6282C10D}"/>
              </a:ext>
            </a:extLst>
          </p:cNvPr>
          <p:cNvSpPr>
            <a:spLocks noGrp="1"/>
          </p:cNvSpPr>
          <p:nvPr>
            <p:ph type="sldNum" sz="quarter" idx="12"/>
          </p:nvPr>
        </p:nvSpPr>
        <p:spPr/>
        <p:txBody>
          <a:bodyPr/>
          <a:lstStyle/>
          <a:p>
            <a:fld id="{40401B67-A111-4D47-A92C-5344BD885E23}" type="slidenum">
              <a:rPr lang="en-ID" smtClean="0"/>
              <a:t>‹#›</a:t>
            </a:fld>
            <a:endParaRPr lang="en-ID"/>
          </a:p>
        </p:txBody>
      </p:sp>
    </p:spTree>
    <p:extLst>
      <p:ext uri="{BB962C8B-B14F-4D97-AF65-F5344CB8AC3E}">
        <p14:creationId xmlns:p14="http://schemas.microsoft.com/office/powerpoint/2010/main" val="32464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FE731C-C0C9-96F2-412A-A2C31287A8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734C071-87E2-3B9E-986B-1F4C17C78B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25DB9EF-B9EA-9B0C-B321-D93B557B4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0E592-AA8A-4C43-8679-95A18EE6DEAD}" type="datetimeFigureOut">
              <a:rPr lang="en-ID" smtClean="0"/>
              <a:t>26/09/2023</a:t>
            </a:fld>
            <a:endParaRPr lang="en-ID"/>
          </a:p>
        </p:txBody>
      </p:sp>
      <p:sp>
        <p:nvSpPr>
          <p:cNvPr id="5" name="Footer Placeholder 4">
            <a:extLst>
              <a:ext uri="{FF2B5EF4-FFF2-40B4-BE49-F238E27FC236}">
                <a16:creationId xmlns:a16="http://schemas.microsoft.com/office/drawing/2014/main" id="{E8DC2ABB-1131-2529-78F1-A2BBADF12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72AF994E-2AA1-7CD7-C249-D10442F43C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01B67-A111-4D47-A92C-5344BD885E23}" type="slidenum">
              <a:rPr lang="en-ID" smtClean="0"/>
              <a:t>‹#›</a:t>
            </a:fld>
            <a:endParaRPr lang="en-ID"/>
          </a:p>
        </p:txBody>
      </p:sp>
    </p:spTree>
    <p:extLst>
      <p:ext uri="{BB962C8B-B14F-4D97-AF65-F5344CB8AC3E}">
        <p14:creationId xmlns:p14="http://schemas.microsoft.com/office/powerpoint/2010/main" val="1490144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149DC-1EAC-C109-295F-D6DBAC75E552}"/>
              </a:ext>
            </a:extLst>
          </p:cNvPr>
          <p:cNvSpPr>
            <a:spLocks noGrp="1"/>
          </p:cNvSpPr>
          <p:nvPr>
            <p:ph type="ctrTitle"/>
          </p:nvPr>
        </p:nvSpPr>
        <p:spPr/>
        <p:txBody>
          <a:bodyPr>
            <a:normAutofit/>
          </a:bodyPr>
          <a:lstStyle/>
          <a:p>
            <a:r>
              <a:rPr lang="en-ID" sz="3600" dirty="0">
                <a:effectLst/>
                <a:latin typeface="Times New Roman" panose="02020603050405020304" pitchFamily="18" charset="0"/>
                <a:ea typeface="Calibri" panose="020F0502020204030204" pitchFamily="34" charset="0"/>
              </a:rPr>
              <a:t>Introduction to physics, mechanics, project</a:t>
            </a:r>
            <a:endParaRPr lang="en-ID" sz="3600" dirty="0"/>
          </a:p>
        </p:txBody>
      </p:sp>
      <p:sp>
        <p:nvSpPr>
          <p:cNvPr id="3" name="Subtitle 2">
            <a:extLst>
              <a:ext uri="{FF2B5EF4-FFF2-40B4-BE49-F238E27FC236}">
                <a16:creationId xmlns:a16="http://schemas.microsoft.com/office/drawing/2014/main" id="{54636C22-29E1-C4EB-844C-52C6F4CD6C55}"/>
              </a:ext>
            </a:extLst>
          </p:cNvPr>
          <p:cNvSpPr>
            <a:spLocks noGrp="1"/>
          </p:cNvSpPr>
          <p:nvPr>
            <p:ph type="subTitle" idx="1"/>
          </p:nvPr>
        </p:nvSpPr>
        <p:spPr/>
        <p:txBody>
          <a:bodyPr/>
          <a:lstStyle/>
          <a:p>
            <a:endParaRPr lang="en-ID"/>
          </a:p>
        </p:txBody>
      </p:sp>
    </p:spTree>
    <p:extLst>
      <p:ext uri="{BB962C8B-B14F-4D97-AF65-F5344CB8AC3E}">
        <p14:creationId xmlns:p14="http://schemas.microsoft.com/office/powerpoint/2010/main" val="1864003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F9D1-1861-2D77-B183-DEBB7A5EF35B}"/>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Definitions</a:t>
            </a:r>
            <a:endParaRPr lang="en-ID" sz="12200" dirty="0"/>
          </a:p>
        </p:txBody>
      </p:sp>
      <p:sp>
        <p:nvSpPr>
          <p:cNvPr id="3" name="Content Placeholder 2">
            <a:extLst>
              <a:ext uri="{FF2B5EF4-FFF2-40B4-BE49-F238E27FC236}">
                <a16:creationId xmlns:a16="http://schemas.microsoft.com/office/drawing/2014/main" id="{DFDB4AE0-75B2-42E4-FD2F-74068297D195}"/>
              </a:ext>
            </a:extLst>
          </p:cNvPr>
          <p:cNvSpPr>
            <a:spLocks noGrp="1"/>
          </p:cNvSpPr>
          <p:nvPr>
            <p:ph idx="1"/>
          </p:nvPr>
        </p:nvSpPr>
        <p:spPr/>
        <p:txBody>
          <a:bodyPr>
            <a:norm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Distance is the total movement of object without regard to direction.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Displacement is distance moved in a particular direction.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dirty="0">
                <a:effectLst/>
                <a:latin typeface="Times New Roman" panose="02020603050405020304" pitchFamily="18" charset="0"/>
                <a:ea typeface="Calibri" panose="020F0502020204030204" pitchFamily="34" charset="0"/>
              </a:rPr>
              <a:t>Mass is the measure of resistance to change in motion (inertial mass).</a:t>
            </a:r>
            <a:endParaRPr lang="en-ID" dirty="0"/>
          </a:p>
        </p:txBody>
      </p:sp>
    </p:spTree>
    <p:extLst>
      <p:ext uri="{BB962C8B-B14F-4D97-AF65-F5344CB8AC3E}">
        <p14:creationId xmlns:p14="http://schemas.microsoft.com/office/powerpoint/2010/main" val="2096930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848C3-64AF-0155-8A1F-6FCCB071BDF8}"/>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0A06AFB8-6B17-544F-E799-EDF14DAE1895}"/>
              </a:ext>
            </a:extLst>
          </p:cNvPr>
          <p:cNvSpPr>
            <a:spLocks noGrp="1"/>
          </p:cNvSpPr>
          <p:nvPr>
            <p:ph idx="1"/>
          </p:nvPr>
        </p:nvSpPr>
        <p:spPr/>
        <p:txBody>
          <a:bodyPr>
            <a:normAutofit/>
          </a:bodyPr>
          <a:lstStyle/>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Gravitational mass is measure of strength of gravitational force.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Speed is a scalar quantity that is equal to how far the object has moved divided by time taken.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dirty="0">
                <a:effectLst/>
                <a:latin typeface="Times New Roman" panose="02020603050405020304" pitchFamily="18" charset="0"/>
                <a:ea typeface="Calibri" panose="020F0502020204030204" pitchFamily="34" charset="0"/>
              </a:rPr>
              <a:t>Velocity is a quantity that designates how fast and in what direction a point is moving.</a:t>
            </a:r>
            <a:endParaRPr lang="en-ID" sz="1900" dirty="0"/>
          </a:p>
        </p:txBody>
      </p:sp>
    </p:spTree>
    <p:extLst>
      <p:ext uri="{BB962C8B-B14F-4D97-AF65-F5344CB8AC3E}">
        <p14:creationId xmlns:p14="http://schemas.microsoft.com/office/powerpoint/2010/main" val="159948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DF51-028B-1719-E605-A9B77B713DCA}"/>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69B12F99-78CA-26E1-D951-C030AF81F15E}"/>
              </a:ext>
            </a:extLst>
          </p:cNvPr>
          <p:cNvSpPr>
            <a:spLocks noGrp="1"/>
          </p:cNvSpPr>
          <p:nvPr>
            <p:ph idx="1"/>
          </p:nvPr>
        </p:nvSpPr>
        <p:spPr/>
        <p:txBody>
          <a:bodyPr>
            <a:norm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Momentum is product of mass of particle and its velocity.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Angular velocity is rotation rate, showing how fast object rotates.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dirty="0">
                <a:effectLst/>
                <a:latin typeface="Times New Roman" panose="02020603050405020304" pitchFamily="18" charset="0"/>
                <a:ea typeface="Calibri" panose="020F0502020204030204" pitchFamily="34" charset="0"/>
              </a:rPr>
              <a:t>Angular acceleration is the time rate of change of angular velocity.</a:t>
            </a:r>
            <a:endParaRPr lang="en-ID" dirty="0"/>
          </a:p>
        </p:txBody>
      </p:sp>
    </p:spTree>
    <p:extLst>
      <p:ext uri="{BB962C8B-B14F-4D97-AF65-F5344CB8AC3E}">
        <p14:creationId xmlns:p14="http://schemas.microsoft.com/office/powerpoint/2010/main" val="248811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4AE8-551A-B016-0C2B-80F8B365F97F}"/>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B749C129-9995-5EA4-AF6C-84502E099C44}"/>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Moment of inertia is resistance to angular acceleration. J = I = mR</a:t>
            </a:r>
            <a:r>
              <a:rPr lang="en-ID" sz="2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Angular momentum is moment of inertial times angular velocity.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Acceleration is the rate of change of the velocity of an object with respect to time.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7427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19A4-AA29-B16D-1E02-2D9570C6872F}"/>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8DE8ECCF-61AB-A050-45FB-B2C02EDA4ABF}"/>
              </a:ext>
            </a:extLst>
          </p:cNvPr>
          <p:cNvSpPr>
            <a:spLocks noGrp="1"/>
          </p:cNvSpPr>
          <p:nvPr>
            <p:ph idx="1"/>
          </p:nvPr>
        </p:nvSpPr>
        <p:spPr/>
        <p:txBody>
          <a:bodyPr>
            <a:normAutofit/>
          </a:bodyPr>
          <a:lstStyle/>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Time is continued sequence of existence and events that occurs in irreversible succession from the part, through the present, into the future.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dirty="0">
                <a:effectLst/>
                <a:latin typeface="Times New Roman" panose="02020603050405020304" pitchFamily="18" charset="0"/>
                <a:ea typeface="Calibri" panose="020F0502020204030204" pitchFamily="34" charset="0"/>
              </a:rPr>
              <a:t>Torque is measure of force that can cause an object to rotate about an axis.</a:t>
            </a:r>
            <a:endParaRPr lang="en-ID" sz="2700" dirty="0"/>
          </a:p>
        </p:txBody>
      </p:sp>
    </p:spTree>
    <p:extLst>
      <p:ext uri="{BB962C8B-B14F-4D97-AF65-F5344CB8AC3E}">
        <p14:creationId xmlns:p14="http://schemas.microsoft.com/office/powerpoint/2010/main" val="2004037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BFCE-3361-5B91-C70E-150CDFE71B76}"/>
              </a:ext>
            </a:extLst>
          </p:cNvPr>
          <p:cNvSpPr>
            <a:spLocks noGrp="1"/>
          </p:cNvSpPr>
          <p:nvPr>
            <p:ph type="title"/>
          </p:nvPr>
        </p:nvSpPr>
        <p:spPr/>
        <p:txBody>
          <a:bodyPr/>
          <a:lstStyle/>
          <a:p>
            <a:r>
              <a:rPr lang="en-US" dirty="0"/>
              <a:t>Definitions (continued)</a:t>
            </a:r>
            <a:endParaRPr lang="en-ID" dirty="0"/>
          </a:p>
        </p:txBody>
      </p:sp>
      <p:sp>
        <p:nvSpPr>
          <p:cNvPr id="3" name="Content Placeholder 2">
            <a:extLst>
              <a:ext uri="{FF2B5EF4-FFF2-40B4-BE49-F238E27FC236}">
                <a16:creationId xmlns:a16="http://schemas.microsoft.com/office/drawing/2014/main" id="{FDEF85DB-F3DD-CD4C-08F5-C0A6267DE71C}"/>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Define distance, displacement, time, speed, velocity, liner acceleration, linear momentum, angular velocity, angular acceleration, angular momentum, moment of inertia, force, torque.</a:t>
            </a:r>
            <a:endParaRPr lang="en-ID" sz="4400" dirty="0"/>
          </a:p>
        </p:txBody>
      </p:sp>
    </p:spTree>
    <p:extLst>
      <p:ext uri="{BB962C8B-B14F-4D97-AF65-F5344CB8AC3E}">
        <p14:creationId xmlns:p14="http://schemas.microsoft.com/office/powerpoint/2010/main" val="1249165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EA142-FDD0-3984-0FF2-82FBFE47B87D}"/>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Force</a:t>
            </a:r>
            <a:endParaRPr lang="en-ID" sz="12200" dirty="0"/>
          </a:p>
        </p:txBody>
      </p:sp>
      <p:sp>
        <p:nvSpPr>
          <p:cNvPr id="3" name="Content Placeholder 2">
            <a:extLst>
              <a:ext uri="{FF2B5EF4-FFF2-40B4-BE49-F238E27FC236}">
                <a16:creationId xmlns:a16="http://schemas.microsoft.com/office/drawing/2014/main" id="{0786EAC9-C24D-4332-E757-6CFC13CB0671}"/>
              </a:ext>
            </a:extLst>
          </p:cNvPr>
          <p:cNvSpPr>
            <a:spLocks noGrp="1"/>
          </p:cNvSpPr>
          <p:nvPr>
            <p:ph idx="1"/>
          </p:nvPr>
        </p:nvSpPr>
        <p:spPr/>
        <p:txBody>
          <a:bodyPr>
            <a:no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Force changes motion of body.</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If physics, by nature, forces can be gravitational, electromagnetic, nuclear weak, nuclear strong.</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By way of application, forces can be surface forces (friction) and volume forces (gravity, electromagnetism).</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Surface force acts across surface element of body.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dirty="0">
                <a:effectLst/>
                <a:latin typeface="Times New Roman" panose="02020603050405020304" pitchFamily="18" charset="0"/>
                <a:ea typeface="Calibri" panose="020F0502020204030204" pitchFamily="34" charset="0"/>
              </a:rPr>
              <a:t>Volume force acts on all particles of given body.</a:t>
            </a:r>
            <a:endParaRPr lang="en-ID" dirty="0"/>
          </a:p>
        </p:txBody>
      </p:sp>
    </p:spTree>
    <p:extLst>
      <p:ext uri="{BB962C8B-B14F-4D97-AF65-F5344CB8AC3E}">
        <p14:creationId xmlns:p14="http://schemas.microsoft.com/office/powerpoint/2010/main" val="417530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966B-EAA2-D42D-6B28-15BC9570CC28}"/>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Kinematics</a:t>
            </a:r>
            <a:endParaRPr lang="en-ID" sz="12200" dirty="0"/>
          </a:p>
        </p:txBody>
      </p:sp>
      <p:sp>
        <p:nvSpPr>
          <p:cNvPr id="3" name="Content Placeholder 2">
            <a:extLst>
              <a:ext uri="{FF2B5EF4-FFF2-40B4-BE49-F238E27FC236}">
                <a16:creationId xmlns:a16="http://schemas.microsoft.com/office/drawing/2014/main" id="{FC4C9BAB-B4F9-22A6-73F5-392F4C33860A}"/>
              </a:ext>
            </a:extLst>
          </p:cNvPr>
          <p:cNvSpPr>
            <a:spLocks noGrp="1"/>
          </p:cNvSpPr>
          <p:nvPr>
            <p:ph idx="1"/>
          </p:nvPr>
        </p:nvSpPr>
        <p:spPr/>
        <p:txBody>
          <a:bodyPr>
            <a:normAutofit/>
          </a:bodyPr>
          <a:lstStyle/>
          <a:p>
            <a:pPr marL="0" indent="0">
              <a:buNone/>
            </a:pPr>
            <a:r>
              <a:rPr lang="en-ID" sz="4400" dirty="0">
                <a:effectLst/>
                <a:latin typeface="Times New Roman" panose="02020603050405020304" pitchFamily="18" charset="0"/>
                <a:ea typeface="Calibri" panose="020F0502020204030204" pitchFamily="34" charset="0"/>
              </a:rPr>
              <a:t>To find equations of velocity and acceleration using the equation of displacement, differentiate the equation once to find the velocity, differentiate the equation of displacement twice or equation of velocity once to get the equation of acceleration, differentiate with respect to time t.</a:t>
            </a:r>
            <a:endParaRPr lang="en-ID" sz="4400" dirty="0"/>
          </a:p>
        </p:txBody>
      </p:sp>
    </p:spTree>
    <p:extLst>
      <p:ext uri="{BB962C8B-B14F-4D97-AF65-F5344CB8AC3E}">
        <p14:creationId xmlns:p14="http://schemas.microsoft.com/office/powerpoint/2010/main" val="86647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377ED-04C3-A667-62C0-3AC12088DC8C}"/>
              </a:ext>
            </a:extLst>
          </p:cNvPr>
          <p:cNvSpPr>
            <a:spLocks noGrp="1"/>
          </p:cNvSpPr>
          <p:nvPr>
            <p:ph type="title"/>
          </p:nvPr>
        </p:nvSpPr>
        <p:spPr/>
        <p:txBody>
          <a:bodyPr/>
          <a:lstStyle/>
          <a:p>
            <a:r>
              <a:rPr lang="en-US" dirty="0"/>
              <a:t>Kinematics (continued)</a:t>
            </a:r>
            <a:endParaRPr lang="en-ID" dirty="0"/>
          </a:p>
        </p:txBody>
      </p:sp>
      <p:sp>
        <p:nvSpPr>
          <p:cNvPr id="3" name="Content Placeholder 2">
            <a:extLst>
              <a:ext uri="{FF2B5EF4-FFF2-40B4-BE49-F238E27FC236}">
                <a16:creationId xmlns:a16="http://schemas.microsoft.com/office/drawing/2014/main" id="{0FDF20EA-F4A9-4741-B2C7-AA8C73865572}"/>
              </a:ext>
            </a:extLst>
          </p:cNvPr>
          <p:cNvSpPr>
            <a:spLocks noGrp="1"/>
          </p:cNvSpPr>
          <p:nvPr>
            <p:ph idx="1"/>
          </p:nvPr>
        </p:nvSpPr>
        <p:spPr/>
        <p:txBody>
          <a:bodyPr>
            <a:normAutofit/>
          </a:bodyPr>
          <a:lstStyle/>
          <a:p>
            <a:pPr marL="0" indent="0">
              <a:buNone/>
            </a:pP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Find velocity and acceleration for one-dimensional motion with the equation x = -k + Lt + Tt</a:t>
            </a:r>
            <a:r>
              <a:rPr lang="en-ID" sz="20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000" kern="100" dirty="0">
                <a:effectLst/>
                <a:latin typeface="Times New Roman" panose="02020603050405020304" pitchFamily="18" charset="0"/>
                <a:ea typeface="Calibri" panose="020F0502020204030204" pitchFamily="34" charset="0"/>
                <a:cs typeface="Times New Roman" panose="02020603050405020304" pitchFamily="18" charset="0"/>
              </a:rPr>
              <a:t>s is your student number.</a:t>
            </a:r>
            <a:endParaRPr lang="en-ID"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7277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5C96-D08B-0F22-0D13-AFF056CCE510}"/>
              </a:ext>
            </a:extLst>
          </p:cNvPr>
          <p:cNvSpPr>
            <a:spLocks noGrp="1"/>
          </p:cNvSpPr>
          <p:nvPr>
            <p:ph type="title"/>
          </p:nvPr>
        </p:nvSpPr>
        <p:spPr/>
        <p:txBody>
          <a:bodyPr/>
          <a:lstStyle/>
          <a:p>
            <a:r>
              <a:rPr lang="en-US" dirty="0"/>
              <a:t>Kinematics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6D1FA83-A5BC-1A85-64B3-7202636E7E1A}"/>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x = x</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+ 0.5at</a:t>
                </a:r>
                <a:r>
                  <a:rPr lang="en-ID" sz="2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V = V</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at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2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sSubSup>
                      <m:sSubSup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+2a(x – x</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Prove that V</a:t>
                </a:r>
                <a:r>
                  <a:rPr lang="en-ID" sz="2200" baseline="30000" dirty="0">
                    <a:effectLst/>
                    <a:latin typeface="Times New Roman" panose="02020603050405020304" pitchFamily="18" charset="0"/>
                    <a:ea typeface="Calibri" panose="020F0502020204030204" pitchFamily="34" charset="0"/>
                  </a:rPr>
                  <a:t>2</a:t>
                </a:r>
                <a:r>
                  <a:rPr lang="en-ID" sz="2200" dirty="0">
                    <a:effectLst/>
                    <a:latin typeface="Times New Roman" panose="02020603050405020304" pitchFamily="18" charset="0"/>
                    <a:ea typeface="Calibri" panose="020F0502020204030204" pitchFamily="34" charset="0"/>
                  </a:rPr>
                  <a:t> = </a:t>
                </a:r>
                <a14:m>
                  <m:oMath xmlns:m="http://schemas.openxmlformats.org/officeDocument/2006/math">
                    <m:sSubSup>
                      <m:sSubSupPr>
                        <m:ctrlPr>
                          <a:rPr lang="en-ID" sz="2200" i="1">
                            <a:effectLst/>
                            <a:latin typeface="Cambria Math" panose="02040503050406030204" pitchFamily="18" charset="0"/>
                            <a:cs typeface="Times New Roman" panose="02020603050405020304" pitchFamily="18" charset="0"/>
                          </a:rPr>
                        </m:ctrlPr>
                      </m:sSubSupPr>
                      <m:e>
                        <m:r>
                          <a:rPr lang="en-ID" sz="22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2200" i="1">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2200" i="1">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2200" dirty="0">
                    <a:effectLst/>
                    <a:latin typeface="Times New Roman" panose="02020603050405020304" pitchFamily="18" charset="0"/>
                    <a:ea typeface="Calibri" panose="020F0502020204030204" pitchFamily="34" charset="0"/>
                  </a:rPr>
                  <a:t>+2a(x – x</a:t>
                </a:r>
                <a:r>
                  <a:rPr lang="en-ID" sz="2200" baseline="-25000" dirty="0">
                    <a:effectLst/>
                    <a:latin typeface="Times New Roman" panose="02020603050405020304" pitchFamily="18" charset="0"/>
                    <a:ea typeface="Calibri" panose="020F0502020204030204" pitchFamily="34" charset="0"/>
                  </a:rPr>
                  <a:t>0</a:t>
                </a:r>
                <a:r>
                  <a:rPr lang="en-ID" sz="2200" dirty="0">
                    <a:effectLst/>
                    <a:latin typeface="Times New Roman" panose="02020603050405020304" pitchFamily="18" charset="0"/>
                    <a:ea typeface="Calibri" panose="020F0502020204030204" pitchFamily="34" charset="0"/>
                  </a:rPr>
                  <a:t>).</a:t>
                </a:r>
                <a:endParaRPr lang="en-ID" sz="2200" dirty="0"/>
              </a:p>
            </p:txBody>
          </p:sp>
        </mc:Choice>
        <mc:Fallback>
          <p:sp>
            <p:nvSpPr>
              <p:cNvPr id="3" name="Content Placeholder 2">
                <a:extLst>
                  <a:ext uri="{FF2B5EF4-FFF2-40B4-BE49-F238E27FC236}">
                    <a16:creationId xmlns:a16="http://schemas.microsoft.com/office/drawing/2014/main" id="{E6D1FA83-A5BC-1A85-64B3-7202636E7E1A}"/>
                  </a:ext>
                </a:extLst>
              </p:cNvPr>
              <p:cNvSpPr>
                <a:spLocks noGrp="1" noRot="1" noChangeAspect="1" noMove="1" noResize="1" noEditPoints="1" noAdjustHandles="1" noChangeArrowheads="1" noChangeShapeType="1" noTextEdit="1"/>
              </p:cNvSpPr>
              <p:nvPr>
                <p:ph idx="1"/>
              </p:nvPr>
            </p:nvSpPr>
            <p:spPr>
              <a:blipFill>
                <a:blip r:embed="rId2"/>
                <a:stretch>
                  <a:fillRect l="-754" t="-1681"/>
                </a:stretch>
              </a:blipFill>
            </p:spPr>
            <p:txBody>
              <a:bodyPr/>
              <a:lstStyle/>
              <a:p>
                <a:r>
                  <a:rPr lang="en-ID">
                    <a:noFill/>
                  </a:rPr>
                  <a:t> </a:t>
                </a:r>
              </a:p>
            </p:txBody>
          </p:sp>
        </mc:Fallback>
      </mc:AlternateContent>
    </p:spTree>
    <p:extLst>
      <p:ext uri="{BB962C8B-B14F-4D97-AF65-F5344CB8AC3E}">
        <p14:creationId xmlns:p14="http://schemas.microsoft.com/office/powerpoint/2010/main" val="76574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5D694-E403-655C-D9EC-4EF652F6D49D}"/>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Physics</a:t>
            </a:r>
            <a:endParaRPr lang="en-ID" sz="12200" dirty="0"/>
          </a:p>
        </p:txBody>
      </p:sp>
      <p:sp>
        <p:nvSpPr>
          <p:cNvPr id="3" name="Content Placeholder 2">
            <a:extLst>
              <a:ext uri="{FF2B5EF4-FFF2-40B4-BE49-F238E27FC236}">
                <a16:creationId xmlns:a16="http://schemas.microsoft.com/office/drawing/2014/main" id="{88135038-1E10-765C-8E68-490A18B1C4D9}"/>
              </a:ext>
            </a:extLst>
          </p:cNvPr>
          <p:cNvSpPr>
            <a:spLocks noGrp="1"/>
          </p:cNvSpPr>
          <p:nvPr>
            <p:ph idx="1"/>
          </p:nvPr>
        </p:nvSpPr>
        <p:spPr/>
        <p:txBody>
          <a:bodyPr>
            <a:noAutofit/>
          </a:bodyPr>
          <a:lstStyle/>
          <a:p>
            <a:pPr marL="0" indent="0">
              <a:buNone/>
            </a:pPr>
            <a:r>
              <a:rPr lang="en-ID" sz="5000" dirty="0">
                <a:effectLst/>
                <a:latin typeface="Times New Roman" panose="02020603050405020304" pitchFamily="18" charset="0"/>
                <a:ea typeface="Calibri" panose="020F0502020204030204" pitchFamily="34" charset="0"/>
              </a:rPr>
              <a:t>Physics is the most fundamental science, describing mechanical motion of solids and fluids, thermodynamics, electromagnetism, quantum mechanics, relativity theory, etc. </a:t>
            </a:r>
            <a:endParaRPr lang="en-ID" sz="5000" dirty="0"/>
          </a:p>
        </p:txBody>
      </p:sp>
    </p:spTree>
    <p:extLst>
      <p:ext uri="{BB962C8B-B14F-4D97-AF65-F5344CB8AC3E}">
        <p14:creationId xmlns:p14="http://schemas.microsoft.com/office/powerpoint/2010/main" val="86604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704E-F895-2FDC-AA9B-90AA46674088}"/>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Momentum</a:t>
            </a:r>
            <a:endParaRPr lang="en-ID" sz="12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C1CB85E-8074-B328-3E38-D432636B85C9}"/>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Linear momentum: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b="1" kern="100" dirty="0">
                    <a:effectLst/>
                    <a:latin typeface="Times New Roman" panose="02020603050405020304" pitchFamily="18" charset="0"/>
                    <a:ea typeface="Calibri" panose="020F0502020204030204" pitchFamily="34" charset="0"/>
                    <a:cs typeface="Times New Roman" panose="02020603050405020304" pitchFamily="18" charset="0"/>
                  </a:rPr>
                  <a:t>p</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2200" b="1"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(1)</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2200" b="1" i="1" kern="100">
                        <a:effectLst/>
                        <a:latin typeface="Cambria Math" panose="02040503050406030204" pitchFamily="18" charset="0"/>
                        <a:ea typeface="Calibri" panose="020F0502020204030204" pitchFamily="34" charset="0"/>
                        <a:cs typeface="Times New Roman" panose="02020603050405020304" pitchFamily="18" charset="0"/>
                      </a:rPr>
                      <m:t>𝒑</m:t>
                    </m:r>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naryPr>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𝑛</m:t>
                        </m:r>
                      </m:sup>
                      <m:e>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b="1" i="1" kern="100">
                                <a:effectLst/>
                                <a:latin typeface="Cambria Math" panose="02040503050406030204" pitchFamily="18" charset="0"/>
                                <a:ea typeface="Calibri" panose="020F0502020204030204" pitchFamily="34" charset="0"/>
                                <a:cs typeface="Times New Roman" panose="02020603050405020304" pitchFamily="18" charset="0"/>
                              </a:rPr>
                              <m:t>𝒗</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e>
                    </m:nary>
                  </m:oMath>
                </a14:m>
                <a:r>
                  <a:rPr lang="en-ID" sz="2200" kern="10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(1) is the expression of linear momentum for one material point.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(2) is the expression of linear momentum for the mechanical system of n material points.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FC1CB85E-8074-B328-3E38-D432636B85C9}"/>
                  </a:ext>
                </a:extLst>
              </p:cNvPr>
              <p:cNvSpPr>
                <a:spLocks noGrp="1" noRot="1" noChangeAspect="1" noMove="1" noResize="1" noEditPoints="1" noAdjustHandles="1" noChangeArrowheads="1" noChangeShapeType="1" noTextEdit="1"/>
              </p:cNvSpPr>
              <p:nvPr>
                <p:ph idx="1"/>
              </p:nvPr>
            </p:nvSpPr>
            <p:spPr>
              <a:blipFill>
                <a:blip r:embed="rId2"/>
                <a:stretch>
                  <a:fillRect l="-754" t="-1681"/>
                </a:stretch>
              </a:blipFill>
            </p:spPr>
            <p:txBody>
              <a:bodyPr/>
              <a:lstStyle/>
              <a:p>
                <a:r>
                  <a:rPr lang="en-ID">
                    <a:noFill/>
                  </a:rPr>
                  <a:t> </a:t>
                </a:r>
              </a:p>
            </p:txBody>
          </p:sp>
        </mc:Fallback>
      </mc:AlternateContent>
    </p:spTree>
    <p:extLst>
      <p:ext uri="{BB962C8B-B14F-4D97-AF65-F5344CB8AC3E}">
        <p14:creationId xmlns:p14="http://schemas.microsoft.com/office/powerpoint/2010/main" val="3635249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70E69-EAB8-3BBD-3631-B5053DA3C839}"/>
              </a:ext>
            </a:extLst>
          </p:cNvPr>
          <p:cNvSpPr>
            <a:spLocks noGrp="1"/>
          </p:cNvSpPr>
          <p:nvPr>
            <p:ph type="title"/>
          </p:nvPr>
        </p:nvSpPr>
        <p:spPr/>
        <p:txBody>
          <a:bodyPr>
            <a:noAutofit/>
          </a:bodyPr>
          <a:lstStyle/>
          <a:p>
            <a:r>
              <a:rPr lang="en-ID" sz="12200" b="1" dirty="0">
                <a:effectLst/>
                <a:latin typeface="Times New Roman" panose="02020603050405020304" pitchFamily="18" charset="0"/>
                <a:ea typeface="Calibri" panose="020F0502020204030204" pitchFamily="34" charset="0"/>
              </a:rPr>
              <a:t>Collisions</a:t>
            </a:r>
            <a:endParaRPr lang="en-ID" sz="12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F5FA746-7520-FF4A-C695-F6757492919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consider one-dimensional motion of material points.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Inelastic collisions or perfectly inelastic collisions: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Two balls (material points) collide without external forces (without friction, etc.) along the straight line (one-dimensional motion), after the inelastic collision both balls move with the same velocity being stick to each other.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Before the collision the masses and the velocities of the balls are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respectively.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After the collision the balls move together with the same velocity v.</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momentum before the collision is equal to momentum after the collision.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4F5FA746-7520-FF4A-C695-F67574929196}"/>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88904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AD5F-2EB2-623E-AE77-2B1397DDA7B5}"/>
              </a:ext>
            </a:extLst>
          </p:cNvPr>
          <p:cNvSpPr>
            <a:spLocks noGrp="1"/>
          </p:cNvSpPr>
          <p:nvPr>
            <p:ph type="title"/>
          </p:nvPr>
        </p:nvSpPr>
        <p:spPr/>
        <p:txBody>
          <a:bodyPr/>
          <a:lstStyle/>
          <a:p>
            <a:r>
              <a:rPr lang="en-US" dirty="0"/>
              <a:t>Collisions (continued)</a:t>
            </a:r>
            <a:endParaRPr lang="en-ID" dirty="0"/>
          </a:p>
        </p:txBody>
      </p:sp>
      <p:sp>
        <p:nvSpPr>
          <p:cNvPr id="3" name="Content Placeholder 2">
            <a:extLst>
              <a:ext uri="{FF2B5EF4-FFF2-40B4-BE49-F238E27FC236}">
                <a16:creationId xmlns:a16="http://schemas.microsoft.com/office/drawing/2014/main" id="{3225359D-6F76-B9CC-7ADF-2D0E58E689E4}"/>
              </a:ext>
            </a:extLst>
          </p:cNvPr>
          <p:cNvSpPr>
            <a:spLocks noGrp="1"/>
          </p:cNvSpPr>
          <p:nvPr>
            <p:ph idx="1"/>
          </p:nvPr>
        </p:nvSpPr>
        <p:spPr/>
        <p:txBody>
          <a:bodyPr>
            <a:normAutofit/>
          </a:bodyPr>
          <a:lstStyle/>
          <a:p>
            <a:pPr marL="0" indent="0">
              <a:buNone/>
            </a:pPr>
            <a:r>
              <a:rPr lang="en-ID" sz="4400" dirty="0">
                <a:effectLst/>
                <a:latin typeface="Times New Roman" panose="02020603050405020304" pitchFamily="18" charset="0"/>
                <a:ea typeface="Calibri" panose="020F0502020204030204" pitchFamily="34" charset="0"/>
              </a:rPr>
              <a:t>Describing the inelastic collision, we assume that the momentum is conserved. The material points stick together after collision and move with the same velocity. We consider one-dimensional motion.</a:t>
            </a:r>
            <a:endParaRPr lang="en-ID" sz="4400" dirty="0"/>
          </a:p>
        </p:txBody>
      </p:sp>
    </p:spTree>
    <p:extLst>
      <p:ext uri="{BB962C8B-B14F-4D97-AF65-F5344CB8AC3E}">
        <p14:creationId xmlns:p14="http://schemas.microsoft.com/office/powerpoint/2010/main" val="3868080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5425-AFC8-AFFE-656F-64C70C03D372}"/>
              </a:ext>
            </a:extLst>
          </p:cNvPr>
          <p:cNvSpPr>
            <a:spLocks noGrp="1"/>
          </p:cNvSpPr>
          <p:nvPr>
            <p:ph type="title"/>
          </p:nvPr>
        </p:nvSpPr>
        <p:spPr/>
        <p:txBody>
          <a:bodyPr/>
          <a:lstStyle/>
          <a:p>
            <a:r>
              <a:rPr lang="en-US" dirty="0"/>
              <a:t>Collisions (continued)</a:t>
            </a:r>
            <a:endParaRPr lang="en-ID" dirty="0"/>
          </a:p>
        </p:txBody>
      </p:sp>
      <p:sp>
        <p:nvSpPr>
          <p:cNvPr id="3" name="Content Placeholder 2">
            <a:extLst>
              <a:ext uri="{FF2B5EF4-FFF2-40B4-BE49-F238E27FC236}">
                <a16:creationId xmlns:a16="http://schemas.microsoft.com/office/drawing/2014/main" id="{3562F6DF-C573-2940-C1E4-301A31AE21AE}"/>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Calculate the final speed after absolutely inelastic collision of two balls of masses L kg and T kg, moving with velocities s m/s and k m/s respectively.</a:t>
            </a:r>
            <a:endParaRPr lang="en-ID" sz="4400" dirty="0"/>
          </a:p>
        </p:txBody>
      </p:sp>
    </p:spTree>
    <p:extLst>
      <p:ext uri="{BB962C8B-B14F-4D97-AF65-F5344CB8AC3E}">
        <p14:creationId xmlns:p14="http://schemas.microsoft.com/office/powerpoint/2010/main" val="2063649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8C865-EE9A-DED2-18A0-C354F5D84764}"/>
              </a:ext>
            </a:extLst>
          </p:cNvPr>
          <p:cNvSpPr>
            <a:spLocks noGrp="1"/>
          </p:cNvSpPr>
          <p:nvPr>
            <p:ph type="title"/>
          </p:nvPr>
        </p:nvSpPr>
        <p:spPr/>
        <p:txBody>
          <a:bodyPr/>
          <a:lstStyle/>
          <a:p>
            <a:r>
              <a:rPr lang="en-US" dirty="0"/>
              <a:t>Collisions (continued)</a:t>
            </a:r>
            <a:endParaRPr lang="en-ID" dirty="0"/>
          </a:p>
        </p:txBody>
      </p:sp>
      <p:sp>
        <p:nvSpPr>
          <p:cNvPr id="3" name="Content Placeholder 2">
            <a:extLst>
              <a:ext uri="{FF2B5EF4-FFF2-40B4-BE49-F238E27FC236}">
                <a16:creationId xmlns:a16="http://schemas.microsoft.com/office/drawing/2014/main" id="{D7F24675-FC43-B285-1A57-845AF8FC7901}"/>
              </a:ext>
            </a:extLst>
          </p:cNvPr>
          <p:cNvSpPr>
            <a:spLocks noGrp="1"/>
          </p:cNvSpPr>
          <p:nvPr>
            <p:ph idx="1"/>
          </p:nvPr>
        </p:nvSpPr>
        <p:spPr/>
        <p:txBody>
          <a:bodyPr>
            <a:normAutofit fontScale="850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is your student number.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u1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u2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m1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m2 = 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v = (m1 * u1 + m2 * u2) / (m1 + m2)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err="1">
                <a:effectLst/>
                <a:latin typeface="Courier New" panose="02070309020205020404" pitchFamily="49" charset="0"/>
                <a:ea typeface="Times New Roman" panose="02020603050405020304" pitchFamily="18" charset="0"/>
                <a:cs typeface="Times New Roman" panose="02020603050405020304" pitchFamily="18" charset="0"/>
              </a:rPr>
              <a:t>MsgBox</a:t>
            </a: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 v</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http://physics16.weebly.com/uploads/5/9/8/5/59854633/inelastic4collision.txt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257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49EEB-E700-EBC3-D1F9-CEF1602ED9BF}"/>
              </a:ext>
            </a:extLst>
          </p:cNvPr>
          <p:cNvSpPr>
            <a:spLocks noGrp="1"/>
          </p:cNvSpPr>
          <p:nvPr>
            <p:ph type="title"/>
          </p:nvPr>
        </p:nvSpPr>
        <p:spPr/>
        <p:txBody>
          <a:bodyPr>
            <a:normAutofit/>
          </a:bodyPr>
          <a:lstStyle/>
          <a:p>
            <a:r>
              <a:rPr lang="en-ID" sz="4000" b="1" dirty="0">
                <a:effectLst/>
                <a:latin typeface="Times New Roman" panose="02020603050405020304" pitchFamily="18" charset="0"/>
                <a:ea typeface="Calibri" panose="020F0502020204030204" pitchFamily="34" charset="0"/>
              </a:rPr>
              <a:t>Elastic collisions or perfectly elastic collisions</a:t>
            </a:r>
            <a:endParaRPr lang="en-ID" sz="40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A4016D4-6D4C-1AEE-01BF-F2A2938A7BD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is more complex problem because instead of one unknown v there two unknowns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time we use the law of conservation of kinetic energy in addition to the law of conservation of momentum.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There two simultaneous equations to solve in this case for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f>
                      <m:fPr>
                        <m:ctrlPr>
                          <a:rPr lang="en-ID" i="1">
                            <a:effectLst/>
                            <a:latin typeface="Cambria Math" panose="02040503050406030204" pitchFamily="18" charset="0"/>
                            <a:cs typeface="Times New Roman" panose="02020603050405020304" pitchFamily="18" charset="0"/>
                          </a:rPr>
                        </m:ctrlPr>
                      </m:fPr>
                      <m:num>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1</m:t>
                            </m:r>
                          </m:sub>
                        </m:sSub>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b>
                        </m:sSub>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1</m:t>
                            </m:r>
                          </m:sub>
                        </m:sSub>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sSub>
                          <m:sSubPr>
                            <m:ctrlPr>
                              <a:rPr lang="en-ID" i="1">
                                <a:effectLst/>
                                <a:latin typeface="Cambria Math" panose="02040503050406030204" pitchFamily="18" charset="0"/>
                                <a:cs typeface="Times New Roman" panose="02020603050405020304" pitchFamily="18" charset="0"/>
                              </a:rPr>
                            </m:ctrlPr>
                          </m:sSub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b>
                        </m:sSub>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den>
                    </m:f>
                  </m:oMath>
                </a14:m>
                <a:r>
                  <a:rPr lang="en-ID" sz="1800" dirty="0">
                    <a:effectLst/>
                    <a:latin typeface="Times New Roman" panose="02020603050405020304" pitchFamily="18" charset="0"/>
                    <a:ea typeface="Times New Roman" panose="02020603050405020304" pitchFamily="18" charset="0"/>
                  </a:rPr>
                  <a:t>				(6)</a:t>
                </a:r>
                <a:endParaRPr lang="en-ID" dirty="0"/>
              </a:p>
            </p:txBody>
          </p:sp>
        </mc:Choice>
        <mc:Fallback>
          <p:sp>
            <p:nvSpPr>
              <p:cNvPr id="3" name="Content Placeholder 2">
                <a:extLst>
                  <a:ext uri="{FF2B5EF4-FFF2-40B4-BE49-F238E27FC236}">
                    <a16:creationId xmlns:a16="http://schemas.microsoft.com/office/drawing/2014/main" id="{AA4016D4-6D4C-1AEE-01BF-F2A2938A7BD5}"/>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1534325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129A9-910B-E518-7FFD-655EFC3FE86C}"/>
              </a:ext>
            </a:extLst>
          </p:cNvPr>
          <p:cNvSpPr>
            <a:spLocks noGrp="1"/>
          </p:cNvSpPr>
          <p:nvPr>
            <p:ph type="title"/>
          </p:nvPr>
        </p:nvSpPr>
        <p:spPr/>
        <p:txBody>
          <a:bodyPr/>
          <a:lstStyle/>
          <a:p>
            <a:r>
              <a:rPr lang="en-US" dirty="0"/>
              <a:t>(continued)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1DA22D1-870B-2A19-DDE0-CDE961461672}"/>
                  </a:ext>
                </a:extLst>
              </p:cNvPr>
              <p:cNvSpPr>
                <a:spLocks noGrp="1"/>
              </p:cNvSpPr>
              <p:nvPr>
                <p:ph idx="1"/>
              </p:nvPr>
            </p:nvSpPr>
            <p:spPr/>
            <p:txBody>
              <a:bodyPr>
                <a:noAutofit/>
              </a:bodyPr>
              <a:lstStyle/>
              <a:p>
                <a:pPr marL="0" indent="0">
                  <a:buNone/>
                </a:pPr>
                <a:r>
                  <a:rPr lang="en-ID" sz="3300" kern="100" dirty="0">
                    <a:effectLst/>
                    <a:latin typeface="Times New Roman" panose="02020603050405020304" pitchFamily="18" charset="0"/>
                    <a:ea typeface="Times New Roman" panose="02020603050405020304" pitchFamily="18" charset="0"/>
                    <a:cs typeface="Times New Roman" panose="02020603050405020304" pitchFamily="18" charset="0"/>
                  </a:rPr>
                  <a:t>These simultaneous equations are quadratic; there will be two solutions for </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and two solutions for 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We must choose the correct solutions based on the physical conditions.</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We solve the quadratic simultaneous equations by substitution, expressing 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through 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from the first equation and substituting the expression into the second equation.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sSub>
                      <m:sSub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ID" sz="33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3300" i="1">
                                <a:effectLst/>
                                <a:latin typeface="Cambria Math" panose="02040503050406030204" pitchFamily="18" charset="0"/>
                                <a:ea typeface="Times New Roman" panose="02020603050405020304" pitchFamily="18" charset="0"/>
                                <a:cs typeface="Times New Roman" panose="02020603050405020304" pitchFamily="18" charset="0"/>
                              </a:rPr>
                              <m:t>2</m:t>
                            </m:r>
                          </m:sub>
                        </m:sSub>
                      </m:den>
                    </m:f>
                  </m:oMath>
                </a14:m>
                <a:r>
                  <a:rPr lang="en-ID" sz="3300" dirty="0">
                    <a:effectLst/>
                    <a:latin typeface="Times New Roman" panose="02020603050405020304" pitchFamily="18" charset="0"/>
                    <a:ea typeface="Times New Roman" panose="02020603050405020304" pitchFamily="18" charset="0"/>
                  </a:rPr>
                  <a:t>					(7)</a:t>
                </a:r>
                <a:endParaRPr lang="en-ID" sz="3300" dirty="0"/>
              </a:p>
            </p:txBody>
          </p:sp>
        </mc:Choice>
        <mc:Fallback>
          <p:sp>
            <p:nvSpPr>
              <p:cNvPr id="3" name="Content Placeholder 2">
                <a:extLst>
                  <a:ext uri="{FF2B5EF4-FFF2-40B4-BE49-F238E27FC236}">
                    <a16:creationId xmlns:a16="http://schemas.microsoft.com/office/drawing/2014/main" id="{91DA22D1-870B-2A19-DDE0-CDE961461672}"/>
                  </a:ext>
                </a:extLst>
              </p:cNvPr>
              <p:cNvSpPr>
                <a:spLocks noGrp="1" noRot="1" noChangeAspect="1" noMove="1" noResize="1" noEditPoints="1" noAdjustHandles="1" noChangeArrowheads="1" noChangeShapeType="1" noTextEdit="1"/>
              </p:cNvSpPr>
              <p:nvPr>
                <p:ph idx="1"/>
              </p:nvPr>
            </p:nvSpPr>
            <p:spPr>
              <a:blipFill>
                <a:blip r:embed="rId2"/>
                <a:stretch>
                  <a:fillRect l="-1565" t="-3081" r="-2261" b="-980"/>
                </a:stretch>
              </a:blipFill>
            </p:spPr>
            <p:txBody>
              <a:bodyPr/>
              <a:lstStyle/>
              <a:p>
                <a:r>
                  <a:rPr lang="en-ID">
                    <a:noFill/>
                  </a:rPr>
                  <a:t> </a:t>
                </a:r>
              </a:p>
            </p:txBody>
          </p:sp>
        </mc:Fallback>
      </mc:AlternateContent>
    </p:spTree>
    <p:extLst>
      <p:ext uri="{BB962C8B-B14F-4D97-AF65-F5344CB8AC3E}">
        <p14:creationId xmlns:p14="http://schemas.microsoft.com/office/powerpoint/2010/main" val="3463825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93E8-7D06-3539-3E13-82C2A7014869}"/>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15FC9C31-F5D9-1EBB-57F3-381B47A229A8}"/>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Substituting (7) to (6), we get the single quadratic equation for </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4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 By solving the single quadratic equation and finding two values of </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4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 we must decide with of the two answers is the correct physical value for </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4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V</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Times New Roman" panose="02020603050405020304" pitchFamily="18" charset="0"/>
              </a:rPr>
              <a:t> can be found through </a:t>
            </a:r>
            <a:r>
              <a:rPr lang="en-ID" sz="4400" dirty="0">
                <a:effectLst/>
                <a:latin typeface="Times New Roman" panose="02020603050405020304" pitchFamily="18" charset="0"/>
                <a:ea typeface="Calibri" panose="020F0502020204030204" pitchFamily="34" charset="0"/>
              </a:rPr>
              <a:t>V</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Times New Roman" panose="02020603050405020304" pitchFamily="18" charset="0"/>
              </a:rPr>
              <a:t> using (7).</a:t>
            </a:r>
            <a:endParaRPr lang="en-ID" sz="4400" dirty="0"/>
          </a:p>
        </p:txBody>
      </p:sp>
    </p:spTree>
    <p:extLst>
      <p:ext uri="{BB962C8B-B14F-4D97-AF65-F5344CB8AC3E}">
        <p14:creationId xmlns:p14="http://schemas.microsoft.com/office/powerpoint/2010/main" val="2851679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2E14-028B-EAD4-B32F-CC6FC56BFB85}"/>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D3C51F98-2BF8-3786-740A-487DC81EE28E}"/>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Conservation of momentum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only for absolutely inelastic collision and absolutely elastic collision.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Absolutely elastic collision has 2 equations: conservation of momentum and conservation of kinetic energy</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We neglect resistance to motion.</a:t>
            </a:r>
            <a:endParaRPr lang="en-ID" sz="2200" dirty="0"/>
          </a:p>
        </p:txBody>
      </p:sp>
    </p:spTree>
    <p:extLst>
      <p:ext uri="{BB962C8B-B14F-4D97-AF65-F5344CB8AC3E}">
        <p14:creationId xmlns:p14="http://schemas.microsoft.com/office/powerpoint/2010/main" val="672728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70443-2934-0D44-DDF8-80EFB34F87A5}"/>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A63BE044-C77E-53B9-87A7-84F5AEF52392}"/>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Solve the elastic collision problem for u</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 u</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k/2, 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 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2k.</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200" dirty="0"/>
          </a:p>
          <a:p>
            <a:pPr marL="0" indent="0">
              <a:buNone/>
            </a:pPr>
            <a:r>
              <a:rPr lang="en-ID" sz="2200" dirty="0">
                <a:effectLst/>
                <a:latin typeface="Times New Roman" panose="02020603050405020304" pitchFamily="18" charset="0"/>
                <a:ea typeface="Calibri" panose="020F0502020204030204" pitchFamily="34" charset="0"/>
              </a:rPr>
              <a:t>http://physics16.weebly.com/uploads/5/9/8/5/59854633/linear2elastic4collision.txt</a:t>
            </a:r>
            <a:endParaRPr lang="en-ID" sz="2200" dirty="0"/>
          </a:p>
        </p:txBody>
      </p:sp>
    </p:spTree>
    <p:extLst>
      <p:ext uri="{BB962C8B-B14F-4D97-AF65-F5344CB8AC3E}">
        <p14:creationId xmlns:p14="http://schemas.microsoft.com/office/powerpoint/2010/main" val="102877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2630D-7A07-1708-799E-D82246AE3F89}"/>
              </a:ext>
            </a:extLst>
          </p:cNvPr>
          <p:cNvSpPr>
            <a:spLocks noGrp="1"/>
          </p:cNvSpPr>
          <p:nvPr>
            <p:ph type="title"/>
          </p:nvPr>
        </p:nvSpPr>
        <p:spPr/>
        <p:txBody>
          <a:bodyPr/>
          <a:lstStyle/>
          <a:p>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What do you want from this physics course?</a:t>
            </a:r>
            <a:endParaRPr lang="en-ID" dirty="0"/>
          </a:p>
        </p:txBody>
      </p:sp>
      <p:sp>
        <p:nvSpPr>
          <p:cNvPr id="3" name="Content Placeholder 2">
            <a:extLst>
              <a:ext uri="{FF2B5EF4-FFF2-40B4-BE49-F238E27FC236}">
                <a16:creationId xmlns:a16="http://schemas.microsoft.com/office/drawing/2014/main" id="{5AD538EF-3F33-65BF-105B-9EB80E78FF17}"/>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What do you want from this physics course?</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9751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7AD35-3858-31B5-992E-4F17ADB72268}"/>
              </a:ext>
            </a:extLst>
          </p:cNvPr>
          <p:cNvSpPr>
            <a:spLocks noGrp="1"/>
          </p:cNvSpPr>
          <p:nvPr>
            <p:ph type="title"/>
          </p:nvPr>
        </p:nvSpPr>
        <p:spPr/>
        <p:txBody>
          <a:bodyPr>
            <a:normAutofit/>
          </a:bodyPr>
          <a:lstStyle/>
          <a:p>
            <a:r>
              <a:rPr lang="en-ID" sz="8800" b="1" dirty="0">
                <a:effectLst/>
                <a:latin typeface="Times New Roman" panose="02020603050405020304" pitchFamily="18" charset="0"/>
                <a:ea typeface="Calibri" panose="020F0502020204030204" pitchFamily="34" charset="0"/>
              </a:rPr>
              <a:t>Dynamics</a:t>
            </a:r>
            <a:endParaRPr lang="en-ID" sz="8800" dirty="0"/>
          </a:p>
        </p:txBody>
      </p:sp>
      <p:sp>
        <p:nvSpPr>
          <p:cNvPr id="3" name="Content Placeholder 2">
            <a:extLst>
              <a:ext uri="{FF2B5EF4-FFF2-40B4-BE49-F238E27FC236}">
                <a16:creationId xmlns:a16="http://schemas.microsoft.com/office/drawing/2014/main" id="{7E597E23-4076-8975-B807-4CD118DBD126}"/>
              </a:ext>
            </a:extLst>
          </p:cNvPr>
          <p:cNvSpPr>
            <a:spLocks noGrp="1"/>
          </p:cNvSpPr>
          <p:nvPr>
            <p:ph idx="1"/>
          </p:nvPr>
        </p:nvSpPr>
        <p:spPr/>
        <p:txBody>
          <a:bodyPr>
            <a:normAutofit/>
          </a:bodyPr>
          <a:lstStyle/>
          <a:p>
            <a:pPr marL="0" indent="0">
              <a:buNone/>
            </a:pPr>
            <a:r>
              <a:rPr lang="en-ID" dirty="0">
                <a:effectLst/>
                <a:latin typeface="Times New Roman" panose="02020603050405020304" pitchFamily="18" charset="0"/>
                <a:ea typeface="Calibri" panose="020F0502020204030204" pitchFamily="34" charset="0"/>
              </a:rPr>
              <a:t>Dynamics studies motion of bodies under the influence of forces.</a:t>
            </a:r>
            <a:endParaRPr lang="en-ID" dirty="0"/>
          </a:p>
        </p:txBody>
      </p:sp>
    </p:spTree>
    <p:extLst>
      <p:ext uri="{BB962C8B-B14F-4D97-AF65-F5344CB8AC3E}">
        <p14:creationId xmlns:p14="http://schemas.microsoft.com/office/powerpoint/2010/main" val="22678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34087-805A-4CD7-2678-EF3D6D29687B}"/>
              </a:ext>
            </a:extLst>
          </p:cNvPr>
          <p:cNvSpPr>
            <a:spLocks noGrp="1"/>
          </p:cNvSpPr>
          <p:nvPr>
            <p:ph type="title"/>
          </p:nvPr>
        </p:nvSpPr>
        <p:spPr/>
        <p:txBody>
          <a:bodyPr>
            <a:noAutofit/>
          </a:bodyPr>
          <a:lstStyle/>
          <a:p>
            <a:r>
              <a:rPr lang="en-ID" sz="8800" b="1" dirty="0">
                <a:effectLst/>
                <a:latin typeface="Times New Roman" panose="02020603050405020304" pitchFamily="18" charset="0"/>
                <a:ea typeface="Calibri" panose="020F0502020204030204" pitchFamily="34" charset="0"/>
              </a:rPr>
              <a:t>Mechanical system</a:t>
            </a:r>
            <a:endParaRPr lang="en-ID" sz="8800" dirty="0"/>
          </a:p>
        </p:txBody>
      </p:sp>
      <p:sp>
        <p:nvSpPr>
          <p:cNvPr id="3" name="Content Placeholder 2">
            <a:extLst>
              <a:ext uri="{FF2B5EF4-FFF2-40B4-BE49-F238E27FC236}">
                <a16:creationId xmlns:a16="http://schemas.microsoft.com/office/drawing/2014/main" id="{C2969837-5EC0-C637-40B0-22CCF4F3F643}"/>
              </a:ext>
            </a:extLst>
          </p:cNvPr>
          <p:cNvSpPr>
            <a:spLocks noGrp="1"/>
          </p:cNvSpPr>
          <p:nvPr>
            <p:ph idx="1"/>
          </p:nvPr>
        </p:nvSpPr>
        <p:spPr/>
        <p:txBody>
          <a:bodyPr>
            <a:norm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Mechanical system consists of many material points.</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Centre of mass of discrete mechanical system is weighted average.</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Centre of mass of continuous mechanical system is weighted average,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dirty="0">
                <a:effectLst/>
                <a:latin typeface="Times New Roman" panose="02020603050405020304" pitchFamily="18" charset="0"/>
                <a:ea typeface="Calibri" panose="020F0502020204030204" pitchFamily="34" charset="0"/>
              </a:rPr>
              <a:t>expressed through integrals.</a:t>
            </a:r>
            <a:endParaRPr lang="en-ID" dirty="0"/>
          </a:p>
        </p:txBody>
      </p:sp>
    </p:spTree>
    <p:extLst>
      <p:ext uri="{BB962C8B-B14F-4D97-AF65-F5344CB8AC3E}">
        <p14:creationId xmlns:p14="http://schemas.microsoft.com/office/powerpoint/2010/main" val="1237428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3325-99A7-8FEF-E5B4-9E159E04B162}"/>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Centre of mass</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7259F68-F190-E232-5085-B2D84ED5CB42}"/>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Only external force can change location of centre of mass of mechanical system.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Internal force cannot change location of centre of mass of mechanical system.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Equation for centre of mass for 2 material points is weighted average: </a:t>
                </a:r>
                <a14:m>
                  <m:oMath xmlns:m="http://schemas.openxmlformats.org/officeDocument/2006/math">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𝐶</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𝑚</m:t>
                        </m:r>
                      </m:sub>
                    </m:s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The equation for any number of material points is similar, the difference is in the number of terms: 3 terms for 3 points, etc.</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Centre of gravity may be different from centre of mass.</a:t>
                </a:r>
                <a:endParaRPr lang="en-ID" sz="2200" dirty="0"/>
              </a:p>
            </p:txBody>
          </p:sp>
        </mc:Choice>
        <mc:Fallback>
          <p:sp>
            <p:nvSpPr>
              <p:cNvPr id="3" name="Content Placeholder 2">
                <a:extLst>
                  <a:ext uri="{FF2B5EF4-FFF2-40B4-BE49-F238E27FC236}">
                    <a16:creationId xmlns:a16="http://schemas.microsoft.com/office/drawing/2014/main" id="{A7259F68-F190-E232-5085-B2D84ED5CB42}"/>
                  </a:ext>
                </a:extLst>
              </p:cNvPr>
              <p:cNvSpPr>
                <a:spLocks noGrp="1" noRot="1" noChangeAspect="1" noMove="1" noResize="1" noEditPoints="1" noAdjustHandles="1" noChangeArrowheads="1" noChangeShapeType="1" noTextEdit="1"/>
              </p:cNvSpPr>
              <p:nvPr>
                <p:ph idx="1"/>
              </p:nvPr>
            </p:nvSpPr>
            <p:spPr>
              <a:blipFill>
                <a:blip r:embed="rId2"/>
                <a:stretch>
                  <a:fillRect l="-754" t="-1681" r="-580"/>
                </a:stretch>
              </a:blipFill>
            </p:spPr>
            <p:txBody>
              <a:bodyPr/>
              <a:lstStyle/>
              <a:p>
                <a:r>
                  <a:rPr lang="en-ID">
                    <a:noFill/>
                  </a:rPr>
                  <a:t> </a:t>
                </a:r>
              </a:p>
            </p:txBody>
          </p:sp>
        </mc:Fallback>
      </mc:AlternateContent>
    </p:spTree>
    <p:extLst>
      <p:ext uri="{BB962C8B-B14F-4D97-AF65-F5344CB8AC3E}">
        <p14:creationId xmlns:p14="http://schemas.microsoft.com/office/powerpoint/2010/main" val="1460623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04A20-5E99-4CAA-F6E6-32B2D3CE41D3}"/>
              </a:ext>
            </a:extLst>
          </p:cNvPr>
          <p:cNvSpPr>
            <a:spLocks noGrp="1"/>
          </p:cNvSpPr>
          <p:nvPr>
            <p:ph type="title"/>
          </p:nvPr>
        </p:nvSpPr>
        <p:spPr/>
        <p:txBody>
          <a:bodyPr/>
          <a:lstStyle/>
          <a:p>
            <a:r>
              <a:rPr lang="en-US" dirty="0"/>
              <a:t>Center of mass (continued)</a:t>
            </a:r>
            <a:endParaRPr lang="en-ID" dirty="0"/>
          </a:p>
        </p:txBody>
      </p:sp>
      <p:sp>
        <p:nvSpPr>
          <p:cNvPr id="3" name="Content Placeholder 2">
            <a:extLst>
              <a:ext uri="{FF2B5EF4-FFF2-40B4-BE49-F238E27FC236}">
                <a16:creationId xmlns:a16="http://schemas.microsoft.com/office/drawing/2014/main" id="{ADBE9122-52C1-F013-3A29-A6B60B68265F}"/>
              </a:ext>
            </a:extLst>
          </p:cNvPr>
          <p:cNvSpPr>
            <a:spLocks noGrp="1"/>
          </p:cNvSpPr>
          <p:nvPr>
            <p:ph idx="1"/>
          </p:nvPr>
        </p:nvSpPr>
        <p:spPr/>
        <p:txBody>
          <a:bodyPr>
            <a:normAutofit/>
          </a:bodyPr>
          <a:lstStyle/>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Find the centre of mass of 2 equal masses k meters apart.</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dirty="0">
                <a:effectLst/>
                <a:latin typeface="Times New Roman" panose="02020603050405020304" pitchFamily="18" charset="0"/>
                <a:ea typeface="Calibri" panose="020F0502020204030204" pitchFamily="34" charset="0"/>
              </a:rPr>
              <a:t>https://physics15.weebly.com/uploads/3/0/2/7/30272185/centerofmass23sept.txt</a:t>
            </a:r>
            <a:endParaRPr lang="en-ID" sz="2500" dirty="0"/>
          </a:p>
        </p:txBody>
      </p:sp>
    </p:spTree>
    <p:extLst>
      <p:ext uri="{BB962C8B-B14F-4D97-AF65-F5344CB8AC3E}">
        <p14:creationId xmlns:p14="http://schemas.microsoft.com/office/powerpoint/2010/main" val="1145488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C368E-99FB-AC90-0AFA-62B4018335EF}"/>
              </a:ext>
            </a:extLst>
          </p:cNvPr>
          <p:cNvSpPr>
            <a:spLocks noGrp="1"/>
          </p:cNvSpPr>
          <p:nvPr>
            <p:ph type="title"/>
          </p:nvPr>
        </p:nvSpPr>
        <p:spPr/>
        <p:txBody>
          <a:bodyPr>
            <a:normAutofit/>
          </a:bodyPr>
          <a:lstStyle/>
          <a:p>
            <a:r>
              <a:rPr lang="en-ID" sz="5500" b="1" dirty="0">
                <a:effectLst/>
                <a:latin typeface="Times New Roman" panose="02020603050405020304" pitchFamily="18" charset="0"/>
                <a:ea typeface="Calibri" panose="020F0502020204030204" pitchFamily="34" charset="0"/>
              </a:rPr>
              <a:t>Internal forces and external forces</a:t>
            </a:r>
            <a:endParaRPr lang="en-ID" sz="5500" dirty="0"/>
          </a:p>
        </p:txBody>
      </p:sp>
      <p:sp>
        <p:nvSpPr>
          <p:cNvPr id="3" name="Content Placeholder 2">
            <a:extLst>
              <a:ext uri="{FF2B5EF4-FFF2-40B4-BE49-F238E27FC236}">
                <a16:creationId xmlns:a16="http://schemas.microsoft.com/office/drawing/2014/main" id="{62412559-C62C-88DA-7E0F-DCA174CBCD75}"/>
              </a:ext>
            </a:extLst>
          </p:cNvPr>
          <p:cNvSpPr>
            <a:spLocks noGrp="1"/>
          </p:cNvSpPr>
          <p:nvPr>
            <p:ph idx="1"/>
          </p:nvPr>
        </p:nvSpPr>
        <p:spPr/>
        <p:txBody>
          <a:bodyPr>
            <a:normAutofit/>
          </a:bodyPr>
          <a:lstStyle/>
          <a:p>
            <a:pPr marL="0" indent="0">
              <a:buNone/>
            </a:pPr>
            <a:r>
              <a:rPr lang="en-ID" sz="2100" kern="100" dirty="0">
                <a:effectLst/>
                <a:latin typeface="Times New Roman" panose="02020603050405020304" pitchFamily="18" charset="0"/>
                <a:ea typeface="Calibri" panose="020F0502020204030204" pitchFamily="34" charset="0"/>
                <a:cs typeface="Times New Roman" panose="02020603050405020304" pitchFamily="18" charset="0"/>
              </a:rPr>
              <a:t>I cannot pull myself out of mud because my force is internal force for the mechanical system.</a:t>
            </a:r>
            <a:endParaRPr lang="en-ID" sz="2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100" kern="100" dirty="0">
                <a:effectLst/>
                <a:latin typeface="Times New Roman" panose="02020603050405020304" pitchFamily="18" charset="0"/>
                <a:ea typeface="Calibri" panose="020F0502020204030204" pitchFamily="34" charset="0"/>
                <a:cs typeface="Times New Roman" panose="02020603050405020304" pitchFamily="18" charset="0"/>
              </a:rPr>
              <a:t>I can only get out of mud if I use external friction force or get help from other people. </a:t>
            </a:r>
            <a:endParaRPr lang="en-ID" sz="2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8066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C025B-1030-A668-E877-7D7D62103564}"/>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B40BBEEB-BFBC-B70E-304A-D7769643A834}"/>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Can I pull myself out of mud? Why?</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1534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4676C-8DCC-ABB7-4DC0-3B1A570719FA}"/>
              </a:ext>
            </a:extLst>
          </p:cNvPr>
          <p:cNvSpPr>
            <a:spLocks noGrp="1"/>
          </p:cNvSpPr>
          <p:nvPr>
            <p:ph type="title"/>
          </p:nvPr>
        </p:nvSpPr>
        <p:spPr/>
        <p:txBody>
          <a:bodyPr>
            <a:noAutofit/>
          </a:bodyPr>
          <a:lstStyle/>
          <a:p>
            <a:r>
              <a:rPr lang="en-ID" sz="9900" b="1" kern="100" dirty="0">
                <a:effectLst/>
                <a:latin typeface="Times New Roman" panose="02020603050405020304" pitchFamily="18" charset="0"/>
                <a:ea typeface="Calibri" panose="020F0502020204030204" pitchFamily="34" charset="0"/>
                <a:cs typeface="Times New Roman" panose="02020603050405020304" pitchFamily="18" charset="0"/>
              </a:rPr>
              <a:t>Kinetic energy</a:t>
            </a:r>
            <a:endParaRPr lang="en-ID" sz="9900" dirty="0"/>
          </a:p>
        </p:txBody>
      </p:sp>
      <p:sp>
        <p:nvSpPr>
          <p:cNvPr id="3" name="Content Placeholder 2">
            <a:extLst>
              <a:ext uri="{FF2B5EF4-FFF2-40B4-BE49-F238E27FC236}">
                <a16:creationId xmlns:a16="http://schemas.microsoft.com/office/drawing/2014/main" id="{7B2B00E0-7EF1-AE4F-3143-DF89BC157EC0}"/>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Kinetic energy of material point is mv</a:t>
            </a:r>
            <a:r>
              <a:rPr lang="en-ID" sz="2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Note that derivative of kinetic energy with respect to velocity is equal to momentum.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Prove that derivative of kinetic energy with respect to velocity is equal to momentum.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5645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D29A6-14E2-26A3-2914-C6601B646380}"/>
              </a:ext>
            </a:extLst>
          </p:cNvPr>
          <p:cNvSpPr>
            <a:spLocks noGrp="1"/>
          </p:cNvSpPr>
          <p:nvPr>
            <p:ph type="title"/>
          </p:nvPr>
        </p:nvSpPr>
        <p:spPr/>
        <p:txBody>
          <a:bodyPr>
            <a:noAutofit/>
          </a:bodyPr>
          <a:lstStyle/>
          <a:p>
            <a:r>
              <a:rPr lang="en-ID" sz="7700" b="1" dirty="0">
                <a:effectLst/>
                <a:latin typeface="Times New Roman" panose="02020603050405020304" pitchFamily="18" charset="0"/>
                <a:ea typeface="Calibri" panose="020F0502020204030204" pitchFamily="34" charset="0"/>
              </a:rPr>
              <a:t>Potential energy</a:t>
            </a:r>
            <a:r>
              <a:rPr lang="en-ID" sz="7700" dirty="0">
                <a:effectLst/>
                <a:latin typeface="Times New Roman" panose="02020603050405020304" pitchFamily="18" charset="0"/>
                <a:ea typeface="Calibri" panose="020F0502020204030204" pitchFamily="34" charset="0"/>
              </a:rPr>
              <a:t> is </a:t>
            </a:r>
            <a:r>
              <a:rPr lang="en-ID" sz="7700" dirty="0" err="1">
                <a:effectLst/>
                <a:latin typeface="Times New Roman" panose="02020603050405020304" pitchFamily="18" charset="0"/>
                <a:ea typeface="Calibri" panose="020F0502020204030204" pitchFamily="34" charset="0"/>
              </a:rPr>
              <a:t>mgh</a:t>
            </a:r>
            <a:endParaRPr lang="en-ID" sz="7700" dirty="0"/>
          </a:p>
        </p:txBody>
      </p:sp>
      <p:sp>
        <p:nvSpPr>
          <p:cNvPr id="3" name="Content Placeholder 2">
            <a:extLst>
              <a:ext uri="{FF2B5EF4-FFF2-40B4-BE49-F238E27FC236}">
                <a16:creationId xmlns:a16="http://schemas.microsoft.com/office/drawing/2014/main" id="{D0C833AE-8F2B-4920-C67E-24598D5289A5}"/>
              </a:ext>
            </a:extLst>
          </p:cNvPr>
          <p:cNvSpPr>
            <a:spLocks noGrp="1"/>
          </p:cNvSpPr>
          <p:nvPr>
            <p:ph idx="1"/>
          </p:nvPr>
        </p:nvSpPr>
        <p:spPr/>
        <p:txBody>
          <a:bodyPr>
            <a:noAutofit/>
          </a:bodyPr>
          <a:lstStyle/>
          <a:p>
            <a:pPr marL="0" indent="0">
              <a:buNone/>
            </a:pPr>
            <a:r>
              <a:rPr lang="en-ID" sz="8000" kern="100" dirty="0">
                <a:effectLst/>
                <a:latin typeface="Times New Roman" panose="02020603050405020304" pitchFamily="18" charset="0"/>
                <a:ea typeface="Calibri" panose="020F0502020204030204" pitchFamily="34" charset="0"/>
                <a:cs typeface="Times New Roman" panose="02020603050405020304" pitchFamily="18" charset="0"/>
              </a:rPr>
              <a:t>m is mass.</a:t>
            </a:r>
            <a:endParaRPr lang="en-ID"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80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8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8000" kern="100" dirty="0">
                <a:effectLst/>
                <a:latin typeface="Times New Roman" panose="02020603050405020304" pitchFamily="18" charset="0"/>
                <a:ea typeface="Calibri" panose="020F0502020204030204" pitchFamily="34" charset="0"/>
                <a:cs typeface="Times New Roman" panose="02020603050405020304" pitchFamily="18" charset="0"/>
              </a:rPr>
              <a:t>h is height. </a:t>
            </a:r>
            <a:endParaRPr lang="en-ID" sz="8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94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B06D-2A57-CD70-3A30-92DD2773FE9B}"/>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Laws of Newton</a:t>
            </a:r>
            <a:endParaRPr lang="en-ID" sz="11100" dirty="0"/>
          </a:p>
        </p:txBody>
      </p:sp>
      <p:sp>
        <p:nvSpPr>
          <p:cNvPr id="3" name="Content Placeholder 2">
            <a:extLst>
              <a:ext uri="{FF2B5EF4-FFF2-40B4-BE49-F238E27FC236}">
                <a16:creationId xmlns:a16="http://schemas.microsoft.com/office/drawing/2014/main" id="{D785D3E4-B294-5564-CDA0-D2E39BBEA5D6}"/>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Laws of Newton describe motion or stationary states of bodies under the influence of forces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First Law of Newton says that there is no acceleration without force, it follows from Second Law of Newton.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Second Law of Newton: F = ma</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Third Law of Newton says that action is equal to reaction: F</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 F</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1131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AEC1-4673-D99A-9049-E1C4D3B611EF}"/>
              </a:ext>
            </a:extLst>
          </p:cNvPr>
          <p:cNvSpPr>
            <a:spLocks noGrp="1"/>
          </p:cNvSpPr>
          <p:nvPr>
            <p:ph type="title"/>
          </p:nvPr>
        </p:nvSpPr>
        <p:spPr/>
        <p:txBody>
          <a:bodyPr>
            <a:noAutofit/>
          </a:bodyPr>
          <a:lstStyle/>
          <a:p>
            <a:r>
              <a:rPr lang="en-ID" sz="12200" b="1" dirty="0">
                <a:effectLst/>
                <a:latin typeface="Times New Roman" panose="02020603050405020304" pitchFamily="18" charset="0"/>
                <a:ea typeface="Calibri" panose="020F0502020204030204" pitchFamily="34" charset="0"/>
              </a:rPr>
              <a:t>Mass</a:t>
            </a:r>
            <a:endParaRPr lang="en-ID" sz="12200" dirty="0"/>
          </a:p>
        </p:txBody>
      </p:sp>
      <p:sp>
        <p:nvSpPr>
          <p:cNvPr id="3" name="Content Placeholder 2">
            <a:extLst>
              <a:ext uri="{FF2B5EF4-FFF2-40B4-BE49-F238E27FC236}">
                <a16:creationId xmlns:a16="http://schemas.microsoft.com/office/drawing/2014/main" id="{D28AF4CA-CB2A-7122-A8F1-44FA84780237}"/>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Mass is the measure of inertial of body, measure of how much body resists acceleration.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There is also gravitational mass, which shows how much body is attracted by other bodies due to gravitational force.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What is mass?</a:t>
            </a:r>
            <a:endParaRPr lang="en-ID" sz="2200" dirty="0"/>
          </a:p>
        </p:txBody>
      </p:sp>
    </p:spTree>
    <p:extLst>
      <p:ext uri="{BB962C8B-B14F-4D97-AF65-F5344CB8AC3E}">
        <p14:creationId xmlns:p14="http://schemas.microsoft.com/office/powerpoint/2010/main" val="99804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E1CD-F60B-2913-9814-977A421AF358}"/>
              </a:ext>
            </a:extLst>
          </p:cNvPr>
          <p:cNvSpPr>
            <a:spLocks noGrp="1"/>
          </p:cNvSpPr>
          <p:nvPr>
            <p:ph type="title"/>
          </p:nvPr>
        </p:nvSpPr>
        <p:spPr/>
        <p:txBody>
          <a:bodyPr>
            <a:noAutofit/>
          </a:bodyPr>
          <a:lstStyle/>
          <a:p>
            <a:r>
              <a:rPr lang="en-US" sz="12200" dirty="0"/>
              <a:t>Project</a:t>
            </a:r>
            <a:endParaRPr lang="en-ID" sz="12200" dirty="0"/>
          </a:p>
        </p:txBody>
      </p:sp>
      <p:sp>
        <p:nvSpPr>
          <p:cNvPr id="3" name="Content Placeholder 2">
            <a:extLst>
              <a:ext uri="{FF2B5EF4-FFF2-40B4-BE49-F238E27FC236}">
                <a16:creationId xmlns:a16="http://schemas.microsoft.com/office/drawing/2014/main" id="{35E99A5D-5A50-2C5B-8312-65DE814F192E}"/>
              </a:ext>
            </a:extLst>
          </p:cNvPr>
          <p:cNvSpPr>
            <a:spLocks noGrp="1"/>
          </p:cNvSpPr>
          <p:nvPr>
            <p:ph idx="1"/>
          </p:nvPr>
        </p:nvSpPr>
        <p:spPr/>
        <p:txBody>
          <a:bodyPr>
            <a:normAutofit/>
          </a:bodyPr>
          <a:lstStyle/>
          <a:p>
            <a:pPr marL="0" indent="0">
              <a:buNone/>
            </a:pPr>
            <a:r>
              <a:rPr lang="en-ID" sz="5500" dirty="0">
                <a:effectLst/>
                <a:latin typeface="Times New Roman" panose="02020603050405020304" pitchFamily="18" charset="0"/>
                <a:ea typeface="Calibri" panose="020F0502020204030204" pitchFamily="34" charset="0"/>
              </a:rPr>
              <a:t>Your project can be about any topic in physics, which you like or interested in. You may present your project to the audience.</a:t>
            </a:r>
            <a:endParaRPr lang="en-ID" sz="5500" dirty="0"/>
          </a:p>
        </p:txBody>
      </p:sp>
    </p:spTree>
    <p:extLst>
      <p:ext uri="{BB962C8B-B14F-4D97-AF65-F5344CB8AC3E}">
        <p14:creationId xmlns:p14="http://schemas.microsoft.com/office/powerpoint/2010/main" val="4216984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ACB1-7C4B-C23B-7FA6-F68595D1737B}"/>
              </a:ext>
            </a:extLst>
          </p:cNvPr>
          <p:cNvSpPr>
            <a:spLocks noGrp="1"/>
          </p:cNvSpPr>
          <p:nvPr>
            <p:ph type="title"/>
          </p:nvPr>
        </p:nvSpPr>
        <p:spPr/>
        <p:txBody>
          <a:bodyPr>
            <a:noAutofit/>
          </a:bodyPr>
          <a:lstStyle/>
          <a:p>
            <a:r>
              <a:rPr lang="en-ID" sz="12200" dirty="0">
                <a:effectLst/>
                <a:latin typeface="Times New Roman" panose="02020603050405020304" pitchFamily="18" charset="0"/>
                <a:ea typeface="Calibri" panose="020F0502020204030204" pitchFamily="34" charset="0"/>
              </a:rPr>
              <a:t>Projectile</a:t>
            </a:r>
            <a:endParaRPr lang="en-ID" sz="12200" dirty="0"/>
          </a:p>
        </p:txBody>
      </p:sp>
      <p:sp>
        <p:nvSpPr>
          <p:cNvPr id="3" name="Content Placeholder 2">
            <a:extLst>
              <a:ext uri="{FF2B5EF4-FFF2-40B4-BE49-F238E27FC236}">
                <a16:creationId xmlns:a16="http://schemas.microsoft.com/office/drawing/2014/main" id="{25AE53B2-6896-B0BE-EAF1-3B47849815F2}"/>
              </a:ext>
            </a:extLst>
          </p:cNvPr>
          <p:cNvSpPr>
            <a:spLocks noGrp="1"/>
          </p:cNvSpPr>
          <p:nvPr>
            <p:ph idx="1"/>
          </p:nvPr>
        </p:nvSpPr>
        <p:spPr/>
        <p:txBody>
          <a:bodyPr>
            <a:noAutofit/>
          </a:bodyPr>
          <a:lstStyle/>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Projectile is a material point, moving under the influence of gravity in two-dimensions. We solved differential equations of Second Law of Newton, using the initial conditions to determine the integration constants.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Projectile is particular case of motion with constant acceleration a = -g.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Projectile is described by Second Law of Newton in 2 dimensions.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4730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53FB-2018-34DC-484B-C0A8D8EC6C39}"/>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D8A23950-D09A-E7C0-2721-7E5C2B18CE4E}"/>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We solve ordinary differential equations of second order.</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x: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F</a:t>
            </a:r>
            <a:r>
              <a:rPr lang="en-ID" sz="22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0, therefore no acceleration along x, there will be constant velocity along x.</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y: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F</a:t>
            </a:r>
            <a:r>
              <a:rPr lang="en-ID" sz="22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-mg = ma, therefore there is constant acceleration along y.</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To get the velocity, we must integrate differential equation of Second Law of Newton once.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22860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F44A1-73E7-DF8F-71D2-CC7473BD0A20}"/>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0634564C-7F99-B4DC-4DB4-5CB5A30B835E}"/>
              </a:ext>
            </a:extLst>
          </p:cNvPr>
          <p:cNvSpPr>
            <a:spLocks noGrp="1"/>
          </p:cNvSpPr>
          <p:nvPr>
            <p:ph idx="1"/>
          </p:nvPr>
        </p:nvSpPr>
        <p:spPr/>
        <p:txBody>
          <a:bodyPr>
            <a:noAutofit/>
          </a:bodyPr>
          <a:lstStyle/>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Velocity of the projectile is:</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2500" kern="100" baseline="-25000" dirty="0">
                <a:effectLst/>
                <a:latin typeface="Times New Roman" panose="02020603050405020304" pitchFamily="18" charset="0"/>
                <a:ea typeface="Calibri" panose="020F0502020204030204" pitchFamily="34" charset="0"/>
                <a:cs typeface="Times New Roman" panose="02020603050405020304" pitchFamily="18" charset="0"/>
              </a:rPr>
              <a:t>x</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25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25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25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sinA – </a:t>
            </a:r>
            <a:r>
              <a:rPr lang="en-ID" sz="2500" kern="100" dirty="0" err="1">
                <a:effectLst/>
                <a:latin typeface="Times New Roman" panose="02020603050405020304" pitchFamily="18" charset="0"/>
                <a:ea typeface="Calibri" panose="020F0502020204030204" pitchFamily="34" charset="0"/>
                <a:cs typeface="Times New Roman" panose="02020603050405020304" pitchFamily="18" charset="0"/>
              </a:rPr>
              <a:t>gt</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Here we used initial conditions for time t = 0</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2500" kern="100" baseline="-25000" dirty="0">
                <a:effectLst/>
                <a:latin typeface="Times New Roman" panose="02020603050405020304" pitchFamily="18" charset="0"/>
                <a:ea typeface="Calibri" panose="020F0502020204030204" pitchFamily="34" charset="0"/>
                <a:cs typeface="Times New Roman" panose="02020603050405020304" pitchFamily="18" charset="0"/>
              </a:rPr>
              <a:t>x</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(0) = V</a:t>
            </a:r>
            <a:r>
              <a:rPr lang="en-ID" sz="25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dirty="0" err="1">
                <a:effectLst/>
                <a:latin typeface="Times New Roman" panose="02020603050405020304" pitchFamily="18" charset="0"/>
                <a:ea typeface="Calibri" panose="020F0502020204030204" pitchFamily="34" charset="0"/>
              </a:rPr>
              <a:t>V</a:t>
            </a:r>
            <a:r>
              <a:rPr lang="en-ID" sz="2500" baseline="-25000" dirty="0" err="1">
                <a:effectLst/>
                <a:latin typeface="Times New Roman" panose="02020603050405020304" pitchFamily="18" charset="0"/>
                <a:ea typeface="Calibri" panose="020F0502020204030204" pitchFamily="34" charset="0"/>
              </a:rPr>
              <a:t>y</a:t>
            </a:r>
            <a:r>
              <a:rPr lang="en-ID" sz="2500" dirty="0">
                <a:effectLst/>
                <a:latin typeface="Times New Roman" panose="02020603050405020304" pitchFamily="18" charset="0"/>
                <a:ea typeface="Calibri" panose="020F0502020204030204" pitchFamily="34" charset="0"/>
              </a:rPr>
              <a:t>(0) = V</a:t>
            </a:r>
            <a:r>
              <a:rPr lang="en-ID" sz="2500" baseline="-25000" dirty="0">
                <a:effectLst/>
                <a:latin typeface="Times New Roman" panose="02020603050405020304" pitchFamily="18" charset="0"/>
                <a:ea typeface="Calibri" panose="020F0502020204030204" pitchFamily="34" charset="0"/>
              </a:rPr>
              <a:t>0</a:t>
            </a:r>
            <a:r>
              <a:rPr lang="en-ID" sz="2500" dirty="0">
                <a:effectLst/>
                <a:latin typeface="Times New Roman" panose="02020603050405020304" pitchFamily="18" charset="0"/>
                <a:ea typeface="Calibri" panose="020F0502020204030204" pitchFamily="34" charset="0"/>
              </a:rPr>
              <a:t>sinA</a:t>
            </a:r>
            <a:endParaRPr lang="en-ID" sz="2500" dirty="0"/>
          </a:p>
        </p:txBody>
      </p:sp>
    </p:spTree>
    <p:extLst>
      <p:ext uri="{BB962C8B-B14F-4D97-AF65-F5344CB8AC3E}">
        <p14:creationId xmlns:p14="http://schemas.microsoft.com/office/powerpoint/2010/main" val="2208938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6EF7-A23A-3418-E485-54E95F1C71B4}"/>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7728954E-12CE-5103-B7E8-EE271DEA5A05}"/>
              </a:ext>
            </a:extLst>
          </p:cNvPr>
          <p:cNvSpPr>
            <a:spLocks noGrp="1"/>
          </p:cNvSpPr>
          <p:nvPr>
            <p:ph idx="1"/>
          </p:nvPr>
        </p:nvSpPr>
        <p:spPr/>
        <p:txBody>
          <a:bodyPr>
            <a:no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Using the fact that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33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0 at maximum height and symmetry of trajectory: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Total time is: 2(V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sinA)/g</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Time for maximum height is: (V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sinA)/g</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65271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15BCA-CC42-531C-5AAA-29E31FCC0B72}"/>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4A75CFE5-0078-1C5F-903D-6B10E1B07E72}"/>
              </a:ext>
            </a:extLst>
          </p:cNvPr>
          <p:cNvSpPr>
            <a:spLocks noGrp="1"/>
          </p:cNvSpPr>
          <p:nvPr>
            <p:ph idx="1"/>
          </p:nvPr>
        </p:nvSpPr>
        <p:spPr/>
        <p:txBody>
          <a:bodyPr>
            <a:normAutofit fontScale="92500" lnSpcReduction="10000"/>
          </a:bodyPr>
          <a:lstStyle/>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To find distance, we must integrate differential equations of Second Law of Newton twice. </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x = x</a:t>
            </a:r>
            <a:r>
              <a:rPr lang="en-ID"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y = y</a:t>
            </a:r>
            <a:r>
              <a:rPr lang="en-ID"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sinA – 0.5gt</a:t>
            </a:r>
            <a:r>
              <a:rPr lang="en-ID"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Here we used initial conditions for time t = 0</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x(0) = x</a:t>
            </a:r>
            <a:r>
              <a:rPr lang="en-ID"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dirty="0">
                <a:effectLst/>
                <a:latin typeface="Times New Roman" panose="02020603050405020304" pitchFamily="18" charset="0"/>
                <a:ea typeface="Calibri" panose="020F0502020204030204" pitchFamily="34" charset="0"/>
              </a:rPr>
              <a:t>y(0) = y</a:t>
            </a:r>
            <a:r>
              <a:rPr lang="en-ID" sz="2800" baseline="-25000" dirty="0">
                <a:effectLst/>
                <a:latin typeface="Times New Roman" panose="02020603050405020304" pitchFamily="18" charset="0"/>
                <a:ea typeface="Calibri" panose="020F0502020204030204" pitchFamily="34" charset="0"/>
              </a:rPr>
              <a:t>0</a:t>
            </a:r>
            <a:endParaRPr lang="en-ID" sz="2800" dirty="0"/>
          </a:p>
        </p:txBody>
      </p:sp>
    </p:spTree>
    <p:extLst>
      <p:ext uri="{BB962C8B-B14F-4D97-AF65-F5344CB8AC3E}">
        <p14:creationId xmlns:p14="http://schemas.microsoft.com/office/powerpoint/2010/main" val="3446337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C4C6-F467-238B-7487-9E38AA037935}"/>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77428A33-074D-05E6-9C38-70413FC4FB7B}"/>
              </a:ext>
            </a:extLst>
          </p:cNvPr>
          <p:cNvSpPr>
            <a:spLocks noGrp="1"/>
          </p:cNvSpPr>
          <p:nvPr>
            <p:ph idx="1"/>
          </p:nvPr>
        </p:nvSpPr>
        <p:spPr/>
        <p:txBody>
          <a:bodyPr>
            <a:normAutofit/>
          </a:bodyPr>
          <a:lstStyle/>
          <a:p>
            <a:pPr marL="0" indent="0">
              <a:buNone/>
            </a:pPr>
            <a:r>
              <a:rPr lang="en-ID" sz="33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 as a function of x:</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 = </a:t>
            </a:r>
            <a:r>
              <a:rPr lang="en-ID" sz="33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xtanA</a:t>
            </a:r>
            <a:r>
              <a:rPr lang="en-ID" sz="33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(1 + (</a:t>
            </a:r>
            <a:r>
              <a:rPr lang="en-ID" sz="33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tanA</a:t>
            </a:r>
            <a:r>
              <a:rPr lang="en-ID" sz="33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D" sz="33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)gx</a:t>
            </a:r>
            <a:r>
              <a:rPr lang="en-ID" sz="33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/(2(V</a:t>
            </a:r>
            <a:r>
              <a:rPr lang="en-ID" sz="3300" kern="1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r>
              <a:rPr lang="en-ID" sz="33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D" sz="33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tanA</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sinA</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You can find minimum initial velocity and corresponding angle of release to hit any point in space.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3541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9B28-24AE-5132-AA19-04E83616AE48}"/>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E60F93E7-CDCA-56A2-5633-CD4CD5CD220F}"/>
              </a:ext>
            </a:extLst>
          </p:cNvPr>
          <p:cNvSpPr>
            <a:spLocks noGrp="1"/>
          </p:cNvSpPr>
          <p:nvPr>
            <p:ph idx="1"/>
          </p:nvPr>
        </p:nvSpPr>
        <p:spPr/>
        <p:txBody>
          <a:bodyPr>
            <a:noAutofit/>
          </a:bodyPr>
          <a:lstStyle/>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Find Maximum x, Maximum y; find x and y at time = T seconds, for angle of release A = T degrees, initial velocity V</a:t>
            </a:r>
            <a:r>
              <a:rPr lang="en-ID" sz="2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2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2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s is your student number.</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400" dirty="0"/>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physics16.weebly.com/uploads/5/9/8/5/59854633/projectile309task2019.txt</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4590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920BD-3C45-124D-C3C3-35D665BDEBCE}"/>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8C99C016-A553-0CD9-CE58-E4FE54766E9C}"/>
              </a:ext>
            </a:extLst>
          </p:cNvPr>
          <p:cNvSpPr>
            <a:spLocks noGrp="1"/>
          </p:cNvSpPr>
          <p:nvPr>
            <p:ph idx="1"/>
          </p:nvPr>
        </p:nvSpPr>
        <p:spPr/>
        <p:txBody>
          <a:bodyPr>
            <a:normAutofit/>
          </a:bodyPr>
          <a:lstStyle/>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Find the velocity at time = T seconds, for angle of release A = T degrees, initial velocity V</a:t>
            </a:r>
            <a:r>
              <a:rPr lang="en-ID" sz="26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26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26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https://physics15.weebly.com/uploads/3/0/2/7/30272185/velocityofprojectile23sept.txt</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6089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225A-BDA0-03CB-0082-733C9DF06260}"/>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C1F348A0-B3AE-8BE8-5441-BDF44C0467DE}"/>
              </a:ext>
            </a:extLst>
          </p:cNvPr>
          <p:cNvSpPr>
            <a:spLocks noGrp="1"/>
          </p:cNvSpPr>
          <p:nvPr>
            <p:ph idx="1"/>
          </p:nvPr>
        </p:nvSpPr>
        <p:spPr/>
        <p:txBody>
          <a:bodyPr>
            <a:normAutofit/>
          </a:bodyPr>
          <a:lstStyle/>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Calculate total time of the motion and time for maximum height for angle of release A = T degrees, initial velocity V</a:t>
            </a:r>
            <a:r>
              <a:rPr lang="en-ID" sz="2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2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2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4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https://physics15.weebly.com/uploads/3/0/2/7/30272185/timeofprojectile23sept.txt</a:t>
            </a:r>
            <a:endParaRPr lang="en-ID"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7350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CC15-EEB2-522D-B7A3-8A8D0C8862C0}"/>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2DED564-3D30-AC14-1AA2-0EE6800D56C0}"/>
                  </a:ext>
                </a:extLst>
              </p:cNvPr>
              <p:cNvSpPr>
                <a:spLocks noGrp="1"/>
              </p:cNvSpPr>
              <p:nvPr>
                <p:ph idx="1"/>
              </p:nvPr>
            </p:nvSpPr>
            <p:spPr/>
            <p:txBody>
              <a:bodyPr>
                <a:normAutofit/>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minimum velocity and corresponding angle of release of projectile to hit the point (s, T).</a:t>
                </a: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𝑡𝑣𝑐𝑜𝑠𝐴</m:t>
                      </m:r>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𝑡𝑣𝑠𝑖𝑛𝐴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𝑡</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e>
                          </m:d>
                        </m:den>
                      </m:f>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92DED564-3D30-AC14-1AA2-0EE6800D56C0}"/>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771176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0CF3B-3CB4-9D91-FCB8-ECE1F2E438C8}"/>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Base units</a:t>
            </a:r>
            <a:endParaRPr lang="en-ID" sz="11100" dirty="0"/>
          </a:p>
        </p:txBody>
      </p:sp>
      <p:sp>
        <p:nvSpPr>
          <p:cNvPr id="3" name="Content Placeholder 2">
            <a:extLst>
              <a:ext uri="{FF2B5EF4-FFF2-40B4-BE49-F238E27FC236}">
                <a16:creationId xmlns:a16="http://schemas.microsoft.com/office/drawing/2014/main" id="{48D37270-8B4D-1A58-B400-545B8A657562}"/>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There are 7 base units in physics: meter, second, kilogram, ampere, kelvin, mol, candela.</a:t>
            </a:r>
            <a:endParaRPr lang="en-ID" sz="6600" dirty="0"/>
          </a:p>
        </p:txBody>
      </p:sp>
    </p:spTree>
    <p:extLst>
      <p:ext uri="{BB962C8B-B14F-4D97-AF65-F5344CB8AC3E}">
        <p14:creationId xmlns:p14="http://schemas.microsoft.com/office/powerpoint/2010/main" val="29922129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14FE-AE03-BB73-816E-C96612ED8748}"/>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D338AEA-289B-2A96-85E8-8A6F6110ED04}"/>
                  </a:ext>
                </a:extLst>
              </p:cNvPr>
              <p:cNvSpPr>
                <a:spLocks noGrp="1"/>
              </p:cNvSpPr>
              <p:nvPr>
                <p:ph idx="1"/>
              </p:nvPr>
            </p:nvSpPr>
            <p:spPr/>
            <p:txBody>
              <a:bodyPr>
                <a:normAutofit fontScale="85000" lnSpcReduction="10000"/>
              </a:bodyPr>
              <a:lstStyle/>
              <a:p>
                <a:pPr marL="0" indent="0">
                  <a:buNone/>
                </a:pPr>
                <a14:m>
                  <m:oMathPara xmlns:m="http://schemas.openxmlformats.org/officeDocument/2006/math">
                    <m:oMathParaPr>
                      <m:jc m:val="centerGroup"/>
                    </m:oMathParaPr>
                    <m:oMath xmlns:m="http://schemas.openxmlformats.org/officeDocument/2006/math">
                      <m:sSup>
                        <m:sSupPr>
                          <m:ctrlPr>
                            <a:rPr lang="en-ID" sz="2800" i="1" kern="100"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𝑇</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d>
                            <m:d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𝑥𝑇</m:t>
                              </m:r>
                            </m:e>
                          </m:d>
                        </m:den>
                      </m:f>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0=</m:t>
                      </m:r>
                      <m:f>
                        <m:f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𝑣</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e>
                          </m:d>
                        </m:num>
                        <m:den>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𝑇</m:t>
                          </m:r>
                        </m:den>
                      </m:f>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den>
                      </m:f>
                      <m:d>
                        <m:dPr>
                          <m:begChr m:val="["/>
                          <m:endChr m:val="]"/>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1+2</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d>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e>
                              </m:d>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1+</m:t>
                                  </m:r>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num>
                            <m:den>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e>
                                  </m:d>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e>
                      </m:d>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𝑇</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b>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1,2</m:t>
                          </m:r>
                        </m:sub>
                      </m:sSub>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+4</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d>
                                <m:d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e>
                              </m:d>
                            </m:e>
                          </m:rad>
                        </m:num>
                        <m:den>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den>
                      </m:f>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dirty="0">
                    <a:effectLst/>
                    <a:latin typeface="Times New Roman" panose="02020603050405020304" pitchFamily="18" charset="0"/>
                    <a:ea typeface="Calibri" panose="020F0502020204030204" pitchFamily="34" charset="0"/>
                  </a:rPr>
                  <a:t>https://calculus12s.weebly.com/uploads/2/5/3/9/25393482/projectile16.docx</a:t>
                </a:r>
              </a:p>
              <a:p>
                <a:pPr marL="0" indent="0">
                  <a:buNone/>
                </a:pP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calculus12s.weebly.com/uploads/2/5/3/9/25393482/velocity4minimum4projectile.txt</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1D338AEA-289B-2A96-85E8-8A6F6110ED04}"/>
                  </a:ext>
                </a:extLst>
              </p:cNvPr>
              <p:cNvSpPr>
                <a:spLocks noGrp="1" noRot="1" noChangeAspect="1" noMove="1" noResize="1" noEditPoints="1" noAdjustHandles="1" noChangeArrowheads="1" noChangeShapeType="1" noTextEdit="1"/>
              </p:cNvSpPr>
              <p:nvPr>
                <p:ph idx="1"/>
              </p:nvPr>
            </p:nvSpPr>
            <p:spPr>
              <a:blipFill>
                <a:blip r:embed="rId2"/>
                <a:stretch>
                  <a:fillRect l="-928" b="-1401"/>
                </a:stretch>
              </a:blipFill>
            </p:spPr>
            <p:txBody>
              <a:bodyPr/>
              <a:lstStyle/>
              <a:p>
                <a:r>
                  <a:rPr lang="en-ID">
                    <a:noFill/>
                  </a:rPr>
                  <a:t> </a:t>
                </a:r>
              </a:p>
            </p:txBody>
          </p:sp>
        </mc:Fallback>
      </mc:AlternateContent>
    </p:spTree>
    <p:extLst>
      <p:ext uri="{BB962C8B-B14F-4D97-AF65-F5344CB8AC3E}">
        <p14:creationId xmlns:p14="http://schemas.microsoft.com/office/powerpoint/2010/main" val="25558079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2E7A7-59A7-CB6F-F4E2-E939534D2F8F}"/>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3098F085-6A2B-3B08-B6C6-079D447C9513}"/>
              </a:ext>
            </a:extLst>
          </p:cNvPr>
          <p:cNvSpPr>
            <a:spLocks noGrp="1"/>
          </p:cNvSpPr>
          <p:nvPr>
            <p:ph idx="1"/>
          </p:nvPr>
        </p:nvSpPr>
        <p:spPr/>
        <p:txBody>
          <a:bodyPr>
            <a:noAutofit/>
          </a:bodyPr>
          <a:lstStyle/>
          <a:p>
            <a:pPr marL="0" indent="0">
              <a:buNone/>
            </a:pPr>
            <a:r>
              <a:rPr lang="en-ID" sz="6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6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6200" kern="100" dirty="0">
                <a:effectLst/>
                <a:latin typeface="Times New Roman" panose="02020603050405020304" pitchFamily="18" charset="0"/>
                <a:ea typeface="Calibri" panose="020F0502020204030204" pitchFamily="34" charset="0"/>
                <a:cs typeface="Times New Roman" panose="02020603050405020304" pitchFamily="18" charset="0"/>
              </a:rPr>
              <a:t>Check correctness of minimum velocity calculation by using x = 0.000000001 and y = 20.</a:t>
            </a:r>
            <a:endParaRPr lang="en-ID" sz="6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27299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492B-ADCD-B1D8-29CB-E195EA06F9AF}"/>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D03AB47C-6490-A1DA-8921-29FE3CEEFAB8}"/>
              </a:ext>
            </a:extLst>
          </p:cNvPr>
          <p:cNvSpPr>
            <a:spLocks noGrp="1"/>
          </p:cNvSpPr>
          <p:nvPr>
            <p:ph idx="1"/>
          </p:nvPr>
        </p:nvSpPr>
        <p:spPr/>
        <p:txBody>
          <a:bodyPr>
            <a:noAutofit/>
          </a:bodyPr>
          <a:lstStyle/>
          <a:p>
            <a:pPr marL="0" indent="0">
              <a:buNone/>
            </a:pPr>
            <a:r>
              <a:rPr lang="en-ID" sz="71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7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7100" kern="100" dirty="0">
                <a:effectLst/>
                <a:latin typeface="Times New Roman" panose="02020603050405020304" pitchFamily="18" charset="0"/>
                <a:ea typeface="Calibri" panose="020F0502020204030204" pitchFamily="34" charset="0"/>
                <a:cs typeface="Times New Roman" panose="02020603050405020304" pitchFamily="18" charset="0"/>
              </a:rPr>
              <a:t>Calculate minimum velocity for </a:t>
            </a:r>
            <a:r>
              <a:rPr lang="en-ID" sz="7100" kern="100" dirty="0" err="1">
                <a:effectLst/>
                <a:latin typeface="Times New Roman" panose="02020603050405020304" pitchFamily="18" charset="0"/>
                <a:ea typeface="Calibri" panose="020F0502020204030204" pitchFamily="34" charset="0"/>
                <a:cs typeface="Times New Roman" panose="02020603050405020304" pitchFamily="18" charset="0"/>
              </a:rPr>
              <a:t>tanA</a:t>
            </a:r>
            <a:r>
              <a:rPr lang="en-ID" sz="7100" kern="100" dirty="0">
                <a:effectLst/>
                <a:latin typeface="Times New Roman" panose="02020603050405020304" pitchFamily="18" charset="0"/>
                <a:ea typeface="Calibri" panose="020F0502020204030204" pitchFamily="34" charset="0"/>
                <a:cs typeface="Times New Roman" panose="02020603050405020304" pitchFamily="18" charset="0"/>
              </a:rPr>
              <a:t> = y/x +1/s</a:t>
            </a:r>
            <a:endParaRPr lang="en-ID" sz="7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2791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B64AA-58FE-4E26-DA5C-79F6875C6FD5}"/>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FBD042E-04FE-5324-6398-4CD7C86A4DA1}"/>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Find all projectile solutions for 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0mimimum</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+ 1/T.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𝑡𝑣𝐶𝑜𝑠𝐴</m:t>
                      </m:r>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𝑡𝑣𝑆𝑖𝑛𝐴</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m:t>
                              </m:r>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𝑥𝑇𝑎𝑛𝐴</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𝑣</m:t>
                              </m:r>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𝑇𝑎𝑛𝐴</m:t>
                                  </m:r>
                                </m:e>
                              </m:d>
                            </m:e>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p>
                        </m:e>
                      </m:d>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0FBD042E-04FE-5324-6398-4CD7C86A4DA1}"/>
                  </a:ext>
                </a:extLst>
              </p:cNvPr>
              <p:cNvSpPr>
                <a:spLocks noGrp="1" noRot="1" noChangeAspect="1" noMove="1" noResize="1" noEditPoints="1" noAdjustHandles="1" noChangeArrowheads="1" noChangeShapeType="1" noTextEdit="1"/>
              </p:cNvSpPr>
              <p:nvPr>
                <p:ph idx="1"/>
              </p:nvPr>
            </p:nvSpPr>
            <p:spPr>
              <a:blipFill>
                <a:blip r:embed="rId2"/>
                <a:stretch>
                  <a:fillRect l="-1565" t="-3221"/>
                </a:stretch>
              </a:blipFill>
            </p:spPr>
            <p:txBody>
              <a:bodyPr/>
              <a:lstStyle/>
              <a:p>
                <a:r>
                  <a:rPr lang="en-ID">
                    <a:noFill/>
                  </a:rPr>
                  <a:t> </a:t>
                </a:r>
              </a:p>
            </p:txBody>
          </p:sp>
        </mc:Fallback>
      </mc:AlternateContent>
    </p:spTree>
    <p:extLst>
      <p:ext uri="{BB962C8B-B14F-4D97-AF65-F5344CB8AC3E}">
        <p14:creationId xmlns:p14="http://schemas.microsoft.com/office/powerpoint/2010/main" val="9318617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881E-1E66-EDC5-E458-0DC109A1CB6F}"/>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2DF43F7-4797-3133-FD39-C898CB2B6C58}"/>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ID" sz="2800" i="1" kern="100" smtClean="0">
                          <a:effectLst/>
                          <a:latin typeface="Cambria Math" panose="02040503050406030204" pitchFamily="18" charset="0"/>
                          <a:ea typeface="Calibri" panose="020F0502020204030204" pitchFamily="34" charset="0"/>
                          <a:cs typeface="Times New Roman" panose="02020603050405020304" pitchFamily="18" charset="0"/>
                        </a:rPr>
                        <m:t>𝑇𝑎𝑛𝐴</m:t>
                      </m:r>
                      <m:r>
                        <a:rPr lang="en-ID" sz="2800" i="1" kern="100" smtClean="0">
                          <a:effectLst/>
                          <a:latin typeface="Cambria Math" panose="02040503050406030204" pitchFamily="18" charset="0"/>
                          <a:ea typeface="Calibri" panose="020F0502020204030204" pitchFamily="34" charset="0"/>
                          <a:cs typeface="Times New Roman" panose="02020603050405020304" pitchFamily="18" charset="0"/>
                        </a:rPr>
                        <m:t>=</m:t>
                      </m:r>
                      <m:r>
                        <a:rPr lang="en-ID" sz="2800" i="1" kern="100" smtClean="0">
                          <a:effectLst/>
                          <a:latin typeface="Cambria Math" panose="02040503050406030204" pitchFamily="18" charset="0"/>
                          <a:ea typeface="Calibri" panose="020F0502020204030204" pitchFamily="34" charset="0"/>
                          <a:cs typeface="Times New Roman" panose="02020603050405020304" pitchFamily="18" charset="0"/>
                        </a:rPr>
                        <m:t>𝑇</m:t>
                      </m:r>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Times New Roman" panose="02020603050405020304" pitchFamily="18" charset="0"/>
                    <a:cs typeface="Times New Roman" panose="02020603050405020304" pitchFamily="18" charset="0"/>
                  </a:rPr>
                  <a:t>Quadratic equation for T:</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𝑇</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𝑥𝑇</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𝑔</m:t>
                          </m:r>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p>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42DF43F7-4797-3133-FD39-C898CB2B6C58}"/>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D">
                    <a:noFill/>
                  </a:rPr>
                  <a:t> </a:t>
                </a:r>
              </a:p>
            </p:txBody>
          </p:sp>
        </mc:Fallback>
      </mc:AlternateContent>
    </p:spTree>
    <p:extLst>
      <p:ext uri="{BB962C8B-B14F-4D97-AF65-F5344CB8AC3E}">
        <p14:creationId xmlns:p14="http://schemas.microsoft.com/office/powerpoint/2010/main" val="5397401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B18A1-6418-D5B3-01CF-B32A792D0858}"/>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0541A65-5119-498D-9A2C-BB7DCD0E6F42}"/>
                  </a:ext>
                </a:extLst>
              </p:cNvPr>
              <p:cNvSpPr>
                <a:spLocks noGrp="1"/>
              </p:cNvSpPr>
              <p:nvPr>
                <p:ph idx="1"/>
              </p:nvPr>
            </p:nvSpPr>
            <p:spPr/>
            <p:txBody>
              <a:bodyPr>
                <a:normAutofit fontScale="85000" lnSpcReduction="10000"/>
              </a:bodyPr>
              <a:lstStyle/>
              <a:p>
                <a:pPr marL="0" indent="0">
                  <a:buNone/>
                </a:pPr>
                <a14:m>
                  <m:oMathPara xmlns:m="http://schemas.openxmlformats.org/officeDocument/2006/math">
                    <m:oMathParaPr>
                      <m:jc m:val="centerGroup"/>
                    </m:oMathParaPr>
                    <m:oMath xmlns:m="http://schemas.openxmlformats.org/officeDocument/2006/math">
                      <m:sSub>
                        <m:sSubPr>
                          <m:ctrlPr>
                            <a:rPr lang="en-ID" sz="28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𝑇</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−4</m:t>
                              </m:r>
                              <m:f>
                                <m:f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e>
                              </m:d>
                            </m:e>
                          </m:rad>
                        </m:num>
                        <m:den>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𝑇</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b>
                      </m:s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−4</m:t>
                              </m:r>
                              <m:f>
                                <m:f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d>
                                <m:d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𝑦</m:t>
                                  </m:r>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e>
                              </m:d>
                            </m:e>
                          </m:rad>
                        </m:num>
                        <m:den>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m:t>
                          </m:r>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sSup>
                        <m:sSup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800" kern="100" dirty="0">
                    <a:effectLst/>
                    <a:latin typeface="Times New Roman" panose="02020603050405020304" pitchFamily="18" charset="0"/>
                    <a:ea typeface="Times New Roman" panose="02020603050405020304" pitchFamily="18" charset="0"/>
                    <a:cs typeface="Times New Roman" panose="02020603050405020304" pitchFamily="18" charset="0"/>
                  </a:rPr>
                  <a:t>Here V = </a:t>
                </a:r>
                <a:r>
                  <a:rPr lang="en-ID" sz="2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r>
                  <a:rPr lang="en-ID" sz="2800" dirty="0">
                    <a:effectLst/>
                    <a:latin typeface="Times New Roman" panose="02020603050405020304" pitchFamily="18" charset="0"/>
                    <a:ea typeface="Calibri" panose="020F0502020204030204" pitchFamily="34" charset="0"/>
                  </a:rPr>
                  <a:t>https://physics15.weebly.com/uploads/3/0/2/7/30272185/2anglesof1initialvelocity1projectile23sept.txt</a:t>
                </a:r>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40541A65-5119-498D-9A2C-BB7DCD0E6F42}"/>
                  </a:ext>
                </a:extLst>
              </p:cNvPr>
              <p:cNvSpPr>
                <a:spLocks noGrp="1" noRot="1" noChangeAspect="1" noMove="1" noResize="1" noEditPoints="1" noAdjustHandles="1" noChangeArrowheads="1" noChangeShapeType="1" noTextEdit="1"/>
              </p:cNvSpPr>
              <p:nvPr>
                <p:ph idx="1"/>
              </p:nvPr>
            </p:nvSpPr>
            <p:spPr>
              <a:blipFill>
                <a:blip r:embed="rId2"/>
                <a:stretch>
                  <a:fillRect l="-928" t="-980" r="-232" b="-2521"/>
                </a:stretch>
              </a:blipFill>
            </p:spPr>
            <p:txBody>
              <a:bodyPr/>
              <a:lstStyle/>
              <a:p>
                <a:r>
                  <a:rPr lang="en-ID">
                    <a:noFill/>
                  </a:rPr>
                  <a:t> </a:t>
                </a:r>
              </a:p>
            </p:txBody>
          </p:sp>
        </mc:Fallback>
      </mc:AlternateContent>
    </p:spTree>
    <p:extLst>
      <p:ext uri="{BB962C8B-B14F-4D97-AF65-F5344CB8AC3E}">
        <p14:creationId xmlns:p14="http://schemas.microsoft.com/office/powerpoint/2010/main" val="26391660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6DE1-5CC5-4FFC-2E78-23FF4A62CD82}"/>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D275591A-F3AA-157E-A353-AE7D61B1A9B8}"/>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 hit the target as quickly as possible, we need to calculate minimum velocity, provide maximum initial velocity, which must be bigger than minimum velocity, chose the smallest angle of release for the maximum initial velocity.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How can I hit a target as quickly as possible, using projectile?</a:t>
            </a:r>
            <a:endParaRPr lang="en-ID" sz="3300" dirty="0"/>
          </a:p>
        </p:txBody>
      </p:sp>
    </p:spTree>
    <p:extLst>
      <p:ext uri="{BB962C8B-B14F-4D97-AF65-F5344CB8AC3E}">
        <p14:creationId xmlns:p14="http://schemas.microsoft.com/office/powerpoint/2010/main" val="258479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6589C-88BE-B967-5875-3CC5129CFCA1}"/>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B5A0098-7D9B-83AF-9068-5C46530EB8F5}"/>
                  </a:ext>
                </a:extLst>
              </p:cNvPr>
              <p:cNvSpPr>
                <a:spLocks noGrp="1"/>
              </p:cNvSpPr>
              <p:nvPr>
                <p:ph idx="1"/>
              </p:nvPr>
            </p:nvSpPr>
            <p:spPr/>
            <p:txBody>
              <a:bodyPr>
                <a:normAutofit/>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Prove that for the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func>
                            <m:func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1800" kern="100">
                                  <a:effectLst/>
                                  <a:latin typeface="Cambria Math" panose="02040503050406030204" pitchFamily="18" charset="0"/>
                                  <a:ea typeface="Calibri" panose="020F0502020204030204" pitchFamily="34" charset="0"/>
                                  <a:cs typeface="Times New Roman" panose="02020603050405020304" pitchFamily="18" charset="0"/>
                                </a:rPr>
                                <m:t>sin</m:t>
                              </m:r>
                            </m:fName>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𝐴</m:t>
                                  </m:r>
                                </m:e>
                              </m:d>
                            </m:e>
                          </m:func>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𝐻</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𝑦</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dPr>
                                <m:e>
                                  <m:func>
                                    <m:func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18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𝐴</m:t>
                                      </m:r>
                                    </m:e>
                                  </m:func>
                                </m:e>
                              </m:d>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0B5A0098-7D9B-83AF-9068-5C46530EB8F5}"/>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608279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692FD-E308-690A-9DF8-497AE40E6AFB}"/>
              </a:ext>
            </a:extLst>
          </p:cNvPr>
          <p:cNvSpPr>
            <a:spLocks noGrp="1"/>
          </p:cNvSpPr>
          <p:nvPr>
            <p:ph type="title"/>
          </p:nvPr>
        </p:nvSpPr>
        <p:spPr/>
        <p:txBody>
          <a:bodyPr/>
          <a:lstStyle/>
          <a:p>
            <a:r>
              <a:rPr lang="en-US" dirty="0"/>
              <a:t>Projectile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2E6AA3D-4BA6-88CA-3B82-D88C2466F193}"/>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sSub>
                        <m:sSubPr>
                          <m:ctrlPr>
                            <a:rPr lang="en-ID" sz="28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𝑦</m:t>
                          </m:r>
                        </m:sub>
                      </m:s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28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𝐴</m:t>
                          </m:r>
                        </m:e>
                      </m:func>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𝑔𝑡</m:t>
                      </m:r>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n-ID" sz="2800" i="1" kern="100">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𝐻</m:t>
                          </m:r>
                        </m:sub>
                      </m:s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2800" kern="1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𝐴</m:t>
                              </m:r>
                            </m:e>
                          </m:func>
                        </m:num>
                        <m:den>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𝑔</m:t>
                          </m:r>
                        </m:den>
                      </m:f>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𝐷</m:t>
                          </m:r>
                        </m:sub>
                      </m:s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=2</m:t>
                      </m:r>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𝐻</m:t>
                          </m:r>
                        </m:sub>
                      </m:sSub>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𝐷</m:t>
                          </m:r>
                        </m:sub>
                      </m:sSub>
                      <m:sSub>
                        <m:sSub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sz="2800" i="1" kern="100">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ID" sz="2800" kern="100">
                              <a:effectLst/>
                              <a:latin typeface="Cambria Math" panose="02040503050406030204" pitchFamily="18" charset="0"/>
                              <a:ea typeface="Calibri" panose="020F0502020204030204" pitchFamily="34" charset="0"/>
                              <a:cs typeface="Times New Roman" panose="02020603050405020304" pitchFamily="18" charset="0"/>
                            </a:rPr>
                            <m:t>cos</m:t>
                          </m:r>
                        </m:fName>
                        <m:e>
                          <m:r>
                            <a:rPr lang="en-ID" sz="2800" i="1" kern="100">
                              <a:effectLst/>
                              <a:latin typeface="Cambria Math" panose="02040503050406030204" pitchFamily="18" charset="0"/>
                              <a:ea typeface="Calibri" panose="020F0502020204030204" pitchFamily="34" charset="0"/>
                              <a:cs typeface="Times New Roman" panose="02020603050405020304" pitchFamily="18" charset="0"/>
                            </a:rPr>
                            <m:t>𝐴</m:t>
                          </m:r>
                        </m:e>
                      </m:func>
                    </m:oMath>
                  </m:oMathPara>
                </a14:m>
                <a:endParaRPr lang="en-ID"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i="1">
                              <a:effectLst/>
                              <a:latin typeface="Cambria Math" panose="02040503050406030204" pitchFamily="18" charset="0"/>
                              <a:cs typeface="Times New Roman" panose="02020603050405020304" pitchFamily="18" charset="0"/>
                            </a:rPr>
                          </m:ctrlPr>
                        </m:sSubPr>
                        <m:e>
                          <m:r>
                            <a:rPr lang="en-ID" sz="2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ID" sz="2800" i="1">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2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i="1">
                              <a:effectLst/>
                              <a:latin typeface="Cambria Math" panose="02040503050406030204" pitchFamily="18" charset="0"/>
                              <a:cs typeface="Times New Roman" panose="02020603050405020304" pitchFamily="18" charset="0"/>
                            </a:rPr>
                          </m:ctrlPr>
                        </m:sSubPr>
                        <m:e>
                          <m:r>
                            <a:rPr lang="en-ID" sz="2800" i="1">
                              <a:effectLst/>
                              <a:latin typeface="Cambria Math" panose="02040503050406030204" pitchFamily="18" charset="0"/>
                              <a:ea typeface="Calibri" panose="020F0502020204030204" pitchFamily="34" charset="0"/>
                              <a:cs typeface="Times New Roman" panose="02020603050405020304" pitchFamily="18" charset="0"/>
                            </a:rPr>
                            <m:t>𝐻</m:t>
                          </m:r>
                        </m:e>
                        <m:sub>
                          <m:r>
                            <a:rPr lang="en-ID" sz="2800" i="1">
                              <a:effectLst/>
                              <a:latin typeface="Cambria Math" panose="02040503050406030204" pitchFamily="18" charset="0"/>
                              <a:ea typeface="Calibri" panose="020F0502020204030204" pitchFamily="34" charset="0"/>
                              <a:cs typeface="Times New Roman" panose="02020603050405020304" pitchFamily="18" charset="0"/>
                            </a:rPr>
                            <m:t>𝑀𝐴𝑋</m:t>
                          </m:r>
                        </m:sub>
                      </m:sSub>
                      <m:r>
                        <a:rPr lang="en-ID" sz="2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i="1">
                              <a:effectLst/>
                              <a:latin typeface="Cambria Math" panose="02040503050406030204" pitchFamily="18" charset="0"/>
                              <a:cs typeface="Times New Roman" panose="02020603050405020304" pitchFamily="18" charset="0"/>
                            </a:rPr>
                          </m:ctrlPr>
                        </m:sSubPr>
                        <m:e>
                          <m:r>
                            <a:rPr lang="en-ID" sz="28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2800" i="1">
                              <a:effectLst/>
                              <a:latin typeface="Cambria Math" panose="02040503050406030204" pitchFamily="18" charset="0"/>
                              <a:ea typeface="Calibri" panose="020F0502020204030204" pitchFamily="34" charset="0"/>
                              <a:cs typeface="Times New Roman" panose="02020603050405020304" pitchFamily="18" charset="0"/>
                            </a:rPr>
                            <m:t>𝐷</m:t>
                          </m:r>
                        </m:sub>
                      </m:sSub>
                      <m:sSub>
                        <m:sSubPr>
                          <m:ctrlPr>
                            <a:rPr lang="en-ID" i="1">
                              <a:effectLst/>
                              <a:latin typeface="Cambria Math" panose="02040503050406030204" pitchFamily="18" charset="0"/>
                              <a:cs typeface="Times New Roman" panose="02020603050405020304" pitchFamily="18" charset="0"/>
                            </a:rPr>
                          </m:ctrlPr>
                        </m:sSubPr>
                        <m:e>
                          <m:r>
                            <a:rPr lang="en-ID" sz="2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2800" i="1">
                              <a:effectLst/>
                              <a:latin typeface="Cambria Math" panose="02040503050406030204" pitchFamily="18" charset="0"/>
                              <a:ea typeface="Calibri" panose="020F0502020204030204" pitchFamily="34" charset="0"/>
                              <a:cs typeface="Times New Roman" panose="02020603050405020304" pitchFamily="18" charset="0"/>
                            </a:rPr>
                            <m:t>0</m:t>
                          </m:r>
                        </m:sub>
                      </m:sSub>
                      <m:func>
                        <m:funcPr>
                          <m:ctrlPr>
                            <a:rPr lang="en-ID" i="1">
                              <a:effectLst/>
                              <a:latin typeface="Cambria Math" panose="02040503050406030204" pitchFamily="18" charset="0"/>
                              <a:cs typeface="Times New Roman" panose="02020603050405020304" pitchFamily="18" charset="0"/>
                            </a:rPr>
                          </m:ctrlPr>
                        </m:funcPr>
                        <m:fName>
                          <m:r>
                            <m:rPr>
                              <m:sty m:val="p"/>
                            </m:rPr>
                            <a:rPr lang="en-ID" sz="2800">
                              <a:effectLst/>
                              <a:latin typeface="Cambria Math" panose="02040503050406030204" pitchFamily="18" charset="0"/>
                              <a:ea typeface="Calibri" panose="020F0502020204030204" pitchFamily="34" charset="0"/>
                              <a:cs typeface="Times New Roman" panose="02020603050405020304" pitchFamily="18" charset="0"/>
                            </a:rPr>
                            <m:t>sin</m:t>
                          </m:r>
                        </m:fName>
                        <m:e>
                          <m:r>
                            <a:rPr lang="en-ID" sz="2800" i="1">
                              <a:effectLst/>
                              <a:latin typeface="Cambria Math" panose="02040503050406030204" pitchFamily="18" charset="0"/>
                              <a:ea typeface="Calibri" panose="020F0502020204030204" pitchFamily="34" charset="0"/>
                              <a:cs typeface="Times New Roman" panose="02020603050405020304" pitchFamily="18" charset="0"/>
                            </a:rPr>
                            <m:t>𝐴</m:t>
                          </m:r>
                        </m:e>
                      </m:func>
                      <m:r>
                        <a:rPr lang="en-ID" sz="2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r>
                            <a:rPr lang="en-ID" sz="2800" i="1">
                              <a:effectLst/>
                              <a:latin typeface="Cambria Math" panose="02040503050406030204" pitchFamily="18" charset="0"/>
                              <a:ea typeface="Calibri" panose="020F0502020204030204" pitchFamily="34" charset="0"/>
                              <a:cs typeface="Times New Roman" panose="02020603050405020304" pitchFamily="18" charset="0"/>
                            </a:rPr>
                            <m:t>𝑔</m:t>
                          </m:r>
                          <m:sSubSup>
                            <m:sSubSupPr>
                              <m:ctrlPr>
                                <a:rPr lang="en-ID" i="1">
                                  <a:effectLst/>
                                  <a:latin typeface="Cambria Math" panose="02040503050406030204" pitchFamily="18" charset="0"/>
                                  <a:cs typeface="Times New Roman" panose="02020603050405020304" pitchFamily="18" charset="0"/>
                                </a:rPr>
                              </m:ctrlPr>
                            </m:sSubSupPr>
                            <m:e>
                              <m:r>
                                <a:rPr lang="en-ID" sz="28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2800" i="1">
                                  <a:effectLst/>
                                  <a:latin typeface="Cambria Math" panose="02040503050406030204" pitchFamily="18" charset="0"/>
                                  <a:ea typeface="Calibri" panose="020F0502020204030204" pitchFamily="34" charset="0"/>
                                  <a:cs typeface="Times New Roman" panose="02020603050405020304" pitchFamily="18" charset="0"/>
                                </a:rPr>
                                <m:t>𝐷</m:t>
                              </m:r>
                            </m:sub>
                            <m:sup>
                              <m:r>
                                <a:rPr lang="en-ID" sz="2800" i="1">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2800" i="1">
                              <a:effectLst/>
                              <a:latin typeface="Cambria Math" panose="02040503050406030204" pitchFamily="18" charset="0"/>
                              <a:ea typeface="Calibri" panose="020F0502020204030204" pitchFamily="34" charset="0"/>
                              <a:cs typeface="Times New Roman" panose="02020603050405020304" pitchFamily="18" charset="0"/>
                            </a:rPr>
                            <m:t>2</m:t>
                          </m:r>
                        </m:den>
                      </m:f>
                    </m:oMath>
                  </m:oMathPara>
                </a14:m>
                <a:endParaRPr lang="en-ID" dirty="0"/>
              </a:p>
            </p:txBody>
          </p:sp>
        </mc:Choice>
        <mc:Fallback>
          <p:sp>
            <p:nvSpPr>
              <p:cNvPr id="3" name="Content Placeholder 2">
                <a:extLst>
                  <a:ext uri="{FF2B5EF4-FFF2-40B4-BE49-F238E27FC236}">
                    <a16:creationId xmlns:a16="http://schemas.microsoft.com/office/drawing/2014/main" id="{A2E6AA3D-4BA6-88CA-3B82-D88C2466F193}"/>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D">
                    <a:noFill/>
                  </a:rPr>
                  <a:t> </a:t>
                </a:r>
              </a:p>
            </p:txBody>
          </p:sp>
        </mc:Fallback>
      </mc:AlternateContent>
    </p:spTree>
    <p:extLst>
      <p:ext uri="{BB962C8B-B14F-4D97-AF65-F5344CB8AC3E}">
        <p14:creationId xmlns:p14="http://schemas.microsoft.com/office/powerpoint/2010/main" val="4223798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525DE-8686-7885-BFA0-EA419FA6E4DB}"/>
              </a:ext>
            </a:extLst>
          </p:cNvPr>
          <p:cNvSpPr>
            <a:spLocks noGrp="1"/>
          </p:cNvSpPr>
          <p:nvPr>
            <p:ph type="title"/>
          </p:nvPr>
        </p:nvSpPr>
        <p:spPr/>
        <p:txBody>
          <a:bodyPr>
            <a:noAutofit/>
          </a:bodyPr>
          <a:lstStyle/>
          <a:p>
            <a:r>
              <a:rPr lang="en-ID" sz="12200" kern="100" dirty="0">
                <a:effectLst/>
                <a:latin typeface="Times New Roman" panose="02020603050405020304" pitchFamily="18" charset="0"/>
                <a:ea typeface="Calibri" panose="020F0502020204030204" pitchFamily="34" charset="0"/>
                <a:cs typeface="Times New Roman" panose="02020603050405020304" pitchFamily="18" charset="0"/>
              </a:rPr>
              <a:t>Diffusion</a:t>
            </a:r>
            <a:endParaRPr lang="en-ID" sz="12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76B08F6-9DD7-CBB4-D65F-9E2BC3DC8FA4}"/>
                  </a:ext>
                </a:extLst>
              </p:cNvPr>
              <p:cNvSpPr>
                <a:spLocks noGrp="1"/>
              </p:cNvSpPr>
              <p:nvPr>
                <p:ph idx="1"/>
              </p:nvPr>
            </p:nvSpPr>
            <p:spPr/>
            <p:txBody>
              <a:bodyPr>
                <a:noAutofit/>
              </a:bodyPr>
              <a:lstStyle/>
              <a:p>
                <a:pPr marL="0" indent="0">
                  <a:buNone/>
                </a:pPr>
                <a:r>
                  <a:rPr lang="en-ID" sz="3900" kern="100" dirty="0">
                    <a:effectLst/>
                    <a:latin typeface="Times New Roman" panose="02020603050405020304" pitchFamily="18" charset="0"/>
                    <a:ea typeface="Calibri" panose="020F0502020204030204" pitchFamily="34" charset="0"/>
                    <a:cs typeface="Times New Roman" panose="02020603050405020304" pitchFamily="18" charset="0"/>
                  </a:rPr>
                  <a:t>Substance S diffuses in time in one dimension x.</a:t>
                </a:r>
                <a:endParaRPr lang="en-ID"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f>
                      <m:fPr>
                        <m:ctrlPr>
                          <a:rPr lang="en-ID" sz="39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𝑆</m:t>
                        </m:r>
                      </m:num>
                      <m:den>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𝑡</m:t>
                        </m:r>
                      </m:den>
                    </m:f>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𝐷</m:t>
                    </m:r>
                    <m:f>
                      <m:fPr>
                        <m:ctrlPr>
                          <a:rPr lang="en-ID" sz="3900" i="1" kern="100">
                            <a:effectLst/>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ID" sz="39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m:t>
                            </m:r>
                          </m:e>
                          <m:sup>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2</m:t>
                            </m:r>
                          </m:sup>
                        </m:sSup>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𝑆</m:t>
                        </m:r>
                      </m:num>
                      <m:den>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ID" sz="39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oMath>
                </a14:m>
                <a:r>
                  <a:rPr lang="en-ID" sz="3900" kern="100" dirty="0">
                    <a:effectLst/>
                    <a:latin typeface="Times New Roman" panose="02020603050405020304" pitchFamily="18" charset="0"/>
                    <a:ea typeface="Times New Roman" panose="02020603050405020304" pitchFamily="18" charset="0"/>
                    <a:cs typeface="Times New Roman" panose="02020603050405020304" pitchFamily="18" charset="0"/>
                  </a:rPr>
                  <a:t> (equation)</a:t>
                </a:r>
                <a:endParaRPr lang="en-ID"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𝑆</m:t>
                    </m:r>
                    <m:d>
                      <m:dPr>
                        <m:ctrlPr>
                          <a:rPr lang="en-ID" sz="3900" i="1" kern="100">
                            <a:effectLst/>
                            <a:latin typeface="Cambria Math" panose="02040503050406030204" pitchFamily="18" charset="0"/>
                            <a:ea typeface="Calibri" panose="020F0502020204030204" pitchFamily="34" charset="0"/>
                            <a:cs typeface="Times New Roman" panose="02020603050405020304" pitchFamily="18" charset="0"/>
                          </a:rPr>
                        </m:ctrlPr>
                      </m:dPr>
                      <m:e>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𝑡</m:t>
                        </m:r>
                      </m:e>
                    </m:d>
                    <m:r>
                      <a:rPr lang="en-ID" sz="3900" i="1" kern="100">
                        <a:effectLst/>
                        <a:latin typeface="Cambria Math" panose="02040503050406030204" pitchFamily="18" charset="0"/>
                        <a:ea typeface="Calibri" panose="020F0502020204030204" pitchFamily="34" charset="0"/>
                        <a:cs typeface="Times New Roman" panose="02020603050405020304" pitchFamily="18" charset="0"/>
                      </a:rPr>
                      <m:t>=0</m:t>
                    </m:r>
                  </m:oMath>
                </a14:m>
                <a:r>
                  <a:rPr lang="en-ID" sz="3900" kern="100" dirty="0">
                    <a:effectLst/>
                    <a:latin typeface="Times New Roman" panose="02020603050405020304" pitchFamily="18" charset="0"/>
                    <a:ea typeface="Times New Roman" panose="02020603050405020304" pitchFamily="18" charset="0"/>
                    <a:cs typeface="Times New Roman" panose="02020603050405020304" pitchFamily="18" charset="0"/>
                  </a:rPr>
                  <a:t> (boundary condition)</a:t>
                </a:r>
                <a:endParaRPr lang="en-ID"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3900" i="1">
                        <a:effectLst/>
                        <a:latin typeface="Cambria Math" panose="02040503050406030204" pitchFamily="18" charset="0"/>
                        <a:ea typeface="Calibri" panose="020F0502020204030204" pitchFamily="34" charset="0"/>
                        <a:cs typeface="Times New Roman" panose="02020603050405020304" pitchFamily="18" charset="0"/>
                      </a:rPr>
                      <m:t>𝑆</m:t>
                    </m:r>
                    <m:d>
                      <m:dPr>
                        <m:ctrlPr>
                          <a:rPr lang="en-ID" sz="3900" i="1">
                            <a:effectLst/>
                            <a:latin typeface="Cambria Math" panose="02040503050406030204" pitchFamily="18" charset="0"/>
                            <a:cs typeface="Times New Roman" panose="02020603050405020304" pitchFamily="18" charset="0"/>
                          </a:rPr>
                        </m:ctrlPr>
                      </m:dPr>
                      <m:e>
                        <m:r>
                          <a:rPr lang="en-ID" sz="3900" i="1">
                            <a:effectLst/>
                            <a:latin typeface="Cambria Math" panose="02040503050406030204" pitchFamily="18" charset="0"/>
                            <a:ea typeface="Calibri" panose="020F0502020204030204" pitchFamily="34" charset="0"/>
                            <a:cs typeface="Times New Roman" panose="02020603050405020304" pitchFamily="18" charset="0"/>
                          </a:rPr>
                          <m:t>𝑥</m:t>
                        </m:r>
                        <m:r>
                          <a:rPr lang="en-ID" sz="3900" i="1">
                            <a:effectLst/>
                            <a:latin typeface="Cambria Math" panose="02040503050406030204" pitchFamily="18" charset="0"/>
                            <a:ea typeface="Calibri" panose="020F0502020204030204" pitchFamily="34" charset="0"/>
                            <a:cs typeface="Times New Roman" panose="02020603050405020304" pitchFamily="18" charset="0"/>
                          </a:rPr>
                          <m:t>,</m:t>
                        </m:r>
                        <m:r>
                          <a:rPr lang="en-ID" sz="3900" i="1">
                            <a:effectLst/>
                            <a:latin typeface="Cambria Math" panose="02040503050406030204" pitchFamily="18" charset="0"/>
                            <a:ea typeface="Calibri" panose="020F0502020204030204" pitchFamily="34" charset="0"/>
                            <a:cs typeface="Times New Roman" panose="02020603050405020304" pitchFamily="18" charset="0"/>
                          </a:rPr>
                          <m:t>𝑡</m:t>
                        </m:r>
                      </m:e>
                    </m:d>
                    <m:r>
                      <a:rPr lang="en-ID" sz="39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900" i="1">
                            <a:effectLst/>
                            <a:latin typeface="Cambria Math" panose="02040503050406030204" pitchFamily="18" charset="0"/>
                            <a:cs typeface="Times New Roman" panose="02020603050405020304" pitchFamily="18" charset="0"/>
                          </a:rPr>
                        </m:ctrlPr>
                      </m:fPr>
                      <m:num>
                        <m:sSup>
                          <m:sSupPr>
                            <m:ctrlPr>
                              <a:rPr lang="en-ID" sz="3900" i="1">
                                <a:effectLst/>
                                <a:latin typeface="Cambria Math" panose="02040503050406030204" pitchFamily="18" charset="0"/>
                                <a:cs typeface="Times New Roman" panose="02020603050405020304" pitchFamily="18" charset="0"/>
                              </a:rPr>
                            </m:ctrlPr>
                          </m:sSupPr>
                          <m:e>
                            <m:r>
                              <a:rPr lang="en-ID" sz="39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ID" sz="39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900" i="1">
                                    <a:effectLst/>
                                    <a:latin typeface="Cambria Math" panose="02040503050406030204" pitchFamily="18" charset="0"/>
                                    <a:cs typeface="Times New Roman" panose="02020603050405020304" pitchFamily="18" charset="0"/>
                                  </a:rPr>
                                </m:ctrlPr>
                              </m:fPr>
                              <m:num>
                                <m:sSup>
                                  <m:sSupPr>
                                    <m:ctrlPr>
                                      <a:rPr lang="en-ID" sz="3900" i="1">
                                        <a:effectLst/>
                                        <a:latin typeface="Cambria Math" panose="02040503050406030204" pitchFamily="18" charset="0"/>
                                        <a:cs typeface="Times New Roman" panose="02020603050405020304" pitchFamily="18" charset="0"/>
                                      </a:rPr>
                                    </m:ctrlPr>
                                  </m:sSupPr>
                                  <m:e>
                                    <m:r>
                                      <a:rPr lang="en-ID" sz="39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ID" sz="3900" i="1">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3900" i="1">
                                    <a:effectLst/>
                                    <a:latin typeface="Cambria Math" panose="02040503050406030204" pitchFamily="18" charset="0"/>
                                    <a:ea typeface="Calibri" panose="020F0502020204030204" pitchFamily="34" charset="0"/>
                                    <a:cs typeface="Times New Roman" panose="02020603050405020304" pitchFamily="18" charset="0"/>
                                  </a:rPr>
                                  <m:t>4</m:t>
                                </m:r>
                                <m:r>
                                  <a:rPr lang="en-ID" sz="3900" i="1">
                                    <a:effectLst/>
                                    <a:latin typeface="Cambria Math" panose="02040503050406030204" pitchFamily="18" charset="0"/>
                                    <a:ea typeface="Calibri" panose="020F0502020204030204" pitchFamily="34" charset="0"/>
                                    <a:cs typeface="Times New Roman" panose="02020603050405020304" pitchFamily="18" charset="0"/>
                                  </a:rPr>
                                  <m:t>𝐷𝑡</m:t>
                                </m:r>
                              </m:den>
                            </m:f>
                          </m:sup>
                        </m:sSup>
                      </m:num>
                      <m:den>
                        <m:rad>
                          <m:radPr>
                            <m:degHide m:val="on"/>
                            <m:ctrlPr>
                              <a:rPr lang="en-ID" sz="3900" i="1">
                                <a:effectLst/>
                                <a:latin typeface="Cambria Math" panose="02040503050406030204" pitchFamily="18" charset="0"/>
                                <a:cs typeface="Times New Roman" panose="02020603050405020304" pitchFamily="18" charset="0"/>
                              </a:rPr>
                            </m:ctrlPr>
                          </m:radPr>
                          <m:deg/>
                          <m:e>
                            <m:r>
                              <a:rPr lang="en-ID" sz="3900" i="1">
                                <a:effectLst/>
                                <a:latin typeface="Cambria Math" panose="02040503050406030204" pitchFamily="18" charset="0"/>
                                <a:ea typeface="Calibri" panose="020F0502020204030204" pitchFamily="34" charset="0"/>
                                <a:cs typeface="Times New Roman" panose="02020603050405020304" pitchFamily="18" charset="0"/>
                              </a:rPr>
                              <m:t>4</m:t>
                            </m:r>
                            <m:r>
                              <a:rPr lang="en-ID" sz="3900" i="1">
                                <a:effectLst/>
                                <a:latin typeface="Cambria Math" panose="02040503050406030204" pitchFamily="18" charset="0"/>
                                <a:ea typeface="Calibri" panose="020F0502020204030204" pitchFamily="34" charset="0"/>
                                <a:cs typeface="Times New Roman" panose="02020603050405020304" pitchFamily="18" charset="0"/>
                              </a:rPr>
                              <m:t>𝜋</m:t>
                            </m:r>
                            <m:r>
                              <a:rPr lang="en-ID" sz="3900" i="1">
                                <a:effectLst/>
                                <a:latin typeface="Cambria Math" panose="02040503050406030204" pitchFamily="18" charset="0"/>
                                <a:ea typeface="Calibri" panose="020F0502020204030204" pitchFamily="34" charset="0"/>
                                <a:cs typeface="Times New Roman" panose="02020603050405020304" pitchFamily="18" charset="0"/>
                              </a:rPr>
                              <m:t>𝐷𝑡</m:t>
                            </m:r>
                          </m:e>
                        </m:rad>
                      </m:den>
                    </m:f>
                  </m:oMath>
                </a14:m>
                <a:r>
                  <a:rPr lang="en-ID" sz="3900" dirty="0">
                    <a:effectLst/>
                    <a:latin typeface="Times New Roman" panose="02020603050405020304" pitchFamily="18" charset="0"/>
                    <a:ea typeface="Times New Roman" panose="02020603050405020304" pitchFamily="18" charset="0"/>
                  </a:rPr>
                  <a:t> (solution)</a:t>
                </a:r>
                <a:endParaRPr lang="en-ID" sz="3900" dirty="0"/>
              </a:p>
            </p:txBody>
          </p:sp>
        </mc:Choice>
        <mc:Fallback>
          <p:sp>
            <p:nvSpPr>
              <p:cNvPr id="3" name="Content Placeholder 2">
                <a:extLst>
                  <a:ext uri="{FF2B5EF4-FFF2-40B4-BE49-F238E27FC236}">
                    <a16:creationId xmlns:a16="http://schemas.microsoft.com/office/drawing/2014/main" id="{176B08F6-9DD7-CBB4-D65F-9E2BC3DC8FA4}"/>
                  </a:ext>
                </a:extLst>
              </p:cNvPr>
              <p:cNvSpPr>
                <a:spLocks noGrp="1" noRot="1" noChangeAspect="1" noMove="1" noResize="1" noEditPoints="1" noAdjustHandles="1" noChangeArrowheads="1" noChangeShapeType="1" noTextEdit="1"/>
              </p:cNvSpPr>
              <p:nvPr>
                <p:ph idx="1"/>
              </p:nvPr>
            </p:nvSpPr>
            <p:spPr>
              <a:blipFill>
                <a:blip r:embed="rId2"/>
                <a:stretch>
                  <a:fillRect l="-1971" t="-3922"/>
                </a:stretch>
              </a:blipFill>
            </p:spPr>
            <p:txBody>
              <a:bodyPr/>
              <a:lstStyle/>
              <a:p>
                <a:r>
                  <a:rPr lang="en-ID">
                    <a:noFill/>
                  </a:rPr>
                  <a:t> </a:t>
                </a:r>
              </a:p>
            </p:txBody>
          </p:sp>
        </mc:Fallback>
      </mc:AlternateContent>
    </p:spTree>
    <p:extLst>
      <p:ext uri="{BB962C8B-B14F-4D97-AF65-F5344CB8AC3E}">
        <p14:creationId xmlns:p14="http://schemas.microsoft.com/office/powerpoint/2010/main" val="225960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42AA-A7D9-631F-D805-336A2C52AC03}"/>
              </a:ext>
            </a:extLst>
          </p:cNvPr>
          <p:cNvSpPr>
            <a:spLocks noGrp="1"/>
          </p:cNvSpPr>
          <p:nvPr>
            <p:ph type="title"/>
          </p:nvPr>
        </p:nvSpPr>
        <p:spPr/>
        <p:txBody>
          <a:bodyPr>
            <a:normAutofit/>
          </a:bodyPr>
          <a:lstStyle/>
          <a:p>
            <a:r>
              <a:rPr lang="en-ID" sz="7700" kern="100" dirty="0">
                <a:effectLst/>
                <a:latin typeface="Times New Roman" panose="02020603050405020304" pitchFamily="18" charset="0"/>
                <a:ea typeface="Calibri" panose="020F0502020204030204" pitchFamily="34" charset="0"/>
                <a:cs typeface="Times New Roman" panose="02020603050405020304" pitchFamily="18" charset="0"/>
              </a:rPr>
              <a:t>Significant figures</a:t>
            </a:r>
            <a:endParaRPr lang="en-ID" sz="7700" dirty="0"/>
          </a:p>
        </p:txBody>
      </p:sp>
      <p:sp>
        <p:nvSpPr>
          <p:cNvPr id="3" name="Content Placeholder 2">
            <a:extLst>
              <a:ext uri="{FF2B5EF4-FFF2-40B4-BE49-F238E27FC236}">
                <a16:creationId xmlns:a16="http://schemas.microsoft.com/office/drawing/2014/main" id="{7371B1DC-EC61-7F5A-91A6-2DB986968A4F}"/>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Significant figures are needed to use appropriate precision in numbers, describing measurements.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Use Atlantic rule and Pacific rule to determine number of significant figures.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How many significant figures are there in your T number?</a:t>
            </a:r>
            <a:endParaRPr lang="en-ID" sz="3300" dirty="0"/>
          </a:p>
        </p:txBody>
      </p:sp>
    </p:spTree>
    <p:extLst>
      <p:ext uri="{BB962C8B-B14F-4D97-AF65-F5344CB8AC3E}">
        <p14:creationId xmlns:p14="http://schemas.microsoft.com/office/powerpoint/2010/main" val="26967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9832-4341-D3E1-F187-B58AFABA174F}"/>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Classical mechanics</a:t>
            </a:r>
            <a:endParaRPr lang="en-ID" sz="6600" dirty="0"/>
          </a:p>
        </p:txBody>
      </p:sp>
      <p:sp>
        <p:nvSpPr>
          <p:cNvPr id="3" name="Content Placeholder 2">
            <a:extLst>
              <a:ext uri="{FF2B5EF4-FFF2-40B4-BE49-F238E27FC236}">
                <a16:creationId xmlns:a16="http://schemas.microsoft.com/office/drawing/2014/main" id="{D2C2E4FA-0ED5-A6B7-12CF-31558AAD619A}"/>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among the oldest branches of physics,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it is one of the most basic, it describes motion of the objects around us.</a:t>
            </a:r>
            <a:endParaRPr lang="en-ID" sz="5500" dirty="0"/>
          </a:p>
        </p:txBody>
      </p:sp>
    </p:spTree>
    <p:extLst>
      <p:ext uri="{BB962C8B-B14F-4D97-AF65-F5344CB8AC3E}">
        <p14:creationId xmlns:p14="http://schemas.microsoft.com/office/powerpoint/2010/main" val="1561418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06BF-C1C7-40A1-CD7E-9DF7D6ACE9CD}"/>
              </a:ext>
            </a:extLst>
          </p:cNvPr>
          <p:cNvSpPr>
            <a:spLocks noGrp="1"/>
          </p:cNvSpPr>
          <p:nvPr>
            <p:ph type="title"/>
          </p:nvPr>
        </p:nvSpPr>
        <p:spPr/>
        <p:txBody>
          <a:bodyPr>
            <a:noAutofit/>
          </a:bodyPr>
          <a:lstStyle/>
          <a:p>
            <a:r>
              <a:rPr lang="en-ID" b="1" dirty="0">
                <a:effectLst/>
                <a:latin typeface="Times New Roman" panose="02020603050405020304" pitchFamily="18" charset="0"/>
                <a:ea typeface="Calibri" panose="020F0502020204030204" pitchFamily="34" charset="0"/>
              </a:rPr>
              <a:t>Limits for use of classical mechanics</a:t>
            </a:r>
            <a:endParaRPr lang="en-ID" dirty="0"/>
          </a:p>
        </p:txBody>
      </p:sp>
      <p:sp>
        <p:nvSpPr>
          <p:cNvPr id="3" name="Content Placeholder 2">
            <a:extLst>
              <a:ext uri="{FF2B5EF4-FFF2-40B4-BE49-F238E27FC236}">
                <a16:creationId xmlns:a16="http://schemas.microsoft.com/office/drawing/2014/main" id="{FD32F986-3565-29A0-E468-03F37B3B6AF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used for speeds, which are much smaller than speed of light and distances, which are much larger than 1 nano meter and much smaller than the size of our Galaxy, which is measured in light years (beyond this it is dealt with by relativity theory, quantum physics, astrophysics).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usually used for macro-objects (from 1 micro-meter to several kilometres) and for speeds between 0 and several speeds of sound).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Where can classical mechanics be used?</a:t>
            </a:r>
            <a:endParaRPr lang="en-ID" dirty="0"/>
          </a:p>
        </p:txBody>
      </p:sp>
    </p:spTree>
    <p:extLst>
      <p:ext uri="{BB962C8B-B14F-4D97-AF65-F5344CB8AC3E}">
        <p14:creationId xmlns:p14="http://schemas.microsoft.com/office/powerpoint/2010/main" val="254497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8734B-7048-6F81-D363-B28CC79A80CC}"/>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Material point</a:t>
            </a:r>
            <a:endParaRPr lang="en-ID" sz="6600" dirty="0"/>
          </a:p>
        </p:txBody>
      </p:sp>
      <p:sp>
        <p:nvSpPr>
          <p:cNvPr id="3" name="Content Placeholder 2">
            <a:extLst>
              <a:ext uri="{FF2B5EF4-FFF2-40B4-BE49-F238E27FC236}">
                <a16:creationId xmlns:a16="http://schemas.microsoft.com/office/drawing/2014/main" id="{32B5F466-FBD4-1BCB-D13F-DA5C59D0221B}"/>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Material point is infinitely small, we neglect its sizes.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It is often possible with high accuracy and precision.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Examples of material points in physics can be bullet,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cannon ball, tennis ball, etc.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we compare their sizes to much bigger objects,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such as Earth, Galaxy, etc.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object is big enough then we can often consider it as material point,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located in the centre of mass.</a:t>
            </a:r>
            <a:endParaRPr lang="en-ID" sz="2200" dirty="0"/>
          </a:p>
        </p:txBody>
      </p:sp>
    </p:spTree>
    <p:extLst>
      <p:ext uri="{BB962C8B-B14F-4D97-AF65-F5344CB8AC3E}">
        <p14:creationId xmlns:p14="http://schemas.microsoft.com/office/powerpoint/2010/main" val="1160626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2796</Words>
  <Application>Microsoft Office PowerPoint</Application>
  <PresentationFormat>Widescreen</PresentationFormat>
  <Paragraphs>353</Paragraphs>
  <Slides>59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Calibri</vt:lpstr>
      <vt:lpstr>Calibri Light</vt:lpstr>
      <vt:lpstr>Cambria Math</vt:lpstr>
      <vt:lpstr>Courier New</vt:lpstr>
      <vt:lpstr>Times New Roman</vt:lpstr>
      <vt:lpstr>Office Theme</vt:lpstr>
      <vt:lpstr>Introduction to physics, mechanics, project</vt:lpstr>
      <vt:lpstr>Physics</vt:lpstr>
      <vt:lpstr>What do you want from this physics course?</vt:lpstr>
      <vt:lpstr>Project</vt:lpstr>
      <vt:lpstr>Base units</vt:lpstr>
      <vt:lpstr>Significant figures</vt:lpstr>
      <vt:lpstr>Classical mechanics</vt:lpstr>
      <vt:lpstr>Limits for use of classical mechanics</vt:lpstr>
      <vt:lpstr>Material point</vt:lpstr>
      <vt:lpstr>Definitions</vt:lpstr>
      <vt:lpstr>Definitions (continued)</vt:lpstr>
      <vt:lpstr>Definitions (continued)</vt:lpstr>
      <vt:lpstr>Definitions (continued)</vt:lpstr>
      <vt:lpstr>Definitions (continued)</vt:lpstr>
      <vt:lpstr>Definitions (continued)</vt:lpstr>
      <vt:lpstr>Force</vt:lpstr>
      <vt:lpstr>Kinematics</vt:lpstr>
      <vt:lpstr>Kinematics (continued)</vt:lpstr>
      <vt:lpstr>Kinematics (continued)</vt:lpstr>
      <vt:lpstr>Momentum</vt:lpstr>
      <vt:lpstr>Collisions</vt:lpstr>
      <vt:lpstr>Collisions (continued)</vt:lpstr>
      <vt:lpstr>Collisions (continued)</vt:lpstr>
      <vt:lpstr>Collisions (continued)</vt:lpstr>
      <vt:lpstr>Elastic collisions or perfectly elastic collisions</vt:lpstr>
      <vt:lpstr>(continued)</vt:lpstr>
      <vt:lpstr>(continued)</vt:lpstr>
      <vt:lpstr>(continued)</vt:lpstr>
      <vt:lpstr>(continued)</vt:lpstr>
      <vt:lpstr>Dynamics</vt:lpstr>
      <vt:lpstr>Mechanical system</vt:lpstr>
      <vt:lpstr>Centre of mass</vt:lpstr>
      <vt:lpstr>Center of mass (continued)</vt:lpstr>
      <vt:lpstr>Internal forces and external forces</vt:lpstr>
      <vt:lpstr>(continued)</vt:lpstr>
      <vt:lpstr>Kinetic energy</vt:lpstr>
      <vt:lpstr>Potential energy is mgh</vt:lpstr>
      <vt:lpstr>Laws of Newton</vt:lpstr>
      <vt:lpstr>Mass</vt:lpstr>
      <vt:lpstr>Projectile</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Projectile (continued)</vt:lpstr>
      <vt:lpstr>Diffusion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physics, mechanics, project</dc:title>
  <dc:creator>Aruan Maria</dc:creator>
  <cp:lastModifiedBy>Aruan Maria</cp:lastModifiedBy>
  <cp:revision>126</cp:revision>
  <dcterms:created xsi:type="dcterms:W3CDTF">2023-09-25T13:20:55Z</dcterms:created>
  <dcterms:modified xsi:type="dcterms:W3CDTF">2023-09-26T12:50:17Z</dcterms:modified>
</cp:coreProperties>
</file>